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4" r:id="rId3"/>
    <p:sldMasterId id="2147483683" r:id="rId4"/>
    <p:sldMasterId id="2147483694" r:id="rId5"/>
  </p:sldMasterIdLst>
  <p:notesMasterIdLst>
    <p:notesMasterId r:id="rId20"/>
  </p:notesMasterIdLst>
  <p:sldIdLst>
    <p:sldId id="256" r:id="rId6"/>
    <p:sldId id="285" r:id="rId7"/>
    <p:sldId id="260" r:id="rId8"/>
    <p:sldId id="258" r:id="rId9"/>
    <p:sldId id="266" r:id="rId10"/>
    <p:sldId id="277" r:id="rId11"/>
    <p:sldId id="269" r:id="rId12"/>
    <p:sldId id="272" r:id="rId13"/>
    <p:sldId id="261" r:id="rId14"/>
    <p:sldId id="270" r:id="rId15"/>
    <p:sldId id="281" r:id="rId16"/>
    <p:sldId id="282" r:id="rId17"/>
    <p:sldId id="284" r:id="rId18"/>
    <p:sldId id="283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83EF4C4A-542B-41D4-AA8E-3D7845A8A340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3408ED-5A6D-460A-8354-E1C034605483}" type="datetime1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EB01B3-F191-4712-9612-65CD477AFF9C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Edit Master text styles</a:t>
            </a:r>
          </a:p>
          <a:p>
            <a:pPr marL="256032" marR="0" lvl="1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256032" marR="0" lvl="2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256032" marR="0" lvl="3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256032" marR="0" lvl="4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8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892-F557-48F2-B06B-4359906A6A30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76-7C8C-4519-A25C-731735BE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26C5B-BBAF-4CB1-92F3-42C63F0A04D5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2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9402-BAA2-4D66-98F8-5A30D628FA2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1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50E9-A8D1-4CA9-BF2D-C1A3F19E6EBE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3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7C6C-B350-41FB-8921-D759ADFBC4D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D4CB-31BC-4DDC-ABAE-97B383D7316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9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55217044-D72D-48FC-8C9B-BA9D08ECDC28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1" y="432612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1" y="1238253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0127370-27FD-4E31-8BE7-A66D889AB0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3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fld id="{7C6B5FF9-9919-404E-A8A9-736AB736EBD2}" type="datetime1">
              <a:rPr lang="en-US" smtClean="0"/>
              <a:t>1/29/2021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5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BFA026E2-7EEA-4203-94F9-4CB1EC72F2AE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5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769B5B4-0F75-458A-855D-42F83B1F6D77}" type="datetime1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0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5BDC2-A437-47B4-90ED-78532DC2AA7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C9A6-8A0D-4DA7-B577-E13D04CD4CE0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2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A411-E50F-45E2-A82E-DD95F849CD98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8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8B2C-FA1B-4F41-8D97-888D3E8F2787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43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56E7-9D86-4312-9F66-958DB64B256A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21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4E4A9258-9838-44BE-A508-0CB3E550394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57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784355A0-91D2-4934-B268-4567E8D2B726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3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01B-7B63-4344-B03F-8F94B6D3D622}" type="datetime1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8D3-6401-47C2-9BB5-98D8F93DFC9C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370-27FD-4E31-8BE7-A66D889A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12383E7-C5B3-4A44-9965-F524DD689E4E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66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03665"/>
            <a:ext cx="1156334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fld id="{FA885FEA-4DF1-4457-93D8-099A0284DF44}" type="datetime1">
              <a:rPr lang="en-US" altLang="en-US" smtClean="0"/>
              <a:t>1/29/2021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Lambert | ArgonCube Engineering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635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802E46E-4D21-4115-8058-226FA414FDC2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3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A7C5A8E-85E0-449E-B3A3-A8D136F0A993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4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Edit Master text styles</a:t>
            </a:r>
          </a:p>
          <a:p>
            <a:pPr marL="256032" lvl="1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256032" lvl="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256032" lvl="3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256032" lvl="4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6E3F1BB-00CA-4270-AEE5-B9468D633560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5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EE1ACDA-EA30-4071-B27F-87223913FA8F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69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BFCC518A-C58D-4B33-A092-A96F08438785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40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D7856CB-6703-43DA-B713-96183A1D1B8C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04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10DB0FF-8354-4425-BDB9-225AD5ACB1B8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4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63396F-C293-41AB-A1B6-3CA545E82159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625C5-DBF0-4A98-84AF-247447AEC327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14258C-D6A1-4402-8283-05A3206F8C2E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7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9350AA-6203-4BD3-B217-95DCA3150CFD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8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8C6618-C081-4868-9825-44DA4B7E3225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8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F31B52-ABFB-496C-B187-CF6C68407DD1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7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D96820-52CD-4AF2-85F1-C6DC2E5E695B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3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25AEF1-F6CA-40BC-B8CF-B27374CD041E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88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0F858E-ACAE-4379-8277-C754BCD88456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EEB7C6-1400-4C00-BC11-BB439DB1509A}" type="datetime1">
              <a:rPr lang="en-US" smtClean="0">
                <a:latin typeface="Helvetica"/>
                <a:cs typeface="Helvetica"/>
              </a:rPr>
              <a:t>1/29/2021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3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EE3D-2A94-4051-8BC0-50CF95F2D06A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E6BF-1EA3-4E51-8296-1ABB1548F015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2CDC-D955-4166-965D-3BBB08750A67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2258-DABE-4EC3-B99C-26D57A97926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F56909B6-90B8-42C7-B62F-F37B277B4EB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57908" y="475760"/>
            <a:ext cx="11723077" cy="14248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6009719"/>
            <a:ext cx="2125969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7908" y="5728951"/>
            <a:ext cx="11723077" cy="17586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41" y="5896736"/>
            <a:ext cx="872067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33" y="5746537"/>
            <a:ext cx="2476892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5974476"/>
            <a:ext cx="2909413" cy="486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FC561-2D50-493E-B53E-15498501F7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3334" y="115803"/>
            <a:ext cx="1810669" cy="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32E2FEE-070A-4CC6-B5EC-A72904EC0205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11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0FC9A57-F739-4620-A8A2-D6D37A45CD61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86065-A285-4FD0-9C53-8BFF5F677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D1BCE47-FDC7-46DF-A878-9542EB8AF6C8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9BE4-CA4F-4C5E-8251-30A3FCB25A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634617F-10D6-4178-B646-D6330F6B48FE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ArgonCube Engineerin</a:t>
            </a:r>
            <a:r>
              <a:rPr lang="en-US" dirty="0" smtClean="0"/>
              <a:t>g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Lambert</a:t>
            </a:r>
          </a:p>
          <a:p>
            <a:r>
              <a:rPr lang="en-US" dirty="0" smtClean="0"/>
              <a:t>01/29/2021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E4D08-87C4-44E6-82C2-55629608C473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21664290"/>
              </p:ext>
            </p:extLst>
          </p:nvPr>
        </p:nvGraphicFramePr>
        <p:xfrm>
          <a:off x="658536" y="1182845"/>
          <a:ext cx="10863742" cy="4811087"/>
        </p:xfrm>
        <a:graphic>
          <a:graphicData uri="http://schemas.openxmlformats.org/drawingml/2006/table">
            <a:tbl>
              <a:tblPr/>
              <a:tblGrid>
                <a:gridCol w="828960">
                  <a:extLst>
                    <a:ext uri="{9D8B030D-6E8A-4147-A177-3AD203B41FA5}">
                      <a16:colId xmlns:a16="http://schemas.microsoft.com/office/drawing/2014/main" val="2292685002"/>
                    </a:ext>
                  </a:extLst>
                </a:gridCol>
                <a:gridCol w="2545053">
                  <a:extLst>
                    <a:ext uri="{9D8B030D-6E8A-4147-A177-3AD203B41FA5}">
                      <a16:colId xmlns:a16="http://schemas.microsoft.com/office/drawing/2014/main" val="4004293691"/>
                    </a:ext>
                  </a:extLst>
                </a:gridCol>
                <a:gridCol w="2675942">
                  <a:extLst>
                    <a:ext uri="{9D8B030D-6E8A-4147-A177-3AD203B41FA5}">
                      <a16:colId xmlns:a16="http://schemas.microsoft.com/office/drawing/2014/main" val="657597941"/>
                    </a:ext>
                  </a:extLst>
                </a:gridCol>
                <a:gridCol w="3432186">
                  <a:extLst>
                    <a:ext uri="{9D8B030D-6E8A-4147-A177-3AD203B41FA5}">
                      <a16:colId xmlns:a16="http://schemas.microsoft.com/office/drawing/2014/main" val="1528250145"/>
                    </a:ext>
                  </a:extLst>
                </a:gridCol>
                <a:gridCol w="1381601">
                  <a:extLst>
                    <a:ext uri="{9D8B030D-6E8A-4147-A177-3AD203B41FA5}">
                      <a16:colId xmlns:a16="http://schemas.microsoft.com/office/drawing/2014/main" val="3490727817"/>
                    </a:ext>
                  </a:extLst>
                </a:gridCol>
              </a:tblGrid>
              <a:tr h="233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78854"/>
                  </a:ext>
                </a:extLst>
              </a:tr>
              <a:tr h="796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</a:t>
                      </a:r>
                    </a:p>
                  </a:txBody>
                  <a:tcPr marL="0" marR="0" marT="7620" marB="762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Insuffient storage space for fully tested LArTPC modules that are ready for installation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there is insufficient storage for completed modules, THEN Module Integration Facility operations could be affected/delayed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Planned Mitigation: Find and document committed storage location at FNAL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Scale back rate of integration/testing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7827"/>
                  </a:ext>
                </a:extLst>
              </a:tr>
              <a:tr h="139332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</a:t>
                      </a:r>
                    </a:p>
                  </a:txBody>
                  <a:tcPr marL="0" marR="0" marT="7620" marB="762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Stored module contamination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fully assembled modules are not properly stored THEN they could become contaminated and require cleaning prior to installation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Planned Mitigation: Refine storage conditions for contamination. Flow these requirements to storage room (humidity, temperature, etc)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Unfunded Proposed Mitigation: Store in environmentally controlled building/room, and/or design dust-proof or hermetic storage containers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Clean modules -&gt; investigate options here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33394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</a:t>
                      </a:r>
                    </a:p>
                  </a:txBody>
                  <a:tcPr marL="0" marR="0" marT="7620" marB="762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LArTPC modules are damaged in transport from Module Integration Facility/Storage to Near Site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modules are damaged in transport to the Near Site, THEN there will be delays in the installation schedule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Engineered transport containers, shipping plan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Utilize spare module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 damaged module for repair OR lose a spare modue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57177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</a:t>
                      </a:r>
                    </a:p>
                  </a:txBody>
                  <a:tcPr marL="0" marR="0" marT="7620" marB="762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LArTPC modules are damaged during installation process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modules are damaged in the installation process, THEN there will be delays in the installation schedule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Utilize spare module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Repair damaged module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 damaged module for repair OR lose a spare modue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480478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</a:t>
                      </a:r>
                    </a:p>
                  </a:txBody>
                  <a:tcPr marL="0" marR="0" marT="7620" marB="762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Additional staff may be needed to deal with unforeseen issues during Near Site Installation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addtional staff is needed during Near Site Installation, THEN there are potential schedule delays and cost increases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 WBS sub-system to specifically address Near Site Installation issues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staffing for installation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56449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TPC Installation</a:t>
                      </a:r>
                    </a:p>
                  </a:txBody>
                  <a:tcPr marL="0" marR="0" marT="7620" marB="762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Insufficient personnel for Module checkouts during/after installation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there is insufficient personnal to help with module checkouts, THEN there could be schedule delays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consortia partners make agreements for in-kind student/postdoc labor?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staffing for installation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1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5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432610"/>
            <a:ext cx="4750651" cy="890004"/>
          </a:xfrm>
        </p:spPr>
        <p:txBody>
          <a:bodyPr/>
          <a:lstStyle/>
          <a:p>
            <a:r>
              <a:rPr lang="en-US" dirty="0" smtClean="0"/>
              <a:t>Integration Fixture Conceptual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A401E-C999-4043-A38B-56ADA4AA3943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 smtClean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97" y="472268"/>
            <a:ext cx="4114800" cy="244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97" y="2922346"/>
            <a:ext cx="4114800" cy="316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97" y="2921064"/>
            <a:ext cx="2192016" cy="31638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343650" y="2310493"/>
            <a:ext cx="28575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05207" y="1001878"/>
            <a:ext cx="0" cy="150455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002485" y="4913313"/>
            <a:ext cx="2722" cy="84636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5368" y="1322614"/>
            <a:ext cx="4686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Lateral movement system using railing &amp; bearings, driven by lead screw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 gearbox for reduction in lead screw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movement can be accomplished via similar lead screw or six-strut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Designing C-frame structure to grab module from top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DESI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FP Install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29" y="3533984"/>
            <a:ext cx="1825813" cy="26352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43797" y="5837464"/>
            <a:ext cx="714530" cy="734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43797" y="4252831"/>
            <a:ext cx="83925" cy="16213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1961" y="4236503"/>
            <a:ext cx="714530" cy="734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14750" y="5063517"/>
            <a:ext cx="10123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84925" y="3338490"/>
            <a:ext cx="158872" cy="81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11443" y="472268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T.Rathmann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FPA Sled was used to install FP petals -&gt; had to align to telescope, petal to petal clearance  = 600 microns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4591F-D138-45B5-AB45-09570D4FE60E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t="9702"/>
          <a:stretch/>
        </p:blipFill>
        <p:spPr>
          <a:xfrm>
            <a:off x="76684" y="1681843"/>
            <a:ext cx="7042573" cy="3309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668" y="1502229"/>
            <a:ext cx="4993332" cy="381884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596493" y="3265714"/>
            <a:ext cx="1541840" cy="4163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719457" y="3327755"/>
            <a:ext cx="1118507" cy="4173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10285" y="5321073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T.Rathmann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26A34-14E6-491B-BB20-5C5EB036AEF8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TPC Integration &amp; Installation moving along</a:t>
            </a:r>
          </a:p>
          <a:p>
            <a:pPr lvl="1"/>
            <a:r>
              <a:rPr lang="en-US" dirty="0" smtClean="0"/>
              <a:t>Flow diagram to outline process and get a first count of require procedures</a:t>
            </a:r>
          </a:p>
          <a:p>
            <a:pPr lvl="2"/>
            <a:r>
              <a:rPr lang="en-US" dirty="0" smtClean="0"/>
              <a:t>Function verifications, high-consequence lifts, assembly procedure, etc.</a:t>
            </a:r>
          </a:p>
          <a:p>
            <a:pPr lvl="1"/>
            <a:r>
              <a:rPr lang="en-US" dirty="0" smtClean="0"/>
              <a:t>ND-LAr TPC to cryostat lid integration fixture under design</a:t>
            </a:r>
          </a:p>
          <a:p>
            <a:pPr lvl="2"/>
            <a:r>
              <a:rPr lang="en-US" dirty="0" smtClean="0"/>
              <a:t>Based on previous experience with installing modular assemblies with tight clearance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662" y="0"/>
            <a:ext cx="9380338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558" y="176169"/>
            <a:ext cx="2231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Module 0 Assembly &amp; Test Schedule</a:t>
            </a:r>
          </a:p>
          <a:p>
            <a:r>
              <a:rPr lang="en-US" sz="2000" dirty="0" smtClean="0"/>
              <a:t>01/29/2021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19258" y="6346716"/>
            <a:ext cx="244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Date = March </a:t>
            </a:r>
            <a:r>
              <a:rPr lang="en-US" sz="1600" dirty="0" smtClean="0"/>
              <a:t>24</a:t>
            </a:r>
            <a:r>
              <a:rPr lang="en-US" sz="1600" dirty="0" smtClean="0"/>
              <a:t>th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090405" y="6451134"/>
            <a:ext cx="1246542" cy="818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8650" y="4016382"/>
            <a:ext cx="451523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Slippage due to charge readout </a:t>
            </a:r>
            <a:r>
              <a:rPr lang="en-US" dirty="0" smtClean="0"/>
              <a:t>PACMAN 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 &amp; fix is identified and parts are in-hand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Surgery on boards to keep moving and continue with bench testing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1FD-D8EE-495B-A8E4-7BF804AAAAF8}" type="datetime1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2876-7C8C-4519-A25C-731735BE23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TPC Integration &amp; Installation – Lambert</a:t>
            </a:r>
          </a:p>
          <a:p>
            <a:r>
              <a:rPr lang="en-US" dirty="0" smtClean="0"/>
              <a:t>Charge Readout Update – Mod0 – </a:t>
            </a:r>
            <a:r>
              <a:rPr lang="en-US" dirty="0" err="1" smtClean="0"/>
              <a:t>Karcher</a:t>
            </a:r>
            <a:endParaRPr lang="en-US" dirty="0" smtClean="0"/>
          </a:p>
          <a:p>
            <a:r>
              <a:rPr lang="en-US" dirty="0" smtClean="0"/>
              <a:t>Module 0 Schedule Update – Lambert</a:t>
            </a:r>
          </a:p>
          <a:p>
            <a:r>
              <a:rPr lang="en-US" dirty="0" smtClean="0"/>
              <a:t>Round Table &amp; AOB – all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DFB9C-D4B6-4B5D-B044-B8AA3E4CFDE5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Scope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F036A-5C60-4966-8E7A-D09E9DF9147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9600" y="1586772"/>
            <a:ext cx="11056938" cy="41495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396606" y="4488109"/>
            <a:ext cx="1145097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Flow Diagram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A6FCD-6B91-409A-9AE6-38240E493624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536" y="996624"/>
            <a:ext cx="2906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level summary of TPC Installation Activities from receipt of TPC modules to installation into the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Rectangles: Items that are to be integrated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Rectangles: Integration &amp; installation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Orange Hexagons: Required procedures for a given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Orange Diamonds: Binary decision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all interfacing systems are shown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554125" y="149720"/>
            <a:ext cx="8428661" cy="60791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07128" y="2383971"/>
            <a:ext cx="1208314" cy="6694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</a:t>
            </a:r>
            <a:r>
              <a:rPr lang="en-US" dirty="0" smtClean="0"/>
              <a:t>Integration &amp; Installation </a:t>
            </a:r>
            <a:r>
              <a:rPr lang="en-US" dirty="0"/>
              <a:t>(ND-LAr)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A7F38-5D87-4BD4-BC13-74E8EB784446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/>
              <a:t>Integration of the ND-LAr modules and the LAr cryostat lid at the Near Site Surface Building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Coordinates </a:t>
            </a:r>
            <a:r>
              <a:rPr lang="en-US" sz="1800" dirty="0" smtClean="0"/>
              <a:t>effort with I&amp;I @ Near Site for: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/>
              <a:t>Near Site surface building assembly space, facility requirements, interfaces, and integration schedule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Primary deliverables of this WBS subsystem: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/>
              <a:t>Integration procedures &amp; hardware of the ND LAr modules to the LAr Cryostat Lid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/>
              <a:t>Pre-Cavern Functional Verification, Electrical &amp; Grounding Tests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Preparation </a:t>
            </a:r>
            <a:r>
              <a:rPr lang="en-US" sz="1600" dirty="0" smtClean="0"/>
              <a:t>of integrated ND LArTPC for transfer to Near Site Cavern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Costs: Assembly, handling, lifting fixtures, </a:t>
            </a:r>
            <a:r>
              <a:rPr lang="en-US" sz="1800" dirty="0" smtClean="0"/>
              <a:t>hardware</a:t>
            </a:r>
            <a:r>
              <a:rPr lang="en-US" sz="1800" dirty="0" smtClean="0"/>
              <a:t>, tech</a:t>
            </a:r>
            <a:endParaRPr lang="en-US" sz="1000" dirty="0" smtClean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60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</a:t>
            </a:r>
            <a:r>
              <a:rPr lang="en-US" dirty="0"/>
              <a:t>Integration &amp; Installation (ND-LAr)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1F105-7986-4CFE-8C05-489F0A1E72B9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/>
              <a:t>Installation of the ND-LAr modules &amp; LAr Cryostat in the Near Site Cavern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Coordinates </a:t>
            </a:r>
            <a:r>
              <a:rPr lang="en-US" sz="1800" dirty="0"/>
              <a:t>effort with I&amp;I @ Near Site for: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Near Site </a:t>
            </a:r>
            <a:r>
              <a:rPr lang="en-US" sz="1600" dirty="0" smtClean="0"/>
              <a:t>cavern assembly </a:t>
            </a:r>
            <a:r>
              <a:rPr lang="en-US" sz="1400" dirty="0"/>
              <a:t>space</a:t>
            </a:r>
            <a:r>
              <a:rPr lang="en-US" sz="1600" dirty="0"/>
              <a:t>, facility requirements, interfaces, and integration schedule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800" dirty="0"/>
              <a:t>Primary deliverables of this WBS subsystem: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Assembly procedures &amp; hardware for the LAr Cryostat main body</a:t>
            </a:r>
          </a:p>
          <a:p>
            <a:pPr lvl="3">
              <a:spcBef>
                <a:spcPts val="100"/>
              </a:spcBef>
              <a:spcAft>
                <a:spcPts val="100"/>
              </a:spcAft>
            </a:pPr>
            <a:r>
              <a:rPr lang="en-US" sz="1100" dirty="0"/>
              <a:t>Warm structure &amp; cold structure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Installation procedures &amp; hardware for the ND LAr modules to the LAr Cryostat main structure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Functional Verification (pre-final assembly), Electrical &amp; Grounding Tests for Detector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Final assembly of cryostat and helium leak checks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Installation procedures and hardware for cryostat mezzanine and ND LAr module </a:t>
            </a:r>
            <a:r>
              <a:rPr lang="en-US" sz="1600" dirty="0" smtClean="0"/>
              <a:t>services</a:t>
            </a:r>
            <a:endParaRPr lang="en-US" sz="1600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sz="1800" dirty="0"/>
              <a:t>Costs: Assembly, handling, lifting fixtures, </a:t>
            </a:r>
            <a:r>
              <a:rPr lang="en-US" sz="1800" dirty="0" smtClean="0"/>
              <a:t>hardware, tech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71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</a:t>
            </a:r>
            <a:r>
              <a:rPr lang="en-US" dirty="0"/>
              <a:t>(ND-LAr)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F02DA-8739-4EDC-AE68-A4CDC344AB1B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Responsible for </a:t>
            </a:r>
            <a:r>
              <a:rPr lang="en-US" dirty="0" smtClean="0"/>
              <a:t>transfer </a:t>
            </a:r>
            <a:r>
              <a:rPr lang="en-US" dirty="0" smtClean="0"/>
              <a:t>to operations</a:t>
            </a:r>
          </a:p>
          <a:p>
            <a:pPr lvl="1"/>
            <a:r>
              <a:rPr lang="en-US" dirty="0" smtClean="0"/>
              <a:t>Near Site Integration QA activities &amp; QC checkouts</a:t>
            </a:r>
          </a:p>
          <a:p>
            <a:pPr lvl="1"/>
            <a:r>
              <a:rPr lang="en-US" dirty="0" smtClean="0"/>
              <a:t>Lead Commissioning </a:t>
            </a:r>
            <a:endParaRPr lang="en-US" dirty="0" smtClean="0"/>
          </a:p>
          <a:p>
            <a:pPr lvl="2"/>
            <a:r>
              <a:rPr lang="en-US" dirty="0" smtClean="0"/>
              <a:t>Final </a:t>
            </a:r>
            <a:r>
              <a:rPr lang="en-US" dirty="0" smtClean="0"/>
              <a:t>functional checks pre-fill</a:t>
            </a:r>
          </a:p>
          <a:p>
            <a:pPr lvl="2"/>
            <a:r>
              <a:rPr lang="en-US" dirty="0" smtClean="0"/>
              <a:t>Cool-down monitoring of </a:t>
            </a:r>
            <a:r>
              <a:rPr lang="en-US" dirty="0" smtClean="0"/>
              <a:t>ND-LAr TPCs </a:t>
            </a:r>
            <a:r>
              <a:rPr lang="en-US" dirty="0" smtClean="0"/>
              <a:t>and cryostat</a:t>
            </a:r>
          </a:p>
          <a:p>
            <a:pPr lvl="2"/>
            <a:r>
              <a:rPr lang="en-US" dirty="0" smtClean="0"/>
              <a:t>Instrument bring-up and operational checkouts</a:t>
            </a:r>
          </a:p>
          <a:p>
            <a:pPr lvl="2"/>
            <a:r>
              <a:rPr lang="en-US" dirty="0" smtClean="0"/>
              <a:t>Instrument commissioning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FBD97-A92F-44B6-B137-931D93014678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305984" y="893427"/>
            <a:ext cx="9450784" cy="51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</a:t>
            </a:r>
            <a:r>
              <a:rPr lang="en-US" dirty="0" smtClean="0"/>
              <a:t>Schedule (work in progress)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1E6C377-4FB6-44F3-9BFC-4E8EA36D1274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6"/>
          </p:nvPr>
        </p:nvSpPr>
        <p:spPr>
          <a:xfrm>
            <a:off x="609600" y="1062081"/>
            <a:ext cx="5331795" cy="4846638"/>
          </a:xfrm>
        </p:spPr>
        <p:txBody>
          <a:bodyPr/>
          <a:lstStyle/>
          <a:p>
            <a:r>
              <a:rPr lang="en-US" sz="1200" dirty="0"/>
              <a:t>FY </a:t>
            </a:r>
            <a:r>
              <a:rPr lang="en-US" sz="1200" dirty="0" smtClean="0"/>
              <a:t>2021 (Preliminary Design)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WBS, cost &amp; schedule development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Requirements &amp; Interfaces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Integration &amp; installation fixtures preliminary CAD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Preliminary lifting &amp; installation procedures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Mock </a:t>
            </a:r>
            <a:r>
              <a:rPr lang="en-US" sz="1100" dirty="0"/>
              <a:t>assembly </a:t>
            </a:r>
            <a:r>
              <a:rPr lang="en-US" sz="1100" dirty="0" smtClean="0"/>
              <a:t>design</a:t>
            </a:r>
            <a:endParaRPr lang="en-US" sz="1100" dirty="0"/>
          </a:p>
          <a:p>
            <a:r>
              <a:rPr lang="en-US" sz="1200" dirty="0"/>
              <a:t>FY </a:t>
            </a:r>
            <a:r>
              <a:rPr lang="en-US" sz="1200" dirty="0" smtClean="0"/>
              <a:t>2022 (Final Design)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Final requirements &amp; interfaces</a:t>
            </a:r>
            <a:endParaRPr lang="en-US" sz="11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Integration &amp; installation fixtures </a:t>
            </a:r>
            <a:r>
              <a:rPr lang="en-US" sz="1100" dirty="0" smtClean="0"/>
              <a:t>final </a:t>
            </a:r>
            <a:r>
              <a:rPr lang="en-US" sz="1100" dirty="0"/>
              <a:t>CAD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Final </a:t>
            </a:r>
            <a:r>
              <a:rPr lang="en-US" sz="1100" dirty="0"/>
              <a:t>lifting &amp; installation </a:t>
            </a:r>
            <a:r>
              <a:rPr lang="en-US" sz="1100" dirty="0" smtClean="0"/>
              <a:t>procedures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Mock assembly </a:t>
            </a:r>
            <a:r>
              <a:rPr lang="en-US" sz="1100" dirty="0" smtClean="0"/>
              <a:t>design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Mock </a:t>
            </a:r>
            <a:r>
              <a:rPr lang="en-US" sz="1100" dirty="0"/>
              <a:t>assembly procedures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Mock assembly procurements (installation fixtures and mock components</a:t>
            </a:r>
            <a:r>
              <a:rPr lang="en-US" sz="1100" dirty="0" smtClean="0"/>
              <a:t>)</a:t>
            </a:r>
            <a:endParaRPr lang="en-US" sz="1100" dirty="0"/>
          </a:p>
          <a:p>
            <a:r>
              <a:rPr lang="en-US" sz="1200" dirty="0"/>
              <a:t>FY </a:t>
            </a:r>
            <a:r>
              <a:rPr lang="en-US" sz="1200" dirty="0" smtClean="0"/>
              <a:t>2023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Mock </a:t>
            </a:r>
            <a:r>
              <a:rPr lang="en-US" sz="1100" dirty="0"/>
              <a:t>assembly staging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Module row integration mock </a:t>
            </a:r>
            <a:r>
              <a:rPr lang="en-US" sz="1100" dirty="0" smtClean="0"/>
              <a:t>assembly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Module </a:t>
            </a:r>
            <a:r>
              <a:rPr lang="en-US" sz="1100" dirty="0"/>
              <a:t>row to cryostat mock </a:t>
            </a:r>
            <a:r>
              <a:rPr lang="en-US" sz="1100" dirty="0" smtClean="0"/>
              <a:t>installation</a:t>
            </a:r>
            <a:endParaRPr lang="en-US" sz="1100" dirty="0" smtClean="0"/>
          </a:p>
          <a:p>
            <a:r>
              <a:rPr lang="en-US" sz="1200" dirty="0" smtClean="0"/>
              <a:t>FY 2024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Review </a:t>
            </a:r>
            <a:r>
              <a:rPr lang="en-US" sz="1100" dirty="0"/>
              <a:t>mock assembly </a:t>
            </a:r>
            <a:r>
              <a:rPr lang="en-US" sz="1100" dirty="0" smtClean="0"/>
              <a:t>results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Implement </a:t>
            </a:r>
            <a:r>
              <a:rPr lang="en-US" sz="1100" dirty="0"/>
              <a:t>final changes to integration &amp; installation designs and procedures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PRR for integration &amp; installation </a:t>
            </a:r>
            <a:r>
              <a:rPr lang="en-US" sz="1100" dirty="0" smtClean="0"/>
              <a:t>fixtures</a:t>
            </a:r>
            <a:endParaRPr lang="en-US" sz="1100" dirty="0"/>
          </a:p>
          <a:p>
            <a:r>
              <a:rPr lang="en-US" sz="1200" dirty="0" smtClean="0"/>
              <a:t>FY 2025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Final </a:t>
            </a:r>
            <a:r>
              <a:rPr lang="en-US" sz="1100" dirty="0"/>
              <a:t>procurements for integration/installation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1200" dirty="0"/>
          </a:p>
          <a:p>
            <a:endParaRPr lang="en-US" sz="12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7"/>
          </p:nvPr>
        </p:nvSpPr>
        <p:spPr>
          <a:xfrm>
            <a:off x="6335272" y="1062081"/>
            <a:ext cx="5331795" cy="4846638"/>
          </a:xfrm>
        </p:spPr>
        <p:txBody>
          <a:bodyPr/>
          <a:lstStyle/>
          <a:p>
            <a:r>
              <a:rPr lang="en-US" sz="1200" dirty="0"/>
              <a:t>FY </a:t>
            </a:r>
            <a:r>
              <a:rPr lang="en-US" sz="1200" dirty="0" smtClean="0"/>
              <a:t>2026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Final procurements for integration/installation</a:t>
            </a:r>
            <a:endParaRPr lang="en-US" sz="11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Near Site occupancy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Stage integration and installation fixtures</a:t>
            </a:r>
            <a:endParaRPr lang="en-US" sz="12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Module Row Integration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Module Row Installation</a:t>
            </a:r>
            <a:endParaRPr lang="en-US" sz="1200" dirty="0"/>
          </a:p>
          <a:p>
            <a:r>
              <a:rPr lang="en-US" sz="1200" dirty="0" smtClean="0"/>
              <a:t>FY2027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Module Row Integration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Module Row Installation</a:t>
            </a:r>
            <a:endParaRPr lang="en-US" sz="1200" dirty="0"/>
          </a:p>
          <a:p>
            <a:r>
              <a:rPr lang="en-US" sz="1200" dirty="0" smtClean="0"/>
              <a:t>FY2028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Module </a:t>
            </a:r>
            <a:r>
              <a:rPr lang="en-US" sz="1100" dirty="0"/>
              <a:t>Row </a:t>
            </a:r>
            <a:r>
              <a:rPr lang="en-US" sz="1100" dirty="0" smtClean="0"/>
              <a:t>Installation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100" dirty="0" smtClean="0"/>
              <a:t>Commissioning</a:t>
            </a:r>
            <a:endParaRPr lang="en-US" sz="11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1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F-DUNE-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F-DUNE-DOE" id="{A5ED00A0-D36D-4C1F-8E08-F30CCC96FCC7}" vid="{AC319CA5-2DE5-4751-8D9D-CD57D77D56FA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10286</TotalTime>
  <Words>1084</Words>
  <Application>Microsoft Office PowerPoint</Application>
  <PresentationFormat>Widescreen</PresentationFormat>
  <Paragraphs>181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Calibri</vt:lpstr>
      <vt:lpstr>Geneva</vt:lpstr>
      <vt:lpstr>Helvetica</vt:lpstr>
      <vt:lpstr>Lucida Grande</vt:lpstr>
      <vt:lpstr>LBNF-DUNE-DOE</vt:lpstr>
      <vt:lpstr>LBNF Content-Footer Theme</vt:lpstr>
      <vt:lpstr>1_LBNF Content-Footer Theme</vt:lpstr>
      <vt:lpstr>2_LBNF Content-Footer Theme</vt:lpstr>
      <vt:lpstr>3_LBNF Content-Footer Theme</vt:lpstr>
      <vt:lpstr>ArgonCube Engineering Meeting</vt:lpstr>
      <vt:lpstr>Agenda</vt:lpstr>
      <vt:lpstr>Technical Scope</vt:lpstr>
      <vt:lpstr>High-Level Flow Diagram</vt:lpstr>
      <vt:lpstr>TPC Integration &amp; Installation (ND-LAr)</vt:lpstr>
      <vt:lpstr>TPC Integration &amp; Installation (ND-LAr)</vt:lpstr>
      <vt:lpstr>Commissioning (ND-LAr)</vt:lpstr>
      <vt:lpstr>Programmatic Interfaces</vt:lpstr>
      <vt:lpstr>Rough Schedule (work in progress)</vt:lpstr>
      <vt:lpstr>Risks</vt:lpstr>
      <vt:lpstr>Integration Fixture Conceptual Design</vt:lpstr>
      <vt:lpstr>FPA Sled was used to install FP petals -&gt; had to align to telescope, petal to petal clearance  = 600 microns</vt:lpstr>
      <vt:lpstr>Summary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Andrew R. Lambert</cp:lastModifiedBy>
  <cp:revision>59</cp:revision>
  <dcterms:created xsi:type="dcterms:W3CDTF">2020-12-01T05:45:47Z</dcterms:created>
  <dcterms:modified xsi:type="dcterms:W3CDTF">2021-01-29T15:48:09Z</dcterms:modified>
</cp:coreProperties>
</file>