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dger C Bossert" initials="RCB" lastIdx="1" clrIdx="0">
    <p:extLst>
      <p:ext uri="{19B8F6BF-5375-455C-9EA6-DF929625EA0E}">
        <p15:presenceInfo xmlns:p15="http://schemas.microsoft.com/office/powerpoint/2012/main" userId="S::bossert@services.fnal.gov::ded860dc-5272-4e03-832e-6326515230f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60"/>
  </p:normalViewPr>
  <p:slideViewPr>
    <p:cSldViewPr snapToGrid="0">
      <p:cViewPr varScale="1">
        <p:scale>
          <a:sx n="117" d="100"/>
          <a:sy n="117" d="100"/>
        </p:scale>
        <p:origin x="189"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19T06:54:03.227" idx="1">
    <p:pos x="3921" y="2181"/>
    <p:text/>
    <p:extLst>
      <p:ext uri="{C676402C-5697-4E1C-873F-D02D1690AC5C}">
        <p15:threadingInfo xmlns:p15="http://schemas.microsoft.com/office/powerpoint/2012/main" timeZoneBias="3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F7A629-30D9-4588-800E-7C40A1600394}"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264193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F7A629-30D9-4588-800E-7C40A1600394}"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2324916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F7A629-30D9-4588-800E-7C40A1600394}"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1438387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F7A629-30D9-4588-800E-7C40A1600394}"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383329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8F7A629-30D9-4588-800E-7C40A1600394}"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2419223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F7A629-30D9-4588-800E-7C40A1600394}"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190161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F7A629-30D9-4588-800E-7C40A1600394}" type="datetimeFigureOut">
              <a:rPr lang="en-US" smtClean="0"/>
              <a:t>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3518334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F7A629-30D9-4588-800E-7C40A1600394}" type="datetimeFigureOut">
              <a:rPr lang="en-US" smtClean="0"/>
              <a:t>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682167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7A629-30D9-4588-800E-7C40A1600394}" type="datetimeFigureOut">
              <a:rPr lang="en-US" smtClean="0"/>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2416436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8F7A629-30D9-4588-800E-7C40A1600394}"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2310128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8F7A629-30D9-4588-800E-7C40A1600394}"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3553429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7A629-30D9-4588-800E-7C40A1600394}" type="datetimeFigureOut">
              <a:rPr lang="en-US" smtClean="0"/>
              <a:t>1/19/2021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29F83-C0DC-4FE8-B077-4E714C583456}" type="slidenum">
              <a:rPr lang="en-US" smtClean="0"/>
              <a:t>‹#›</a:t>
            </a:fld>
            <a:endParaRPr lang="en-US"/>
          </a:p>
        </p:txBody>
      </p:sp>
    </p:spTree>
    <p:extLst>
      <p:ext uri="{BB962C8B-B14F-4D97-AF65-F5344CB8AC3E}">
        <p14:creationId xmlns:p14="http://schemas.microsoft.com/office/powerpoint/2010/main" val="2721163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6464-4042-4F5A-B172-659AB7F39470}"/>
              </a:ext>
            </a:extLst>
          </p:cNvPr>
          <p:cNvSpPr>
            <a:spLocks noGrp="1"/>
          </p:cNvSpPr>
          <p:nvPr>
            <p:ph type="ctrTitle"/>
          </p:nvPr>
        </p:nvSpPr>
        <p:spPr>
          <a:xfrm>
            <a:off x="620486" y="1134609"/>
            <a:ext cx="7772400" cy="2387600"/>
          </a:xfrm>
        </p:spPr>
        <p:txBody>
          <a:bodyPr>
            <a:normAutofit/>
          </a:bodyPr>
          <a:lstStyle/>
          <a:p>
            <a:r>
              <a:rPr lang="en-US" dirty="0"/>
              <a:t>Bus and Instrumentation Work Status</a:t>
            </a:r>
          </a:p>
        </p:txBody>
      </p:sp>
      <p:sp>
        <p:nvSpPr>
          <p:cNvPr id="3" name="Subtitle 2">
            <a:extLst>
              <a:ext uri="{FF2B5EF4-FFF2-40B4-BE49-F238E27FC236}">
                <a16:creationId xmlns:a16="http://schemas.microsoft.com/office/drawing/2014/main" id="{A471485A-CD85-4515-B9B4-86FA12224CA1}"/>
              </a:ext>
            </a:extLst>
          </p:cNvPr>
          <p:cNvSpPr>
            <a:spLocks noGrp="1"/>
          </p:cNvSpPr>
          <p:nvPr>
            <p:ph type="subTitle" idx="1"/>
          </p:nvPr>
        </p:nvSpPr>
        <p:spPr/>
        <p:txBody>
          <a:bodyPr/>
          <a:lstStyle/>
          <a:p>
            <a:r>
              <a:rPr lang="en-US" dirty="0"/>
              <a:t>R. Bossert 1/19/2021</a:t>
            </a:r>
          </a:p>
        </p:txBody>
      </p:sp>
    </p:spTree>
    <p:extLst>
      <p:ext uri="{BB962C8B-B14F-4D97-AF65-F5344CB8AC3E}">
        <p14:creationId xmlns:p14="http://schemas.microsoft.com/office/powerpoint/2010/main" val="998643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8CF1E3-D057-4037-8F4A-927F430D3D18}"/>
              </a:ext>
            </a:extLst>
          </p:cNvPr>
          <p:cNvSpPr txBox="1"/>
          <p:nvPr/>
        </p:nvSpPr>
        <p:spPr>
          <a:xfrm>
            <a:off x="2033796" y="265686"/>
            <a:ext cx="5754369" cy="400110"/>
          </a:xfrm>
          <a:prstGeom prst="rect">
            <a:avLst/>
          </a:prstGeom>
          <a:noFill/>
        </p:spPr>
        <p:txBody>
          <a:bodyPr wrap="square" rtlCol="0">
            <a:spAutoFit/>
          </a:bodyPr>
          <a:lstStyle/>
          <a:p>
            <a:r>
              <a:rPr lang="en-US" sz="2000" b="1" u="sng" dirty="0"/>
              <a:t>Bus, Expansion Loop and Instrumentation Status </a:t>
            </a:r>
          </a:p>
        </p:txBody>
      </p:sp>
      <p:sp>
        <p:nvSpPr>
          <p:cNvPr id="3" name="TextBox 2">
            <a:extLst>
              <a:ext uri="{FF2B5EF4-FFF2-40B4-BE49-F238E27FC236}">
                <a16:creationId xmlns:a16="http://schemas.microsoft.com/office/drawing/2014/main" id="{D495C047-7522-463B-B1FF-D090E7BC58F3}"/>
              </a:ext>
            </a:extLst>
          </p:cNvPr>
          <p:cNvSpPr txBox="1"/>
          <p:nvPr/>
        </p:nvSpPr>
        <p:spPr>
          <a:xfrm>
            <a:off x="244350" y="673659"/>
            <a:ext cx="8697686" cy="6032421"/>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1600" dirty="0"/>
              <a:t>Assembly and detail drawings for the bus and expansion loops are 100% complete. New revisions of the major assemblies were released last week.    Another set of revisions, with a few minor updates, will be completed and released in the near future.  </a:t>
            </a:r>
          </a:p>
          <a:p>
            <a:pPr marL="285750" indent="-285750">
              <a:spcAft>
                <a:spcPts val="1200"/>
              </a:spcAft>
              <a:buFont typeface="Arial" panose="020B0604020202020204" pitchFamily="34" charset="0"/>
              <a:buChar char="•"/>
            </a:pPr>
            <a:r>
              <a:rPr lang="en-US" sz="1600" dirty="0"/>
              <a:t>A final version of the Q2 bus insertion procedure, including expansion loop forming, has been completed.  Minor modifications are in process based on the first CERN insertion of a bus into a Q2. A demonstration for CERN personnel of the expansion loop forming on our mockup will also be done if desired by CERN. </a:t>
            </a:r>
          </a:p>
          <a:p>
            <a:pPr marL="285750" indent="-285750">
              <a:spcAft>
                <a:spcPts val="1200"/>
              </a:spcAft>
              <a:buFont typeface="Arial" panose="020B0604020202020204" pitchFamily="34" charset="0"/>
              <a:buChar char="•"/>
            </a:pPr>
            <a:r>
              <a:rPr lang="en-US" sz="1600" dirty="0"/>
              <a:t>Implementation of the special wiring for the first pre-series cold mass (MQXFA03 and MQXFA04) is taking place. Strain gauges and green putty have been removed.  Quench protection heater wiring system is </a:t>
            </a:r>
            <a:r>
              <a:rPr lang="en-US" sz="1600" dirty="0">
                <a:solidFill>
                  <a:srgbClr val="FF0000"/>
                </a:solidFill>
              </a:rPr>
              <a:t>in process.  </a:t>
            </a:r>
            <a:r>
              <a:rPr lang="en-US" sz="1600" dirty="0"/>
              <a:t>Housings for termination of voltage taps have been received. </a:t>
            </a:r>
            <a:r>
              <a:rPr lang="en-US" sz="1600" dirty="0">
                <a:solidFill>
                  <a:srgbClr val="FF0000"/>
                </a:solidFill>
              </a:rPr>
              <a:t>Termination of unneeded voltage taps is beginning this week.  </a:t>
            </a:r>
            <a:r>
              <a:rPr lang="en-US" sz="1600" dirty="0"/>
              <a:t>Label design and plan for routing of voltage taps that are not to be terminated </a:t>
            </a:r>
            <a:r>
              <a:rPr lang="en-US" sz="1600" dirty="0">
                <a:solidFill>
                  <a:srgbClr val="FF0000"/>
                </a:solidFill>
              </a:rPr>
              <a:t>is in process.  </a:t>
            </a:r>
            <a:r>
              <a:rPr lang="en-US" sz="1600" dirty="0"/>
              <a:t>Redesign of splice housing on the </a:t>
            </a:r>
            <a:r>
              <a:rPr lang="en-US" sz="1600" dirty="0" err="1"/>
              <a:t>Qb</a:t>
            </a:r>
            <a:r>
              <a:rPr lang="en-US" sz="1600" dirty="0"/>
              <a:t> end has been completed and </a:t>
            </a:r>
            <a:r>
              <a:rPr lang="en-US" sz="1600" dirty="0">
                <a:solidFill>
                  <a:srgbClr val="FF0000"/>
                </a:solidFill>
              </a:rPr>
              <a:t>parts are expected to be done this week.  </a:t>
            </a:r>
            <a:r>
              <a:rPr lang="en-US" sz="1600" dirty="0"/>
              <a:t>A plan for attachment of the splice housing on </a:t>
            </a:r>
            <a:r>
              <a:rPr lang="en-US" sz="1600" dirty="0" err="1"/>
              <a:t>Qb</a:t>
            </a:r>
            <a:r>
              <a:rPr lang="en-US" sz="1600" dirty="0"/>
              <a:t> end is in place.  </a:t>
            </a:r>
            <a:endParaRPr lang="en-US" sz="1600" dirty="0">
              <a:solidFill>
                <a:srgbClr val="FF0000"/>
              </a:solidFill>
            </a:endParaRPr>
          </a:p>
          <a:p>
            <a:pPr marL="285750" indent="-285750">
              <a:spcAft>
                <a:spcPts val="1200"/>
              </a:spcAft>
              <a:buFont typeface="Arial" panose="020B0604020202020204" pitchFamily="34" charset="0"/>
              <a:buChar char="•"/>
            </a:pPr>
            <a:r>
              <a:rPr lang="en-US" sz="1600" dirty="0"/>
              <a:t>New design for the </a:t>
            </a:r>
            <a:r>
              <a:rPr lang="en-US" sz="1600" dirty="0" err="1"/>
              <a:t>Qa</a:t>
            </a:r>
            <a:r>
              <a:rPr lang="en-US" sz="1600" dirty="0"/>
              <a:t> and </a:t>
            </a:r>
            <a:r>
              <a:rPr lang="en-US" sz="1600" dirty="0" err="1"/>
              <a:t>Qb</a:t>
            </a:r>
            <a:r>
              <a:rPr lang="en-US" sz="1600" dirty="0"/>
              <a:t> splice fixtures has been completed and parts </a:t>
            </a:r>
            <a:r>
              <a:rPr lang="en-US" sz="1600" dirty="0">
                <a:solidFill>
                  <a:srgbClr val="FF0000"/>
                </a:solidFill>
              </a:rPr>
              <a:t>are expected to arrive this week. </a:t>
            </a:r>
            <a:r>
              <a:rPr lang="en-US" sz="1600" dirty="0"/>
              <a:t>Fermilab stock heating elements will be used. </a:t>
            </a:r>
          </a:p>
          <a:p>
            <a:pPr marL="285750" indent="-285750">
              <a:spcAft>
                <a:spcPts val="1200"/>
              </a:spcAft>
              <a:buFont typeface="Arial" panose="020B0604020202020204" pitchFamily="34" charset="0"/>
              <a:buChar char="•"/>
            </a:pPr>
            <a:r>
              <a:rPr lang="en-US" sz="1600" dirty="0"/>
              <a:t>A modified version of the bus housing lock, to be used for the </a:t>
            </a:r>
            <a:r>
              <a:rPr lang="en-US" sz="1600" dirty="0" err="1"/>
              <a:t>preseries</a:t>
            </a:r>
            <a:r>
              <a:rPr lang="en-US" sz="1600" dirty="0"/>
              <a:t> and production magnets, </a:t>
            </a:r>
            <a:r>
              <a:rPr lang="en-US" sz="1600" dirty="0">
                <a:solidFill>
                  <a:srgbClr val="FF0000"/>
                </a:solidFill>
              </a:rPr>
              <a:t>has been released for fabrication and is expected to arrive Feb. 1</a:t>
            </a:r>
            <a:r>
              <a:rPr lang="en-US" sz="1600" baseline="30000" dirty="0">
                <a:solidFill>
                  <a:srgbClr val="FF0000"/>
                </a:solidFill>
              </a:rPr>
              <a:t>st</a:t>
            </a:r>
            <a:r>
              <a:rPr lang="en-US" sz="1600" dirty="0">
                <a:solidFill>
                  <a:srgbClr val="FF0000"/>
                </a:solidFill>
              </a:rPr>
              <a:t>.</a:t>
            </a:r>
          </a:p>
          <a:p>
            <a:pPr marL="285750" indent="-285750">
              <a:spcAft>
                <a:spcPts val="1200"/>
              </a:spcAft>
              <a:buFont typeface="Arial" panose="020B0604020202020204" pitchFamily="34" charset="0"/>
              <a:buChar char="•"/>
            </a:pPr>
            <a:r>
              <a:rPr lang="en-US" sz="1600" dirty="0"/>
              <a:t>All parts for Q2 expansion loop forming and support have been received.  They are included in a kit for this process.  The last of the parts needed was received on Jan 8.  </a:t>
            </a:r>
            <a:r>
              <a:rPr lang="en-US" sz="1600" dirty="0">
                <a:solidFill>
                  <a:srgbClr val="FF0000"/>
                </a:solidFill>
              </a:rPr>
              <a:t>The kit will be sent to CERN soon, but delays on the CERN side have caused this delivery to no longer be rushed.  </a:t>
            </a:r>
          </a:p>
        </p:txBody>
      </p:sp>
    </p:spTree>
    <p:extLst>
      <p:ext uri="{BB962C8B-B14F-4D97-AF65-F5344CB8AC3E}">
        <p14:creationId xmlns:p14="http://schemas.microsoft.com/office/powerpoint/2010/main" val="451037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A2A1E41-F167-448C-B351-7925CA951A1F}"/>
              </a:ext>
            </a:extLst>
          </p:cNvPr>
          <p:cNvSpPr txBox="1"/>
          <p:nvPr/>
        </p:nvSpPr>
        <p:spPr>
          <a:xfrm>
            <a:off x="300658" y="730047"/>
            <a:ext cx="8490799" cy="5670783"/>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1600" dirty="0"/>
              <a:t>An order for bus housing parts for two more Q1/Q3 and two more Q2 busses has been received.  The clips were rejected and have been replaced.  The new clips have arrived and have passed inspection.    Hardware order for all bus housings and end hold down parts </a:t>
            </a:r>
            <a:r>
              <a:rPr lang="en-US" sz="1600" dirty="0">
                <a:solidFill>
                  <a:srgbClr val="FF0000"/>
                </a:solidFill>
              </a:rPr>
              <a:t>has been</a:t>
            </a:r>
            <a:r>
              <a:rPr lang="en-US" sz="1600" dirty="0"/>
              <a:t> done by procurement.  </a:t>
            </a:r>
          </a:p>
          <a:p>
            <a:pPr marL="285750" indent="-285750">
              <a:spcAft>
                <a:spcPts val="1200"/>
              </a:spcAft>
              <a:buFont typeface="Arial" panose="020B0604020202020204" pitchFamily="34" charset="0"/>
              <a:buChar char="•"/>
            </a:pPr>
            <a:r>
              <a:rPr lang="en-US" sz="1600" dirty="0"/>
              <a:t>Another update to the cold mass assembly traveler has been created based on experience to date.  The update is </a:t>
            </a:r>
            <a:r>
              <a:rPr lang="en-US" sz="1600" dirty="0">
                <a:solidFill>
                  <a:srgbClr val="FF0000"/>
                </a:solidFill>
              </a:rPr>
              <a:t>being used </a:t>
            </a:r>
            <a:r>
              <a:rPr lang="en-US" sz="1600" dirty="0"/>
              <a:t>on the first </a:t>
            </a:r>
            <a:r>
              <a:rPr lang="en-US" sz="1600" dirty="0" err="1"/>
              <a:t>preseries</a:t>
            </a:r>
            <a:r>
              <a:rPr lang="en-US" sz="1600" dirty="0"/>
              <a:t>.   A companion procedure for Q1/Q3 bus and expansion loop is in process.    </a:t>
            </a:r>
          </a:p>
          <a:p>
            <a:pPr marL="285750" indent="-285750">
              <a:spcAft>
                <a:spcPts val="1200"/>
              </a:spcAft>
              <a:buFont typeface="Arial" panose="020B0604020202020204" pitchFamily="34" charset="0"/>
              <a:buChar char="•"/>
            </a:pPr>
            <a:r>
              <a:rPr lang="en-US" sz="1600" dirty="0"/>
              <a:t>All busses for Q2 prototypes and Q1/Q3 </a:t>
            </a:r>
            <a:r>
              <a:rPr lang="en-US" sz="1600" dirty="0" err="1"/>
              <a:t>preseries</a:t>
            </a:r>
            <a:r>
              <a:rPr lang="en-US" sz="1600" dirty="0"/>
              <a:t> magnets are soldered.  Some minor rework of the bus soldering fixture will take place before soldering of the production busses begins.   Bullet #1, addition of thermocouples, has been done. Temperature tests have been done with a new 11 meter element. Strand sample testing  been completed, at a range of temperatures between 220C and 320C.  Bullet #2, cold block design, is taking place this week.  Bullet #3 has not been started.</a:t>
            </a:r>
          </a:p>
          <a:p>
            <a:pPr marL="742950" lvl="1" indent="-285750">
              <a:buFont typeface="Courier New" panose="02070309020205020404" pitchFamily="49" charset="0"/>
              <a:buChar char="o"/>
            </a:pPr>
            <a:r>
              <a:rPr lang="en-US" sz="1600" dirty="0"/>
              <a:t>More thermocouples will be added to allow more detailed monitoring of the temperature. </a:t>
            </a:r>
          </a:p>
          <a:p>
            <a:pPr marL="742950" lvl="1" indent="-285750">
              <a:spcAft>
                <a:spcPts val="300"/>
              </a:spcAft>
              <a:buFont typeface="Courier New" panose="02070309020205020404" pitchFamily="49" charset="0"/>
              <a:buChar char="o"/>
            </a:pPr>
            <a:r>
              <a:rPr lang="en-US" sz="1600" dirty="0"/>
              <a:t>“Cold Blocks” will be implemented to better prevent solder from wicking into the non-soldered area.  Parts for the cold block and soldering cart have been procured and design on this part is underway.  </a:t>
            </a:r>
          </a:p>
          <a:p>
            <a:pPr marL="742950" lvl="1" indent="-285750">
              <a:spcAft>
                <a:spcPts val="1200"/>
              </a:spcAft>
              <a:buFont typeface="Courier New" panose="02070309020205020404" pitchFamily="49" charset="0"/>
              <a:buChar char="o"/>
            </a:pPr>
            <a:r>
              <a:rPr lang="en-US" sz="1600" dirty="0"/>
              <a:t>A second temperature will be added to the program to allow the bus to be heated to an intermediate level after soldering to facilitate removal from the fixture.</a:t>
            </a:r>
          </a:p>
          <a:p>
            <a:pPr marL="285750" indent="-285750">
              <a:spcAft>
                <a:spcPts val="1200"/>
              </a:spcAft>
              <a:buFont typeface="Arial" panose="020B0604020202020204" pitchFamily="34" charset="0"/>
              <a:buChar char="•"/>
            </a:pPr>
            <a:r>
              <a:rPr lang="en-US" sz="1600" dirty="0"/>
              <a:t>Discussions for the completion of the IFS and CLIQ/</a:t>
            </a:r>
            <a:r>
              <a:rPr lang="en-US" sz="1600" dirty="0" err="1"/>
              <a:t>Kmod</a:t>
            </a:r>
            <a:r>
              <a:rPr lang="en-US" sz="1600" dirty="0"/>
              <a:t> capillaries are taking place with CERN. </a:t>
            </a:r>
          </a:p>
        </p:txBody>
      </p:sp>
      <p:sp>
        <p:nvSpPr>
          <p:cNvPr id="5" name="TextBox 4">
            <a:extLst>
              <a:ext uri="{FF2B5EF4-FFF2-40B4-BE49-F238E27FC236}">
                <a16:creationId xmlns:a16="http://schemas.microsoft.com/office/drawing/2014/main" id="{F5289A8A-49BF-45FD-948A-0661201DC2CB}"/>
              </a:ext>
            </a:extLst>
          </p:cNvPr>
          <p:cNvSpPr txBox="1"/>
          <p:nvPr/>
        </p:nvSpPr>
        <p:spPr>
          <a:xfrm>
            <a:off x="1792058" y="192114"/>
            <a:ext cx="5754369" cy="400110"/>
          </a:xfrm>
          <a:prstGeom prst="rect">
            <a:avLst/>
          </a:prstGeom>
          <a:noFill/>
        </p:spPr>
        <p:txBody>
          <a:bodyPr wrap="square" rtlCol="0">
            <a:spAutoFit/>
          </a:bodyPr>
          <a:lstStyle/>
          <a:p>
            <a:r>
              <a:rPr lang="en-US" sz="2000" b="1" u="sng" dirty="0"/>
              <a:t>Bus, Expansion Loop and Instrumentation Status </a:t>
            </a:r>
          </a:p>
        </p:txBody>
      </p:sp>
    </p:spTree>
    <p:extLst>
      <p:ext uri="{BB962C8B-B14F-4D97-AF65-F5344CB8AC3E}">
        <p14:creationId xmlns:p14="http://schemas.microsoft.com/office/powerpoint/2010/main" val="1158093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5672</TotalTime>
  <Words>656</Words>
  <Application>Microsoft Office PowerPoint</Application>
  <PresentationFormat>On-screen Show (4:3)</PresentationFormat>
  <Paragraphs>17</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Courier New</vt:lpstr>
      <vt:lpstr>Office Theme</vt:lpstr>
      <vt:lpstr>Bus and Instrumentation Work Status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 Work Status</dc:title>
  <dc:creator>Rodger C. Bossert x2867 04451N</dc:creator>
  <cp:lastModifiedBy>Rodger C Bossert</cp:lastModifiedBy>
  <cp:revision>231</cp:revision>
  <dcterms:created xsi:type="dcterms:W3CDTF">2018-11-12T21:33:58Z</dcterms:created>
  <dcterms:modified xsi:type="dcterms:W3CDTF">2021-01-19T13:01:42Z</dcterms:modified>
</cp:coreProperties>
</file>