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23"/>
  </p:notesMasterIdLst>
  <p:sldIdLst>
    <p:sldId id="578" r:id="rId2"/>
    <p:sldId id="259" r:id="rId3"/>
    <p:sldId id="322" r:id="rId4"/>
    <p:sldId id="321" r:id="rId5"/>
    <p:sldId id="558" r:id="rId6"/>
    <p:sldId id="577" r:id="rId7"/>
    <p:sldId id="269" r:id="rId8"/>
    <p:sldId id="290" r:id="rId9"/>
    <p:sldId id="265" r:id="rId10"/>
    <p:sldId id="442" r:id="rId11"/>
    <p:sldId id="580" r:id="rId12"/>
    <p:sldId id="326" r:id="rId13"/>
    <p:sldId id="356" r:id="rId14"/>
    <p:sldId id="334" r:id="rId15"/>
    <p:sldId id="335" r:id="rId16"/>
    <p:sldId id="584" r:id="rId17"/>
    <p:sldId id="585" r:id="rId18"/>
    <p:sldId id="262" r:id="rId19"/>
    <p:sldId id="369" r:id="rId20"/>
    <p:sldId id="586" r:id="rId21"/>
    <p:sldId id="570" r:id="rId22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1" userDrawn="1">
          <p15:clr>
            <a:srgbClr val="A4A3A4"/>
          </p15:clr>
        </p15:guide>
        <p15:guide id="2" orient="horz" pos="4123" userDrawn="1">
          <p15:clr>
            <a:srgbClr val="A4A3A4"/>
          </p15:clr>
        </p15:guide>
        <p15:guide id="3" orient="horz" pos="689" userDrawn="1">
          <p15:clr>
            <a:srgbClr val="A4A3A4"/>
          </p15:clr>
        </p15:guide>
        <p15:guide id="4" orient="horz" pos="1392" userDrawn="1">
          <p15:clr>
            <a:srgbClr val="A4A3A4"/>
          </p15:clr>
        </p15:guide>
        <p15:guide id="5" orient="horz" pos="3184" userDrawn="1">
          <p15:clr>
            <a:srgbClr val="A4A3A4"/>
          </p15:clr>
        </p15:guide>
        <p15:guide id="6" pos="7420" userDrawn="1">
          <p15:clr>
            <a:srgbClr val="A4A3A4"/>
          </p15:clr>
        </p15:guide>
        <p15:guide id="7" pos="423" userDrawn="1">
          <p15:clr>
            <a:srgbClr val="A4A3A4"/>
          </p15:clr>
        </p15:guide>
        <p15:guide id="8" pos="2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AB800"/>
    <a:srgbClr val="FF3399"/>
    <a:srgbClr val="C0C0C0"/>
    <a:srgbClr val="E8FFB9"/>
    <a:srgbClr val="CC3399"/>
    <a:srgbClr val="3366FF"/>
    <a:srgbClr val="00B0F0"/>
    <a:srgbClr val="FFC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7" autoAdjust="0"/>
    <p:restoredTop sz="95030" autoAdjust="0"/>
  </p:normalViewPr>
  <p:slideViewPr>
    <p:cSldViewPr showGuides="1">
      <p:cViewPr varScale="1">
        <p:scale>
          <a:sx n="65" d="100"/>
          <a:sy n="65" d="100"/>
        </p:scale>
        <p:origin x="906" y="60"/>
      </p:cViewPr>
      <p:guideLst>
        <p:guide orient="horz" pos="361"/>
        <p:guide orient="horz" pos="4123"/>
        <p:guide orient="horz" pos="689"/>
        <p:guide orient="horz" pos="1392"/>
        <p:guide orient="horz" pos="3184"/>
        <p:guide pos="7420"/>
        <p:guide pos="423"/>
        <p:guide pos="20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87" d="100"/>
          <a:sy n="87" d="100"/>
        </p:scale>
        <p:origin x="3840" y="66"/>
      </p:cViewPr>
      <p:guideLst/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7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0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68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Multilens</a:t>
            </a:r>
            <a:r>
              <a:rPr lang="en-US" dirty="0"/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40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9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31AE1F-C591-40CC-9436-F554046CA2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89320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0"/>
            <a:ext cx="12191999" cy="5989320"/>
          </a:xfrm>
          <a:solidFill>
            <a:schemeClr val="accent2">
              <a:alpha val="75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BBC5B77-C20E-49F9-BBDC-7376444AA5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7680" y="6167747"/>
            <a:ext cx="1341120" cy="57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FD6E8C-3308-4D4F-9D93-971D03E7D8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55919" y="6049429"/>
            <a:ext cx="2234221" cy="8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19"/>
            <a:ext cx="5486400" cy="915835"/>
          </a:xfrm>
          <a:ln>
            <a:noFill/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marL="609585" lvl="1" indent="-230712"/>
            <a:r>
              <a:rPr lang="en-US" dirty="0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9" y="5475819"/>
            <a:ext cx="5463447" cy="915835"/>
          </a:xfrm>
          <a:ln>
            <a:noFill/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marL="609585" lvl="1" indent="-230712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EA56907-EEE2-492A-A8CA-B628BBAC3F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044316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889396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6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888617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70B6ACF-B320-49F0-95EC-80A7573E53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044316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3"/>
            <a:ext cx="3157925" cy="2146611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609585" lvl="1" indent="-230712"/>
            <a:r>
              <a:rPr lang="en-US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806613"/>
            <a:ext cx="3157925" cy="2146611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609585" lvl="1" indent="-230712"/>
            <a:r>
              <a:rPr lang="en-US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9" y="3809112"/>
            <a:ext cx="3181900" cy="2146611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609585" lvl="1" indent="-230712"/>
            <a:r>
              <a:rPr lang="en-US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3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4C118F-03B9-4A12-B470-6B5EC1C864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044316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896695"/>
            <a:ext cx="11246069" cy="1448440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2400">
                <a:solidFill>
                  <a:schemeClr val="tx1"/>
                </a:solidFill>
              </a:defRPr>
            </a:lvl1pPr>
            <a:lvl2pPr>
              <a:defRPr lang="en-US" sz="1467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marL="609585" lvl="1" indent="-230712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2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4169562"/>
            <a:ext cx="2984625" cy="47783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sz="1600" b="0" cap="none" dirty="0">
                <a:solidFill>
                  <a:schemeClr val="accent2"/>
                </a:solidFill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</a:pPr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B21C6E0-A34A-4E3B-9DEA-3937C9CBD6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044316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66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5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76B78D8-A49E-45DF-BE02-8AEAC974F3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044316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560151"/>
            <a:ext cx="11163868" cy="435981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1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0F4DA6D-92E5-4906-9E3A-F87F6DEA2B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044316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CA97C2C0-C7F0-4BD7-902F-84FFAF91E6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5520" y="6473710"/>
            <a:ext cx="731520" cy="31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0376DF71-7494-46C8-AD3A-003B57E2A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5782192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0"/>
            <a:ext cx="12191999" cy="5782192"/>
          </a:xfrm>
          <a:solidFill>
            <a:schemeClr val="accent2">
              <a:alpha val="75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  <p:pic>
        <p:nvPicPr>
          <p:cNvPr id="7" name="Picture 2" descr="C:\Users\amiesen\Desktop\anlrgbpptlogo.png">
            <a:extLst>
              <a:ext uri="{FF2B5EF4-FFF2-40B4-BE49-F238E27FC236}">
                <a16:creationId xmlns:a16="http://schemas.microsoft.com/office/drawing/2014/main" id="{03C2FF7A-A1BB-409C-828F-296E6839E3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4FC6A8A-3123-46FC-8527-BB746F16B3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7680" y="6167747"/>
            <a:ext cx="1341120" cy="57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8D288A-D5BE-47B2-88E8-8A0DC271E7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55919" y="6049429"/>
            <a:ext cx="2234221" cy="8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515940"/>
            <a:ext cx="11163868" cy="806017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9752" y="544589"/>
            <a:ext cx="2382461" cy="858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Collaborator pi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Awa pi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Alte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  <p:pic>
        <p:nvPicPr>
          <p:cNvPr id="18" name="Picture Placeholder 11">
            <a:extLst>
              <a:ext uri="{FF2B5EF4-FFF2-40B4-BE49-F238E27FC236}">
                <a16:creationId xmlns:a16="http://schemas.microsoft.com/office/drawing/2014/main" id="{E01B13A9-CB36-4401-9EB8-8DBD4F4DBA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4966" y="1689100"/>
            <a:ext cx="5707033" cy="2706624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16935FC3-C665-4356-B31A-ADA2C2E566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30" y="679214"/>
            <a:ext cx="1744871" cy="74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554826"/>
            <a:ext cx="11163868" cy="4745745"/>
          </a:xfrm>
        </p:spPr>
        <p:txBody>
          <a:bodyPr vert="horz" lIns="0" tIns="0" rIns="0" bIns="45720" rtlCol="0">
            <a:noAutofit/>
          </a:bodyPr>
          <a:lstStyle>
            <a:lvl1pPr>
              <a:defRPr lang="en-US" sz="1867" dirty="0">
                <a:solidFill>
                  <a:schemeClr val="accent2"/>
                </a:solidFill>
              </a:defRPr>
            </a:lvl1pPr>
            <a:lvl2pPr>
              <a:defRPr lang="en-US" sz="1333" dirty="0">
                <a:solidFill>
                  <a:schemeClr val="accent2"/>
                </a:solidFill>
              </a:defRPr>
            </a:lvl2pPr>
            <a:lvl3pPr>
              <a:defRPr lang="en-US" sz="1067" dirty="0"/>
            </a:lvl3pPr>
            <a:lvl4pPr>
              <a:defRPr lang="en-US" sz="1067" dirty="0"/>
            </a:lvl4pPr>
            <a:lvl5pPr>
              <a:defRPr lang="en-US" sz="1067" dirty="0"/>
            </a:lvl5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marL="609585" lvl="1" indent="-230712"/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041653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969" y="6060003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020"/>
            <a:ext cx="12192000" cy="6011939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12192000" cy="6011939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969" y="109775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7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401282"/>
            <a:ext cx="7979531" cy="441436"/>
          </a:xfrm>
        </p:spPr>
        <p:txBody>
          <a:bodyPr/>
          <a:lstStyle>
            <a:lvl1pPr marL="0" indent="0">
              <a:buNone/>
              <a:defRPr sz="1333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333" b="0" cap="all" dirty="0">
                <a:solidFill>
                  <a:srgbClr val="000000"/>
                </a:solidFill>
              </a:rPr>
              <a:t>Type in Name of </a:t>
            </a:r>
            <a:r>
              <a:rPr lang="en-US" sz="1333" b="0" cap="all" dirty="0" err="1">
                <a:solidFill>
                  <a:srgbClr val="000000"/>
                </a:solidFill>
              </a:rPr>
              <a:t>fACILITY</a:t>
            </a:r>
            <a:r>
              <a:rPr lang="en-US" sz="1333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333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969" y="227511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0360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32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4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681605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-1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"/>
            <a:ext cx="5974080" cy="3663951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1"/>
            <a:ext cx="5974080" cy="3663951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788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0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0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0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393" b="24888"/>
          <a:stretch/>
        </p:blipFill>
        <p:spPr>
          <a:xfrm>
            <a:off x="9711" y="2764"/>
            <a:ext cx="12194373" cy="6022117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9709" y="2763"/>
            <a:ext cx="12194375" cy="602211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52" y="544589"/>
            <a:ext cx="2382461" cy="858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69" y="6289695"/>
            <a:ext cx="4064932" cy="2910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/>
          <a:srcRect t="14982" b="13843"/>
          <a:stretch/>
        </p:blipFill>
        <p:spPr>
          <a:xfrm>
            <a:off x="6484965" y="1694687"/>
            <a:ext cx="5707035" cy="270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0"/>
            <a:ext cx="11163868" cy="1036128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046288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997440" y="6598920"/>
            <a:ext cx="609600" cy="18288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050815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573148"/>
            <a:ext cx="5364480" cy="4754591"/>
          </a:xfrm>
        </p:spPr>
        <p:txBody>
          <a:bodyPr vert="horz" lIns="0" tIns="0" rIns="0" bIns="45720" rtlCol="0">
            <a:noAutofit/>
          </a:bodyPr>
          <a:lstStyle>
            <a:lvl1pPr>
              <a:defRPr lang="en-US" sz="1867" dirty="0">
                <a:solidFill>
                  <a:schemeClr val="accent2"/>
                </a:solidFill>
              </a:defRPr>
            </a:lvl1pPr>
            <a:lvl2pPr>
              <a:defRPr lang="en-US" sz="1333" dirty="0">
                <a:solidFill>
                  <a:schemeClr val="accent2"/>
                </a:solidFill>
              </a:defRPr>
            </a:lvl2pPr>
            <a:lvl3pPr>
              <a:defRPr lang="en-US" sz="1067" dirty="0"/>
            </a:lvl3pPr>
            <a:lvl4pPr>
              <a:defRPr lang="en-US" sz="1067" dirty="0"/>
            </a:lvl4pPr>
            <a:lvl5pPr>
              <a:defRPr lang="en-US" sz="1067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09585" lvl="1" indent="-230712"/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573148"/>
            <a:ext cx="5364480" cy="4740303"/>
          </a:xfrm>
        </p:spPr>
        <p:txBody>
          <a:bodyPr vert="horz" lIns="0" tIns="0" rIns="0" bIns="45720" rtlCol="0">
            <a:noAutofit/>
          </a:bodyPr>
          <a:lstStyle>
            <a:lvl1pPr>
              <a:defRPr lang="en-US" sz="1867" dirty="0">
                <a:solidFill>
                  <a:schemeClr val="accent2"/>
                </a:solidFill>
              </a:defRPr>
            </a:lvl1pPr>
            <a:lvl2pPr>
              <a:defRPr lang="en-US" sz="1333" dirty="0">
                <a:solidFill>
                  <a:schemeClr val="accent2"/>
                </a:solidFill>
              </a:defRPr>
            </a:lvl2pPr>
            <a:lvl3pPr>
              <a:defRPr lang="en-US" sz="1067" dirty="0"/>
            </a:lvl3pPr>
            <a:lvl4pPr>
              <a:defRPr lang="en-US" sz="1067" dirty="0"/>
            </a:lvl4pPr>
            <a:lvl5pPr>
              <a:defRPr lang="en-US" sz="1067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09585" lvl="1" indent="-230712"/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203298"/>
            <a:ext cx="5486400" cy="4086855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  <a:lvl4pPr>
              <a:defRPr lang="en-US" sz="1067"/>
            </a:lvl4pPr>
            <a:lvl5pPr>
              <a:defRPr lang="en-US" sz="106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609585" lvl="1" indent="-230712"/>
            <a:r>
              <a:rPr lang="en-US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203298"/>
            <a:ext cx="5486400" cy="4086855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  <a:lvl4pPr>
              <a:defRPr lang="en-US" sz="1067"/>
            </a:lvl4pPr>
            <a:lvl5pPr>
              <a:defRPr lang="en-US" sz="106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609585" lvl="1" indent="-230712"/>
            <a:r>
              <a:rPr lang="en-US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1575" y="1564170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046325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1564170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890496"/>
            <a:ext cx="5759667" cy="2054443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  <a:lvl4pPr>
              <a:defRPr lang="en-US" sz="1067"/>
            </a:lvl4pPr>
            <a:lvl5pPr>
              <a:defRPr lang="en-US" sz="1067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09585" lvl="1" indent="-230712"/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8" y="1890495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8" y="4271088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043085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257459"/>
            <a:ext cx="5759667" cy="2054443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  <a:lvl4pPr>
              <a:defRPr lang="en-US" sz="1067"/>
            </a:lvl4pPr>
            <a:lvl5pPr>
              <a:defRPr lang="en-US" sz="1067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09585" lvl="1" indent="-230712"/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934727"/>
            <a:ext cx="7753216" cy="1303379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609585" lvl="1" indent="-230712"/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923615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4" y="3493608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04512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507968"/>
            <a:ext cx="7753216" cy="1303379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609585" lvl="1" indent="-230712"/>
            <a:r>
              <a:rPr lang="en-US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3" y="5076181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5059321"/>
            <a:ext cx="7753216" cy="1303379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609585" lvl="1" indent="-230712"/>
            <a:r>
              <a:rPr lang="en-US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045133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49"/>
            <a:ext cx="5486400" cy="2129163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 dirty="0">
                <a:solidFill>
                  <a:schemeClr val="accent2"/>
                </a:solidFill>
              </a:defRPr>
            </a:lvl1pPr>
            <a:lvl2pPr>
              <a:defRPr lang="en-US" sz="1333" dirty="0">
                <a:solidFill>
                  <a:schemeClr val="accent2"/>
                </a:solidFill>
              </a:defRPr>
            </a:lvl2pPr>
            <a:lvl3pPr>
              <a:defRPr lang="en-US" sz="1067" dirty="0"/>
            </a:lvl3pPr>
            <a:lvl4pPr>
              <a:defRPr lang="en-US" sz="1067" dirty="0"/>
            </a:lvl4pPr>
            <a:lvl5pPr>
              <a:defRPr lang="en-US" sz="1067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09585" lvl="1" indent="-230712"/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9" y="4188849"/>
            <a:ext cx="5463447" cy="2129163"/>
          </a:xfrm>
          <a:ln>
            <a:solidFill>
              <a:schemeClr val="tx1"/>
            </a:solidFill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  <a:lvl4pPr>
              <a:defRPr lang="en-US" sz="1067"/>
            </a:lvl4pPr>
            <a:lvl5pPr>
              <a:defRPr lang="en-US" sz="1067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09585" lvl="1" indent="-230712"/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044316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797"/>
            <a:ext cx="5486400" cy="1717079"/>
          </a:xfrm>
          <a:ln>
            <a:noFill/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609585" lvl="1" indent="-230712"/>
            <a:r>
              <a:rPr lang="en-US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797"/>
            <a:ext cx="5486400" cy="1717079"/>
          </a:xfrm>
          <a:ln>
            <a:noFill/>
          </a:ln>
        </p:spPr>
        <p:txBody>
          <a:bodyPr vert="horz" lIns="0" tIns="0" rIns="0" bIns="45720" rtlCol="0">
            <a:noAutofit/>
          </a:bodyPr>
          <a:lstStyle>
            <a:lvl1pPr>
              <a:defRPr lang="en-US" sz="1867">
                <a:solidFill>
                  <a:schemeClr val="accent2"/>
                </a:solidFill>
              </a:defRPr>
            </a:lvl1pPr>
            <a:lvl2pPr>
              <a:defRPr lang="en-US" sz="1333">
                <a:solidFill>
                  <a:schemeClr val="accent2"/>
                </a:solidFill>
              </a:defRPr>
            </a:lvl2pPr>
            <a:lvl3pPr>
              <a:defRPr lang="en-US" sz="1067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609585" lvl="1" indent="-230712"/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2501970" y="1"/>
            <a:ext cx="2065241" cy="43199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2" y="59128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1" y="59255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5320" y="6399990"/>
            <a:ext cx="1034357" cy="372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1"/>
            <a:ext cx="11163868" cy="102819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24pt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54827"/>
            <a:ext cx="11163868" cy="472638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marL="609585" lvl="1" indent="-230712"/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436112"/>
            <a:ext cx="1891671" cy="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8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2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lang="en-US" sz="1867" kern="1200" baseline="0" dirty="0">
          <a:solidFill>
            <a:schemeClr val="accent2"/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lang="en-US" sz="1333" kern="1200" dirty="0">
          <a:solidFill>
            <a:schemeClr val="accent2"/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lang="en-US" sz="1067" kern="1200" dirty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lang="en-US" sz="1067" kern="1200" dirty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lang="en-US" sz="1067" kern="1200" dirty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emf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27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 b="2933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SWFA Development for an Energy Frontier Machine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6535" y="4582947"/>
            <a:ext cx="4321385" cy="393700"/>
          </a:xfrm>
        </p:spPr>
        <p:txBody>
          <a:bodyPr>
            <a:normAutofit/>
          </a:bodyPr>
          <a:lstStyle/>
          <a:p>
            <a:r>
              <a:rPr lang="en-US" sz="2400" dirty="0"/>
              <a:t>John power </a:t>
            </a:r>
            <a:r>
              <a:rPr lang="en-US" sz="2400" cap="none" dirty="0"/>
              <a:t>(for C. Jing)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26536" y="4960384"/>
            <a:ext cx="4321385" cy="914400"/>
          </a:xfrm>
        </p:spPr>
        <p:txBody>
          <a:bodyPr/>
          <a:lstStyle/>
          <a:p>
            <a:r>
              <a:rPr lang="en-US" sz="2400" dirty="0"/>
              <a:t>Argonne National Laboratory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119800" y="5623560"/>
            <a:ext cx="9952399" cy="317932"/>
          </a:xfrm>
        </p:spPr>
        <p:txBody>
          <a:bodyPr/>
          <a:lstStyle/>
          <a:p>
            <a:pPr algn="ctr"/>
            <a:r>
              <a:rPr lang="en-US" dirty="0"/>
              <a:t>Snowmass AF7-rf group </a:t>
            </a:r>
            <a:r>
              <a:rPr lang="en-US" dirty="0" err="1"/>
              <a:t>miniWorkshop</a:t>
            </a:r>
            <a:r>
              <a:rPr lang="en-US" dirty="0"/>
              <a:t> on Cavity Performance Frontier (Feb 16, 2021)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0" y="4566684"/>
            <a:ext cx="5974760" cy="93604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Argonne Wakefield Accelerator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General Accelerator R&amp;D Test Facility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468795" y="574696"/>
            <a:ext cx="7571023" cy="438470"/>
          </a:xfrm>
        </p:spPr>
        <p:txBody>
          <a:bodyPr>
            <a:normAutofit/>
          </a:bodyPr>
          <a:lstStyle/>
          <a:p>
            <a:r>
              <a:rPr lang="en-US" dirty="0"/>
              <a:t>Structure </a:t>
            </a:r>
            <a:r>
              <a:rPr lang="en-US" dirty="0" err="1"/>
              <a:t>wakefield</a:t>
            </a:r>
            <a:r>
              <a:rPr lang="en-US" dirty="0"/>
              <a:t> acceleration (SWFA)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8A22634-7FE1-429D-8BD3-EFC5BA1F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915" y="6118609"/>
            <a:ext cx="1448965" cy="61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0BA03-C209-47D8-B0ED-96E92B3BA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035" y="6097239"/>
            <a:ext cx="1945784" cy="72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605" y="1491377"/>
            <a:ext cx="3817472" cy="230424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9E1F2-163B-4A84-A1E3-00F9FCD67D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2223" y="700014"/>
            <a:ext cx="11163868" cy="499714"/>
          </a:xfrm>
        </p:spPr>
        <p:txBody>
          <a:bodyPr/>
          <a:lstStyle/>
          <a:p>
            <a:r>
              <a:rPr lang="en-US" sz="2400" dirty="0"/>
              <a:t>Components in the Accelerator Module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42290-C2E9-4E40-87E0-16FECCE11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09" y="79375"/>
            <a:ext cx="11561353" cy="482925"/>
          </a:xfrm>
        </p:spPr>
        <p:txBody>
          <a:bodyPr>
            <a:normAutofit/>
          </a:bodyPr>
          <a:lstStyle/>
          <a:p>
            <a:r>
              <a:rPr lang="en-US" dirty="0"/>
              <a:t>Near term goal is construction of CWA Module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B4EBB3C-AC3E-4366-9A2B-F63F9771C2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24981" y="644390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5DE6D7-F04D-7741-82FC-941AB368F7C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9927AD-AAED-46E8-A387-435C1A0A502E}"/>
              </a:ext>
            </a:extLst>
          </p:cNvPr>
          <p:cNvSpPr txBox="1">
            <a:spLocks/>
          </p:cNvSpPr>
          <p:nvPr/>
        </p:nvSpPr>
        <p:spPr>
          <a:xfrm>
            <a:off x="465909" y="202792"/>
            <a:ext cx="11163868" cy="417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217E44-024E-46BC-BDA7-AEEF685115C2}"/>
              </a:ext>
            </a:extLst>
          </p:cNvPr>
          <p:cNvSpPr txBox="1"/>
          <p:nvPr/>
        </p:nvSpPr>
        <p:spPr>
          <a:xfrm>
            <a:off x="3350242" y="4049231"/>
            <a:ext cx="366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182 GHz Corrugated Waveguide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18E733-E110-4FE4-AAC6-9B86AE5407E4}"/>
              </a:ext>
            </a:extLst>
          </p:cNvPr>
          <p:cNvSpPr txBox="1"/>
          <p:nvPr/>
        </p:nvSpPr>
        <p:spPr>
          <a:xfrm>
            <a:off x="3248573" y="1301130"/>
            <a:ext cx="247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Accelerator Module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A3036A-5060-40E7-B044-747B6B8B7BF7}"/>
              </a:ext>
            </a:extLst>
          </p:cNvPr>
          <p:cNvSpPr txBox="1"/>
          <p:nvPr/>
        </p:nvSpPr>
        <p:spPr>
          <a:xfrm>
            <a:off x="3203161" y="5980137"/>
            <a:ext cx="3159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Assists with the increases of beam energy by ~ 50 MeV.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39369" y="443749"/>
            <a:ext cx="11731542" cy="360014"/>
            <a:chOff x="387721" y="602673"/>
            <a:chExt cx="11731542" cy="360014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387721" y="796931"/>
              <a:ext cx="10546772" cy="9587"/>
            </a:xfrm>
            <a:prstGeom prst="line">
              <a:avLst/>
            </a:prstGeom>
            <a:noFill/>
            <a:ln w="381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pic>
          <p:nvPicPr>
            <p:cNvPr id="33" name="Picture 2" descr="C:\Users\amiesen\Desktop\anlrgbppt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0845" y="602673"/>
              <a:ext cx="1198418" cy="360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" name="Straight Arrow Connector 8"/>
          <p:cNvCxnSpPr/>
          <p:nvPr/>
        </p:nvCxnSpPr>
        <p:spPr>
          <a:xfrm flipV="1">
            <a:off x="3944092" y="3106386"/>
            <a:ext cx="2529191" cy="549987"/>
          </a:xfrm>
          <a:prstGeom prst="straightConnector1">
            <a:avLst/>
          </a:prstGeom>
          <a:ln w="38100">
            <a:solidFill>
              <a:srgbClr val="92D05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-660000">
            <a:off x="4891476" y="3190548"/>
            <a:ext cx="56938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0.5 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ED1FF5-F09F-4D9C-BFBA-489B5D739D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58" r="17380"/>
          <a:stretch/>
        </p:blipFill>
        <p:spPr>
          <a:xfrm>
            <a:off x="3336762" y="4460535"/>
            <a:ext cx="2753594" cy="1490635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3185105" y="2120032"/>
            <a:ext cx="18056" cy="854282"/>
          </a:xfrm>
          <a:prstGeom prst="straightConnector1">
            <a:avLst/>
          </a:prstGeom>
          <a:ln w="38100">
            <a:solidFill>
              <a:srgbClr val="92D05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6200000">
            <a:off x="2656531" y="2423681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0.22 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E3F222A-21C9-4C08-AFAC-C7C1DFAFBF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019" y="2269732"/>
            <a:ext cx="517411" cy="243085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8148F49-C8BA-4CC0-817B-736B49163EB4}"/>
              </a:ext>
            </a:extLst>
          </p:cNvPr>
          <p:cNvSpPr txBox="1"/>
          <p:nvPr/>
        </p:nvSpPr>
        <p:spPr>
          <a:xfrm>
            <a:off x="435590" y="5137012"/>
            <a:ext cx="170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Water in and out channels.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3453F35-1802-4CC0-89AC-9E6BDA252B69}"/>
              </a:ext>
            </a:extLst>
          </p:cNvPr>
          <p:cNvCxnSpPr>
            <a:cxnSpLocks/>
          </p:cNvCxnSpPr>
          <p:nvPr/>
        </p:nvCxnSpPr>
        <p:spPr>
          <a:xfrm flipV="1">
            <a:off x="940724" y="4255377"/>
            <a:ext cx="3348" cy="815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1217E44-024E-46BC-BDA7-AEEF685115C2}"/>
              </a:ext>
            </a:extLst>
          </p:cNvPr>
          <p:cNvSpPr txBox="1"/>
          <p:nvPr/>
        </p:nvSpPr>
        <p:spPr>
          <a:xfrm>
            <a:off x="414386" y="1508760"/>
            <a:ext cx="226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Vacuum chamber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18147" y="3351172"/>
            <a:ext cx="2251815" cy="208310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005644" y="3381379"/>
            <a:ext cx="2314958" cy="256855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6AE40DBD-00F8-40D8-818D-5DB99EB4B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4211" y="3319755"/>
            <a:ext cx="1853180" cy="291750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CF8A597-8198-40D9-B7F6-291913812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9846" y="1080416"/>
            <a:ext cx="845724" cy="568614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0DAA749C-8057-4CAE-B399-E86E3847915C}"/>
              </a:ext>
            </a:extLst>
          </p:cNvPr>
          <p:cNvSpPr/>
          <p:nvPr/>
        </p:nvSpPr>
        <p:spPr>
          <a:xfrm>
            <a:off x="8974051" y="1468351"/>
            <a:ext cx="2784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Test samples are wire </a:t>
            </a:r>
            <a:r>
              <a:rPr lang="en-US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EDM</a:t>
            </a: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cut to expose the internal corrugations for dimensional analysis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0FB6C8-A1E9-4F2F-A77E-EF45BAC9883F}"/>
              </a:ext>
            </a:extLst>
          </p:cNvPr>
          <p:cNvSpPr txBox="1"/>
          <p:nvPr/>
        </p:nvSpPr>
        <p:spPr>
          <a:xfrm>
            <a:off x="9007782" y="284710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angular cut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8C4E83-3167-4EF1-BA52-2FAEB54F1A5B}"/>
              </a:ext>
            </a:extLst>
          </p:cNvPr>
          <p:cNvSpPr txBox="1"/>
          <p:nvPr/>
        </p:nvSpPr>
        <p:spPr>
          <a:xfrm>
            <a:off x="7513320" y="64759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straight cut</a:t>
            </a:r>
          </a:p>
        </p:txBody>
      </p:sp>
    </p:spTree>
    <p:extLst>
      <p:ext uri="{BB962C8B-B14F-4D97-AF65-F5344CB8AC3E}">
        <p14:creationId xmlns:p14="http://schemas.microsoft.com/office/powerpoint/2010/main" val="36240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5050">
        <p:fade/>
      </p:transition>
    </mc:Choice>
    <mc:Fallback xmlns="">
      <p:transition advClick="0" advTm="4505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Structure </a:t>
            </a:r>
            <a:r>
              <a:rPr lang="en-US" dirty="0" err="1"/>
              <a:t>wakefield</a:t>
            </a:r>
            <a:r>
              <a:rPr lang="en-US" dirty="0"/>
              <a:t> test facilities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cap="non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Argonne Wakefield Accelerator (AWA), FACET, ATF</a:t>
            </a:r>
          </a:p>
        </p:txBody>
      </p:sp>
    </p:spTree>
    <p:extLst>
      <p:ext uri="{BB962C8B-B14F-4D97-AF65-F5344CB8AC3E}">
        <p14:creationId xmlns:p14="http://schemas.microsoft.com/office/powerpoint/2010/main" val="2670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36" y="5169580"/>
            <a:ext cx="5978123" cy="7545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2" y="12701"/>
            <a:ext cx="11163868" cy="671681"/>
          </a:xfrm>
        </p:spPr>
        <p:txBody>
          <a:bodyPr/>
          <a:lstStyle/>
          <a:p>
            <a:r>
              <a:rPr lang="en-US" dirty="0"/>
              <a:t>AWA facility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488984" y="157832"/>
            <a:ext cx="5492104" cy="499715"/>
          </a:xfrm>
        </p:spPr>
        <p:txBody>
          <a:bodyPr/>
          <a:lstStyle/>
          <a:p>
            <a:r>
              <a:rPr lang="en-US" dirty="0"/>
              <a:t>Highly reconfigurable beamlines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83" y="985609"/>
            <a:ext cx="11250083" cy="3455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78" y="4266469"/>
            <a:ext cx="11564493" cy="11957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30235" y="6013330"/>
            <a:ext cx="914400" cy="19978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dirty="0"/>
              <a:t>Witness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387840" y="4436785"/>
            <a:ext cx="914400" cy="19978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dirty="0"/>
              <a:t>Drive</a:t>
            </a:r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8463392" y="4536676"/>
            <a:ext cx="92444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144635" y="6113220"/>
            <a:ext cx="9144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987459" y="1356361"/>
            <a:ext cx="1767840" cy="4864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/>
              <a:t>AWA Bunker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595360" y="5732440"/>
            <a:ext cx="2482539" cy="683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/>
              <a:t>AWA Vacuum and Experimental Zones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437" y="4244150"/>
            <a:ext cx="1021676" cy="3852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6645217" y="4031029"/>
            <a:ext cx="616112" cy="19978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dirty="0"/>
              <a:t>ACT</a:t>
            </a:r>
          </a:p>
        </p:txBody>
      </p:sp>
      <p:sp>
        <p:nvSpPr>
          <p:cNvPr id="2" name="Arc 1"/>
          <p:cNvSpPr/>
          <p:nvPr/>
        </p:nvSpPr>
        <p:spPr>
          <a:xfrm rot="14901655">
            <a:off x="1521610" y="2501760"/>
            <a:ext cx="2771303" cy="3018000"/>
          </a:xfrm>
          <a:prstGeom prst="arc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1849087" y="3405071"/>
            <a:ext cx="345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EXPERIMETNAL AREA</a:t>
            </a:r>
          </a:p>
        </p:txBody>
      </p:sp>
      <p:sp>
        <p:nvSpPr>
          <p:cNvPr id="18" name="Arc 17"/>
          <p:cNvSpPr/>
          <p:nvPr/>
        </p:nvSpPr>
        <p:spPr>
          <a:xfrm rot="14901655">
            <a:off x="5389111" y="3228374"/>
            <a:ext cx="1612403" cy="1498423"/>
          </a:xfrm>
          <a:prstGeom prst="arc">
            <a:avLst>
              <a:gd name="adj1" fmla="val 15518468"/>
              <a:gd name="adj2" fmla="val 21505508"/>
            </a:avLst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TextBox 20"/>
          <p:cNvSpPr txBox="1"/>
          <p:nvPr/>
        </p:nvSpPr>
        <p:spPr>
          <a:xfrm>
            <a:off x="6934704" y="476013"/>
            <a:ext cx="4600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/>
              <a:t>Zones 2-5 are experimental areas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/>
              <a:t>Zones 2, 4, and 5 have ~ 1 m experimental area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/>
              <a:t>Zones 3A &amp; 3B are fully re-configurable</a:t>
            </a:r>
          </a:p>
        </p:txBody>
      </p:sp>
    </p:spTree>
    <p:extLst>
      <p:ext uri="{BB962C8B-B14F-4D97-AF65-F5344CB8AC3E}">
        <p14:creationId xmlns:p14="http://schemas.microsoft.com/office/powerpoint/2010/main" val="5288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2">
            <a:extLst>
              <a:ext uri="{FF2B5EF4-FFF2-40B4-BE49-F238E27FC236}">
                <a16:creationId xmlns:a16="http://schemas.microsoft.com/office/drawing/2014/main" id="{B3081463-0BF4-BA47-AA40-575FA255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7" y="1"/>
            <a:ext cx="11163868" cy="571499"/>
          </a:xfrm>
        </p:spPr>
        <p:txBody>
          <a:bodyPr/>
          <a:lstStyle/>
          <a:p>
            <a:r>
              <a:rPr lang="en-US" dirty="0"/>
              <a:t>AWA facility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89446" y="938129"/>
            <a:ext cx="8372901" cy="499715"/>
          </a:xfrm>
        </p:spPr>
        <p:txBody>
          <a:bodyPr/>
          <a:lstStyle/>
          <a:p>
            <a:r>
              <a:rPr lang="en-US" dirty="0">
                <a:solidFill>
                  <a:srgbClr val="3333FF"/>
                </a:solidFill>
              </a:rPr>
              <a:t>Experimental Areas</a:t>
            </a:r>
            <a:endParaRPr lang="en-US" sz="1800" dirty="0">
              <a:solidFill>
                <a:srgbClr val="3333FF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5594267" y="6527639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31033" y="3427512"/>
            <a:ext cx="8773979" cy="1645105"/>
            <a:chOff x="0" y="5680675"/>
            <a:chExt cx="12192000" cy="22859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t="5564" b="15863"/>
            <a:stretch/>
          </p:blipFill>
          <p:spPr>
            <a:xfrm>
              <a:off x="6595" y="5680676"/>
              <a:ext cx="12185405" cy="228597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5680675"/>
              <a:ext cx="2984740" cy="1059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r="2941"/>
            <a:stretch/>
          </p:blipFill>
          <p:spPr>
            <a:xfrm>
              <a:off x="61027" y="6707515"/>
              <a:ext cx="3017486" cy="50766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730244" y="7621906"/>
              <a:ext cx="91439" cy="309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691813" y="6898961"/>
              <a:ext cx="526255" cy="45719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74031" y="6827977"/>
              <a:ext cx="171450" cy="187688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99443" y="5680675"/>
              <a:ext cx="2992557" cy="970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207260" y="7328497"/>
              <a:ext cx="2984740" cy="638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218722" y="4531818"/>
            <a:ext cx="1686680" cy="1107603"/>
            <a:chOff x="7629341" y="4299267"/>
            <a:chExt cx="2237103" cy="124704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0" name="Rectangle 29"/>
            <p:cNvSpPr/>
            <p:nvPr/>
          </p:nvSpPr>
          <p:spPr>
            <a:xfrm>
              <a:off x="7629341" y="5199790"/>
              <a:ext cx="2237103" cy="346525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Staging Beamline</a:t>
              </a:r>
            </a:p>
          </p:txBody>
        </p:sp>
        <p:cxnSp>
          <p:nvCxnSpPr>
            <p:cNvPr id="31" name="Straight Arrow Connector 30"/>
            <p:cNvCxnSpPr>
              <a:stCxn id="30" idx="0"/>
            </p:cNvCxnSpPr>
            <p:nvPr/>
          </p:nvCxnSpPr>
          <p:spPr bwMode="auto">
            <a:xfrm flipV="1">
              <a:off x="8747893" y="4299267"/>
              <a:ext cx="251082" cy="900522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triangle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2544058" y="2856013"/>
            <a:ext cx="2150782" cy="1333711"/>
            <a:chOff x="2586452" y="2107315"/>
            <a:chExt cx="2852657" cy="1768946"/>
          </a:xfrm>
          <a:solidFill>
            <a:schemeClr val="accent1">
              <a:lumMod val="60000"/>
              <a:lumOff val="40000"/>
            </a:schemeClr>
          </a:solidFill>
        </p:grpSpPr>
        <p:cxnSp>
          <p:nvCxnSpPr>
            <p:cNvPr id="33" name="Straight Arrow Connector 32"/>
            <p:cNvCxnSpPr/>
            <p:nvPr/>
          </p:nvCxnSpPr>
          <p:spPr bwMode="auto">
            <a:xfrm flipH="1">
              <a:off x="2701899" y="2475910"/>
              <a:ext cx="1035168" cy="140035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triangle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2586452" y="2107315"/>
              <a:ext cx="2852657" cy="408215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SWFA/PWFA test areas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4911381" y="5924304"/>
            <a:ext cx="298030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Double Emittance Exchange Beamline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(longitudinal bunch shaping)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372028" y="1371635"/>
            <a:ext cx="1852552" cy="2045243"/>
            <a:chOff x="5372028" y="1371634"/>
            <a:chExt cx="1852552" cy="2045243"/>
          </a:xfrm>
        </p:grpSpPr>
        <p:sp>
          <p:nvSpPr>
            <p:cNvPr id="26" name="TextBox 12"/>
            <p:cNvSpPr txBox="1">
              <a:spLocks noChangeArrowheads="1"/>
            </p:cNvSpPr>
            <p:nvPr/>
          </p:nvSpPr>
          <p:spPr bwMode="auto">
            <a:xfrm>
              <a:off x="5372028" y="1371635"/>
              <a:ext cx="185255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GUN TEST STAND 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5397776" y="1371634"/>
              <a:ext cx="1799096" cy="2045243"/>
              <a:chOff x="5397776" y="1371634"/>
              <a:chExt cx="1799096" cy="2045243"/>
            </a:xfrm>
          </p:grpSpPr>
          <p:cxnSp>
            <p:nvCxnSpPr>
              <p:cNvPr id="27" name="Straight Arrow Connector 26"/>
              <p:cNvCxnSpPr>
                <a:stCxn id="28" idx="2"/>
              </p:cNvCxnSpPr>
              <p:nvPr/>
            </p:nvCxnSpPr>
            <p:spPr bwMode="auto">
              <a:xfrm>
                <a:off x="6297324" y="2365595"/>
                <a:ext cx="873801" cy="1051282"/>
              </a:xfrm>
              <a:prstGeom prst="straightConnector1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triangle"/>
              </a:ln>
              <a:ex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Rounded Rectangle 27"/>
              <p:cNvSpPr/>
              <p:nvPr/>
            </p:nvSpPr>
            <p:spPr>
              <a:xfrm>
                <a:off x="5397776" y="1371634"/>
                <a:ext cx="1799096" cy="993961"/>
              </a:xfrm>
              <a:prstGeom prst="roundRect">
                <a:avLst/>
              </a:prstGeom>
              <a:noFill/>
              <a:ln w="28575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5425484" y="1671645"/>
              <a:ext cx="1745641" cy="461665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Upgrade to 1.5 cell RF gun with load-lock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846921" y="891505"/>
            <a:ext cx="2894934" cy="795147"/>
            <a:chOff x="8846921" y="891504"/>
            <a:chExt cx="2894935" cy="795146"/>
          </a:xfrm>
        </p:grpSpPr>
        <p:sp>
          <p:nvSpPr>
            <p:cNvPr id="35" name="Rectangle 34"/>
            <p:cNvSpPr/>
            <p:nvPr/>
          </p:nvSpPr>
          <p:spPr>
            <a:xfrm>
              <a:off x="9004774" y="994570"/>
              <a:ext cx="303801" cy="9525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07679" y="903696"/>
              <a:ext cx="21735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Advanced Accelerator Concepts</a:t>
              </a:r>
              <a:endParaRPr lang="en-US" sz="12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004774" y="1207295"/>
              <a:ext cx="303801" cy="9525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9507678" y="1116421"/>
              <a:ext cx="20746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Accelerator and Beam Physics</a:t>
              </a:r>
              <a:endParaRPr lang="en-US" sz="12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004774" y="1420020"/>
              <a:ext cx="303801" cy="9525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9507678" y="1329146"/>
              <a:ext cx="11833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Particle Sources</a:t>
              </a:r>
              <a:endParaRPr lang="en-US" sz="1200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846921" y="891504"/>
              <a:ext cx="2894935" cy="795146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93499" y="1828685"/>
            <a:ext cx="2389584" cy="2361039"/>
            <a:chOff x="793498" y="1828684"/>
            <a:chExt cx="2389584" cy="2361038"/>
          </a:xfrm>
        </p:grpSpPr>
        <p:sp>
          <p:nvSpPr>
            <p:cNvPr id="38" name="Rounded Rectangle 37"/>
            <p:cNvSpPr/>
            <p:nvPr/>
          </p:nvSpPr>
          <p:spPr>
            <a:xfrm>
              <a:off x="793498" y="1828684"/>
              <a:ext cx="2389584" cy="571001"/>
            </a:xfrm>
            <a:prstGeom prst="roundRect">
              <a:avLst>
                <a:gd name="adj" fmla="val 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Single-shot longitudinal phase space diagnostics</a:t>
              </a:r>
            </a:p>
          </p:txBody>
        </p:sp>
        <p:cxnSp>
          <p:nvCxnSpPr>
            <p:cNvPr id="45" name="Straight Arrow Connector 44"/>
            <p:cNvCxnSpPr>
              <a:stCxn id="38" idx="2"/>
              <a:endCxn id="19" idx="2"/>
            </p:cNvCxnSpPr>
            <p:nvPr/>
          </p:nvCxnSpPr>
          <p:spPr bwMode="auto">
            <a:xfrm>
              <a:off x="1988290" y="2399685"/>
              <a:ext cx="316727" cy="1790037"/>
            </a:xfrm>
            <a:prstGeom prst="straightConnector1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 type="none" w="med" len="med"/>
              <a:tailEnd type="triangle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8225429" y="5930676"/>
            <a:ext cx="174118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Skew Quad Beamline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(Round to Flat beam)</a:t>
            </a:r>
          </a:p>
        </p:txBody>
      </p:sp>
      <p:cxnSp>
        <p:nvCxnSpPr>
          <p:cNvPr id="47" name="Straight Arrow Connector 46"/>
          <p:cNvCxnSpPr>
            <a:stCxn id="48" idx="0"/>
          </p:cNvCxnSpPr>
          <p:nvPr/>
        </p:nvCxnSpPr>
        <p:spPr bwMode="auto">
          <a:xfrm flipH="1" flipV="1">
            <a:off x="7494898" y="4414856"/>
            <a:ext cx="332762" cy="771882"/>
          </a:xfrm>
          <a:prstGeom prst="straightConnector1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587577" y="5186738"/>
            <a:ext cx="248016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6d emittance repartitioning</a:t>
            </a:r>
          </a:p>
        </p:txBody>
      </p:sp>
      <p:sp>
        <p:nvSpPr>
          <p:cNvPr id="49" name="Freeform 48"/>
          <p:cNvSpPr/>
          <p:nvPr/>
        </p:nvSpPr>
        <p:spPr>
          <a:xfrm>
            <a:off x="3196937" y="3754797"/>
            <a:ext cx="5723907" cy="736271"/>
          </a:xfrm>
          <a:custGeom>
            <a:avLst/>
            <a:gdLst>
              <a:gd name="connsiteX0" fmla="*/ 5700156 w 5723907"/>
              <a:gd name="connsiteY0" fmla="*/ 712519 h 736270"/>
              <a:gd name="connsiteX1" fmla="*/ 4500748 w 5723907"/>
              <a:gd name="connsiteY1" fmla="*/ 736270 h 736270"/>
              <a:gd name="connsiteX2" fmla="*/ 4061361 w 5723907"/>
              <a:gd name="connsiteY2" fmla="*/ 463137 h 736270"/>
              <a:gd name="connsiteX3" fmla="*/ 3550722 w 5723907"/>
              <a:gd name="connsiteY3" fmla="*/ 486888 h 736270"/>
              <a:gd name="connsiteX4" fmla="*/ 3016333 w 5723907"/>
              <a:gd name="connsiteY4" fmla="*/ 296883 h 736270"/>
              <a:gd name="connsiteX5" fmla="*/ 1781299 w 5723907"/>
              <a:gd name="connsiteY5" fmla="*/ 296883 h 736270"/>
              <a:gd name="connsiteX6" fmla="*/ 1223159 w 5723907"/>
              <a:gd name="connsiteY6" fmla="*/ 534389 h 736270"/>
              <a:gd name="connsiteX7" fmla="*/ 688769 w 5723907"/>
              <a:gd name="connsiteY7" fmla="*/ 475013 h 736270"/>
              <a:gd name="connsiteX8" fmla="*/ 130629 w 5723907"/>
              <a:gd name="connsiteY8" fmla="*/ 724394 h 736270"/>
              <a:gd name="connsiteX9" fmla="*/ 130629 w 5723907"/>
              <a:gd name="connsiteY9" fmla="*/ 724394 h 736270"/>
              <a:gd name="connsiteX10" fmla="*/ 0 w 5723907"/>
              <a:gd name="connsiteY10" fmla="*/ 712519 h 736270"/>
              <a:gd name="connsiteX11" fmla="*/ 11876 w 5723907"/>
              <a:gd name="connsiteY11" fmla="*/ 463137 h 736270"/>
              <a:gd name="connsiteX12" fmla="*/ 166255 w 5723907"/>
              <a:gd name="connsiteY12" fmla="*/ 463137 h 736270"/>
              <a:gd name="connsiteX13" fmla="*/ 712520 w 5723907"/>
              <a:gd name="connsiteY13" fmla="*/ 225631 h 736270"/>
              <a:gd name="connsiteX14" fmla="*/ 1235034 w 5723907"/>
              <a:gd name="connsiteY14" fmla="*/ 225631 h 736270"/>
              <a:gd name="connsiteX15" fmla="*/ 1769424 w 5723907"/>
              <a:gd name="connsiteY15" fmla="*/ 0 h 736270"/>
              <a:gd name="connsiteX16" fmla="*/ 3051959 w 5723907"/>
              <a:gd name="connsiteY16" fmla="*/ 11875 h 736270"/>
              <a:gd name="connsiteX17" fmla="*/ 3586348 w 5723907"/>
              <a:gd name="connsiteY17" fmla="*/ 237506 h 736270"/>
              <a:gd name="connsiteX18" fmla="*/ 4144489 w 5723907"/>
              <a:gd name="connsiteY18" fmla="*/ 237506 h 736270"/>
              <a:gd name="connsiteX19" fmla="*/ 4678878 w 5723907"/>
              <a:gd name="connsiteY19" fmla="*/ 439387 h 736270"/>
              <a:gd name="connsiteX20" fmla="*/ 5723907 w 5723907"/>
              <a:gd name="connsiteY20" fmla="*/ 451262 h 736270"/>
              <a:gd name="connsiteX21" fmla="*/ 5700156 w 5723907"/>
              <a:gd name="connsiteY21" fmla="*/ 712519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23907" h="736270">
                <a:moveTo>
                  <a:pt x="5700156" y="712519"/>
                </a:moveTo>
                <a:lnTo>
                  <a:pt x="4500748" y="736270"/>
                </a:lnTo>
                <a:lnTo>
                  <a:pt x="4061361" y="463137"/>
                </a:lnTo>
                <a:lnTo>
                  <a:pt x="3550722" y="486888"/>
                </a:lnTo>
                <a:lnTo>
                  <a:pt x="3016333" y="296883"/>
                </a:lnTo>
                <a:lnTo>
                  <a:pt x="1781299" y="296883"/>
                </a:lnTo>
                <a:lnTo>
                  <a:pt x="1223159" y="534389"/>
                </a:lnTo>
                <a:lnTo>
                  <a:pt x="688769" y="475013"/>
                </a:lnTo>
                <a:lnTo>
                  <a:pt x="130629" y="724394"/>
                </a:lnTo>
                <a:lnTo>
                  <a:pt x="130629" y="724394"/>
                </a:lnTo>
                <a:lnTo>
                  <a:pt x="0" y="712519"/>
                </a:lnTo>
                <a:lnTo>
                  <a:pt x="11876" y="463137"/>
                </a:lnTo>
                <a:lnTo>
                  <a:pt x="166255" y="463137"/>
                </a:lnTo>
                <a:lnTo>
                  <a:pt x="712520" y="225631"/>
                </a:lnTo>
                <a:lnTo>
                  <a:pt x="1235034" y="225631"/>
                </a:lnTo>
                <a:lnTo>
                  <a:pt x="1769424" y="0"/>
                </a:lnTo>
                <a:lnTo>
                  <a:pt x="3051959" y="11875"/>
                </a:lnTo>
                <a:lnTo>
                  <a:pt x="3586348" y="237506"/>
                </a:lnTo>
                <a:lnTo>
                  <a:pt x="4144489" y="237506"/>
                </a:lnTo>
                <a:lnTo>
                  <a:pt x="4678878" y="439387"/>
                </a:lnTo>
                <a:lnTo>
                  <a:pt x="5723907" y="451262"/>
                </a:lnTo>
                <a:lnTo>
                  <a:pt x="5700156" y="712519"/>
                </a:lnTo>
                <a:close/>
              </a:path>
            </a:pathLst>
          </a:custGeom>
          <a:noFill/>
          <a:ln w="12700">
            <a:solidFill>
              <a:schemeClr val="accent2">
                <a:lumMod val="60000"/>
                <a:lumOff val="40000"/>
              </a:schemeClr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0" name="TextBox 49"/>
          <p:cNvSpPr txBox="1"/>
          <p:nvPr/>
        </p:nvSpPr>
        <p:spPr>
          <a:xfrm>
            <a:off x="7891683" y="597734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+</a:t>
            </a:r>
            <a:endParaRPr lang="en-US" sz="1800" dirty="0"/>
          </a:p>
        </p:txBody>
      </p:sp>
      <p:sp>
        <p:nvSpPr>
          <p:cNvPr id="51" name="Left Brace 50"/>
          <p:cNvSpPr/>
          <p:nvPr/>
        </p:nvSpPr>
        <p:spPr>
          <a:xfrm rot="5400000">
            <a:off x="7209383" y="3179307"/>
            <a:ext cx="417824" cy="5178239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6" name="Rounded Rectangle 55"/>
          <p:cNvSpPr/>
          <p:nvPr/>
        </p:nvSpPr>
        <p:spPr>
          <a:xfrm>
            <a:off x="10044183" y="4143143"/>
            <a:ext cx="1864163" cy="3222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65 MeV drive </a:t>
            </a:r>
            <a:r>
              <a:rPr lang="en-US" sz="1400" b="1" dirty="0" err="1">
                <a:solidFill>
                  <a:schemeClr val="tx1"/>
                </a:solidFill>
              </a:rPr>
              <a:t>linac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716384" y="4943497"/>
            <a:ext cx="2103136" cy="3222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15 MeV witness </a:t>
            </a:r>
            <a:r>
              <a:rPr lang="en-US" sz="1400" b="1" dirty="0" err="1">
                <a:solidFill>
                  <a:schemeClr val="tx1"/>
                </a:solidFill>
              </a:rPr>
              <a:t>linac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411572" y="3416878"/>
            <a:ext cx="912779" cy="337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61" name="Straight Arrow Connector 60"/>
          <p:cNvCxnSpPr>
            <a:stCxn id="34" idx="2"/>
          </p:cNvCxnSpPr>
          <p:nvPr/>
        </p:nvCxnSpPr>
        <p:spPr bwMode="auto">
          <a:xfrm>
            <a:off x="3619449" y="3163790"/>
            <a:ext cx="1291932" cy="1089378"/>
          </a:xfrm>
          <a:prstGeom prst="straightConnector1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Right Arrow 51"/>
          <p:cNvSpPr/>
          <p:nvPr/>
        </p:nvSpPr>
        <p:spPr>
          <a:xfrm>
            <a:off x="8835902" y="3725702"/>
            <a:ext cx="2404937" cy="154988"/>
          </a:xfrm>
          <a:prstGeom prst="rightArrow">
            <a:avLst/>
          </a:prstGeom>
          <a:solidFill>
            <a:schemeClr val="tx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8" name="TextBox 57"/>
          <p:cNvSpPr txBox="1"/>
          <p:nvPr/>
        </p:nvSpPr>
        <p:spPr>
          <a:xfrm>
            <a:off x="8206649" y="1882080"/>
            <a:ext cx="2792291" cy="1815882"/>
          </a:xfrm>
          <a:prstGeom prst="rect">
            <a:avLst/>
          </a:prstGeom>
          <a:solidFill>
            <a:srgbClr val="0060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INJECTING MANIPULATED LASER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bg1"/>
                </a:solidFill>
              </a:rPr>
              <a:t>α</a:t>
            </a:r>
            <a:r>
              <a:rPr lang="en-US" sz="1600" dirty="0">
                <a:solidFill>
                  <a:schemeClr val="bg1"/>
                </a:solidFill>
              </a:rPr>
              <a:t>-BBO pulse stacker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multi-splitter (train)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MLA (homogenizer)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SLM (laser long shaping)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97589" y="3531817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GUN</a:t>
            </a:r>
          </a:p>
        </p:txBody>
      </p:sp>
    </p:spTree>
    <p:extLst>
      <p:ext uri="{BB962C8B-B14F-4D97-AF65-F5344CB8AC3E}">
        <p14:creationId xmlns:p14="http://schemas.microsoft.com/office/powerpoint/2010/main" val="321625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4750" y="12701"/>
            <a:ext cx="7441945" cy="671681"/>
          </a:xfrm>
        </p:spPr>
        <p:txBody>
          <a:bodyPr/>
          <a:lstStyle/>
          <a:p>
            <a:r>
              <a:rPr lang="en-US" dirty="0"/>
              <a:t>AWA capabilities - beams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474044" y="221061"/>
            <a:ext cx="3504349" cy="499715"/>
          </a:xfrm>
        </p:spPr>
        <p:txBody>
          <a:bodyPr/>
          <a:lstStyle/>
          <a:p>
            <a:r>
              <a:rPr lang="en-US" dirty="0"/>
              <a:t>Wide dynamic range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25779" y="1196627"/>
          <a:ext cx="11223013" cy="5239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9101">
                  <a:extLst>
                    <a:ext uri="{9D8B030D-6E8A-4147-A177-3AD203B41FA5}">
                      <a16:colId xmlns:a16="http://schemas.microsoft.com/office/drawing/2014/main" val="1979716002"/>
                    </a:ext>
                  </a:extLst>
                </a:gridCol>
                <a:gridCol w="2882871">
                  <a:extLst>
                    <a:ext uri="{9D8B030D-6E8A-4147-A177-3AD203B41FA5}">
                      <a16:colId xmlns:a16="http://schemas.microsoft.com/office/drawing/2014/main" val="1204810812"/>
                    </a:ext>
                  </a:extLst>
                </a:gridCol>
                <a:gridCol w="3861041">
                  <a:extLst>
                    <a:ext uri="{9D8B030D-6E8A-4147-A177-3AD203B41FA5}">
                      <a16:colId xmlns:a16="http://schemas.microsoft.com/office/drawing/2014/main" val="900158355"/>
                    </a:ext>
                  </a:extLst>
                </a:gridCol>
              </a:tblGrid>
              <a:tr h="563005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Beam parameters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Value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Note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60920463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/>
                      <a:r>
                        <a:rPr lang="en-US" sz="1900" b="1" i="0" dirty="0"/>
                        <a:t>Charge [</a:t>
                      </a:r>
                      <a:r>
                        <a:rPr lang="en-US" sz="1900" b="1" i="0" dirty="0" err="1"/>
                        <a:t>nC</a:t>
                      </a:r>
                      <a:r>
                        <a:rPr lang="en-US" sz="1900" b="1" i="0" dirty="0"/>
                        <a:t>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/>
                        <a:t>0.1 – 100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*Have generated sub-</a:t>
                      </a:r>
                      <a:r>
                        <a:rPr lang="en-US" sz="1600" dirty="0" err="1"/>
                        <a:t>pC</a:t>
                      </a:r>
                      <a:r>
                        <a:rPr lang="en-US" sz="1600" dirty="0"/>
                        <a:t> beam</a:t>
                      </a:r>
                      <a:r>
                        <a:rPr lang="en-US" sz="1600" baseline="0" dirty="0"/>
                        <a:t> but d</a:t>
                      </a:r>
                      <a:r>
                        <a:rPr lang="en-US" sz="1600" dirty="0"/>
                        <a:t>ifficult to detect.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845968579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l"/>
                      <a:r>
                        <a:rPr lang="en-US" sz="1900" b="1" i="0" dirty="0"/>
                        <a:t>Energy [MeV]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/>
                        <a:t>6 – 63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007324914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l"/>
                      <a:r>
                        <a:rPr lang="en-US" sz="1900" b="1" i="0" dirty="0"/>
                        <a:t>Rep. rate [Hz]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/>
                        <a:t>0.5 – 10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*2 Hz is nominal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745739541"/>
                  </a:ext>
                </a:extLst>
              </a:tr>
              <a:tr h="611825"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/>
                        <a:t>Transverse</a:t>
                      </a:r>
                      <a:r>
                        <a:rPr lang="en-US" sz="1900" b="1" baseline="0" dirty="0"/>
                        <a:t> laser diameter [mm]</a:t>
                      </a:r>
                      <a:endParaRPr lang="en-US" sz="1900" b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/>
                        <a:t>0.5 - 22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*Uniform distribution (MLA)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52926967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/>
                        <a:t>Longitudinal laser pulse length [</a:t>
                      </a:r>
                      <a:r>
                        <a:rPr lang="en-US" sz="1900" b="1" dirty="0" err="1"/>
                        <a:t>ps</a:t>
                      </a:r>
                      <a:r>
                        <a:rPr lang="en-US" sz="1900" b="1" dirty="0"/>
                        <a:t> FWHM]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/>
                        <a:t>0.3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*Gaussian distribution</a:t>
                      </a:r>
                    </a:p>
                    <a:p>
                      <a:pPr algn="l"/>
                      <a:r>
                        <a:rPr lang="en-US" sz="1600" dirty="0"/>
                        <a:t>**Flattop distribution (using </a:t>
                      </a:r>
                      <a:r>
                        <a:rPr lang="el-GR" sz="1600" dirty="0"/>
                        <a:t>α</a:t>
                      </a:r>
                      <a:r>
                        <a:rPr lang="en-US" sz="1600" dirty="0"/>
                        <a:t>-BBO)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11963891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/>
                      <a:r>
                        <a:rPr lang="en-US" sz="1900" b="1" i="0" dirty="0"/>
                        <a:t>Bunch length [mm]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/>
                        <a:t>0.1 - 3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*High charge compression is not available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625238909"/>
                  </a:ext>
                </a:extLst>
              </a:tr>
              <a:tr h="544601">
                <a:tc>
                  <a:txBody>
                    <a:bodyPr/>
                    <a:lstStyle/>
                    <a:p>
                      <a:pPr algn="l"/>
                      <a:r>
                        <a:rPr lang="en-US" sz="1900" b="1" i="0" dirty="0"/>
                        <a:t>Transverse emittance [µm]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/>
                        <a:t>0.5 - 240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5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480232881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dirty="0"/>
                        <a:t>Peak Current [</a:t>
                      </a:r>
                      <a:r>
                        <a:rPr lang="en-US" sz="1900" b="1" i="0" dirty="0" err="1"/>
                        <a:t>kAmps</a:t>
                      </a:r>
                      <a:r>
                        <a:rPr lang="en-US" sz="1900" b="1" i="0" dirty="0"/>
                        <a:t>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/>
                        <a:t>0.5 - 25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5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2685149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33872" y="706785"/>
            <a:ext cx="473385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/>
              <a:t>SINGLE BUNCH PARAMETERS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327752" y="1767841"/>
            <a:ext cx="4299608" cy="5047260"/>
            <a:chOff x="4745814" y="1325880"/>
            <a:chExt cx="3224706" cy="3785445"/>
          </a:xfrm>
        </p:grpSpPr>
        <p:sp>
          <p:nvSpPr>
            <p:cNvPr id="4" name="Oval 3"/>
            <p:cNvSpPr/>
            <p:nvPr/>
          </p:nvSpPr>
          <p:spPr>
            <a:xfrm>
              <a:off x="4869180" y="2606040"/>
              <a:ext cx="388620" cy="381000"/>
            </a:xfrm>
            <a:prstGeom prst="ellipse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Oval 7"/>
            <p:cNvSpPr/>
            <p:nvPr/>
          </p:nvSpPr>
          <p:spPr>
            <a:xfrm>
              <a:off x="4815840" y="1325880"/>
              <a:ext cx="586740" cy="403860"/>
            </a:xfrm>
            <a:prstGeom prst="ellipse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Oval 8"/>
            <p:cNvSpPr/>
            <p:nvPr/>
          </p:nvSpPr>
          <p:spPr>
            <a:xfrm>
              <a:off x="4853940" y="4435563"/>
              <a:ext cx="388620" cy="381000"/>
            </a:xfrm>
            <a:prstGeom prst="ellipse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" name="Can 10"/>
            <p:cNvSpPr/>
            <p:nvPr/>
          </p:nvSpPr>
          <p:spPr>
            <a:xfrm rot="5400000">
              <a:off x="5776926" y="4532718"/>
              <a:ext cx="970524" cy="186690"/>
            </a:xfrm>
            <a:prstGeom prst="can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12223" y="4197557"/>
              <a:ext cx="1299875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pancake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416493" y="4626063"/>
              <a:ext cx="155402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4745814" y="4035695"/>
              <a:ext cx="584224" cy="381000"/>
            </a:xfrm>
            <a:prstGeom prst="ellipse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75024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5403" y="110753"/>
            <a:ext cx="3464459" cy="830807"/>
          </a:xfrm>
        </p:spPr>
        <p:txBody>
          <a:bodyPr/>
          <a:lstStyle/>
          <a:p>
            <a:r>
              <a:rPr lang="en-US" dirty="0"/>
              <a:t>Variable Machine Configurations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70788" y="1026161"/>
          <a:ext cx="11528073" cy="552257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70419">
                  <a:extLst>
                    <a:ext uri="{9D8B030D-6E8A-4147-A177-3AD203B41FA5}">
                      <a16:colId xmlns:a16="http://schemas.microsoft.com/office/drawing/2014/main" val="1979716002"/>
                    </a:ext>
                  </a:extLst>
                </a:gridCol>
                <a:gridCol w="2757704">
                  <a:extLst>
                    <a:ext uri="{9D8B030D-6E8A-4147-A177-3AD203B41FA5}">
                      <a16:colId xmlns:a16="http://schemas.microsoft.com/office/drawing/2014/main" val="1204810812"/>
                    </a:ext>
                  </a:extLst>
                </a:gridCol>
                <a:gridCol w="2480747">
                  <a:extLst>
                    <a:ext uri="{9D8B030D-6E8A-4147-A177-3AD203B41FA5}">
                      <a16:colId xmlns:a16="http://schemas.microsoft.com/office/drawing/2014/main" val="2010029457"/>
                    </a:ext>
                  </a:extLst>
                </a:gridCol>
                <a:gridCol w="3819203">
                  <a:extLst>
                    <a:ext uri="{9D8B030D-6E8A-4147-A177-3AD203B41FA5}">
                      <a16:colId xmlns:a16="http://schemas.microsoft.com/office/drawing/2014/main" val="900158355"/>
                    </a:ext>
                  </a:extLst>
                </a:gridCol>
              </a:tblGrid>
              <a:tr h="1026159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Operation modes</a:t>
                      </a:r>
                    </a:p>
                  </a:txBody>
                  <a:tcPr marL="121920" marR="121920" marT="60960" marB="6096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Value</a:t>
                      </a: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Methods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609204635"/>
                  </a:ext>
                </a:extLst>
              </a:tr>
              <a:tr h="721893">
                <a:tc rowSpan="2">
                  <a:txBody>
                    <a:bodyPr/>
                    <a:lstStyle/>
                    <a:p>
                      <a:pPr algn="l"/>
                      <a:r>
                        <a:rPr lang="en-US" sz="1900" b="1" i="0" dirty="0"/>
                        <a:t>Bunch train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Modulation frequency [GHz]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1.3 – 10</a:t>
                      </a:r>
                      <a:r>
                        <a:rPr lang="en-US" sz="2100" b="1" baseline="30000" dirty="0"/>
                        <a:t>3</a:t>
                      </a:r>
                    </a:p>
                  </a:txBody>
                  <a:tcPr marL="121920" marR="121920" marT="60960" marB="60960" anchor="ctr"/>
                </a:tc>
                <a:tc rowSpan="2">
                  <a:txBody>
                    <a:bodyPr/>
                    <a:lstStyle/>
                    <a:p>
                      <a:pPr marL="228600" indent="-228600" algn="l">
                        <a:buAutoNum type="arabicPeriod"/>
                      </a:pPr>
                      <a:r>
                        <a:rPr lang="en-US" sz="1600" dirty="0"/>
                        <a:t>Laser multi-splitter </a:t>
                      </a:r>
                    </a:p>
                    <a:p>
                      <a:pPr marL="228600" indent="-228600" algn="l">
                        <a:buAutoNum type="arabicPeriod"/>
                      </a:pPr>
                      <a:r>
                        <a:rPr lang="en-US" sz="1600" dirty="0"/>
                        <a:t>Alpha-BBO</a:t>
                      </a:r>
                    </a:p>
                    <a:p>
                      <a:pPr marL="228600" indent="-228600" algn="l">
                        <a:buAutoNum type="arabicPeriod"/>
                      </a:pPr>
                      <a:r>
                        <a:rPr lang="en-US" sz="1600" dirty="0" err="1"/>
                        <a:t>EEX+mask</a:t>
                      </a:r>
                      <a:endParaRPr lang="en-US" sz="1600" dirty="0"/>
                    </a:p>
                    <a:p>
                      <a:pPr marL="228600" indent="-228600" algn="l">
                        <a:buAutoNum type="arabicPeriod"/>
                      </a:pPr>
                      <a:r>
                        <a:rPr lang="en-US" sz="1600" dirty="0" err="1"/>
                        <a:t>EEX+transverse</a:t>
                      </a:r>
                      <a:r>
                        <a:rPr lang="en-US" sz="1600" baseline="0" dirty="0"/>
                        <a:t> wiggler</a:t>
                      </a:r>
                    </a:p>
                    <a:p>
                      <a:pPr marL="228600" indent="-228600" algn="l">
                        <a:buAutoNum type="arabicPeriod"/>
                      </a:pPr>
                      <a:r>
                        <a:rPr lang="en-US" sz="1600" baseline="0" dirty="0" err="1"/>
                        <a:t>TDC+mask</a:t>
                      </a:r>
                      <a:r>
                        <a:rPr lang="en-US" sz="1600" baseline="0" dirty="0"/>
                        <a:t> (R&amp;D)</a:t>
                      </a:r>
                      <a:endParaRPr lang="en-US" sz="16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845968579"/>
                  </a:ext>
                </a:extLst>
              </a:tr>
              <a:tr h="7947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Charger per bunch [</a:t>
                      </a:r>
                      <a:r>
                        <a:rPr lang="en-US" sz="1600" dirty="0" err="1"/>
                        <a:t>nC</a:t>
                      </a:r>
                      <a:r>
                        <a:rPr lang="en-US" sz="1600" dirty="0"/>
                        <a:t>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&lt;60</a:t>
                      </a:r>
                    </a:p>
                  </a:txBody>
                  <a:tcPr marL="121920" marR="121920" marT="60960" marB="6096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559784"/>
                  </a:ext>
                </a:extLst>
              </a:tr>
              <a:tr h="447040">
                <a:tc rowSpan="2">
                  <a:txBody>
                    <a:bodyPr/>
                    <a:lstStyle/>
                    <a:p>
                      <a:pPr algn="l"/>
                      <a:r>
                        <a:rPr lang="en-US" sz="1900" b="1" i="0" dirty="0"/>
                        <a:t>Longitudinal shaping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Shape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Arbitrary</a:t>
                      </a:r>
                    </a:p>
                  </a:txBody>
                  <a:tcPr marL="121920" marR="121920" marT="60960" marB="60960" anchor="ctr"/>
                </a:tc>
                <a:tc rowSpan="2">
                  <a:txBody>
                    <a:bodyPr/>
                    <a:lstStyle/>
                    <a:p>
                      <a:pPr marL="228600" indent="-228600" algn="l">
                        <a:buAutoNum type="arabicPeriod"/>
                      </a:pPr>
                      <a:r>
                        <a:rPr lang="en-US" sz="1600" dirty="0"/>
                        <a:t>EEX</a:t>
                      </a:r>
                    </a:p>
                    <a:p>
                      <a:pPr marL="228600" indent="-228600" algn="l">
                        <a:buAutoNum type="arabicPeriod"/>
                      </a:pPr>
                      <a:r>
                        <a:rPr lang="en-US" sz="1600" dirty="0"/>
                        <a:t>TDC (R&amp;D)</a:t>
                      </a:r>
                    </a:p>
                    <a:p>
                      <a:pPr marL="228600" indent="-228600" algn="l">
                        <a:buAutoNum type="arabicPeriod"/>
                      </a:pPr>
                      <a:r>
                        <a:rPr lang="en-US" sz="1600" dirty="0"/>
                        <a:t>Laser based (R&amp;D)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007324914"/>
                  </a:ext>
                </a:extLst>
              </a:tr>
              <a:tr h="53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Charge [</a:t>
                      </a:r>
                      <a:r>
                        <a:rPr lang="en-US" sz="1600" dirty="0" err="1"/>
                        <a:t>nC</a:t>
                      </a:r>
                      <a:r>
                        <a:rPr lang="en-US" sz="1600" dirty="0"/>
                        <a:t>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&lt;5 → &lt;20</a:t>
                      </a:r>
                    </a:p>
                  </a:txBody>
                  <a:tcPr marL="121920" marR="121920" marT="60960" marB="6096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538084"/>
                  </a:ext>
                </a:extLst>
              </a:tr>
              <a:tr h="447040">
                <a:tc rowSpan="2">
                  <a:txBody>
                    <a:bodyPr/>
                    <a:lstStyle/>
                    <a:p>
                      <a:pPr algn="l"/>
                      <a:r>
                        <a:rPr lang="en-US" sz="1900" b="1" i="0" dirty="0"/>
                        <a:t>Flat beam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Charge [</a:t>
                      </a:r>
                      <a:r>
                        <a:rPr lang="en-US" sz="1600" dirty="0" err="1"/>
                        <a:t>nC</a:t>
                      </a:r>
                      <a:r>
                        <a:rPr lang="en-US" sz="1600" dirty="0"/>
                        <a:t>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&lt;5</a:t>
                      </a:r>
                    </a:p>
                  </a:txBody>
                  <a:tcPr marL="121920" marR="121920" marT="60960" marB="60960" anchor="ctr"/>
                </a:tc>
                <a:tc rowSpan="2">
                  <a:txBody>
                    <a:bodyPr/>
                    <a:lstStyle/>
                    <a:p>
                      <a:pPr marL="228600" marR="0" lvl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Angular momentum dominated beam + skew quads</a:t>
                      </a:r>
                    </a:p>
                    <a:p>
                      <a:pPr algn="l"/>
                      <a:endParaRPr lang="en-US" sz="16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745739541"/>
                  </a:ext>
                </a:extLst>
              </a:tr>
              <a:tr h="53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Emittance ratio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&lt;150</a:t>
                      </a:r>
                    </a:p>
                  </a:txBody>
                  <a:tcPr marL="121920" marR="121920" marT="60960" marB="6096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642867"/>
                  </a:ext>
                </a:extLst>
              </a:tr>
              <a:tr h="1019144"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/>
                        <a:t>Transverse</a:t>
                      </a:r>
                      <a:r>
                        <a:rPr lang="en-US" sz="1900" b="1" baseline="0" dirty="0"/>
                        <a:t> shaping</a:t>
                      </a:r>
                      <a:endParaRPr lang="en-US" sz="1900" b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Available type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228600" indent="-228600" algn="l">
                        <a:buAutoNum type="arabicPeriod"/>
                      </a:pPr>
                      <a:r>
                        <a:rPr lang="en-US" sz="1900" b="1" dirty="0"/>
                        <a:t>Homogenization</a:t>
                      </a:r>
                    </a:p>
                    <a:p>
                      <a:pPr marL="228600" indent="-228600" algn="l">
                        <a:buAutoNum type="arabicPeriod"/>
                      </a:pPr>
                      <a:r>
                        <a:rPr lang="en-US" sz="1900" b="1" dirty="0"/>
                        <a:t>Dot-array</a:t>
                      </a:r>
                    </a:p>
                    <a:p>
                      <a:pPr marL="228600" indent="-228600" algn="l">
                        <a:buAutoNum type="arabicPeriod"/>
                      </a:pPr>
                      <a:r>
                        <a:rPr lang="en-US" sz="1900" b="1" dirty="0"/>
                        <a:t>Hollow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228600" marR="0" lvl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MLA optics </a:t>
                      </a:r>
                    </a:p>
                    <a:p>
                      <a:pPr algn="l"/>
                      <a:endParaRPr lang="en-US" sz="16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52926967"/>
                  </a:ext>
                </a:extLst>
              </a:tr>
            </a:tbl>
          </a:graphicData>
        </a:graphic>
      </p:graphicFrame>
      <p:sp>
        <p:nvSpPr>
          <p:cNvPr id="11" name="Title 5"/>
          <p:cNvSpPr txBox="1">
            <a:spLocks/>
          </p:cNvSpPr>
          <p:nvPr/>
        </p:nvSpPr>
        <p:spPr>
          <a:xfrm>
            <a:off x="392330" y="12701"/>
            <a:ext cx="7441945" cy="67168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/>
              <a:t>AWA capabilities - beams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5791200" y="6595629"/>
            <a:ext cx="609600" cy="18288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D68E-46FE-46CD-9E20-EB50D216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"/>
            <a:ext cx="11163868" cy="499715"/>
          </a:xfrm>
        </p:spPr>
        <p:txBody>
          <a:bodyPr/>
          <a:lstStyle/>
          <a:p>
            <a:r>
              <a:rPr lang="en-US" dirty="0"/>
              <a:t>Facet-ii</a:t>
            </a:r>
            <a:r>
              <a:rPr lang="en-US" cap="none" dirty="0"/>
              <a:t> layout and beams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7455A-FACA-42AC-ADEE-D393DCE8B2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2" y="3267636"/>
            <a:ext cx="11163868" cy="499715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latin typeface="+mj-lt"/>
              </a:rPr>
              <a:t>FACET-II Experimental area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84B2C-2AD1-444D-BF44-A6EE22D1060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581936" y="6263640"/>
            <a:ext cx="609600" cy="18288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81C38-03A8-4AAA-92D1-E6C3779B2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2" y="794303"/>
            <a:ext cx="5896927" cy="1896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3CDD59-6699-406C-92E3-CCEB18366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720" y="550603"/>
            <a:ext cx="4022018" cy="2375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4624D2-2F66-4483-9641-0D461EE80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36" y="3889493"/>
            <a:ext cx="8791575" cy="2219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A56F6-04D8-414D-B037-A1AB6AA220CA}"/>
              </a:ext>
            </a:extLst>
          </p:cNvPr>
          <p:cNvSpPr txBox="1"/>
          <p:nvPr/>
        </p:nvSpPr>
        <p:spPr>
          <a:xfrm>
            <a:off x="609602" y="5756255"/>
            <a:ext cx="4948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Ideal for ~10 GV/m breakdown test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FCC16-BA46-4AEA-A4BF-8A7F9D5B2AEE}"/>
              </a:ext>
            </a:extLst>
          </p:cNvPr>
          <p:cNvSpPr/>
          <p:nvPr/>
        </p:nvSpPr>
        <p:spPr>
          <a:xfrm>
            <a:off x="518160" y="499716"/>
            <a:ext cx="10927080" cy="2452345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542AD1-F986-4C51-91E4-B630B1595BD4}"/>
              </a:ext>
            </a:extLst>
          </p:cNvPr>
          <p:cNvSpPr/>
          <p:nvPr/>
        </p:nvSpPr>
        <p:spPr>
          <a:xfrm>
            <a:off x="533400" y="3216935"/>
            <a:ext cx="10927080" cy="2986320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Novel Structure Development</a:t>
            </a:r>
          </a:p>
        </p:txBody>
      </p:sp>
    </p:spTree>
    <p:extLst>
      <p:ext uri="{BB962C8B-B14F-4D97-AF65-F5344CB8AC3E}">
        <p14:creationId xmlns:p14="http://schemas.microsoft.com/office/powerpoint/2010/main" val="6337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701"/>
            <a:ext cx="11887201" cy="688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2" y="12701"/>
            <a:ext cx="11163868" cy="696404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Beam-driven Structure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5730240" y="6309360"/>
            <a:ext cx="6096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525394" y="1460169"/>
            <a:ext cx="2885056" cy="499715"/>
          </a:xfrm>
          <a:solidFill>
            <a:srgbClr val="CFD0D2"/>
          </a:solidFill>
        </p:spPr>
        <p:txBody>
          <a:bodyPr/>
          <a:lstStyle/>
          <a:p>
            <a:r>
              <a:rPr lang="en-US" sz="3200" dirty="0"/>
              <a:t> DIELECTRIC</a:t>
            </a:r>
            <a:endParaRPr lang="en-US" dirty="0"/>
          </a:p>
        </p:txBody>
      </p:sp>
      <p:sp>
        <p:nvSpPr>
          <p:cNvPr id="17" name="Text Placeholder 6"/>
          <p:cNvSpPr txBox="1">
            <a:spLocks/>
          </p:cNvSpPr>
          <p:nvPr/>
        </p:nvSpPr>
        <p:spPr>
          <a:xfrm>
            <a:off x="8801100" y="878508"/>
            <a:ext cx="3372593" cy="499715"/>
          </a:xfrm>
          <a:prstGeom prst="rect">
            <a:avLst/>
          </a:prstGeom>
          <a:solidFill>
            <a:srgbClr val="8E8E8C"/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60958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667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METALLIC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694309" y="1221290"/>
            <a:ext cx="2694215" cy="2008414"/>
            <a:chOff x="7163381" y="2639786"/>
            <a:chExt cx="2694215" cy="20084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63381" y="2639786"/>
              <a:ext cx="2694215" cy="2008414"/>
            </a:xfrm>
            <a:prstGeom prst="rect">
              <a:avLst/>
            </a:prstGeom>
          </p:spPr>
        </p:pic>
        <p:sp>
          <p:nvSpPr>
            <p:cNvPr id="22" name="Freeform 21"/>
            <p:cNvSpPr/>
            <p:nvPr/>
          </p:nvSpPr>
          <p:spPr>
            <a:xfrm>
              <a:off x="7493794" y="3636335"/>
              <a:ext cx="79523" cy="180753"/>
            </a:xfrm>
            <a:custGeom>
              <a:avLst/>
              <a:gdLst>
                <a:gd name="connsiteX0" fmla="*/ 0 w 90377"/>
                <a:gd name="connsiteY0" fmla="*/ 5316 h 180753"/>
                <a:gd name="connsiteX1" fmla="*/ 15949 w 90377"/>
                <a:gd name="connsiteY1" fmla="*/ 175437 h 180753"/>
                <a:gd name="connsiteX2" fmla="*/ 90377 w 90377"/>
                <a:gd name="connsiteY2" fmla="*/ 180753 h 180753"/>
                <a:gd name="connsiteX3" fmla="*/ 85060 w 90377"/>
                <a:gd name="connsiteY3" fmla="*/ 85060 h 180753"/>
                <a:gd name="connsiteX4" fmla="*/ 85060 w 90377"/>
                <a:gd name="connsiteY4" fmla="*/ 0 h 180753"/>
                <a:gd name="connsiteX5" fmla="*/ 0 w 90377"/>
                <a:gd name="connsiteY5" fmla="*/ 5316 h 1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77" h="180753">
                  <a:moveTo>
                    <a:pt x="0" y="5316"/>
                  </a:moveTo>
                  <a:lnTo>
                    <a:pt x="15949" y="175437"/>
                  </a:lnTo>
                  <a:lnTo>
                    <a:pt x="90377" y="180753"/>
                  </a:lnTo>
                  <a:lnTo>
                    <a:pt x="85060" y="85060"/>
                  </a:lnTo>
                  <a:lnTo>
                    <a:pt x="85060" y="0"/>
                  </a:lnTo>
                  <a:lnTo>
                    <a:pt x="0" y="5316"/>
                  </a:lnTo>
                  <a:close/>
                </a:path>
              </a:pathLst>
            </a:custGeom>
            <a:solidFill>
              <a:srgbClr val="F2BCA4"/>
            </a:solidFill>
            <a:ln>
              <a:solidFill>
                <a:srgbClr val="ECB8A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612856" y="3635673"/>
              <a:ext cx="83346" cy="180753"/>
            </a:xfrm>
            <a:custGeom>
              <a:avLst/>
              <a:gdLst>
                <a:gd name="connsiteX0" fmla="*/ 0 w 90377"/>
                <a:gd name="connsiteY0" fmla="*/ 5316 h 180753"/>
                <a:gd name="connsiteX1" fmla="*/ 15949 w 90377"/>
                <a:gd name="connsiteY1" fmla="*/ 175437 h 180753"/>
                <a:gd name="connsiteX2" fmla="*/ 90377 w 90377"/>
                <a:gd name="connsiteY2" fmla="*/ 180753 h 180753"/>
                <a:gd name="connsiteX3" fmla="*/ 85060 w 90377"/>
                <a:gd name="connsiteY3" fmla="*/ 85060 h 180753"/>
                <a:gd name="connsiteX4" fmla="*/ 85060 w 90377"/>
                <a:gd name="connsiteY4" fmla="*/ 0 h 180753"/>
                <a:gd name="connsiteX5" fmla="*/ 0 w 90377"/>
                <a:gd name="connsiteY5" fmla="*/ 5316 h 1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77" h="180753">
                  <a:moveTo>
                    <a:pt x="0" y="5316"/>
                  </a:moveTo>
                  <a:lnTo>
                    <a:pt x="15949" y="175437"/>
                  </a:lnTo>
                  <a:lnTo>
                    <a:pt x="90377" y="180753"/>
                  </a:lnTo>
                  <a:lnTo>
                    <a:pt x="85060" y="85060"/>
                  </a:lnTo>
                  <a:lnTo>
                    <a:pt x="85060" y="0"/>
                  </a:lnTo>
                  <a:lnTo>
                    <a:pt x="0" y="5316"/>
                  </a:lnTo>
                  <a:close/>
                </a:path>
              </a:pathLst>
            </a:custGeom>
            <a:solidFill>
              <a:srgbClr val="F2BCA4"/>
            </a:solidFill>
            <a:ln>
              <a:solidFill>
                <a:srgbClr val="ECB8A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566175" y="3612357"/>
              <a:ext cx="51443" cy="238124"/>
            </a:xfrm>
            <a:custGeom>
              <a:avLst/>
              <a:gdLst>
                <a:gd name="connsiteX0" fmla="*/ 0 w 90377"/>
                <a:gd name="connsiteY0" fmla="*/ 5316 h 180753"/>
                <a:gd name="connsiteX1" fmla="*/ 15949 w 90377"/>
                <a:gd name="connsiteY1" fmla="*/ 175437 h 180753"/>
                <a:gd name="connsiteX2" fmla="*/ 90377 w 90377"/>
                <a:gd name="connsiteY2" fmla="*/ 180753 h 180753"/>
                <a:gd name="connsiteX3" fmla="*/ 85060 w 90377"/>
                <a:gd name="connsiteY3" fmla="*/ 85060 h 180753"/>
                <a:gd name="connsiteX4" fmla="*/ 85060 w 90377"/>
                <a:gd name="connsiteY4" fmla="*/ 0 h 180753"/>
                <a:gd name="connsiteX5" fmla="*/ 0 w 90377"/>
                <a:gd name="connsiteY5" fmla="*/ 5316 h 1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77" h="180753">
                  <a:moveTo>
                    <a:pt x="0" y="5316"/>
                  </a:moveTo>
                  <a:lnTo>
                    <a:pt x="15949" y="175437"/>
                  </a:lnTo>
                  <a:lnTo>
                    <a:pt x="90377" y="180753"/>
                  </a:lnTo>
                  <a:lnTo>
                    <a:pt x="85060" y="85060"/>
                  </a:lnTo>
                  <a:lnTo>
                    <a:pt x="85060" y="0"/>
                  </a:lnTo>
                  <a:lnTo>
                    <a:pt x="0" y="5316"/>
                  </a:lnTo>
                  <a:close/>
                </a:path>
              </a:pathLst>
            </a:custGeom>
            <a:solidFill>
              <a:srgbClr val="B98674"/>
            </a:solidFill>
            <a:ln>
              <a:solidFill>
                <a:srgbClr val="B9867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 rot="243846">
              <a:off x="7691440" y="3652340"/>
              <a:ext cx="100010" cy="124321"/>
            </a:xfrm>
            <a:custGeom>
              <a:avLst/>
              <a:gdLst>
                <a:gd name="connsiteX0" fmla="*/ 0 w 90377"/>
                <a:gd name="connsiteY0" fmla="*/ 5316 h 180753"/>
                <a:gd name="connsiteX1" fmla="*/ 15949 w 90377"/>
                <a:gd name="connsiteY1" fmla="*/ 175437 h 180753"/>
                <a:gd name="connsiteX2" fmla="*/ 90377 w 90377"/>
                <a:gd name="connsiteY2" fmla="*/ 180753 h 180753"/>
                <a:gd name="connsiteX3" fmla="*/ 85060 w 90377"/>
                <a:gd name="connsiteY3" fmla="*/ 85060 h 180753"/>
                <a:gd name="connsiteX4" fmla="*/ 85060 w 90377"/>
                <a:gd name="connsiteY4" fmla="*/ 0 h 180753"/>
                <a:gd name="connsiteX5" fmla="*/ 0 w 90377"/>
                <a:gd name="connsiteY5" fmla="*/ 5316 h 1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77" h="180753">
                  <a:moveTo>
                    <a:pt x="0" y="5316"/>
                  </a:moveTo>
                  <a:lnTo>
                    <a:pt x="15949" y="175437"/>
                  </a:lnTo>
                  <a:lnTo>
                    <a:pt x="90377" y="180753"/>
                  </a:lnTo>
                  <a:lnTo>
                    <a:pt x="85060" y="85060"/>
                  </a:lnTo>
                  <a:lnTo>
                    <a:pt x="85060" y="0"/>
                  </a:lnTo>
                  <a:lnTo>
                    <a:pt x="0" y="5316"/>
                  </a:lnTo>
                  <a:close/>
                </a:path>
              </a:pathLst>
            </a:custGeom>
            <a:solidFill>
              <a:srgbClr val="B98674"/>
            </a:solidFill>
            <a:ln>
              <a:solidFill>
                <a:srgbClr val="B9867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63D09949-EB30-40C6-90A4-C23CD0A3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120" y="5718459"/>
            <a:ext cx="6263516" cy="109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1C6468-6CEA-48D3-BA9F-45F53E0932DD}"/>
              </a:ext>
            </a:extLst>
          </p:cNvPr>
          <p:cNvSpPr txBox="1"/>
          <p:nvPr/>
        </p:nvSpPr>
        <p:spPr>
          <a:xfrm>
            <a:off x="5821680" y="5120640"/>
            <a:ext cx="289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MICROWAVE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7D4DEC-0429-4A48-A87E-EE4D0519CA13}"/>
              </a:ext>
            </a:extLst>
          </p:cNvPr>
          <p:cNvSpPr txBox="1"/>
          <p:nvPr/>
        </p:nvSpPr>
        <p:spPr>
          <a:xfrm>
            <a:off x="10942320" y="5166360"/>
            <a:ext cx="1147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2E2F32-74BF-4507-BFCE-65B20FC587E6}"/>
              </a:ext>
            </a:extLst>
          </p:cNvPr>
          <p:cNvSpPr/>
          <p:nvPr/>
        </p:nvSpPr>
        <p:spPr>
          <a:xfrm>
            <a:off x="8801100" y="4594297"/>
            <a:ext cx="198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frequency</a:t>
            </a:r>
            <a:endParaRPr lang="en-US" sz="3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0D5167-6F23-47A0-A642-6974C6BEB82D}"/>
              </a:ext>
            </a:extLst>
          </p:cNvPr>
          <p:cNvSpPr/>
          <p:nvPr/>
        </p:nvSpPr>
        <p:spPr>
          <a:xfrm>
            <a:off x="5410200" y="1152585"/>
            <a:ext cx="1846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materials</a:t>
            </a:r>
            <a:endParaRPr lang="en-US" sz="3200" dirty="0"/>
          </a:p>
        </p:txBody>
      </p:sp>
      <p:pic>
        <p:nvPicPr>
          <p:cNvPr id="2050" name="Picture 2" descr="hot and cold thermometer Our | Clipart Panda - Free ...">
            <a:extLst>
              <a:ext uri="{FF2B5EF4-FFF2-40B4-BE49-F238E27FC236}">
                <a16:creationId xmlns:a16="http://schemas.microsoft.com/office/drawing/2014/main" id="{45616461-69B1-4B6B-82F3-DBADC220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14" y="4619283"/>
            <a:ext cx="1937248" cy="226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72CF436-F345-427A-8AD4-3D7FEDA07C64}"/>
              </a:ext>
            </a:extLst>
          </p:cNvPr>
          <p:cNvSpPr/>
          <p:nvPr/>
        </p:nvSpPr>
        <p:spPr>
          <a:xfrm>
            <a:off x="563880" y="3895785"/>
            <a:ext cx="2392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temperature</a:t>
            </a:r>
            <a:endParaRPr lang="en-US" sz="3200" dirty="0"/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AF86CDB1-1B4C-45C5-9D2E-3658F1ABB881}"/>
              </a:ext>
            </a:extLst>
          </p:cNvPr>
          <p:cNvSpPr/>
          <p:nvPr/>
        </p:nvSpPr>
        <p:spPr>
          <a:xfrm rot="19807170">
            <a:off x="1492155" y="2602772"/>
            <a:ext cx="4342840" cy="418441"/>
          </a:xfrm>
          <a:prstGeom prst="leftRightArrow">
            <a:avLst/>
          </a:prstGeom>
          <a:noFill/>
          <a:ln>
            <a:solidFill>
              <a:srgbClr val="0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Left-Right 29">
            <a:extLst>
              <a:ext uri="{FF2B5EF4-FFF2-40B4-BE49-F238E27FC236}">
                <a16:creationId xmlns:a16="http://schemas.microsoft.com/office/drawing/2014/main" id="{9D6FF73E-8236-47BD-BF0C-B30424462816}"/>
              </a:ext>
            </a:extLst>
          </p:cNvPr>
          <p:cNvSpPr/>
          <p:nvPr/>
        </p:nvSpPr>
        <p:spPr>
          <a:xfrm rot="308559">
            <a:off x="3030154" y="4410383"/>
            <a:ext cx="5784809" cy="418441"/>
          </a:xfrm>
          <a:prstGeom prst="leftRightArrow">
            <a:avLst/>
          </a:prstGeom>
          <a:noFill/>
          <a:ln>
            <a:solidFill>
              <a:srgbClr val="0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705FBFB1-4557-4D4F-AA82-B93AB7F9A9DE}"/>
              </a:ext>
            </a:extLst>
          </p:cNvPr>
          <p:cNvSpPr/>
          <p:nvPr/>
        </p:nvSpPr>
        <p:spPr>
          <a:xfrm rot="2965889">
            <a:off x="6372972" y="2894764"/>
            <a:ext cx="3627212" cy="418441"/>
          </a:xfrm>
          <a:prstGeom prst="leftRightArrow">
            <a:avLst/>
          </a:prstGeom>
          <a:noFill/>
          <a:ln>
            <a:solidFill>
              <a:srgbClr val="0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18" y="-10130"/>
            <a:ext cx="7029682" cy="541432"/>
          </a:xfrm>
        </p:spPr>
        <p:txBody>
          <a:bodyPr/>
          <a:lstStyle/>
          <a:p>
            <a:r>
              <a:rPr lang="en-US" sz="2800" dirty="0"/>
              <a:t>Advanced Accelerator concepts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393321" y="1054531"/>
            <a:ext cx="2735263" cy="2504611"/>
            <a:chOff x="4278790" y="1201510"/>
            <a:chExt cx="2735263" cy="2504611"/>
          </a:xfrm>
        </p:grpSpPr>
        <p:pic>
          <p:nvPicPr>
            <p:cNvPr id="24" name="Picture 6" descr="T53MC-CER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278790" y="1518546"/>
              <a:ext cx="2735263" cy="2187575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4566221" y="1201510"/>
              <a:ext cx="219611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b="1" dirty="0">
                  <a:solidFill>
                    <a:srgbClr val="404040"/>
                  </a:solidFill>
                  <a:latin typeface="Calibri" pitchFamily="34" charset="0"/>
                </a:rPr>
                <a:t>Iris loaded structures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26720" y="1067698"/>
            <a:ext cx="2805255" cy="2322513"/>
            <a:chOff x="8274740" y="971080"/>
            <a:chExt cx="2805255" cy="2322513"/>
          </a:xfrm>
        </p:grpSpPr>
        <p:pic>
          <p:nvPicPr>
            <p:cNvPr id="27" name="Picture 11" descr="DLA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940" y="1428280"/>
              <a:ext cx="2667000" cy="1865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8274740" y="971080"/>
              <a:ext cx="280525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b="1" dirty="0">
                  <a:solidFill>
                    <a:srgbClr val="404040"/>
                  </a:solidFill>
                  <a:latin typeface="Calibri" pitchFamily="34" charset="0"/>
                </a:rPr>
                <a:t>Dielectric loaded structures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032760" y="3703320"/>
            <a:ext cx="3886200" cy="2606040"/>
            <a:chOff x="149000" y="3914279"/>
            <a:chExt cx="3886200" cy="2606040"/>
          </a:xfrm>
        </p:grpSpPr>
        <p:pic>
          <p:nvPicPr>
            <p:cNvPr id="33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20600" y="4334331"/>
              <a:ext cx="2514600" cy="2185988"/>
            </a:xfrm>
            <a:prstGeom prst="rect">
              <a:avLst/>
            </a:prstGeom>
            <a:ln/>
          </p:spPr>
        </p:pic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225200" y="3914279"/>
              <a:ext cx="3429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b="1" dirty="0">
                  <a:solidFill>
                    <a:srgbClr val="404040"/>
                  </a:solidFill>
                  <a:latin typeface="Calibri" pitchFamily="34" charset="0"/>
                </a:rPr>
                <a:t>Photonic band gap structures</a:t>
              </a:r>
            </a:p>
          </p:txBody>
        </p:sp>
        <p:pic>
          <p:nvPicPr>
            <p:cNvPr id="35" name="Picture 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9000" y="4869319"/>
              <a:ext cx="1371600" cy="1355725"/>
            </a:xfrm>
            <a:prstGeom prst="rect">
              <a:avLst/>
            </a:prstGeom>
            <a:noFill/>
            <a:ln/>
          </p:spPr>
        </p:pic>
      </p:grpSp>
      <p:grpSp>
        <p:nvGrpSpPr>
          <p:cNvPr id="36" name="Group 35"/>
          <p:cNvGrpSpPr/>
          <p:nvPr/>
        </p:nvGrpSpPr>
        <p:grpSpPr>
          <a:xfrm>
            <a:off x="6141720" y="1054531"/>
            <a:ext cx="3378410" cy="2267650"/>
            <a:chOff x="153549" y="1293038"/>
            <a:chExt cx="3378410" cy="226765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3549" y="1739180"/>
              <a:ext cx="3292506" cy="182150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335250" y="1293038"/>
              <a:ext cx="31967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b="1" dirty="0">
                  <a:solidFill>
                    <a:srgbClr val="404040"/>
                  </a:solidFill>
                  <a:latin typeface="Calibri" pitchFamily="34" charset="0"/>
                </a:rPr>
                <a:t>2-channel rectangular dielectric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02920" y="3685229"/>
            <a:ext cx="2243289" cy="2426875"/>
            <a:chOff x="4789570" y="4005075"/>
            <a:chExt cx="2243289" cy="242687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9570" y="4431981"/>
              <a:ext cx="2243289" cy="1999969"/>
            </a:xfrm>
            <a:prstGeom prst="rect">
              <a:avLst/>
            </a:prstGeom>
          </p:spPr>
        </p:pic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4830484" y="4005075"/>
              <a:ext cx="180318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b="1" dirty="0">
                  <a:solidFill>
                    <a:srgbClr val="404040"/>
                  </a:solidFill>
                  <a:latin typeface="Calibri" pitchFamily="34" charset="0"/>
                </a:rPr>
                <a:t>Coaxial dielectric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77819" y="508642"/>
            <a:ext cx="3571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Structure Development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630041-8A66-483C-8135-F094636383C0}"/>
              </a:ext>
            </a:extLst>
          </p:cNvPr>
          <p:cNvGrpSpPr/>
          <p:nvPr/>
        </p:nvGrpSpPr>
        <p:grpSpPr>
          <a:xfrm>
            <a:off x="9629447" y="1139428"/>
            <a:ext cx="2688749" cy="1962461"/>
            <a:chOff x="9629447" y="1139428"/>
            <a:chExt cx="2688749" cy="196246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1E48AD7-5DC8-41E5-80E7-73CDBE3C6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5416" y="1651083"/>
              <a:ext cx="2226584" cy="1450806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E5B1EA8-4D9C-45A2-AA5E-87B12D8D1FCF}"/>
                </a:ext>
              </a:extLst>
            </p:cNvPr>
            <p:cNvSpPr/>
            <p:nvPr/>
          </p:nvSpPr>
          <p:spPr>
            <a:xfrm>
              <a:off x="9629447" y="1139428"/>
              <a:ext cx="26887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b="1" dirty="0">
                  <a:solidFill>
                    <a:srgbClr val="404040"/>
                  </a:solidFill>
                  <a:latin typeface="Calibri" pitchFamily="34" charset="0"/>
                </a:rPr>
                <a:t>Dielectric disk accelerator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3091728-A957-4CA6-990C-4E4038CE6188}"/>
              </a:ext>
            </a:extLst>
          </p:cNvPr>
          <p:cNvGrpSpPr/>
          <p:nvPr/>
        </p:nvGrpSpPr>
        <p:grpSpPr>
          <a:xfrm>
            <a:off x="6827520" y="3764015"/>
            <a:ext cx="2965450" cy="1861034"/>
            <a:chOff x="6964680" y="3764015"/>
            <a:chExt cx="2965450" cy="186103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9AD34EC-9A0A-4CFB-96CB-4C36CD13C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18760" y="4197717"/>
              <a:ext cx="1856272" cy="1427332"/>
            </a:xfrm>
            <a:prstGeom prst="rect">
              <a:avLst/>
            </a:prstGeom>
          </p:spPr>
        </p:pic>
        <p:sp>
          <p:nvSpPr>
            <p:cNvPr id="49" name="Text Box 20">
              <a:extLst>
                <a:ext uri="{FF2B5EF4-FFF2-40B4-BE49-F238E27FC236}">
                  <a16:creationId xmlns:a16="http://schemas.microsoft.com/office/drawing/2014/main" id="{64EE5B53-3C07-41CA-9FAE-EF6A49CB31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4680" y="3764015"/>
              <a:ext cx="2965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b="1" dirty="0">
                  <a:solidFill>
                    <a:srgbClr val="404040"/>
                  </a:solidFill>
                  <a:latin typeface="Calibri" pitchFamily="34" charset="0"/>
                </a:rPr>
                <a:t>Meta/left-handed structures</a:t>
              </a:r>
            </a:p>
          </p:txBody>
        </p:sp>
      </p:grpSp>
      <p:sp>
        <p:nvSpPr>
          <p:cNvPr id="30" name="Text Box 20">
            <a:extLst>
              <a:ext uri="{FF2B5EF4-FFF2-40B4-BE49-F238E27FC236}">
                <a16:creationId xmlns:a16="http://schemas.microsoft.com/office/drawing/2014/main" id="{C938738D-936E-4C31-A68F-8C0F9AC68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8879" y="3685229"/>
            <a:ext cx="23672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rgbClr val="404040"/>
                </a:solidFill>
                <a:latin typeface="Calibri" pitchFamily="34" charset="0"/>
              </a:rPr>
              <a:t>Cryogenic Dielectric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rgbClr val="404040"/>
                </a:solidFill>
                <a:latin typeface="Calibri" pitchFamily="34" charset="0"/>
              </a:rPr>
              <a:t>Corrugated accelerator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7A5894-A5B2-43B6-892A-96DFDAF18299}"/>
              </a:ext>
            </a:extLst>
          </p:cNvPr>
          <p:cNvPicPr/>
          <p:nvPr/>
        </p:nvPicPr>
        <p:blipFill rotWithShape="1">
          <a:blip r:embed="rId10"/>
          <a:srcRect l="45600" t="15343" r="37258" b="4607"/>
          <a:stretch/>
        </p:blipFill>
        <p:spPr bwMode="auto">
          <a:xfrm>
            <a:off x="10228258" y="4340671"/>
            <a:ext cx="1719902" cy="190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F2FDFEF-26B1-4BF3-AC2B-AD2593EDC922}"/>
              </a:ext>
            </a:extLst>
          </p:cNvPr>
          <p:cNvSpPr/>
          <p:nvPr/>
        </p:nvSpPr>
        <p:spPr>
          <a:xfrm>
            <a:off x="8579459" y="133413"/>
            <a:ext cx="2771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Geometry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planar &amp; cylindrical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73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 to </a:t>
            </a:r>
            <a:r>
              <a:rPr lang="en-US" dirty="0" err="1"/>
              <a:t>swfa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cap="non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Two Beam Acceleration – TBA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cap="non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Collinear Wakefield Acceleration - CWA</a:t>
            </a:r>
          </a:p>
        </p:txBody>
      </p:sp>
    </p:spTree>
    <p:extLst>
      <p:ext uri="{BB962C8B-B14F-4D97-AF65-F5344CB8AC3E}">
        <p14:creationId xmlns:p14="http://schemas.microsoft.com/office/powerpoint/2010/main" val="704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08224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EA0CB-917E-4B5C-88AC-1C4CAE2C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"/>
            <a:ext cx="11163868" cy="743008"/>
          </a:xfrm>
        </p:spPr>
        <p:txBody>
          <a:bodyPr/>
          <a:lstStyle/>
          <a:p>
            <a:r>
              <a:rPr lang="en-US" dirty="0"/>
              <a:t>Final Remarks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A366F9-8336-4745-B49B-EDFB088252DA}"/>
              </a:ext>
            </a:extLst>
          </p:cNvPr>
          <p:cNvSpPr/>
          <p:nvPr/>
        </p:nvSpPr>
        <p:spPr>
          <a:xfrm>
            <a:off x="960120" y="1263270"/>
            <a:ext cx="10271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LOI-90: Structure Wakefield Acceleration (SWFA) Development for an Energy Frontier Machine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F1E796-5975-4B00-BC50-46CB2A4F053B}"/>
              </a:ext>
            </a:extLst>
          </p:cNvPr>
          <p:cNvSpPr txBox="1"/>
          <p:nvPr/>
        </p:nvSpPr>
        <p:spPr>
          <a:xfrm>
            <a:off x="609600" y="2575561"/>
            <a:ext cx="10871200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Message of LOI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the SWFA roadmap presented in 2016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Accelerator  Development Strategy Report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needs to be updated.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Taking example of the plasma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wakefield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community, the SWFA community need to strengthen the collaboration and coordinate the efforts in the next decade.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05A4F-A4FE-4FF1-81EC-909C394E59F9}"/>
              </a:ext>
            </a:extLst>
          </p:cNvPr>
          <p:cNvSpPr txBox="1"/>
          <p:nvPr/>
        </p:nvSpPr>
        <p:spPr>
          <a:xfrm>
            <a:off x="673100" y="4232247"/>
            <a:ext cx="10871200" cy="20621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Words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3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Coherent efforts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the SWFA community</a:t>
            </a:r>
          </a:p>
          <a:p>
            <a:pPr lvl="3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visibility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outside the AAC community</a:t>
            </a:r>
          </a:p>
          <a:p>
            <a:pPr lvl="3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resources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funding agency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C10284-A98B-4B0F-B327-59AB215FA7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2" descr="C:\Users\amiesen\Desktop\anlrgbpptlogo.png">
            <a:extLst>
              <a:ext uri="{FF2B5EF4-FFF2-40B4-BE49-F238E27FC236}">
                <a16:creationId xmlns:a16="http://schemas.microsoft.com/office/drawing/2014/main" id="{28FF1200-DD3C-465A-A48F-18AB761C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3500" y="180949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AD7DDA8-772C-42C9-B690-BDB109356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841" y="265396"/>
            <a:ext cx="1341120" cy="57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D87A2E-2E6F-48F6-9077-5EA151FF8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080" y="147078"/>
            <a:ext cx="2234221" cy="8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84268" y="935703"/>
            <a:ext cx="3080630" cy="2497300"/>
            <a:chOff x="4938842" y="873649"/>
            <a:chExt cx="2779540" cy="22532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4922" y="1470345"/>
              <a:ext cx="2753460" cy="165652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938842" y="873649"/>
              <a:ext cx="2741087" cy="5276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rgbClr val="000000"/>
                  </a:solidFill>
                </a:rPr>
                <a:t>DLA</a:t>
              </a:r>
            </a:p>
            <a:p>
              <a:pPr algn="ctr"/>
              <a:r>
                <a:rPr lang="en-US" sz="1600" b="1" kern="0" dirty="0">
                  <a:solidFill>
                    <a:schemeClr val="bg1">
                      <a:lumMod val="50000"/>
                    </a:schemeClr>
                  </a:solidFill>
                </a:rPr>
                <a:t>(Dielectric Laser Accelerator)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 bwMode="auto">
          <a:xfrm>
            <a:off x="856654" y="5056837"/>
            <a:ext cx="9575647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6200000">
            <a:off x="-1013839" y="3023147"/>
            <a:ext cx="269176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/>
              <a:t>Energy Source </a:t>
            </a:r>
            <a:endParaRPr lang="en-US" sz="2667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45986" y="1817937"/>
            <a:ext cx="1598515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u="sng" dirty="0"/>
              <a:t>Laser pulse</a:t>
            </a:r>
            <a:endParaRPr lang="en-US" sz="2133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-84052" y="4627855"/>
            <a:ext cx="1856598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u="sng" dirty="0"/>
              <a:t>Particle beam</a:t>
            </a:r>
            <a:endParaRPr lang="en-US" sz="2133" dirty="0"/>
          </a:p>
        </p:txBody>
      </p:sp>
      <p:sp>
        <p:nvSpPr>
          <p:cNvPr id="13" name="Rectangle 12"/>
          <p:cNvSpPr/>
          <p:nvPr/>
        </p:nvSpPr>
        <p:spPr>
          <a:xfrm>
            <a:off x="3871685" y="6328509"/>
            <a:ext cx="1476686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/>
              <a:t>Medium</a:t>
            </a:r>
            <a:endParaRPr lang="en-US" sz="2667" dirty="0"/>
          </a:p>
        </p:txBody>
      </p:sp>
      <p:sp>
        <p:nvSpPr>
          <p:cNvPr id="14" name="Rectangle 13"/>
          <p:cNvSpPr/>
          <p:nvPr/>
        </p:nvSpPr>
        <p:spPr>
          <a:xfrm>
            <a:off x="2036582" y="5891515"/>
            <a:ext cx="1096775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u="sng" dirty="0"/>
              <a:t>Plasma</a:t>
            </a:r>
            <a:endParaRPr lang="en-US" sz="2133" dirty="0"/>
          </a:p>
        </p:txBody>
      </p:sp>
      <p:sp>
        <p:nvSpPr>
          <p:cNvPr id="15" name="Rectangle 14"/>
          <p:cNvSpPr/>
          <p:nvPr/>
        </p:nvSpPr>
        <p:spPr>
          <a:xfrm>
            <a:off x="5591560" y="5822620"/>
            <a:ext cx="1293944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u="sng" dirty="0"/>
              <a:t>Structure</a:t>
            </a:r>
            <a:endParaRPr lang="en-US" sz="2133" dirty="0"/>
          </a:p>
        </p:txBody>
      </p:sp>
      <p:grpSp>
        <p:nvGrpSpPr>
          <p:cNvPr id="17" name="Group 16"/>
          <p:cNvGrpSpPr/>
          <p:nvPr/>
        </p:nvGrpSpPr>
        <p:grpSpPr>
          <a:xfrm>
            <a:off x="1492262" y="900285"/>
            <a:ext cx="2894431" cy="1915432"/>
            <a:chOff x="1410590" y="1585560"/>
            <a:chExt cx="2611540" cy="1728225"/>
          </a:xfrm>
        </p:grpSpPr>
        <p:pic>
          <p:nvPicPr>
            <p:cNvPr id="18" name="Picture 2" descr="Image result for wakefield accelerat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590" y="2366048"/>
              <a:ext cx="2611540" cy="947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527163" y="1585560"/>
              <a:ext cx="2194374" cy="5276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rgbClr val="000000"/>
                  </a:solidFill>
                </a:rPr>
                <a:t>LWFA</a:t>
              </a:r>
            </a:p>
            <a:p>
              <a:pPr algn="ctr"/>
              <a:r>
                <a:rPr lang="en-US" sz="1600" b="1" kern="0" dirty="0">
                  <a:solidFill>
                    <a:schemeClr val="bg1">
                      <a:lumMod val="50000"/>
                    </a:schemeClr>
                  </a:solidFill>
                </a:rPr>
                <a:t>(Laser WF Accelerator)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18749" y="3824825"/>
            <a:ext cx="3405367" cy="1872867"/>
            <a:chOff x="1180160" y="3966670"/>
            <a:chExt cx="3072539" cy="16898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0160" y="4679423"/>
              <a:ext cx="3072539" cy="97706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225745" y="3966670"/>
              <a:ext cx="2755550" cy="7497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rgbClr val="000000"/>
                  </a:solidFill>
                </a:rPr>
                <a:t>PWFA</a:t>
              </a:r>
            </a:p>
            <a:p>
              <a:pPr algn="ctr"/>
              <a:r>
                <a:rPr lang="en-US" sz="1600" b="1" kern="0" dirty="0">
                  <a:solidFill>
                    <a:schemeClr val="bg1">
                      <a:lumMod val="50000"/>
                    </a:schemeClr>
                  </a:solidFill>
                </a:rPr>
                <a:t>(Plasma WF Accelerator)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89252" y="3824826"/>
            <a:ext cx="2927345" cy="1830303"/>
            <a:chOff x="4884350" y="3928265"/>
            <a:chExt cx="2641237" cy="16514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4350" y="4640461"/>
              <a:ext cx="2602038" cy="93921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001449" y="3928265"/>
              <a:ext cx="2524138" cy="5276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rgbClr val="000000"/>
                  </a:solidFill>
                </a:rPr>
                <a:t>SWFA</a:t>
              </a:r>
            </a:p>
            <a:p>
              <a:pPr algn="ctr"/>
              <a:r>
                <a:rPr lang="en-US" sz="1600" b="1" kern="0" dirty="0">
                  <a:solidFill>
                    <a:schemeClr val="bg1">
                      <a:lumMod val="50000"/>
                    </a:schemeClr>
                  </a:solidFill>
                </a:rPr>
                <a:t>(Structure WF Accelerator)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762827" y="169921"/>
            <a:ext cx="5522578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Advanced Acceleration Concepts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8896" y="3011006"/>
            <a:ext cx="2846808" cy="131526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598868" y="2209879"/>
            <a:ext cx="1727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External RF source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25993" y="4609909"/>
            <a:ext cx="244329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b="1" u="sng" dirty="0">
                <a:solidFill>
                  <a:srgbClr val="000000"/>
                </a:solidFill>
              </a:rPr>
              <a:t>RF Driven Structure</a:t>
            </a:r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576052" y="1"/>
            <a:ext cx="3319320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Externally Driven RF Acceleration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8179981" y="-28341"/>
            <a:ext cx="0" cy="6907137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254642" y="885975"/>
            <a:ext cx="3413051" cy="2568294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667693" y="888832"/>
            <a:ext cx="3413051" cy="2568294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59724" y="3489097"/>
            <a:ext cx="3379135" cy="233066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672775" y="3491954"/>
            <a:ext cx="3379135" cy="233066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 rot="20399322">
            <a:off x="2108210" y="3114508"/>
            <a:ext cx="525977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= Wakefield Acceleration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A0E877-F5C0-4FE8-9C22-EF3A2059A0B7}"/>
              </a:ext>
            </a:extLst>
          </p:cNvPr>
          <p:cNvGrpSpPr/>
          <p:nvPr/>
        </p:nvGrpSpPr>
        <p:grpSpPr>
          <a:xfrm>
            <a:off x="7559040" y="4397216"/>
            <a:ext cx="4617720" cy="2060913"/>
            <a:chOff x="7559040" y="4397216"/>
            <a:chExt cx="4617720" cy="2060913"/>
          </a:xfrm>
        </p:grpSpPr>
        <p:sp>
          <p:nvSpPr>
            <p:cNvPr id="2" name="Arrow: Left-Right 1">
              <a:extLst>
                <a:ext uri="{FF2B5EF4-FFF2-40B4-BE49-F238E27FC236}">
                  <a16:creationId xmlns:a16="http://schemas.microsoft.com/office/drawing/2014/main" id="{38DFC6B8-9228-42AC-B041-BDD90525EB8A}"/>
                </a:ext>
              </a:extLst>
            </p:cNvPr>
            <p:cNvSpPr/>
            <p:nvPr/>
          </p:nvSpPr>
          <p:spPr>
            <a:xfrm>
              <a:off x="7559040" y="4397216"/>
              <a:ext cx="1279655" cy="496196"/>
            </a:xfrm>
            <a:prstGeom prst="left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FA052E-9E98-441D-ABAB-42F41CA33377}"/>
                </a:ext>
              </a:extLst>
            </p:cNvPr>
            <p:cNvSpPr txBox="1"/>
            <p:nvPr/>
          </p:nvSpPr>
          <p:spPr>
            <a:xfrm>
              <a:off x="8550326" y="5257800"/>
              <a:ext cx="3626434" cy="1200329"/>
            </a:xfrm>
            <a:prstGeom prst="rect">
              <a:avLst/>
            </a:prstGeom>
            <a:noFill/>
            <a:ln w="762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Note:</a:t>
              </a:r>
              <a:r>
                <a:rPr lang="en-US" dirty="0"/>
                <a:t> there are many overlaps between beam-driven and RF structures.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12F6972-8439-46A1-A4AB-BF5A218D98CE}"/>
                </a:ext>
              </a:extLst>
            </p:cNvPr>
            <p:cNvCxnSpPr>
              <a:cxnSpLocks/>
              <a:stCxn id="2" idx="5"/>
              <a:endCxn id="3" idx="1"/>
            </p:cNvCxnSpPr>
            <p:nvPr/>
          </p:nvCxnSpPr>
          <p:spPr>
            <a:xfrm>
              <a:off x="8198868" y="4769363"/>
              <a:ext cx="351458" cy="1088602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106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7955" y="198475"/>
            <a:ext cx="11163868" cy="610648"/>
          </a:xfrm>
        </p:spPr>
        <p:txBody>
          <a:bodyPr/>
          <a:lstStyle/>
          <a:p>
            <a:r>
              <a:rPr lang="en-US" sz="3200" dirty="0"/>
              <a:t>Electron beam driven </a:t>
            </a:r>
            <a:r>
              <a:rPr lang="en-US" sz="3200" dirty="0" err="1"/>
              <a:t>wakefield</a:t>
            </a:r>
            <a:r>
              <a:rPr lang="en-US" sz="3200" dirty="0"/>
              <a:t> acceleration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7955" y="848887"/>
            <a:ext cx="11163868" cy="499715"/>
          </a:xfrm>
        </p:spPr>
        <p:txBody>
          <a:bodyPr/>
          <a:lstStyle/>
          <a:p>
            <a:r>
              <a:rPr lang="en-US" dirty="0"/>
              <a:t>Two Types of Structure Wakefield Acceleration (SWFA)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66515" y="4642943"/>
            <a:ext cx="3882405" cy="86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24244" y="1831481"/>
            <a:ext cx="547049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rgbClr val="0070C0"/>
                </a:solidFill>
              </a:rPr>
              <a:t>Collinear Wakefield Acceleration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131" y="2337962"/>
            <a:ext cx="3421429" cy="2912001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 bwMode="auto">
          <a:xfrm>
            <a:off x="396950" y="1705270"/>
            <a:ext cx="5714289" cy="405047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02724" y="1763327"/>
            <a:ext cx="547049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rgbClr val="0070C0"/>
                </a:solidFill>
              </a:rPr>
              <a:t>Two Beam Acceleration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6377974" y="1637117"/>
            <a:ext cx="5611745" cy="4118633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40587" y="6396570"/>
            <a:ext cx="6247213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US" sz="1867" dirty="0" err="1">
                <a:latin typeface="Times New Roman" pitchFamily="18" charset="0"/>
                <a:cs typeface="Times New Roman" pitchFamily="18" charset="0"/>
              </a:rPr>
              <a:t>Rosing</a:t>
            </a:r>
            <a:r>
              <a:rPr lang="en-US" sz="1867" dirty="0">
                <a:latin typeface="Times New Roman" pitchFamily="18" charset="0"/>
                <a:cs typeface="Times New Roman" pitchFamily="18" charset="0"/>
              </a:rPr>
              <a:t> and W. Gai, Phys. Rev. D Vol 42, No. 5 (1990)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768193" y="2588048"/>
            <a:ext cx="2971801" cy="1833173"/>
            <a:chOff x="5441559" y="2103110"/>
            <a:chExt cx="3636316" cy="2191505"/>
          </a:xfrm>
        </p:grpSpPr>
        <p:pic>
          <p:nvPicPr>
            <p:cNvPr id="47" name="Picture 46" descr="CookTubeDiagram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1559" y="2103110"/>
              <a:ext cx="3636316" cy="2008171"/>
            </a:xfrm>
            <a:prstGeom prst="rect">
              <a:avLst/>
            </a:prstGeom>
          </p:spPr>
        </p:pic>
        <p:sp>
          <p:nvSpPr>
            <p:cNvPr id="48" name="Oval 47"/>
            <p:cNvSpPr/>
            <p:nvPr/>
          </p:nvSpPr>
          <p:spPr>
            <a:xfrm>
              <a:off x="6789773" y="3107195"/>
              <a:ext cx="152400" cy="189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 rot="21223238">
              <a:off x="7447743" y="2805712"/>
              <a:ext cx="15072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</a:rPr>
                <a:t>drive beam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683342" y="3986838"/>
              <a:ext cx="14944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</a:rPr>
                <a:t>main beam</a:t>
              </a:r>
            </a:p>
          </p:txBody>
        </p:sp>
        <p:cxnSp>
          <p:nvCxnSpPr>
            <p:cNvPr id="52" name="Straight Arrow Connector 51"/>
            <p:cNvCxnSpPr>
              <a:stCxn id="51" idx="0"/>
              <a:endCxn id="48" idx="6"/>
            </p:cNvCxnSpPr>
            <p:nvPr/>
          </p:nvCxnSpPr>
          <p:spPr>
            <a:xfrm flipH="1" flipV="1">
              <a:off x="6942174" y="3202097"/>
              <a:ext cx="488381" cy="7847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64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CE558F4-B939-4563-BA88-7A07032B8982}"/>
              </a:ext>
            </a:extLst>
          </p:cNvPr>
          <p:cNvSpPr txBox="1">
            <a:spLocks/>
          </p:cNvSpPr>
          <p:nvPr/>
        </p:nvSpPr>
        <p:spPr>
          <a:xfrm>
            <a:off x="243840" y="-58903"/>
            <a:ext cx="6446520" cy="923596"/>
          </a:xfrm>
          <a:prstGeom prst="rect">
            <a:avLst/>
          </a:prstGeom>
        </p:spPr>
        <p:txBody>
          <a:bodyPr/>
          <a:lstStyle/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cap="all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Steps, milestones, pathways and spinoffs </a:t>
            </a:r>
            <a:endParaRPr lang="en-US" sz="3200" b="1" cap="all" dirty="0">
              <a:solidFill>
                <a:schemeClr val="tx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A162621-FE30-45AE-8B17-CB7CCB1D2141}"/>
              </a:ext>
            </a:extLst>
          </p:cNvPr>
          <p:cNvSpPr/>
          <p:nvPr/>
        </p:nvSpPr>
        <p:spPr>
          <a:xfrm rot="19029260">
            <a:off x="1795921" y="3508523"/>
            <a:ext cx="8104513" cy="838100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F1CE7EC-7A18-4871-A635-95F722FE1F51}"/>
              </a:ext>
            </a:extLst>
          </p:cNvPr>
          <p:cNvGrpSpPr/>
          <p:nvPr/>
        </p:nvGrpSpPr>
        <p:grpSpPr>
          <a:xfrm>
            <a:off x="3682252" y="1163062"/>
            <a:ext cx="8428718" cy="2220218"/>
            <a:chOff x="3682252" y="1163062"/>
            <a:chExt cx="8428718" cy="2220218"/>
          </a:xfrm>
        </p:grpSpPr>
        <p:cxnSp>
          <p:nvCxnSpPr>
            <p:cNvPr id="27" name="Connector: Curved 26">
              <a:extLst>
                <a:ext uri="{FF2B5EF4-FFF2-40B4-BE49-F238E27FC236}">
                  <a16:creationId xmlns:a16="http://schemas.microsoft.com/office/drawing/2014/main" id="{1B9356F9-E136-46EF-969F-0946E30C7D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9000" y="2134880"/>
              <a:ext cx="2111460" cy="379720"/>
            </a:xfrm>
            <a:prstGeom prst="curvedConnector3">
              <a:avLst>
                <a:gd name="adj1" fmla="val 50000"/>
              </a:avLst>
            </a:prstGeom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99F15-8DA5-4E9F-BE4F-A95CE9BB004C}"/>
                </a:ext>
              </a:extLst>
            </p:cNvPr>
            <p:cNvSpPr txBox="1"/>
            <p:nvPr/>
          </p:nvSpPr>
          <p:spPr>
            <a:xfrm>
              <a:off x="9360150" y="1703991"/>
              <a:ext cx="2750820" cy="10772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/>
                <a:t>Compact light source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985355-C7D2-4E16-8733-3EA7931B6737}"/>
                </a:ext>
              </a:extLst>
            </p:cNvPr>
            <p:cNvSpPr txBox="1"/>
            <p:nvPr/>
          </p:nvSpPr>
          <p:spPr>
            <a:xfrm>
              <a:off x="3682252" y="2306062"/>
              <a:ext cx="2827768" cy="10772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/>
                <a:t>1GeV high quality beam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9B1DE8-0227-4CF6-A9BA-73AADDDCE06E}"/>
                </a:ext>
              </a:extLst>
            </p:cNvPr>
            <p:cNvSpPr txBox="1"/>
            <p:nvPr/>
          </p:nvSpPr>
          <p:spPr>
            <a:xfrm>
              <a:off x="4450080" y="1163062"/>
              <a:ext cx="3252031" cy="10772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/>
                <a:t>10GeV stepping stone facility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E9EBEF-C998-47DA-8D90-DAD28D879CF0}"/>
              </a:ext>
            </a:extLst>
          </p:cNvPr>
          <p:cNvGrpSpPr/>
          <p:nvPr/>
        </p:nvGrpSpPr>
        <p:grpSpPr>
          <a:xfrm>
            <a:off x="411480" y="5597902"/>
            <a:ext cx="7863726" cy="1194316"/>
            <a:chOff x="411480" y="5597902"/>
            <a:chExt cx="7863726" cy="119431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533544-D53F-4F52-A393-88219BB5459A}"/>
                </a:ext>
              </a:extLst>
            </p:cNvPr>
            <p:cNvSpPr txBox="1"/>
            <p:nvPr/>
          </p:nvSpPr>
          <p:spPr>
            <a:xfrm>
              <a:off x="411480" y="5597902"/>
              <a:ext cx="2438400" cy="10772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/>
                <a:t>GW level RF power</a:t>
              </a:r>
            </a:p>
          </p:txBody>
        </p:sp>
        <p:cxnSp>
          <p:nvCxnSpPr>
            <p:cNvPr id="7" name="Connector: Curved 6">
              <a:extLst>
                <a:ext uri="{FF2B5EF4-FFF2-40B4-BE49-F238E27FC236}">
                  <a16:creationId xmlns:a16="http://schemas.microsoft.com/office/drawing/2014/main" id="{5317908A-214F-41B1-9BD5-F4261B995AAC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3215640" y="6253609"/>
              <a:ext cx="1584960" cy="171196"/>
            </a:xfrm>
            <a:prstGeom prst="curvedConnector3">
              <a:avLst>
                <a:gd name="adj1" fmla="val 50000"/>
              </a:avLst>
            </a:prstGeom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775745-0E46-4DDF-9E2B-CACD72CB8F94}"/>
                </a:ext>
              </a:extLst>
            </p:cNvPr>
            <p:cNvSpPr txBox="1"/>
            <p:nvPr/>
          </p:nvSpPr>
          <p:spPr>
            <a:xfrm>
              <a:off x="4800600" y="5715000"/>
              <a:ext cx="3474606" cy="10772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/>
                <a:t>High power MW --THz sources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0F10766-935B-4A91-88FB-C75766AF20E4}"/>
              </a:ext>
            </a:extLst>
          </p:cNvPr>
          <p:cNvGrpSpPr/>
          <p:nvPr/>
        </p:nvGrpSpPr>
        <p:grpSpPr>
          <a:xfrm>
            <a:off x="1645920" y="2819460"/>
            <a:ext cx="10192077" cy="2804100"/>
            <a:chOff x="1645920" y="2819460"/>
            <a:chExt cx="10192077" cy="28041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B66017-CEC2-4904-BCAC-202931883F6D}"/>
                </a:ext>
              </a:extLst>
            </p:cNvPr>
            <p:cNvSpPr txBox="1"/>
            <p:nvPr/>
          </p:nvSpPr>
          <p:spPr>
            <a:xfrm>
              <a:off x="1645920" y="4500622"/>
              <a:ext cx="2438400" cy="10772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/>
                <a:t>GV/m level of gradient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113BAD-793E-4DE8-9962-10756E4BABBB}"/>
                </a:ext>
              </a:extLst>
            </p:cNvPr>
            <p:cNvSpPr txBox="1"/>
            <p:nvPr/>
          </p:nvSpPr>
          <p:spPr>
            <a:xfrm>
              <a:off x="2065080" y="3403342"/>
              <a:ext cx="3225740" cy="10772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/>
                <a:t>50% of RF-beam efficiency</a:t>
              </a:r>
            </a:p>
          </p:txBody>
        </p:sp>
        <p:cxnSp>
          <p:nvCxnSpPr>
            <p:cNvPr id="21" name="Connector: Curved 20">
              <a:extLst>
                <a:ext uri="{FF2B5EF4-FFF2-40B4-BE49-F238E27FC236}">
                  <a16:creationId xmlns:a16="http://schemas.microsoft.com/office/drawing/2014/main" id="{3CE13AFD-5B05-4EF1-B461-BACE166BC7EF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861560" y="4622480"/>
              <a:ext cx="2606040" cy="462471"/>
            </a:xfrm>
            <a:prstGeom prst="curvedConnector3">
              <a:avLst>
                <a:gd name="adj1" fmla="val 50000"/>
              </a:avLst>
            </a:prstGeom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201DFF-5F6B-4CE5-9143-D919A1DD079C}"/>
                </a:ext>
              </a:extLst>
            </p:cNvPr>
            <p:cNvSpPr txBox="1"/>
            <p:nvPr/>
          </p:nvSpPr>
          <p:spPr>
            <a:xfrm>
              <a:off x="7467600" y="4546342"/>
              <a:ext cx="4015639" cy="10772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/>
                <a:t>Cost effective, ultra- compact structures</a:t>
              </a:r>
            </a:p>
          </p:txBody>
        </p:sp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BA3CD276-7A38-47B6-99F2-9C9EB970AFC5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5638800" y="3604290"/>
              <a:ext cx="2973457" cy="472502"/>
            </a:xfrm>
            <a:prstGeom prst="curvedConnector3">
              <a:avLst>
                <a:gd name="adj1" fmla="val 50000"/>
              </a:avLst>
            </a:prstGeom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ADA7B2-3EEC-4D1A-9FBB-9CA03C23F97F}"/>
                </a:ext>
              </a:extLst>
            </p:cNvPr>
            <p:cNvSpPr txBox="1"/>
            <p:nvPr/>
          </p:nvSpPr>
          <p:spPr>
            <a:xfrm>
              <a:off x="8612257" y="2819460"/>
              <a:ext cx="3225740" cy="156966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/>
                <a:t>Advanced beam manipulation techniques</a:t>
              </a:r>
            </a:p>
          </p:txBody>
        </p:sp>
      </p:grp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2DF56294-BAFA-448F-B980-8A186A8A57B5}"/>
              </a:ext>
            </a:extLst>
          </p:cNvPr>
          <p:cNvSpPr/>
          <p:nvPr/>
        </p:nvSpPr>
        <p:spPr>
          <a:xfrm>
            <a:off x="8656320" y="-58903"/>
            <a:ext cx="2240280" cy="1537183"/>
          </a:xfrm>
          <a:prstGeom prst="star5">
            <a:avLst/>
          </a:prstGeom>
          <a:solidFill>
            <a:srgbClr val="FF0000"/>
          </a:solidFill>
          <a:ln>
            <a:solidFill>
              <a:srgbClr val="CC33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SWFA LC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E2A228-BE3E-407D-BC8E-1680FC4DEC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SWFA applications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cap="non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High repetition rate multi-user X-ray FEL (Stepping Stone facility)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cap="none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Mutli-TeV</a:t>
            </a:r>
            <a:r>
              <a:rPr lang="en-US" sz="3200" cap="non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linear collider</a:t>
            </a:r>
          </a:p>
        </p:txBody>
      </p:sp>
    </p:spTree>
    <p:extLst>
      <p:ext uri="{BB962C8B-B14F-4D97-AF65-F5344CB8AC3E}">
        <p14:creationId xmlns:p14="http://schemas.microsoft.com/office/powerpoint/2010/main" val="390892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8974" y="3787540"/>
            <a:ext cx="1684186" cy="195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7149" y="3787540"/>
            <a:ext cx="1684186" cy="195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8354" y="3787540"/>
            <a:ext cx="1684186" cy="195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528" y="3787540"/>
            <a:ext cx="1684186" cy="195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277"/>
          <p:cNvSpPr txBox="1">
            <a:spLocks noChangeArrowheads="1"/>
          </p:cNvSpPr>
          <p:nvPr/>
        </p:nvSpPr>
        <p:spPr bwMode="auto">
          <a:xfrm>
            <a:off x="5972367" y="3858977"/>
            <a:ext cx="262671" cy="43084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91403" tIns="45701" rIns="91403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50">
                <a:latin typeface="Calibri" pitchFamily="34" charset="0"/>
                <a:ea typeface="宋体" charset="-122"/>
              </a:rPr>
              <a:t>IP</a:t>
            </a:r>
          </a:p>
        </p:txBody>
      </p:sp>
      <p:sp>
        <p:nvSpPr>
          <p:cNvPr id="23" name="Line 233"/>
          <p:cNvSpPr>
            <a:spLocks noChangeShapeType="1"/>
          </p:cNvSpPr>
          <p:nvPr/>
        </p:nvSpPr>
        <p:spPr bwMode="auto">
          <a:xfrm>
            <a:off x="3518651" y="5366843"/>
            <a:ext cx="487817" cy="0"/>
          </a:xfrm>
          <a:prstGeom prst="line">
            <a:avLst/>
          </a:prstGeom>
          <a:noFill/>
          <a:ln w="152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050"/>
          </a:p>
        </p:txBody>
      </p:sp>
      <p:sp>
        <p:nvSpPr>
          <p:cNvPr id="24" name="Rectangle 455"/>
          <p:cNvSpPr>
            <a:spLocks noChangeArrowheads="1"/>
          </p:cNvSpPr>
          <p:nvPr/>
        </p:nvSpPr>
        <p:spPr bwMode="auto">
          <a:xfrm>
            <a:off x="5984563" y="3064398"/>
            <a:ext cx="131335" cy="32458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5" name="Arc 456"/>
          <p:cNvSpPr>
            <a:spLocks/>
          </p:cNvSpPr>
          <p:nvPr/>
        </p:nvSpPr>
        <p:spPr bwMode="auto">
          <a:xfrm flipH="1" flipV="1">
            <a:off x="1638302" y="3648841"/>
            <a:ext cx="181993" cy="349915"/>
          </a:xfrm>
          <a:custGeom>
            <a:avLst/>
            <a:gdLst>
              <a:gd name="T0" fmla="*/ 0 w 27983"/>
              <a:gd name="T1" fmla="*/ 34062658 h 43200"/>
              <a:gd name="T2" fmla="*/ 69426722 w 27983"/>
              <a:gd name="T3" fmla="*/ 1522670912 h 43200"/>
              <a:gd name="T4" fmla="*/ 93650480 w 27983"/>
              <a:gd name="T5" fmla="*/ 762448236 h 43200"/>
              <a:gd name="T6" fmla="*/ 0 60000 65536"/>
              <a:gd name="T7" fmla="*/ 0 60000 65536"/>
              <a:gd name="T8" fmla="*/ 0 60000 65536"/>
              <a:gd name="T9" fmla="*/ 0 w 27983"/>
              <a:gd name="T10" fmla="*/ 0 h 43200"/>
              <a:gd name="T11" fmla="*/ 27983 w 27983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983" h="43200" fill="none" extrusionOk="0">
                <a:moveTo>
                  <a:pt x="-1" y="964"/>
                </a:moveTo>
                <a:cubicBezTo>
                  <a:pt x="2067" y="325"/>
                  <a:pt x="4218" y="-1"/>
                  <a:pt x="6383" y="0"/>
                </a:cubicBezTo>
                <a:cubicBezTo>
                  <a:pt x="18312" y="0"/>
                  <a:pt x="27983" y="9670"/>
                  <a:pt x="27983" y="21600"/>
                </a:cubicBezTo>
                <a:cubicBezTo>
                  <a:pt x="27983" y="33529"/>
                  <a:pt x="18312" y="43200"/>
                  <a:pt x="6383" y="43200"/>
                </a:cubicBezTo>
                <a:cubicBezTo>
                  <a:pt x="5832" y="43200"/>
                  <a:pt x="5281" y="43178"/>
                  <a:pt x="4732" y="43136"/>
                </a:cubicBezTo>
              </a:path>
              <a:path w="27983" h="43200" stroke="0" extrusionOk="0">
                <a:moveTo>
                  <a:pt x="-1" y="964"/>
                </a:moveTo>
                <a:cubicBezTo>
                  <a:pt x="2067" y="325"/>
                  <a:pt x="4218" y="-1"/>
                  <a:pt x="6383" y="0"/>
                </a:cubicBezTo>
                <a:cubicBezTo>
                  <a:pt x="18312" y="0"/>
                  <a:pt x="27983" y="9670"/>
                  <a:pt x="27983" y="21600"/>
                </a:cubicBezTo>
                <a:cubicBezTo>
                  <a:pt x="27983" y="33529"/>
                  <a:pt x="18312" y="43200"/>
                  <a:pt x="6383" y="43200"/>
                </a:cubicBezTo>
                <a:cubicBezTo>
                  <a:pt x="5832" y="43200"/>
                  <a:pt x="5281" y="43178"/>
                  <a:pt x="4732" y="43136"/>
                </a:cubicBezTo>
                <a:lnTo>
                  <a:pt x="6383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6" name="Line 457"/>
          <p:cNvSpPr>
            <a:spLocks noChangeShapeType="1"/>
          </p:cNvSpPr>
          <p:nvPr/>
        </p:nvSpPr>
        <p:spPr bwMode="auto">
          <a:xfrm flipV="1">
            <a:off x="1809038" y="3995003"/>
            <a:ext cx="4160515" cy="18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27" name="Line 458"/>
          <p:cNvSpPr>
            <a:spLocks noChangeShapeType="1"/>
          </p:cNvSpPr>
          <p:nvPr/>
        </p:nvSpPr>
        <p:spPr bwMode="auto">
          <a:xfrm flipV="1">
            <a:off x="1794966" y="3650716"/>
            <a:ext cx="4160514" cy="18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sz="1050"/>
          </a:p>
        </p:txBody>
      </p:sp>
      <p:sp>
        <p:nvSpPr>
          <p:cNvPr id="28" name="Arc 459"/>
          <p:cNvSpPr>
            <a:spLocks/>
          </p:cNvSpPr>
          <p:nvPr/>
        </p:nvSpPr>
        <p:spPr bwMode="auto">
          <a:xfrm flipV="1">
            <a:off x="5939533" y="3393674"/>
            <a:ext cx="108821" cy="255166"/>
          </a:xfrm>
          <a:custGeom>
            <a:avLst/>
            <a:gdLst>
              <a:gd name="T0" fmla="*/ 0 w 21600"/>
              <a:gd name="T1" fmla="*/ 0 h 21600"/>
              <a:gd name="T2" fmla="*/ 114110450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9" name="Arc 460"/>
          <p:cNvSpPr>
            <a:spLocks/>
          </p:cNvSpPr>
          <p:nvPr/>
        </p:nvSpPr>
        <p:spPr bwMode="auto">
          <a:xfrm>
            <a:off x="5829774" y="2890848"/>
            <a:ext cx="209199" cy="167922"/>
          </a:xfrm>
          <a:custGeom>
            <a:avLst/>
            <a:gdLst>
              <a:gd name="T0" fmla="*/ 0 w 21600"/>
              <a:gd name="T1" fmla="*/ 0 h 21600"/>
              <a:gd name="T2" fmla="*/ 1558530917 w 21600"/>
              <a:gd name="T3" fmla="*/ 647006712 h 21600"/>
              <a:gd name="T4" fmla="*/ 0 w 21600"/>
              <a:gd name="T5" fmla="*/ 64700671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0" name="Text Box 461"/>
          <p:cNvSpPr txBox="1">
            <a:spLocks noChangeArrowheads="1"/>
          </p:cNvSpPr>
          <p:nvPr/>
        </p:nvSpPr>
        <p:spPr bwMode="auto">
          <a:xfrm>
            <a:off x="2971123" y="2687117"/>
            <a:ext cx="1959669" cy="27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1" rIns="91403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dirty="0">
                <a:latin typeface="Calibri" pitchFamily="34" charset="0"/>
                <a:ea typeface="宋体" charset="-122"/>
              </a:rPr>
              <a:t>main beam booster </a:t>
            </a:r>
            <a:r>
              <a:rPr lang="en-US" altLang="zh-CN" sz="1200" dirty="0" err="1">
                <a:latin typeface="Calibri" pitchFamily="34" charset="0"/>
                <a:ea typeface="宋体" charset="-122"/>
              </a:rPr>
              <a:t>linac</a:t>
            </a:r>
            <a:endParaRPr lang="en-US" altLang="zh-CN" sz="1200" dirty="0">
              <a:latin typeface="Calibri" pitchFamily="34" charset="0"/>
              <a:ea typeface="宋体" charset="-122"/>
            </a:endParaRPr>
          </a:p>
        </p:txBody>
      </p:sp>
      <p:sp>
        <p:nvSpPr>
          <p:cNvPr id="31" name="Line 584"/>
          <p:cNvSpPr>
            <a:spLocks noChangeShapeType="1"/>
          </p:cNvSpPr>
          <p:nvPr/>
        </p:nvSpPr>
        <p:spPr bwMode="auto">
          <a:xfrm flipH="1">
            <a:off x="8150670" y="5367781"/>
            <a:ext cx="487817" cy="0"/>
          </a:xfrm>
          <a:prstGeom prst="line">
            <a:avLst/>
          </a:prstGeom>
          <a:noFill/>
          <a:ln w="152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050"/>
          </a:p>
        </p:txBody>
      </p:sp>
      <p:sp>
        <p:nvSpPr>
          <p:cNvPr id="32" name="Arc 746"/>
          <p:cNvSpPr>
            <a:spLocks/>
          </p:cNvSpPr>
          <p:nvPr/>
        </p:nvSpPr>
        <p:spPr bwMode="auto">
          <a:xfrm flipV="1">
            <a:off x="10385233" y="3649778"/>
            <a:ext cx="181993" cy="349914"/>
          </a:xfrm>
          <a:custGeom>
            <a:avLst/>
            <a:gdLst>
              <a:gd name="T0" fmla="*/ 0 w 27983"/>
              <a:gd name="T1" fmla="*/ 34062545 h 43200"/>
              <a:gd name="T2" fmla="*/ 69426722 w 27983"/>
              <a:gd name="T3" fmla="*/ 1522660445 h 43200"/>
              <a:gd name="T4" fmla="*/ 93650480 w 27983"/>
              <a:gd name="T5" fmla="*/ 762444317 h 43200"/>
              <a:gd name="T6" fmla="*/ 0 60000 65536"/>
              <a:gd name="T7" fmla="*/ 0 60000 65536"/>
              <a:gd name="T8" fmla="*/ 0 60000 65536"/>
              <a:gd name="T9" fmla="*/ 0 w 27983"/>
              <a:gd name="T10" fmla="*/ 0 h 43200"/>
              <a:gd name="T11" fmla="*/ 27983 w 27983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983" h="43200" fill="none" extrusionOk="0">
                <a:moveTo>
                  <a:pt x="-1" y="964"/>
                </a:moveTo>
                <a:cubicBezTo>
                  <a:pt x="2067" y="325"/>
                  <a:pt x="4218" y="-1"/>
                  <a:pt x="6383" y="0"/>
                </a:cubicBezTo>
                <a:cubicBezTo>
                  <a:pt x="18312" y="0"/>
                  <a:pt x="27983" y="9670"/>
                  <a:pt x="27983" y="21600"/>
                </a:cubicBezTo>
                <a:cubicBezTo>
                  <a:pt x="27983" y="33529"/>
                  <a:pt x="18312" y="43200"/>
                  <a:pt x="6383" y="43200"/>
                </a:cubicBezTo>
                <a:cubicBezTo>
                  <a:pt x="5832" y="43200"/>
                  <a:pt x="5281" y="43178"/>
                  <a:pt x="4732" y="43136"/>
                </a:cubicBezTo>
              </a:path>
              <a:path w="27983" h="43200" stroke="0" extrusionOk="0">
                <a:moveTo>
                  <a:pt x="-1" y="964"/>
                </a:moveTo>
                <a:cubicBezTo>
                  <a:pt x="2067" y="325"/>
                  <a:pt x="4218" y="-1"/>
                  <a:pt x="6383" y="0"/>
                </a:cubicBezTo>
                <a:cubicBezTo>
                  <a:pt x="18312" y="0"/>
                  <a:pt x="27983" y="9670"/>
                  <a:pt x="27983" y="21600"/>
                </a:cubicBezTo>
                <a:cubicBezTo>
                  <a:pt x="27983" y="33529"/>
                  <a:pt x="18312" y="43200"/>
                  <a:pt x="6383" y="43200"/>
                </a:cubicBezTo>
                <a:cubicBezTo>
                  <a:pt x="5832" y="43200"/>
                  <a:pt x="5281" y="43178"/>
                  <a:pt x="4732" y="43136"/>
                </a:cubicBezTo>
                <a:lnTo>
                  <a:pt x="6383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" name="Line 747"/>
          <p:cNvSpPr>
            <a:spLocks noChangeShapeType="1"/>
          </p:cNvSpPr>
          <p:nvPr/>
        </p:nvSpPr>
        <p:spPr bwMode="auto">
          <a:xfrm flipH="1" flipV="1">
            <a:off x="6235975" y="3995940"/>
            <a:ext cx="4160514" cy="18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34" name="Line 748"/>
          <p:cNvSpPr>
            <a:spLocks noChangeShapeType="1"/>
          </p:cNvSpPr>
          <p:nvPr/>
        </p:nvSpPr>
        <p:spPr bwMode="auto">
          <a:xfrm flipH="1" flipV="1">
            <a:off x="6161865" y="3650717"/>
            <a:ext cx="4248697" cy="28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sz="1050"/>
          </a:p>
        </p:txBody>
      </p:sp>
      <p:sp>
        <p:nvSpPr>
          <p:cNvPr id="35" name="Arc 749"/>
          <p:cNvSpPr>
            <a:spLocks/>
          </p:cNvSpPr>
          <p:nvPr/>
        </p:nvSpPr>
        <p:spPr bwMode="auto">
          <a:xfrm flipH="1" flipV="1">
            <a:off x="6052106" y="3394613"/>
            <a:ext cx="108821" cy="255166"/>
          </a:xfrm>
          <a:custGeom>
            <a:avLst/>
            <a:gdLst>
              <a:gd name="T0" fmla="*/ 0 w 21600"/>
              <a:gd name="T1" fmla="*/ 0 h 21600"/>
              <a:gd name="T2" fmla="*/ 114110450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6" name="Arc 750"/>
          <p:cNvSpPr>
            <a:spLocks/>
          </p:cNvSpPr>
          <p:nvPr/>
        </p:nvSpPr>
        <p:spPr bwMode="auto">
          <a:xfrm flipH="1">
            <a:off x="6046477" y="2891787"/>
            <a:ext cx="209198" cy="167921"/>
          </a:xfrm>
          <a:custGeom>
            <a:avLst/>
            <a:gdLst>
              <a:gd name="T0" fmla="*/ 0 w 21600"/>
              <a:gd name="T1" fmla="*/ 0 h 21600"/>
              <a:gd name="T2" fmla="*/ 1558512879 w 21600"/>
              <a:gd name="T3" fmla="*/ 646997699 h 21600"/>
              <a:gd name="T4" fmla="*/ 0 w 21600"/>
              <a:gd name="T5" fmla="*/ 64699769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7" name="Text Box 752"/>
          <p:cNvSpPr txBox="1">
            <a:spLocks noChangeArrowheads="1"/>
          </p:cNvSpPr>
          <p:nvPr/>
        </p:nvSpPr>
        <p:spPr bwMode="auto">
          <a:xfrm>
            <a:off x="4995148" y="2740391"/>
            <a:ext cx="918409" cy="25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50" dirty="0">
                <a:latin typeface="Calibri" pitchFamily="34" charset="0"/>
                <a:ea typeface="宋体" charset="-122"/>
              </a:rPr>
              <a:t>e</a:t>
            </a:r>
            <a:r>
              <a:rPr lang="en-US" altLang="zh-CN" sz="1200" baseline="30000" dirty="0">
                <a:latin typeface="Calibri" pitchFamily="34" charset="0"/>
                <a:ea typeface="宋体" charset="-122"/>
              </a:rPr>
              <a:t>-</a:t>
            </a:r>
            <a:r>
              <a:rPr lang="en-US" altLang="zh-CN" sz="1050" dirty="0">
                <a:latin typeface="Calibri" pitchFamily="34" charset="0"/>
                <a:ea typeface="宋体" charset="-122"/>
              </a:rPr>
              <a:t> generation</a:t>
            </a:r>
          </a:p>
        </p:txBody>
      </p:sp>
      <p:sp>
        <p:nvSpPr>
          <p:cNvPr id="38" name="Text Box 753"/>
          <p:cNvSpPr txBox="1">
            <a:spLocks noChangeArrowheads="1"/>
          </p:cNvSpPr>
          <p:nvPr/>
        </p:nvSpPr>
        <p:spPr bwMode="auto">
          <a:xfrm>
            <a:off x="6235976" y="2757999"/>
            <a:ext cx="974695" cy="26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50" dirty="0">
                <a:latin typeface="Calibri" pitchFamily="34" charset="0"/>
                <a:ea typeface="宋体" charset="-122"/>
              </a:rPr>
              <a:t>e</a:t>
            </a:r>
            <a:r>
              <a:rPr lang="en-US" altLang="zh-CN" sz="1200" baseline="30000" dirty="0">
                <a:latin typeface="Calibri" pitchFamily="34" charset="0"/>
                <a:ea typeface="宋体" charset="-122"/>
              </a:rPr>
              <a:t>+</a:t>
            </a:r>
            <a:r>
              <a:rPr lang="en-US" altLang="zh-CN" sz="1050" dirty="0">
                <a:latin typeface="Calibri" pitchFamily="34" charset="0"/>
                <a:ea typeface="宋体" charset="-122"/>
              </a:rPr>
              <a:t> generation</a:t>
            </a:r>
          </a:p>
        </p:txBody>
      </p:sp>
      <p:grpSp>
        <p:nvGrpSpPr>
          <p:cNvPr id="39" name="Group 757"/>
          <p:cNvGrpSpPr>
            <a:grpSpLocks/>
          </p:cNvGrpSpPr>
          <p:nvPr/>
        </p:nvGrpSpPr>
        <p:grpSpPr bwMode="auto">
          <a:xfrm>
            <a:off x="8246311" y="3207644"/>
            <a:ext cx="2060089" cy="394992"/>
            <a:chOff x="459" y="2368"/>
            <a:chExt cx="1210" cy="232"/>
          </a:xfrm>
        </p:grpSpPr>
        <p:sp>
          <p:nvSpPr>
            <p:cNvPr id="59" name="Line 758"/>
            <p:cNvSpPr>
              <a:spLocks noChangeShapeType="1"/>
            </p:cNvSpPr>
            <p:nvPr/>
          </p:nvSpPr>
          <p:spPr bwMode="auto">
            <a:xfrm flipV="1">
              <a:off x="488" y="2598"/>
              <a:ext cx="6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60" name="Line 759"/>
            <p:cNvSpPr>
              <a:spLocks noChangeShapeType="1"/>
            </p:cNvSpPr>
            <p:nvPr/>
          </p:nvSpPr>
          <p:spPr bwMode="auto">
            <a:xfrm flipV="1">
              <a:off x="503" y="2392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61" name="Line 760"/>
            <p:cNvSpPr>
              <a:spLocks noChangeShapeType="1"/>
            </p:cNvSpPr>
            <p:nvPr/>
          </p:nvSpPr>
          <p:spPr bwMode="auto">
            <a:xfrm flipV="1">
              <a:off x="528" y="239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62" name="Line 761"/>
            <p:cNvSpPr>
              <a:spLocks noChangeShapeType="1"/>
            </p:cNvSpPr>
            <p:nvPr/>
          </p:nvSpPr>
          <p:spPr bwMode="auto">
            <a:xfrm flipV="1">
              <a:off x="554" y="2389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63" name="Line 762"/>
            <p:cNvSpPr>
              <a:spLocks noChangeShapeType="1"/>
            </p:cNvSpPr>
            <p:nvPr/>
          </p:nvSpPr>
          <p:spPr bwMode="auto">
            <a:xfrm flipV="1">
              <a:off x="579" y="2390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64" name="Line 763"/>
            <p:cNvSpPr>
              <a:spLocks noChangeShapeType="1"/>
            </p:cNvSpPr>
            <p:nvPr/>
          </p:nvSpPr>
          <p:spPr bwMode="auto">
            <a:xfrm flipV="1">
              <a:off x="604" y="2393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65" name="Line 764"/>
            <p:cNvSpPr>
              <a:spLocks noChangeShapeType="1"/>
            </p:cNvSpPr>
            <p:nvPr/>
          </p:nvSpPr>
          <p:spPr bwMode="auto">
            <a:xfrm flipV="1">
              <a:off x="629" y="2392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66" name="Line 765"/>
            <p:cNvSpPr>
              <a:spLocks noChangeShapeType="1"/>
            </p:cNvSpPr>
            <p:nvPr/>
          </p:nvSpPr>
          <p:spPr bwMode="auto">
            <a:xfrm flipV="1">
              <a:off x="655" y="2390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67" name="Line 766"/>
            <p:cNvSpPr>
              <a:spLocks noChangeShapeType="1"/>
            </p:cNvSpPr>
            <p:nvPr/>
          </p:nvSpPr>
          <p:spPr bwMode="auto">
            <a:xfrm flipV="1">
              <a:off x="680" y="239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68" name="Line 767"/>
            <p:cNvSpPr>
              <a:spLocks noChangeShapeType="1"/>
            </p:cNvSpPr>
            <p:nvPr/>
          </p:nvSpPr>
          <p:spPr bwMode="auto">
            <a:xfrm flipV="1">
              <a:off x="846" y="239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69" name="Line 768"/>
            <p:cNvSpPr>
              <a:spLocks noChangeShapeType="1"/>
            </p:cNvSpPr>
            <p:nvPr/>
          </p:nvSpPr>
          <p:spPr bwMode="auto">
            <a:xfrm flipV="1">
              <a:off x="871" y="2390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0" name="Line 769"/>
            <p:cNvSpPr>
              <a:spLocks noChangeShapeType="1"/>
            </p:cNvSpPr>
            <p:nvPr/>
          </p:nvSpPr>
          <p:spPr bwMode="auto">
            <a:xfrm flipV="1">
              <a:off x="897" y="2388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1" name="Line 770"/>
            <p:cNvSpPr>
              <a:spLocks noChangeShapeType="1"/>
            </p:cNvSpPr>
            <p:nvPr/>
          </p:nvSpPr>
          <p:spPr bwMode="auto">
            <a:xfrm flipV="1">
              <a:off x="922" y="2389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2" name="Line 771"/>
            <p:cNvSpPr>
              <a:spLocks noChangeShapeType="1"/>
            </p:cNvSpPr>
            <p:nvPr/>
          </p:nvSpPr>
          <p:spPr bwMode="auto">
            <a:xfrm flipV="1">
              <a:off x="947" y="2392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3" name="Line 772"/>
            <p:cNvSpPr>
              <a:spLocks noChangeShapeType="1"/>
            </p:cNvSpPr>
            <p:nvPr/>
          </p:nvSpPr>
          <p:spPr bwMode="auto">
            <a:xfrm flipV="1">
              <a:off x="972" y="239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4" name="Line 773"/>
            <p:cNvSpPr>
              <a:spLocks noChangeShapeType="1"/>
            </p:cNvSpPr>
            <p:nvPr/>
          </p:nvSpPr>
          <p:spPr bwMode="auto">
            <a:xfrm flipV="1">
              <a:off x="998" y="2389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5" name="Line 774"/>
            <p:cNvSpPr>
              <a:spLocks noChangeShapeType="1"/>
            </p:cNvSpPr>
            <p:nvPr/>
          </p:nvSpPr>
          <p:spPr bwMode="auto">
            <a:xfrm flipV="1">
              <a:off x="1023" y="2390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6" name="Line 775"/>
            <p:cNvSpPr>
              <a:spLocks noChangeShapeType="1"/>
            </p:cNvSpPr>
            <p:nvPr/>
          </p:nvSpPr>
          <p:spPr bwMode="auto">
            <a:xfrm>
              <a:off x="1198" y="2598"/>
              <a:ext cx="16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7" name="Line 776"/>
            <p:cNvSpPr>
              <a:spLocks noChangeShapeType="1"/>
            </p:cNvSpPr>
            <p:nvPr/>
          </p:nvSpPr>
          <p:spPr bwMode="auto">
            <a:xfrm>
              <a:off x="1425" y="2599"/>
              <a:ext cx="2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8" name="Line 777"/>
            <p:cNvSpPr>
              <a:spLocks noChangeShapeType="1"/>
            </p:cNvSpPr>
            <p:nvPr/>
          </p:nvSpPr>
          <p:spPr bwMode="auto">
            <a:xfrm flipV="1">
              <a:off x="1440" y="2393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9" name="Line 778"/>
            <p:cNvSpPr>
              <a:spLocks noChangeShapeType="1"/>
            </p:cNvSpPr>
            <p:nvPr/>
          </p:nvSpPr>
          <p:spPr bwMode="auto">
            <a:xfrm flipV="1">
              <a:off x="1465" y="2392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80" name="Line 779"/>
            <p:cNvSpPr>
              <a:spLocks noChangeShapeType="1"/>
            </p:cNvSpPr>
            <p:nvPr/>
          </p:nvSpPr>
          <p:spPr bwMode="auto">
            <a:xfrm flipV="1">
              <a:off x="1491" y="2390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81" name="Line 780"/>
            <p:cNvSpPr>
              <a:spLocks noChangeShapeType="1"/>
            </p:cNvSpPr>
            <p:nvPr/>
          </p:nvSpPr>
          <p:spPr bwMode="auto">
            <a:xfrm flipV="1">
              <a:off x="1516" y="239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82" name="Line 781"/>
            <p:cNvSpPr>
              <a:spLocks noChangeShapeType="1"/>
            </p:cNvSpPr>
            <p:nvPr/>
          </p:nvSpPr>
          <p:spPr bwMode="auto">
            <a:xfrm flipV="1">
              <a:off x="1541" y="2394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83" name="Line 782"/>
            <p:cNvSpPr>
              <a:spLocks noChangeShapeType="1"/>
            </p:cNvSpPr>
            <p:nvPr/>
          </p:nvSpPr>
          <p:spPr bwMode="auto">
            <a:xfrm flipV="1">
              <a:off x="1566" y="2393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84" name="Line 783"/>
            <p:cNvSpPr>
              <a:spLocks noChangeShapeType="1"/>
            </p:cNvSpPr>
            <p:nvPr/>
          </p:nvSpPr>
          <p:spPr bwMode="auto">
            <a:xfrm flipV="1">
              <a:off x="1592" y="239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85" name="Line 784"/>
            <p:cNvSpPr>
              <a:spLocks noChangeShapeType="1"/>
            </p:cNvSpPr>
            <p:nvPr/>
          </p:nvSpPr>
          <p:spPr bwMode="auto">
            <a:xfrm flipV="1">
              <a:off x="1617" y="2392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86" name="Rectangle 785"/>
            <p:cNvSpPr>
              <a:spLocks noChangeArrowheads="1"/>
            </p:cNvSpPr>
            <p:nvPr/>
          </p:nvSpPr>
          <p:spPr bwMode="auto">
            <a:xfrm>
              <a:off x="459" y="2368"/>
              <a:ext cx="1210" cy="1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</p:grpSp>
      <p:sp>
        <p:nvSpPr>
          <p:cNvPr id="40" name="Line 786"/>
          <p:cNvSpPr>
            <a:spLocks noChangeShapeType="1"/>
          </p:cNvSpPr>
          <p:nvPr/>
        </p:nvSpPr>
        <p:spPr bwMode="auto">
          <a:xfrm>
            <a:off x="8336010" y="3428079"/>
            <a:ext cx="2865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800" dirty="0"/>
          </a:p>
        </p:txBody>
      </p:sp>
      <p:sp>
        <p:nvSpPr>
          <p:cNvPr id="41" name="Line 787"/>
          <p:cNvSpPr>
            <a:spLocks noChangeShapeType="1"/>
          </p:cNvSpPr>
          <p:nvPr/>
        </p:nvSpPr>
        <p:spPr bwMode="auto">
          <a:xfrm>
            <a:off x="8337167" y="3231532"/>
            <a:ext cx="59867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800"/>
          </a:p>
        </p:txBody>
      </p:sp>
      <p:sp>
        <p:nvSpPr>
          <p:cNvPr id="42" name="Line 788"/>
          <p:cNvSpPr>
            <a:spLocks noChangeShapeType="1"/>
          </p:cNvSpPr>
          <p:nvPr/>
        </p:nvSpPr>
        <p:spPr bwMode="auto">
          <a:xfrm flipV="1">
            <a:off x="8326750" y="2926728"/>
            <a:ext cx="0" cy="512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43" name="Line 789"/>
          <p:cNvSpPr>
            <a:spLocks noChangeShapeType="1"/>
          </p:cNvSpPr>
          <p:nvPr/>
        </p:nvSpPr>
        <p:spPr bwMode="auto">
          <a:xfrm flipV="1">
            <a:off x="8624244" y="3322741"/>
            <a:ext cx="0" cy="1157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44" name="Line 790"/>
          <p:cNvSpPr>
            <a:spLocks noChangeShapeType="1"/>
          </p:cNvSpPr>
          <p:nvPr/>
        </p:nvSpPr>
        <p:spPr bwMode="auto">
          <a:xfrm flipV="1">
            <a:off x="8937768" y="3194490"/>
            <a:ext cx="0" cy="108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45" name="Text Box 791"/>
          <p:cNvSpPr txBox="1">
            <a:spLocks noChangeArrowheads="1"/>
          </p:cNvSpPr>
          <p:nvPr/>
        </p:nvSpPr>
        <p:spPr bwMode="auto">
          <a:xfrm>
            <a:off x="8429328" y="3031313"/>
            <a:ext cx="4122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dirty="0">
                <a:latin typeface="Calibri" pitchFamily="34" charset="0"/>
                <a:ea typeface="宋体" charset="-122"/>
              </a:rPr>
              <a:t>5us</a:t>
            </a:r>
          </a:p>
        </p:txBody>
      </p:sp>
      <p:sp>
        <p:nvSpPr>
          <p:cNvPr id="46" name="Text Box 792"/>
          <p:cNvSpPr txBox="1">
            <a:spLocks noChangeArrowheads="1"/>
          </p:cNvSpPr>
          <p:nvPr/>
        </p:nvSpPr>
        <p:spPr bwMode="auto">
          <a:xfrm>
            <a:off x="8251376" y="3196938"/>
            <a:ext cx="4803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dirty="0">
                <a:latin typeface="Calibri" pitchFamily="34" charset="0"/>
                <a:ea typeface="宋体" charset="-122"/>
              </a:rPr>
              <a:t>16ns</a:t>
            </a:r>
          </a:p>
        </p:txBody>
      </p:sp>
      <p:sp>
        <p:nvSpPr>
          <p:cNvPr id="47" name="Line 793"/>
          <p:cNvSpPr>
            <a:spLocks noChangeShapeType="1"/>
          </p:cNvSpPr>
          <p:nvPr/>
        </p:nvSpPr>
        <p:spPr bwMode="auto">
          <a:xfrm>
            <a:off x="8338326" y="3038933"/>
            <a:ext cx="186756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48" name="Line 794"/>
          <p:cNvSpPr>
            <a:spLocks noChangeShapeType="1"/>
          </p:cNvSpPr>
          <p:nvPr/>
        </p:nvSpPr>
        <p:spPr bwMode="auto">
          <a:xfrm flipV="1">
            <a:off x="10205890" y="3001890"/>
            <a:ext cx="0" cy="108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49" name="Text Box 795"/>
          <p:cNvSpPr txBox="1">
            <a:spLocks noChangeArrowheads="1"/>
          </p:cNvSpPr>
          <p:nvPr/>
        </p:nvSpPr>
        <p:spPr bwMode="auto">
          <a:xfrm>
            <a:off x="9077158" y="2819860"/>
            <a:ext cx="5359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dirty="0">
                <a:latin typeface="Calibri" pitchFamily="34" charset="0"/>
                <a:ea typeface="宋体" charset="-122"/>
              </a:rPr>
              <a:t>100us</a:t>
            </a:r>
          </a:p>
        </p:txBody>
      </p:sp>
      <p:sp>
        <p:nvSpPr>
          <p:cNvPr id="50" name="Text Box 806"/>
          <p:cNvSpPr txBox="1">
            <a:spLocks noChangeArrowheads="1"/>
          </p:cNvSpPr>
          <p:nvPr/>
        </p:nvSpPr>
        <p:spPr bwMode="auto">
          <a:xfrm>
            <a:off x="5867400" y="4335478"/>
            <a:ext cx="587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>
                <a:latin typeface="Calibri" pitchFamily="34" charset="0"/>
                <a:ea typeface="宋体" charset="-122"/>
              </a:rPr>
              <a:t>3TeV</a:t>
            </a:r>
          </a:p>
        </p:txBody>
      </p:sp>
      <p:sp>
        <p:nvSpPr>
          <p:cNvPr id="51" name="TextBox 653"/>
          <p:cNvSpPr txBox="1">
            <a:spLocks noChangeArrowheads="1"/>
          </p:cNvSpPr>
          <p:nvPr/>
        </p:nvSpPr>
        <p:spPr bwMode="auto">
          <a:xfrm>
            <a:off x="2635054" y="5558413"/>
            <a:ext cx="47356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latin typeface="Cambria" pitchFamily="18" charset="0"/>
              </a:rPr>
              <a:t>1</a:t>
            </a:r>
          </a:p>
        </p:txBody>
      </p:sp>
      <p:sp>
        <p:nvSpPr>
          <p:cNvPr id="52" name="TextBox 654"/>
          <p:cNvSpPr txBox="1">
            <a:spLocks noChangeArrowheads="1"/>
          </p:cNvSpPr>
          <p:nvPr/>
        </p:nvSpPr>
        <p:spPr bwMode="auto">
          <a:xfrm>
            <a:off x="4959102" y="5559352"/>
            <a:ext cx="3875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latin typeface="Cambria" pitchFamily="18" charset="0"/>
              </a:rPr>
              <a:t>10</a:t>
            </a:r>
          </a:p>
        </p:txBody>
      </p:sp>
      <p:sp>
        <p:nvSpPr>
          <p:cNvPr id="53" name="TextBox 655"/>
          <p:cNvSpPr txBox="1">
            <a:spLocks noChangeArrowheads="1"/>
          </p:cNvSpPr>
          <p:nvPr/>
        </p:nvSpPr>
        <p:spPr bwMode="auto">
          <a:xfrm>
            <a:off x="9559252" y="5559352"/>
            <a:ext cx="22983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>
                <a:latin typeface="Cambria" pitchFamily="18" charset="0"/>
              </a:rPr>
              <a:t>1</a:t>
            </a:r>
          </a:p>
        </p:txBody>
      </p:sp>
      <p:sp>
        <p:nvSpPr>
          <p:cNvPr id="54" name="TextBox 656"/>
          <p:cNvSpPr txBox="1">
            <a:spLocks noChangeArrowheads="1"/>
          </p:cNvSpPr>
          <p:nvPr/>
        </p:nvSpPr>
        <p:spPr bwMode="auto">
          <a:xfrm>
            <a:off x="7276468" y="5568733"/>
            <a:ext cx="43404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latin typeface="Cambria" pitchFamily="18" charset="0"/>
              </a:rPr>
              <a:t>10</a:t>
            </a:r>
          </a:p>
        </p:txBody>
      </p:sp>
      <p:sp>
        <p:nvSpPr>
          <p:cNvPr id="55" name="Text Box 796"/>
          <p:cNvSpPr txBox="1">
            <a:spLocks noChangeArrowheads="1"/>
          </p:cNvSpPr>
          <p:nvPr/>
        </p:nvSpPr>
        <p:spPr bwMode="auto">
          <a:xfrm>
            <a:off x="6705121" y="3134513"/>
            <a:ext cx="14873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dirty="0">
                <a:latin typeface="Calibri" pitchFamily="34" charset="0"/>
                <a:ea typeface="宋体" charset="-122"/>
              </a:rPr>
              <a:t>main beam structure</a:t>
            </a:r>
            <a:endParaRPr lang="en-US" altLang="zh-CN" sz="1200" b="1" dirty="0">
              <a:latin typeface="Calibri" pitchFamily="34" charset="0"/>
              <a:ea typeface="宋体" charset="-122"/>
            </a:endParaRPr>
          </a:p>
        </p:txBody>
      </p:sp>
      <p:sp>
        <p:nvSpPr>
          <p:cNvPr id="56" name="Text Box 796"/>
          <p:cNvSpPr txBox="1">
            <a:spLocks noChangeArrowheads="1"/>
          </p:cNvSpPr>
          <p:nvPr/>
        </p:nvSpPr>
        <p:spPr bwMode="auto">
          <a:xfrm>
            <a:off x="10612847" y="2791947"/>
            <a:ext cx="15535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itchFamily="34" charset="0"/>
                <a:ea typeface="宋体" charset="-122"/>
              </a:rPr>
              <a:t>100us</a:t>
            </a:r>
          </a:p>
          <a:p>
            <a:r>
              <a:rPr lang="en-US" altLang="zh-CN" sz="1600" dirty="0">
                <a:latin typeface="Calibri" pitchFamily="34" charset="0"/>
                <a:ea typeface="宋体" charset="-122"/>
              </a:rPr>
              <a:t>20 x 5 us pulses</a:t>
            </a:r>
          </a:p>
          <a:p>
            <a:r>
              <a:rPr lang="en-US" altLang="zh-CN" sz="1600" dirty="0" err="1">
                <a:latin typeface="Calibri" pitchFamily="34" charset="0"/>
                <a:ea typeface="宋体" charset="-122"/>
              </a:rPr>
              <a:t>I</a:t>
            </a:r>
            <a:r>
              <a:rPr lang="en-US" altLang="zh-CN" sz="1600" baseline="-25000" dirty="0" err="1">
                <a:latin typeface="Calibri" pitchFamily="34" charset="0"/>
                <a:ea typeface="宋体" charset="-122"/>
              </a:rPr>
              <a:t>b</a:t>
            </a:r>
            <a:r>
              <a:rPr lang="en-US" altLang="zh-CN" sz="1600" dirty="0">
                <a:latin typeface="Calibri" pitchFamily="34" charset="0"/>
                <a:ea typeface="宋体" charset="-122"/>
              </a:rPr>
              <a:t>=6.5A</a:t>
            </a:r>
          </a:p>
        </p:txBody>
      </p:sp>
      <p:sp>
        <p:nvSpPr>
          <p:cNvPr id="57" name="Bent-Up Arrow 56"/>
          <p:cNvSpPr/>
          <p:nvPr/>
        </p:nvSpPr>
        <p:spPr bwMode="auto">
          <a:xfrm rot="5400000">
            <a:off x="4665259" y="2096118"/>
            <a:ext cx="392609" cy="2128527"/>
          </a:xfrm>
          <a:prstGeom prst="bentUpArrow">
            <a:avLst>
              <a:gd name="adj1" fmla="val 16913"/>
              <a:gd name="adj2" fmla="val 25000"/>
              <a:gd name="adj3" fmla="val 25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Arial" charset="0"/>
            </a:endParaRPr>
          </a:p>
        </p:txBody>
      </p:sp>
      <p:sp>
        <p:nvSpPr>
          <p:cNvPr id="58" name="Left Brace 57"/>
          <p:cNvSpPr/>
          <p:nvPr/>
        </p:nvSpPr>
        <p:spPr bwMode="auto">
          <a:xfrm>
            <a:off x="10388702" y="2873466"/>
            <a:ext cx="178463" cy="731244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5867400" y="593068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2"/>
          <p:cNvSpPr>
            <a:spLocks noGrp="1"/>
          </p:cNvSpPr>
          <p:nvPr>
            <p:ph type="title"/>
          </p:nvPr>
        </p:nvSpPr>
        <p:spPr>
          <a:xfrm>
            <a:off x="352925" y="48127"/>
            <a:ext cx="11813517" cy="449083"/>
          </a:xfrm>
          <a:noFill/>
        </p:spPr>
        <p:txBody>
          <a:bodyPr/>
          <a:lstStyle/>
          <a:p>
            <a:pPr marL="112713"/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AFLC: Short-pulse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swfa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TeV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collider concept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7865" y="596432"/>
            <a:ext cx="69005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Wingdings" pitchFamily="2" charset="2"/>
              <a:buChar char="q"/>
              <a:defRPr/>
            </a:pPr>
            <a:r>
              <a:rPr lang="en-US" sz="2000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Based on dielectric TBA technology</a:t>
            </a:r>
          </a:p>
          <a:p>
            <a:pPr marL="574675" lvl="2" indent="-234950">
              <a:buFont typeface="Arial" pitchFamily="34" charset="0"/>
              <a:buChar char="•"/>
              <a:defRPr/>
            </a:pPr>
            <a:r>
              <a:rPr lang="en-US" sz="2000" u="sng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LOW CONSTRUCTION COST</a:t>
            </a:r>
            <a:r>
              <a:rPr lang="en-US" sz="2000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Dielectric structures </a:t>
            </a:r>
          </a:p>
          <a:p>
            <a:pPr marL="574675" lvl="2" indent="-234950">
              <a:buFont typeface="Arial" pitchFamily="34" charset="0"/>
              <a:buChar char="•"/>
              <a:defRPr/>
            </a:pPr>
            <a:r>
              <a:rPr lang="en-US" sz="2000" u="sng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HIGH EFFECTIVE GRADIENT</a:t>
            </a:r>
            <a:r>
              <a:rPr lang="en-US" sz="2000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Short RF pulses (20ns)</a:t>
            </a:r>
          </a:p>
          <a:p>
            <a:pPr marL="574675" lvl="2" indent="-234950">
              <a:buFont typeface="Arial" pitchFamily="34" charset="0"/>
              <a:buChar char="•"/>
              <a:defRPr/>
            </a:pPr>
            <a:r>
              <a:rPr lang="en-US" sz="2000" u="sng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LOW OPERATING COST</a:t>
            </a:r>
            <a:r>
              <a:rPr lang="en-US" sz="2000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Wall plug efficiency ~15%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36742" y="536294"/>
            <a:ext cx="1362974" cy="174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44749" y="5789245"/>
            <a:ext cx="3289092" cy="6052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 algn="ctr">
              <a:lnSpc>
                <a:spcPts val="2000"/>
              </a:lnSpc>
              <a:defRPr/>
            </a:pPr>
            <a:r>
              <a:rPr lang="en-US" sz="20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Modular design</a:t>
            </a:r>
          </a:p>
          <a:p>
            <a:pPr marL="0" lvl="1" algn="ctr">
              <a:lnSpc>
                <a:spcPts val="2000"/>
              </a:lnSpc>
              <a:defRPr/>
            </a:pPr>
            <a:r>
              <a:rPr lang="en-US" sz="2000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(easily staged)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5131" y="5820421"/>
            <a:ext cx="3955625" cy="6052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algn="ctr">
              <a:lnSpc>
                <a:spcPts val="2000"/>
              </a:lnSpc>
              <a:defRPr/>
            </a:pPr>
            <a:r>
              <a:rPr lang="en-US" sz="20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kern="0" baseline="300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kern="0" baseline="300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267 MeV/m of loaded gradient</a:t>
            </a:r>
            <a:endParaRPr lang="en-US" sz="2000" kern="0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>
              <a:lnSpc>
                <a:spcPts val="2000"/>
              </a:lnSpc>
              <a:defRPr/>
            </a:pPr>
            <a:r>
              <a:rPr lang="en-US" sz="2000" dirty="0">
                <a:solidFill>
                  <a:srgbClr val="17375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(200 MeV/m effective gradient)</a:t>
            </a:r>
            <a:r>
              <a:rPr lang="en-US" sz="2000" b="1" dirty="0">
                <a:solidFill>
                  <a:srgbClr val="17375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kern="0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90894" y="912102"/>
            <a:ext cx="986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details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8203245" y="1285471"/>
            <a:ext cx="1249647" cy="289664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Left-Right Arrow 86"/>
          <p:cNvSpPr/>
          <p:nvPr/>
        </p:nvSpPr>
        <p:spPr>
          <a:xfrm>
            <a:off x="555171" y="2197661"/>
            <a:ext cx="11420519" cy="706609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3225100" y="2342441"/>
            <a:ext cx="6280851" cy="372279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/>
          <a:p>
            <a:pPr marL="112713" defTabSz="457200">
              <a:lnSpc>
                <a:spcPct val="95000"/>
              </a:lnSpc>
              <a:spcBef>
                <a:spcPct val="0"/>
              </a:spcBef>
              <a:defRPr/>
            </a:pPr>
            <a:r>
              <a:rPr lang="en-US" cap="al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Argonne Flexible linear collider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762858" y="3356686"/>
            <a:ext cx="13926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236F3B1-9005-4DA5-A091-5DFD0FC58DED}"/>
              </a:ext>
            </a:extLst>
          </p:cNvPr>
          <p:cNvSpPr/>
          <p:nvPr/>
        </p:nvSpPr>
        <p:spPr>
          <a:xfrm>
            <a:off x="2603277" y="6428006"/>
            <a:ext cx="8203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W. Gai, J.G. Power, and C. Jing, </a:t>
            </a:r>
            <a:r>
              <a:rPr lang="en-GB" sz="1600" b="1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J. Plasma Phys</a:t>
            </a:r>
            <a:r>
              <a:rPr lang="en-GB" sz="16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., vol. 78, 339–345 (2012).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901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ED141F-4838-4949-9B91-7C418C7E11D6}"/>
              </a:ext>
            </a:extLst>
          </p:cNvPr>
          <p:cNvSpPr>
            <a:spLocks noGrp="1"/>
          </p:cNvSpPr>
          <p:nvPr/>
        </p:nvSpPr>
        <p:spPr>
          <a:xfrm>
            <a:off x="472440" y="12700"/>
            <a:ext cx="3703318" cy="10845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00000"/>
                </a:solidFill>
              </a:rPr>
              <a:t>AFLC (tba)</a:t>
            </a:r>
          </a:p>
          <a:p>
            <a:r>
              <a:rPr lang="en-US" sz="3700" dirty="0">
                <a:solidFill>
                  <a:srgbClr val="000000"/>
                </a:solidFill>
              </a:rPr>
              <a:t>structures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154B89A-9F2B-4C9A-B93B-577CBAC28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350" y="3358088"/>
            <a:ext cx="3817021" cy="276099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9F17542-5A14-4FB5-AA2E-DE327D705A71}"/>
              </a:ext>
            </a:extLst>
          </p:cNvPr>
          <p:cNvSpPr txBox="1"/>
          <p:nvPr/>
        </p:nvSpPr>
        <p:spPr>
          <a:xfrm>
            <a:off x="548756" y="2688722"/>
            <a:ext cx="4677730" cy="422006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1" dirty="0">
                <a:solidFill>
                  <a:srgbClr val="0070C0"/>
                </a:solidFill>
              </a:rPr>
              <a:t>DRIVE BEAM POWER GENERATION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9E12F0D-33F1-489C-A9D3-E4B7B32A9B61}"/>
              </a:ext>
            </a:extLst>
          </p:cNvPr>
          <p:cNvSpPr/>
          <p:nvPr/>
        </p:nvSpPr>
        <p:spPr>
          <a:xfrm>
            <a:off x="687092" y="3061022"/>
            <a:ext cx="2743200" cy="2615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2BA22DE-E681-4FF3-A6CA-DBB211424636}"/>
              </a:ext>
            </a:extLst>
          </p:cNvPr>
          <p:cNvSpPr/>
          <p:nvPr/>
        </p:nvSpPr>
        <p:spPr>
          <a:xfrm>
            <a:off x="687092" y="3061210"/>
            <a:ext cx="926828" cy="2640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1224C82-D6A3-4A03-AC3D-7EB051130FDD}"/>
              </a:ext>
            </a:extLst>
          </p:cNvPr>
          <p:cNvSpPr txBox="1"/>
          <p:nvPr/>
        </p:nvSpPr>
        <p:spPr>
          <a:xfrm>
            <a:off x="2797532" y="3036279"/>
            <a:ext cx="677304" cy="30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</a:schemeClr>
                </a:solidFill>
              </a:rPr>
              <a:t>1 GW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C2125DD-8CBF-4DDF-927D-F54FC871F1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20000" b="7848"/>
          <a:stretch/>
        </p:blipFill>
        <p:spPr>
          <a:xfrm>
            <a:off x="677652" y="3429000"/>
            <a:ext cx="3665863" cy="2760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1C8C54-5987-46E0-96DF-283E9237DB88}"/>
              </a:ext>
            </a:extLst>
          </p:cNvPr>
          <p:cNvSpPr txBox="1"/>
          <p:nvPr/>
        </p:nvSpPr>
        <p:spPr>
          <a:xfrm>
            <a:off x="3444240" y="6349843"/>
            <a:ext cx="3608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See J. Shao talk for latest progress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CA318D7-1BED-4B27-A959-309C5D425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918" y="309009"/>
            <a:ext cx="2543956" cy="216517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68114D6-CB94-47FE-BEF6-C2832FF32736}"/>
              </a:ext>
            </a:extLst>
          </p:cNvPr>
          <p:cNvSpPr txBox="1"/>
          <p:nvPr/>
        </p:nvSpPr>
        <p:spPr>
          <a:xfrm>
            <a:off x="7575696" y="2651760"/>
            <a:ext cx="3711527" cy="422006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000" b="1" dirty="0">
                <a:solidFill>
                  <a:srgbClr val="0070C0"/>
                </a:solidFill>
              </a:rPr>
              <a:t>ACCELERATION GRADIENT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6D0B2B4-E29C-44E0-B303-C12532D0C985}"/>
              </a:ext>
            </a:extLst>
          </p:cNvPr>
          <p:cNvGrpSpPr/>
          <p:nvPr/>
        </p:nvGrpSpPr>
        <p:grpSpPr>
          <a:xfrm>
            <a:off x="7697069" y="3002641"/>
            <a:ext cx="3083389" cy="314995"/>
            <a:chOff x="3763519" y="4931263"/>
            <a:chExt cx="3083389" cy="31499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563AE9C-B784-4617-8FF8-C9B520454F6A}"/>
                </a:ext>
              </a:extLst>
            </p:cNvPr>
            <p:cNvSpPr/>
            <p:nvPr/>
          </p:nvSpPr>
          <p:spPr>
            <a:xfrm>
              <a:off x="5303109" y="4931263"/>
              <a:ext cx="1543799" cy="30557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C7FD13-8B3D-4EF2-8669-631A1C18346C}"/>
                </a:ext>
              </a:extLst>
            </p:cNvPr>
            <p:cNvSpPr/>
            <p:nvPr/>
          </p:nvSpPr>
          <p:spPr>
            <a:xfrm>
              <a:off x="3763519" y="4941769"/>
              <a:ext cx="1543799" cy="2980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A0DE797-028F-464C-88B8-A7F167E4D2D3}"/>
                </a:ext>
              </a:extLst>
            </p:cNvPr>
            <p:cNvSpPr txBox="1"/>
            <p:nvPr/>
          </p:nvSpPr>
          <p:spPr>
            <a:xfrm>
              <a:off x="5437145" y="4938481"/>
              <a:ext cx="1199401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</a:schemeClr>
                  </a:solidFill>
                </a:rPr>
                <a:t>300 MeV/m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03E216B5-28D9-4EB1-836F-58E016B28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802" y="3439160"/>
            <a:ext cx="3817021" cy="2760998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2A92C610-4D34-4CBD-B80E-FF0FB86D6142}"/>
              </a:ext>
            </a:extLst>
          </p:cNvPr>
          <p:cNvSpPr/>
          <p:nvPr/>
        </p:nvSpPr>
        <p:spPr>
          <a:xfrm rot="4370684">
            <a:off x="4089712" y="1357438"/>
            <a:ext cx="579235" cy="1084580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813CF617-0CEC-4B22-88F7-CC817610B2C0}"/>
              </a:ext>
            </a:extLst>
          </p:cNvPr>
          <p:cNvSpPr/>
          <p:nvPr/>
        </p:nvSpPr>
        <p:spPr>
          <a:xfrm rot="18486910">
            <a:off x="8056756" y="618662"/>
            <a:ext cx="518262" cy="1688755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CDEF8B-EC3E-4664-B14B-6804A04760CC}"/>
              </a:ext>
            </a:extLst>
          </p:cNvPr>
          <p:cNvSpPr txBox="1"/>
          <p:nvPr/>
        </p:nvSpPr>
        <p:spPr>
          <a:xfrm>
            <a:off x="628330" y="2275474"/>
            <a:ext cx="4677730" cy="422006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000" b="1" dirty="0">
                <a:solidFill>
                  <a:srgbClr val="000000"/>
                </a:solidFill>
              </a:rPr>
              <a:t>DECELERATING STRUCTURE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6AA96B-9CF9-426A-A349-CC09DCDD483B}"/>
              </a:ext>
            </a:extLst>
          </p:cNvPr>
          <p:cNvSpPr txBox="1"/>
          <p:nvPr/>
        </p:nvSpPr>
        <p:spPr>
          <a:xfrm>
            <a:off x="7559040" y="2275474"/>
            <a:ext cx="4677730" cy="422006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000" b="1" dirty="0">
                <a:solidFill>
                  <a:srgbClr val="000000"/>
                </a:solidFill>
              </a:rPr>
              <a:t>ACCELERATING STRUCTURE</a:t>
            </a:r>
          </a:p>
        </p:txBody>
      </p:sp>
      <p:sp>
        <p:nvSpPr>
          <p:cNvPr id="72" name="Slide Number Placeholder 4">
            <a:extLst>
              <a:ext uri="{FF2B5EF4-FFF2-40B4-BE49-F238E27FC236}">
                <a16:creationId xmlns:a16="http://schemas.microsoft.com/office/drawing/2014/main" id="{A98E5BE3-EC59-4F73-AAFF-748BA1FC8AEB}"/>
              </a:ext>
            </a:extLst>
          </p:cNvPr>
          <p:cNvSpPr txBox="1">
            <a:spLocks/>
          </p:cNvSpPr>
          <p:nvPr/>
        </p:nvSpPr>
        <p:spPr>
          <a:xfrm>
            <a:off x="5867400" y="5930686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1219170" rtl="0" eaLnBrk="1" latinLnBrk="0" hangingPunct="1">
              <a:defRPr sz="1333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60B801-F576-479B-8146-3FA2B4B127EF}"/>
              </a:ext>
            </a:extLst>
          </p:cNvPr>
          <p:cNvSpPr txBox="1"/>
          <p:nvPr/>
        </p:nvSpPr>
        <p:spPr>
          <a:xfrm>
            <a:off x="4267200" y="3697069"/>
            <a:ext cx="366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26 GHz</a:t>
            </a:r>
          </a:p>
          <a:p>
            <a:pPr algn="ctr"/>
            <a:r>
              <a:rPr lang="en-US" sz="1800" b="1" dirty="0"/>
              <a:t>Dielectric Disk Accelerator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D7DAB7-2FBB-4CE1-BE8A-53DCDF6BB1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76" y="4343400"/>
            <a:ext cx="2226584" cy="14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8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1847"/>
            <a:ext cx="11582398" cy="423025"/>
          </a:xfrm>
        </p:spPr>
        <p:txBody>
          <a:bodyPr/>
          <a:lstStyle/>
          <a:p>
            <a:r>
              <a:rPr lang="en-US" dirty="0"/>
              <a:t>High repetition rate multi-user X-ray FEL facility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2" y="620342"/>
            <a:ext cx="11163868" cy="499715"/>
          </a:xfrm>
        </p:spPr>
        <p:txBody>
          <a:bodyPr/>
          <a:lstStyle/>
          <a:p>
            <a:r>
              <a:rPr lang="en-US" dirty="0"/>
              <a:t>Beam Shaping + Collinear  Wakefield Accelerator + SC </a:t>
            </a:r>
            <a:r>
              <a:rPr lang="en-US" dirty="0" err="1"/>
              <a:t>undualtors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37" name="Group 336"/>
          <p:cNvGrpSpPr/>
          <p:nvPr/>
        </p:nvGrpSpPr>
        <p:grpSpPr>
          <a:xfrm>
            <a:off x="5270517" y="2401809"/>
            <a:ext cx="2973243" cy="1948864"/>
            <a:chOff x="2908207" y="2456122"/>
            <a:chExt cx="1025187" cy="1948864"/>
          </a:xfrm>
        </p:grpSpPr>
        <p:cxnSp>
          <p:nvCxnSpPr>
            <p:cNvPr id="338" name="Straight Connector 337"/>
            <p:cNvCxnSpPr/>
            <p:nvPr/>
          </p:nvCxnSpPr>
          <p:spPr>
            <a:xfrm>
              <a:off x="2951994" y="2456122"/>
              <a:ext cx="981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2908207" y="3335734"/>
              <a:ext cx="981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>
              <a:off x="2908207" y="3555179"/>
              <a:ext cx="981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2908207" y="3110184"/>
              <a:ext cx="981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>
              <a:off x="2908207" y="2902547"/>
              <a:ext cx="981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>
              <a:off x="2908207" y="2686523"/>
              <a:ext cx="981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>
              <a:off x="2908207" y="3999007"/>
              <a:ext cx="981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2908207" y="3782983"/>
              <a:ext cx="981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>
              <a:off x="2908207" y="4404986"/>
              <a:ext cx="981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>
              <a:off x="2908207" y="4202872"/>
              <a:ext cx="981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8" name="Group 347"/>
          <p:cNvGrpSpPr/>
          <p:nvPr/>
        </p:nvGrpSpPr>
        <p:grpSpPr>
          <a:xfrm>
            <a:off x="3972946" y="2411150"/>
            <a:ext cx="897839" cy="1946296"/>
            <a:chOff x="2250298" y="2458690"/>
            <a:chExt cx="597433" cy="1946296"/>
          </a:xfrm>
        </p:grpSpPr>
        <p:sp>
          <p:nvSpPr>
            <p:cNvPr id="349" name="Line 31"/>
            <p:cNvSpPr>
              <a:spLocks noChangeShapeType="1"/>
            </p:cNvSpPr>
            <p:nvPr/>
          </p:nvSpPr>
          <p:spPr bwMode="auto">
            <a:xfrm flipV="1">
              <a:off x="2250298" y="2458690"/>
              <a:ext cx="592801" cy="9228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50" name="Line 34"/>
            <p:cNvSpPr>
              <a:spLocks noChangeShapeType="1"/>
            </p:cNvSpPr>
            <p:nvPr/>
          </p:nvSpPr>
          <p:spPr bwMode="auto">
            <a:xfrm flipV="1">
              <a:off x="2250298" y="2676822"/>
              <a:ext cx="592801" cy="7047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51" name="Line 37"/>
            <p:cNvSpPr>
              <a:spLocks noChangeShapeType="1"/>
            </p:cNvSpPr>
            <p:nvPr/>
          </p:nvSpPr>
          <p:spPr bwMode="auto">
            <a:xfrm flipV="1">
              <a:off x="2250298" y="2893780"/>
              <a:ext cx="592801" cy="4877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52" name="Line 40"/>
            <p:cNvSpPr>
              <a:spLocks noChangeShapeType="1"/>
            </p:cNvSpPr>
            <p:nvPr/>
          </p:nvSpPr>
          <p:spPr bwMode="auto">
            <a:xfrm flipV="1">
              <a:off x="2250298" y="3102530"/>
              <a:ext cx="587241" cy="2789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53" name="Line 43"/>
            <p:cNvSpPr>
              <a:spLocks noChangeShapeType="1"/>
            </p:cNvSpPr>
            <p:nvPr/>
          </p:nvSpPr>
          <p:spPr bwMode="auto">
            <a:xfrm flipV="1">
              <a:off x="2260852" y="3328870"/>
              <a:ext cx="586879" cy="526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54" name="Line 46"/>
            <p:cNvSpPr>
              <a:spLocks noChangeShapeType="1"/>
            </p:cNvSpPr>
            <p:nvPr/>
          </p:nvSpPr>
          <p:spPr bwMode="auto">
            <a:xfrm>
              <a:off x="2250299" y="3475346"/>
              <a:ext cx="576064" cy="9296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55" name="Line 49"/>
            <p:cNvSpPr>
              <a:spLocks noChangeShapeType="1"/>
            </p:cNvSpPr>
            <p:nvPr/>
          </p:nvSpPr>
          <p:spPr bwMode="auto">
            <a:xfrm>
              <a:off x="2250298" y="3475346"/>
              <a:ext cx="592801" cy="7300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56" name="Line 52"/>
            <p:cNvSpPr>
              <a:spLocks noChangeShapeType="1"/>
            </p:cNvSpPr>
            <p:nvPr/>
          </p:nvSpPr>
          <p:spPr bwMode="auto">
            <a:xfrm>
              <a:off x="2250298" y="3475346"/>
              <a:ext cx="587241" cy="5236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57" name="Line 55"/>
            <p:cNvSpPr>
              <a:spLocks noChangeShapeType="1"/>
            </p:cNvSpPr>
            <p:nvPr/>
          </p:nvSpPr>
          <p:spPr bwMode="auto">
            <a:xfrm>
              <a:off x="2250298" y="3475346"/>
              <a:ext cx="587494" cy="3036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58" name="Line 58"/>
            <p:cNvSpPr>
              <a:spLocks noChangeShapeType="1"/>
            </p:cNvSpPr>
            <p:nvPr/>
          </p:nvSpPr>
          <p:spPr bwMode="auto">
            <a:xfrm>
              <a:off x="2260852" y="3475346"/>
              <a:ext cx="586879" cy="753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59" name="Group 358"/>
          <p:cNvGrpSpPr/>
          <p:nvPr/>
        </p:nvGrpSpPr>
        <p:grpSpPr>
          <a:xfrm>
            <a:off x="4870785" y="2411151"/>
            <a:ext cx="754415" cy="1944216"/>
            <a:chOff x="2386933" y="1844824"/>
            <a:chExt cx="343024" cy="1944216"/>
          </a:xfrm>
        </p:grpSpPr>
        <p:sp>
          <p:nvSpPr>
            <p:cNvPr id="360" name="Line 32"/>
            <p:cNvSpPr>
              <a:spLocks noChangeShapeType="1"/>
            </p:cNvSpPr>
            <p:nvPr/>
          </p:nvSpPr>
          <p:spPr bwMode="auto">
            <a:xfrm>
              <a:off x="2386933" y="1844824"/>
              <a:ext cx="3374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61" name="Line 35"/>
            <p:cNvSpPr>
              <a:spLocks noChangeShapeType="1"/>
            </p:cNvSpPr>
            <p:nvPr/>
          </p:nvSpPr>
          <p:spPr bwMode="auto">
            <a:xfrm>
              <a:off x="2386933" y="2062955"/>
              <a:ext cx="3374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62" name="Line 38"/>
            <p:cNvSpPr>
              <a:spLocks noChangeShapeType="1"/>
            </p:cNvSpPr>
            <p:nvPr/>
          </p:nvSpPr>
          <p:spPr bwMode="auto">
            <a:xfrm>
              <a:off x="2386933" y="2279914"/>
              <a:ext cx="3374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63" name="Line 41"/>
            <p:cNvSpPr>
              <a:spLocks noChangeShapeType="1"/>
            </p:cNvSpPr>
            <p:nvPr/>
          </p:nvSpPr>
          <p:spPr bwMode="auto">
            <a:xfrm>
              <a:off x="2386933" y="2488664"/>
              <a:ext cx="3374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64" name="Line 44"/>
            <p:cNvSpPr>
              <a:spLocks noChangeShapeType="1"/>
            </p:cNvSpPr>
            <p:nvPr/>
          </p:nvSpPr>
          <p:spPr bwMode="auto">
            <a:xfrm>
              <a:off x="2392493" y="2715004"/>
              <a:ext cx="3374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65" name="Line 47"/>
            <p:cNvSpPr>
              <a:spLocks noChangeShapeType="1"/>
            </p:cNvSpPr>
            <p:nvPr/>
          </p:nvSpPr>
          <p:spPr bwMode="auto">
            <a:xfrm flipV="1">
              <a:off x="2386933" y="3789040"/>
              <a:ext cx="3374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66" name="Line 50"/>
            <p:cNvSpPr>
              <a:spLocks noChangeShapeType="1"/>
            </p:cNvSpPr>
            <p:nvPr/>
          </p:nvSpPr>
          <p:spPr bwMode="auto">
            <a:xfrm flipV="1">
              <a:off x="2386933" y="3589673"/>
              <a:ext cx="3374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67" name="Line 53"/>
            <p:cNvSpPr>
              <a:spLocks noChangeShapeType="1"/>
            </p:cNvSpPr>
            <p:nvPr/>
          </p:nvSpPr>
          <p:spPr bwMode="auto">
            <a:xfrm flipV="1">
              <a:off x="2386933" y="3382097"/>
              <a:ext cx="3374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68" name="Line 56"/>
            <p:cNvSpPr>
              <a:spLocks noChangeShapeType="1"/>
            </p:cNvSpPr>
            <p:nvPr/>
          </p:nvSpPr>
          <p:spPr bwMode="auto">
            <a:xfrm flipV="1">
              <a:off x="2386933" y="3163965"/>
              <a:ext cx="3374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69" name="Line 59"/>
            <p:cNvSpPr>
              <a:spLocks noChangeShapeType="1"/>
            </p:cNvSpPr>
            <p:nvPr/>
          </p:nvSpPr>
          <p:spPr bwMode="auto">
            <a:xfrm flipV="1">
              <a:off x="2392493" y="2937624"/>
              <a:ext cx="3374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0" name="Arc 6"/>
          <p:cNvSpPr>
            <a:spLocks/>
          </p:cNvSpPr>
          <p:nvPr/>
        </p:nvSpPr>
        <p:spPr bwMode="auto">
          <a:xfrm rot="16200000" flipV="1">
            <a:off x="1405552" y="3379197"/>
            <a:ext cx="30652" cy="73852"/>
          </a:xfrm>
          <a:custGeom>
            <a:avLst/>
            <a:gdLst>
              <a:gd name="G0" fmla="+- 225 0 0"/>
              <a:gd name="G1" fmla="+- 21600 0 0"/>
              <a:gd name="G2" fmla="+- 21600 0 0"/>
              <a:gd name="T0" fmla="*/ 225 w 21825"/>
              <a:gd name="T1" fmla="*/ 0 h 43200"/>
              <a:gd name="T2" fmla="*/ 0 w 21825"/>
              <a:gd name="T3" fmla="*/ 43199 h 43200"/>
              <a:gd name="T4" fmla="*/ 225 w 21825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25" h="43200" fill="none" extrusionOk="0">
                <a:moveTo>
                  <a:pt x="224" y="0"/>
                </a:moveTo>
                <a:cubicBezTo>
                  <a:pt x="12154" y="0"/>
                  <a:pt x="21825" y="9670"/>
                  <a:pt x="21825" y="21600"/>
                </a:cubicBezTo>
                <a:cubicBezTo>
                  <a:pt x="21825" y="33529"/>
                  <a:pt x="12154" y="43200"/>
                  <a:pt x="225" y="43200"/>
                </a:cubicBezTo>
                <a:cubicBezTo>
                  <a:pt x="149" y="43200"/>
                  <a:pt x="74" y="43199"/>
                  <a:pt x="0" y="43198"/>
                </a:cubicBezTo>
              </a:path>
              <a:path w="21825" h="43200" stroke="0" extrusionOk="0">
                <a:moveTo>
                  <a:pt x="224" y="0"/>
                </a:moveTo>
                <a:cubicBezTo>
                  <a:pt x="12154" y="0"/>
                  <a:pt x="21825" y="9670"/>
                  <a:pt x="21825" y="21600"/>
                </a:cubicBezTo>
                <a:cubicBezTo>
                  <a:pt x="21825" y="33529"/>
                  <a:pt x="12154" y="43200"/>
                  <a:pt x="225" y="43200"/>
                </a:cubicBezTo>
                <a:cubicBezTo>
                  <a:pt x="149" y="43200"/>
                  <a:pt x="74" y="43199"/>
                  <a:pt x="0" y="43198"/>
                </a:cubicBezTo>
                <a:lnTo>
                  <a:pt x="225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1" name="Arc 7"/>
          <p:cNvSpPr>
            <a:spLocks/>
          </p:cNvSpPr>
          <p:nvPr/>
        </p:nvSpPr>
        <p:spPr bwMode="auto">
          <a:xfrm rot="16200000" flipV="1">
            <a:off x="1726081" y="3396913"/>
            <a:ext cx="30652" cy="37177"/>
          </a:xfrm>
          <a:custGeom>
            <a:avLst/>
            <a:gdLst>
              <a:gd name="G0" fmla="+- 225 0 0"/>
              <a:gd name="G1" fmla="+- 0 0 0"/>
              <a:gd name="G2" fmla="+- 21600 0 0"/>
              <a:gd name="T0" fmla="*/ 21825 w 21825"/>
              <a:gd name="T1" fmla="*/ 40 h 21600"/>
              <a:gd name="T2" fmla="*/ 0 w 21825"/>
              <a:gd name="T3" fmla="*/ 21599 h 21600"/>
              <a:gd name="T4" fmla="*/ 225 w 21825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25" h="21600" fill="none" extrusionOk="0">
                <a:moveTo>
                  <a:pt x="21824" y="39"/>
                </a:moveTo>
                <a:cubicBezTo>
                  <a:pt x="21802" y="11953"/>
                  <a:pt x="12138" y="21599"/>
                  <a:pt x="225" y="21600"/>
                </a:cubicBezTo>
                <a:cubicBezTo>
                  <a:pt x="149" y="21600"/>
                  <a:pt x="74" y="21599"/>
                  <a:pt x="0" y="21598"/>
                </a:cubicBezTo>
              </a:path>
              <a:path w="21825" h="21600" stroke="0" extrusionOk="0">
                <a:moveTo>
                  <a:pt x="21824" y="39"/>
                </a:moveTo>
                <a:cubicBezTo>
                  <a:pt x="21802" y="11953"/>
                  <a:pt x="12138" y="21599"/>
                  <a:pt x="225" y="21600"/>
                </a:cubicBezTo>
                <a:cubicBezTo>
                  <a:pt x="149" y="21600"/>
                  <a:pt x="74" y="21599"/>
                  <a:pt x="0" y="21598"/>
                </a:cubicBezTo>
                <a:lnTo>
                  <a:pt x="225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2" name="Line 8"/>
          <p:cNvSpPr>
            <a:spLocks noChangeShapeType="1"/>
          </p:cNvSpPr>
          <p:nvPr/>
        </p:nvSpPr>
        <p:spPr bwMode="auto">
          <a:xfrm>
            <a:off x="1457553" y="3430414"/>
            <a:ext cx="0" cy="139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3" name="Line 9"/>
          <p:cNvSpPr>
            <a:spLocks noChangeShapeType="1"/>
          </p:cNvSpPr>
          <p:nvPr/>
        </p:nvSpPr>
        <p:spPr bwMode="auto">
          <a:xfrm>
            <a:off x="1722818" y="3430414"/>
            <a:ext cx="0" cy="139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4" name="Line 10"/>
          <p:cNvSpPr>
            <a:spLocks noChangeShapeType="1"/>
          </p:cNvSpPr>
          <p:nvPr/>
        </p:nvSpPr>
        <p:spPr bwMode="auto">
          <a:xfrm>
            <a:off x="1383701" y="3430414"/>
            <a:ext cx="0" cy="139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5" name="Arc 11"/>
          <p:cNvSpPr>
            <a:spLocks/>
          </p:cNvSpPr>
          <p:nvPr/>
        </p:nvSpPr>
        <p:spPr bwMode="auto">
          <a:xfrm rot="5400000">
            <a:off x="1405552" y="3248306"/>
            <a:ext cx="30652" cy="73852"/>
          </a:xfrm>
          <a:custGeom>
            <a:avLst/>
            <a:gdLst>
              <a:gd name="G0" fmla="+- 225 0 0"/>
              <a:gd name="G1" fmla="+- 21600 0 0"/>
              <a:gd name="G2" fmla="+- 21600 0 0"/>
              <a:gd name="T0" fmla="*/ 225 w 21825"/>
              <a:gd name="T1" fmla="*/ 0 h 43200"/>
              <a:gd name="T2" fmla="*/ 0 w 21825"/>
              <a:gd name="T3" fmla="*/ 43199 h 43200"/>
              <a:gd name="T4" fmla="*/ 225 w 21825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25" h="43200" fill="none" extrusionOk="0">
                <a:moveTo>
                  <a:pt x="224" y="0"/>
                </a:moveTo>
                <a:cubicBezTo>
                  <a:pt x="12154" y="0"/>
                  <a:pt x="21825" y="9670"/>
                  <a:pt x="21825" y="21600"/>
                </a:cubicBezTo>
                <a:cubicBezTo>
                  <a:pt x="21825" y="33529"/>
                  <a:pt x="12154" y="43200"/>
                  <a:pt x="225" y="43200"/>
                </a:cubicBezTo>
                <a:cubicBezTo>
                  <a:pt x="149" y="43200"/>
                  <a:pt x="74" y="43199"/>
                  <a:pt x="0" y="43198"/>
                </a:cubicBezTo>
              </a:path>
              <a:path w="21825" h="43200" stroke="0" extrusionOk="0">
                <a:moveTo>
                  <a:pt x="224" y="0"/>
                </a:moveTo>
                <a:cubicBezTo>
                  <a:pt x="12154" y="0"/>
                  <a:pt x="21825" y="9670"/>
                  <a:pt x="21825" y="21600"/>
                </a:cubicBezTo>
                <a:cubicBezTo>
                  <a:pt x="21825" y="33529"/>
                  <a:pt x="12154" y="43200"/>
                  <a:pt x="225" y="43200"/>
                </a:cubicBezTo>
                <a:cubicBezTo>
                  <a:pt x="149" y="43200"/>
                  <a:pt x="74" y="43199"/>
                  <a:pt x="0" y="43198"/>
                </a:cubicBezTo>
                <a:lnTo>
                  <a:pt x="225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6" name="Arc 12"/>
          <p:cNvSpPr>
            <a:spLocks/>
          </p:cNvSpPr>
          <p:nvPr/>
        </p:nvSpPr>
        <p:spPr bwMode="auto">
          <a:xfrm rot="5400000">
            <a:off x="1726081" y="3267679"/>
            <a:ext cx="30652" cy="37177"/>
          </a:xfrm>
          <a:custGeom>
            <a:avLst/>
            <a:gdLst>
              <a:gd name="G0" fmla="+- 225 0 0"/>
              <a:gd name="G1" fmla="+- 0 0 0"/>
              <a:gd name="G2" fmla="+- 21600 0 0"/>
              <a:gd name="T0" fmla="*/ 21825 w 21825"/>
              <a:gd name="T1" fmla="*/ 40 h 21600"/>
              <a:gd name="T2" fmla="*/ 0 w 21825"/>
              <a:gd name="T3" fmla="*/ 21599 h 21600"/>
              <a:gd name="T4" fmla="*/ 225 w 21825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25" h="21600" fill="none" extrusionOk="0">
                <a:moveTo>
                  <a:pt x="21824" y="39"/>
                </a:moveTo>
                <a:cubicBezTo>
                  <a:pt x="21802" y="11953"/>
                  <a:pt x="12138" y="21599"/>
                  <a:pt x="225" y="21600"/>
                </a:cubicBezTo>
                <a:cubicBezTo>
                  <a:pt x="149" y="21600"/>
                  <a:pt x="74" y="21599"/>
                  <a:pt x="0" y="21598"/>
                </a:cubicBezTo>
              </a:path>
              <a:path w="21825" h="21600" stroke="0" extrusionOk="0">
                <a:moveTo>
                  <a:pt x="21824" y="39"/>
                </a:moveTo>
                <a:cubicBezTo>
                  <a:pt x="21802" y="11953"/>
                  <a:pt x="12138" y="21599"/>
                  <a:pt x="225" y="21600"/>
                </a:cubicBezTo>
                <a:cubicBezTo>
                  <a:pt x="149" y="21600"/>
                  <a:pt x="74" y="21599"/>
                  <a:pt x="0" y="21598"/>
                </a:cubicBezTo>
                <a:lnTo>
                  <a:pt x="225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7" name="Line 13"/>
          <p:cNvSpPr>
            <a:spLocks noChangeShapeType="1"/>
          </p:cNvSpPr>
          <p:nvPr/>
        </p:nvSpPr>
        <p:spPr bwMode="auto">
          <a:xfrm flipV="1">
            <a:off x="1457553" y="3132181"/>
            <a:ext cx="0" cy="139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" name="Line 14"/>
          <p:cNvSpPr>
            <a:spLocks noChangeShapeType="1"/>
          </p:cNvSpPr>
          <p:nvPr/>
        </p:nvSpPr>
        <p:spPr bwMode="auto">
          <a:xfrm flipV="1">
            <a:off x="1722818" y="3132181"/>
            <a:ext cx="0" cy="139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9" name="Line 15"/>
          <p:cNvSpPr>
            <a:spLocks noChangeShapeType="1"/>
          </p:cNvSpPr>
          <p:nvPr/>
        </p:nvSpPr>
        <p:spPr bwMode="auto">
          <a:xfrm flipV="1">
            <a:off x="1383701" y="3132181"/>
            <a:ext cx="0" cy="139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" name="Line 16"/>
          <p:cNvSpPr>
            <a:spLocks noChangeShapeType="1"/>
          </p:cNvSpPr>
          <p:nvPr/>
        </p:nvSpPr>
        <p:spPr bwMode="auto">
          <a:xfrm>
            <a:off x="1457553" y="3132181"/>
            <a:ext cx="26526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1" name="Line 17"/>
          <p:cNvSpPr>
            <a:spLocks noChangeShapeType="1"/>
          </p:cNvSpPr>
          <p:nvPr/>
        </p:nvSpPr>
        <p:spPr bwMode="auto">
          <a:xfrm>
            <a:off x="1760498" y="3399348"/>
            <a:ext cx="1205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2" name="Line 18"/>
          <p:cNvSpPr>
            <a:spLocks noChangeShapeType="1"/>
          </p:cNvSpPr>
          <p:nvPr/>
        </p:nvSpPr>
        <p:spPr bwMode="auto">
          <a:xfrm>
            <a:off x="1762005" y="3302422"/>
            <a:ext cx="1205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3" name="Freeform 19"/>
          <p:cNvSpPr>
            <a:spLocks/>
          </p:cNvSpPr>
          <p:nvPr/>
        </p:nvSpPr>
        <p:spPr bwMode="auto">
          <a:xfrm>
            <a:off x="1240518" y="3132181"/>
            <a:ext cx="144690" cy="437408"/>
          </a:xfrm>
          <a:custGeom>
            <a:avLst/>
            <a:gdLst>
              <a:gd name="T0" fmla="*/ 96 w 96"/>
              <a:gd name="T1" fmla="*/ 1056 h 1056"/>
              <a:gd name="T2" fmla="*/ 0 w 96"/>
              <a:gd name="T3" fmla="*/ 1056 h 1056"/>
              <a:gd name="T4" fmla="*/ 0 w 96"/>
              <a:gd name="T5" fmla="*/ 0 h 1056"/>
              <a:gd name="T6" fmla="*/ 96 w 96"/>
              <a:gd name="T7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" h="1056">
                <a:moveTo>
                  <a:pt x="96" y="1056"/>
                </a:moveTo>
                <a:lnTo>
                  <a:pt x="0" y="1056"/>
                </a:lnTo>
                <a:lnTo>
                  <a:pt x="0" y="0"/>
                </a:lnTo>
                <a:lnTo>
                  <a:pt x="96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4" name="Line 20"/>
          <p:cNvSpPr>
            <a:spLocks noChangeShapeType="1"/>
          </p:cNvSpPr>
          <p:nvPr/>
        </p:nvSpPr>
        <p:spPr bwMode="auto">
          <a:xfrm>
            <a:off x="1457553" y="3569589"/>
            <a:ext cx="26526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5" name="Line 21"/>
          <p:cNvSpPr>
            <a:spLocks noChangeShapeType="1"/>
          </p:cNvSpPr>
          <p:nvPr/>
        </p:nvSpPr>
        <p:spPr bwMode="auto">
          <a:xfrm>
            <a:off x="1240518" y="3311121"/>
            <a:ext cx="0" cy="79529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6" name="AutoShape 9"/>
          <p:cNvSpPr>
            <a:spLocks noChangeArrowheads="1"/>
          </p:cNvSpPr>
          <p:nvPr/>
        </p:nvSpPr>
        <p:spPr bwMode="auto">
          <a:xfrm>
            <a:off x="8116687" y="2356396"/>
            <a:ext cx="360678" cy="167839"/>
          </a:xfrm>
          <a:prstGeom prst="cube">
            <a:avLst>
              <a:gd name="adj" fmla="val 25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7" name="AutoShape 10"/>
          <p:cNvSpPr>
            <a:spLocks noChangeArrowheads="1"/>
          </p:cNvSpPr>
          <p:nvPr/>
        </p:nvSpPr>
        <p:spPr bwMode="auto">
          <a:xfrm>
            <a:off x="8116687" y="2573701"/>
            <a:ext cx="360678" cy="166558"/>
          </a:xfrm>
          <a:prstGeom prst="cube">
            <a:avLst>
              <a:gd name="adj" fmla="val 25000"/>
            </a:avLst>
          </a:prstGeom>
          <a:solidFill>
            <a:srgbClr val="5D00D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8" name="AutoShape 11"/>
          <p:cNvSpPr>
            <a:spLocks noChangeArrowheads="1"/>
          </p:cNvSpPr>
          <p:nvPr/>
        </p:nvSpPr>
        <p:spPr bwMode="auto">
          <a:xfrm>
            <a:off x="8116687" y="3004467"/>
            <a:ext cx="357860" cy="167840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9" name="AutoShape 12"/>
          <p:cNvSpPr>
            <a:spLocks noChangeArrowheads="1"/>
          </p:cNvSpPr>
          <p:nvPr/>
        </p:nvSpPr>
        <p:spPr bwMode="auto">
          <a:xfrm>
            <a:off x="8116687" y="2776263"/>
            <a:ext cx="360678" cy="166558"/>
          </a:xfrm>
          <a:prstGeom prst="cube">
            <a:avLst>
              <a:gd name="adj" fmla="val 25000"/>
            </a:avLst>
          </a:prstGeom>
          <a:solidFill>
            <a:srgbClr val="004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0" name="AutoShape 13"/>
          <p:cNvSpPr>
            <a:spLocks noChangeArrowheads="1"/>
          </p:cNvSpPr>
          <p:nvPr/>
        </p:nvSpPr>
        <p:spPr bwMode="auto">
          <a:xfrm>
            <a:off x="8116687" y="3220491"/>
            <a:ext cx="360678" cy="167840"/>
          </a:xfrm>
          <a:prstGeom prst="cube">
            <a:avLst>
              <a:gd name="adj" fmla="val 25000"/>
            </a:avLst>
          </a:prstGeom>
          <a:solidFill>
            <a:srgbClr val="00804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1" name="AutoShape 14"/>
          <p:cNvSpPr>
            <a:spLocks noChangeArrowheads="1"/>
          </p:cNvSpPr>
          <p:nvPr/>
        </p:nvSpPr>
        <p:spPr bwMode="auto">
          <a:xfrm>
            <a:off x="8116687" y="3473801"/>
            <a:ext cx="360678" cy="166558"/>
          </a:xfrm>
          <a:prstGeom prst="cube">
            <a:avLst>
              <a:gd name="adj" fmla="val 25000"/>
            </a:avLst>
          </a:prstGeom>
          <a:solidFill>
            <a:srgbClr val="804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2" name="AutoShape 15"/>
          <p:cNvSpPr>
            <a:spLocks noChangeArrowheads="1"/>
          </p:cNvSpPr>
          <p:nvPr/>
        </p:nvSpPr>
        <p:spPr bwMode="auto">
          <a:xfrm>
            <a:off x="8116687" y="3676363"/>
            <a:ext cx="357860" cy="167840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3" name="AutoShape 16"/>
          <p:cNvSpPr>
            <a:spLocks noChangeArrowheads="1"/>
          </p:cNvSpPr>
          <p:nvPr/>
        </p:nvSpPr>
        <p:spPr bwMode="auto">
          <a:xfrm>
            <a:off x="8116687" y="3868563"/>
            <a:ext cx="357858" cy="167840"/>
          </a:xfrm>
          <a:prstGeom prst="cube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4" name="AutoShape 17"/>
          <p:cNvSpPr>
            <a:spLocks noChangeArrowheads="1"/>
          </p:cNvSpPr>
          <p:nvPr/>
        </p:nvSpPr>
        <p:spPr bwMode="auto">
          <a:xfrm>
            <a:off x="8116687" y="4078961"/>
            <a:ext cx="357860" cy="16784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5" name="AutoShape 18"/>
          <p:cNvSpPr>
            <a:spLocks noChangeArrowheads="1"/>
          </p:cNvSpPr>
          <p:nvPr/>
        </p:nvSpPr>
        <p:spPr bwMode="auto">
          <a:xfrm>
            <a:off x="8116687" y="4288431"/>
            <a:ext cx="357860" cy="167839"/>
          </a:xfrm>
          <a:prstGeom prst="cube">
            <a:avLst>
              <a:gd name="adj" fmla="val 25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96" name="Picture 94" descr="7cell_geometry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89" y="3184951"/>
            <a:ext cx="994121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7" name="Group 396"/>
          <p:cNvGrpSpPr/>
          <p:nvPr/>
        </p:nvGrpSpPr>
        <p:grpSpPr>
          <a:xfrm>
            <a:off x="7056085" y="2415626"/>
            <a:ext cx="144169" cy="2061303"/>
            <a:chOff x="8315822" y="2847613"/>
            <a:chExt cx="124616" cy="2061303"/>
          </a:xfrm>
        </p:grpSpPr>
        <p:sp>
          <p:nvSpPr>
            <p:cNvPr id="398" name="Rounded Rectangle 397"/>
            <p:cNvSpPr/>
            <p:nvPr/>
          </p:nvSpPr>
          <p:spPr>
            <a:xfrm rot="19076349">
              <a:off x="8315822" y="4807980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9" name="Straight Connector 398"/>
            <p:cNvCxnSpPr/>
            <p:nvPr/>
          </p:nvCxnSpPr>
          <p:spPr>
            <a:xfrm rot="19076349">
              <a:off x="8318987" y="4760485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0" name="Rounded Rectangle 399"/>
            <p:cNvSpPr/>
            <p:nvPr/>
          </p:nvSpPr>
          <p:spPr>
            <a:xfrm rot="19076349">
              <a:off x="8315822" y="4619615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1" name="Straight Connector 400"/>
            <p:cNvCxnSpPr/>
            <p:nvPr/>
          </p:nvCxnSpPr>
          <p:spPr>
            <a:xfrm rot="19076349">
              <a:off x="8318987" y="4572120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Rounded Rectangle 401"/>
            <p:cNvSpPr/>
            <p:nvPr/>
          </p:nvSpPr>
          <p:spPr>
            <a:xfrm rot="19076349">
              <a:off x="8315822" y="4417391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3" name="Straight Connector 402"/>
            <p:cNvCxnSpPr/>
            <p:nvPr/>
          </p:nvCxnSpPr>
          <p:spPr>
            <a:xfrm rot="19076349">
              <a:off x="8318987" y="4369896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4" name="Rounded Rectangle 403"/>
            <p:cNvSpPr/>
            <p:nvPr/>
          </p:nvSpPr>
          <p:spPr>
            <a:xfrm rot="19076349">
              <a:off x="8315822" y="4214067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5" name="Straight Connector 404"/>
            <p:cNvCxnSpPr/>
            <p:nvPr/>
          </p:nvCxnSpPr>
          <p:spPr>
            <a:xfrm rot="19076349">
              <a:off x="8318987" y="4166572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6" name="Rounded Rectangle 405"/>
            <p:cNvSpPr/>
            <p:nvPr/>
          </p:nvSpPr>
          <p:spPr>
            <a:xfrm rot="19076349">
              <a:off x="8315822" y="3972884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7" name="Straight Connector 406"/>
            <p:cNvCxnSpPr/>
            <p:nvPr/>
          </p:nvCxnSpPr>
          <p:spPr>
            <a:xfrm rot="19076349">
              <a:off x="8318987" y="3925389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Rounded Rectangle 407"/>
            <p:cNvSpPr/>
            <p:nvPr/>
          </p:nvSpPr>
          <p:spPr>
            <a:xfrm rot="19076349">
              <a:off x="8315822" y="3769560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9" name="Straight Connector 408"/>
            <p:cNvCxnSpPr/>
            <p:nvPr/>
          </p:nvCxnSpPr>
          <p:spPr>
            <a:xfrm rot="19076349">
              <a:off x="8318987" y="3722065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" name="Rounded Rectangle 409"/>
            <p:cNvSpPr/>
            <p:nvPr/>
          </p:nvSpPr>
          <p:spPr>
            <a:xfrm rot="19076349">
              <a:off x="8315822" y="3512580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1" name="Straight Connector 410"/>
            <p:cNvCxnSpPr/>
            <p:nvPr/>
          </p:nvCxnSpPr>
          <p:spPr>
            <a:xfrm rot="19076349">
              <a:off x="8318987" y="3465085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Rounded Rectangle 411"/>
            <p:cNvSpPr/>
            <p:nvPr/>
          </p:nvSpPr>
          <p:spPr>
            <a:xfrm rot="19076349">
              <a:off x="8315822" y="3318543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3" name="Straight Connector 412"/>
            <p:cNvCxnSpPr/>
            <p:nvPr/>
          </p:nvCxnSpPr>
          <p:spPr>
            <a:xfrm rot="19076349">
              <a:off x="8318987" y="3271048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Rounded Rectangle 413"/>
            <p:cNvSpPr/>
            <p:nvPr/>
          </p:nvSpPr>
          <p:spPr>
            <a:xfrm rot="19076349">
              <a:off x="8315822" y="3098432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5" name="Straight Connector 414"/>
            <p:cNvCxnSpPr/>
            <p:nvPr/>
          </p:nvCxnSpPr>
          <p:spPr>
            <a:xfrm rot="19076349">
              <a:off x="8318987" y="3050937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Rounded Rectangle 415"/>
            <p:cNvSpPr/>
            <p:nvPr/>
          </p:nvSpPr>
          <p:spPr>
            <a:xfrm rot="19076349">
              <a:off x="8315822" y="2895108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7" name="Straight Connector 416"/>
            <p:cNvCxnSpPr/>
            <p:nvPr/>
          </p:nvCxnSpPr>
          <p:spPr>
            <a:xfrm rot="19076349">
              <a:off x="8318987" y="2847613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8" name="Group 417"/>
          <p:cNvGrpSpPr/>
          <p:nvPr/>
        </p:nvGrpSpPr>
        <p:grpSpPr>
          <a:xfrm>
            <a:off x="4848343" y="4336465"/>
            <a:ext cx="789700" cy="52525"/>
            <a:chOff x="2807804" y="3770138"/>
            <a:chExt cx="359067" cy="52525"/>
          </a:xfrm>
        </p:grpSpPr>
        <p:sp>
          <p:nvSpPr>
            <p:cNvPr id="419" name="Rectangle 418"/>
            <p:cNvSpPr/>
            <p:nvPr/>
          </p:nvSpPr>
          <p:spPr>
            <a:xfrm>
              <a:off x="2807804" y="3770138"/>
              <a:ext cx="358785" cy="525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0" name="Straight Connector 419"/>
            <p:cNvCxnSpPr/>
            <p:nvPr/>
          </p:nvCxnSpPr>
          <p:spPr>
            <a:xfrm>
              <a:off x="2807804" y="3796183"/>
              <a:ext cx="35906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1" name="Group 420"/>
          <p:cNvGrpSpPr/>
          <p:nvPr/>
        </p:nvGrpSpPr>
        <p:grpSpPr>
          <a:xfrm>
            <a:off x="4848343" y="4122822"/>
            <a:ext cx="789700" cy="52525"/>
            <a:chOff x="2807804" y="3770138"/>
            <a:chExt cx="359067" cy="52525"/>
          </a:xfrm>
        </p:grpSpPr>
        <p:sp>
          <p:nvSpPr>
            <p:cNvPr id="422" name="Rectangle 421"/>
            <p:cNvSpPr/>
            <p:nvPr/>
          </p:nvSpPr>
          <p:spPr>
            <a:xfrm>
              <a:off x="2807804" y="3770138"/>
              <a:ext cx="358785" cy="525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3" name="Straight Connector 422"/>
            <p:cNvCxnSpPr/>
            <p:nvPr/>
          </p:nvCxnSpPr>
          <p:spPr>
            <a:xfrm>
              <a:off x="2807804" y="3796183"/>
              <a:ext cx="35906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4" name="Group 423"/>
          <p:cNvGrpSpPr/>
          <p:nvPr/>
        </p:nvGrpSpPr>
        <p:grpSpPr>
          <a:xfrm>
            <a:off x="4848343" y="3923754"/>
            <a:ext cx="789700" cy="52525"/>
            <a:chOff x="2807804" y="3770138"/>
            <a:chExt cx="359067" cy="52525"/>
          </a:xfrm>
        </p:grpSpPr>
        <p:sp>
          <p:nvSpPr>
            <p:cNvPr id="425" name="Rectangle 424"/>
            <p:cNvSpPr/>
            <p:nvPr/>
          </p:nvSpPr>
          <p:spPr>
            <a:xfrm>
              <a:off x="2807804" y="3770138"/>
              <a:ext cx="358785" cy="525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6" name="Straight Connector 425"/>
            <p:cNvCxnSpPr/>
            <p:nvPr/>
          </p:nvCxnSpPr>
          <p:spPr>
            <a:xfrm>
              <a:off x="2807804" y="3796183"/>
              <a:ext cx="35906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7" name="Group 426"/>
          <p:cNvGrpSpPr/>
          <p:nvPr/>
        </p:nvGrpSpPr>
        <p:grpSpPr>
          <a:xfrm>
            <a:off x="4848343" y="3710111"/>
            <a:ext cx="789700" cy="52525"/>
            <a:chOff x="2807804" y="3770138"/>
            <a:chExt cx="359067" cy="52525"/>
          </a:xfrm>
        </p:grpSpPr>
        <p:sp>
          <p:nvSpPr>
            <p:cNvPr id="428" name="Rectangle 427"/>
            <p:cNvSpPr/>
            <p:nvPr/>
          </p:nvSpPr>
          <p:spPr>
            <a:xfrm>
              <a:off x="2807804" y="3770138"/>
              <a:ext cx="358785" cy="525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9" name="Straight Connector 428"/>
            <p:cNvCxnSpPr/>
            <p:nvPr/>
          </p:nvCxnSpPr>
          <p:spPr>
            <a:xfrm>
              <a:off x="2807804" y="3796183"/>
              <a:ext cx="35906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0" name="Group 429"/>
          <p:cNvGrpSpPr/>
          <p:nvPr/>
        </p:nvGrpSpPr>
        <p:grpSpPr>
          <a:xfrm>
            <a:off x="4848343" y="3479077"/>
            <a:ext cx="789700" cy="52525"/>
            <a:chOff x="2807804" y="3770138"/>
            <a:chExt cx="359067" cy="52525"/>
          </a:xfrm>
        </p:grpSpPr>
        <p:sp>
          <p:nvSpPr>
            <p:cNvPr id="431" name="Rectangle 430"/>
            <p:cNvSpPr/>
            <p:nvPr/>
          </p:nvSpPr>
          <p:spPr>
            <a:xfrm>
              <a:off x="2807804" y="3770138"/>
              <a:ext cx="358785" cy="525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2" name="Straight Connector 431"/>
            <p:cNvCxnSpPr/>
            <p:nvPr/>
          </p:nvCxnSpPr>
          <p:spPr>
            <a:xfrm>
              <a:off x="2807804" y="3796183"/>
              <a:ext cx="35906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3" name="Group 432"/>
          <p:cNvGrpSpPr/>
          <p:nvPr/>
        </p:nvGrpSpPr>
        <p:grpSpPr>
          <a:xfrm>
            <a:off x="4848343" y="3258291"/>
            <a:ext cx="789700" cy="52525"/>
            <a:chOff x="2807804" y="3770138"/>
            <a:chExt cx="359067" cy="52525"/>
          </a:xfrm>
        </p:grpSpPr>
        <p:sp>
          <p:nvSpPr>
            <p:cNvPr id="434" name="Rectangle 433"/>
            <p:cNvSpPr/>
            <p:nvPr/>
          </p:nvSpPr>
          <p:spPr>
            <a:xfrm>
              <a:off x="2807804" y="3770138"/>
              <a:ext cx="358785" cy="525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5" name="Straight Connector 434"/>
            <p:cNvCxnSpPr/>
            <p:nvPr/>
          </p:nvCxnSpPr>
          <p:spPr>
            <a:xfrm>
              <a:off x="2807804" y="3796183"/>
              <a:ext cx="35906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6" name="Group 435"/>
          <p:cNvGrpSpPr/>
          <p:nvPr/>
        </p:nvGrpSpPr>
        <p:grpSpPr>
          <a:xfrm>
            <a:off x="4848343" y="3033178"/>
            <a:ext cx="789700" cy="52525"/>
            <a:chOff x="2807804" y="3770138"/>
            <a:chExt cx="359067" cy="52525"/>
          </a:xfrm>
        </p:grpSpPr>
        <p:sp>
          <p:nvSpPr>
            <p:cNvPr id="437" name="Rectangle 436"/>
            <p:cNvSpPr/>
            <p:nvPr/>
          </p:nvSpPr>
          <p:spPr>
            <a:xfrm>
              <a:off x="2807804" y="3770138"/>
              <a:ext cx="358785" cy="525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8" name="Straight Connector 437"/>
            <p:cNvCxnSpPr/>
            <p:nvPr/>
          </p:nvCxnSpPr>
          <p:spPr>
            <a:xfrm>
              <a:off x="2807804" y="3796183"/>
              <a:ext cx="35906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9" name="Group 438"/>
          <p:cNvGrpSpPr/>
          <p:nvPr/>
        </p:nvGrpSpPr>
        <p:grpSpPr>
          <a:xfrm>
            <a:off x="4848343" y="2828913"/>
            <a:ext cx="789700" cy="52525"/>
            <a:chOff x="2807804" y="3770138"/>
            <a:chExt cx="359067" cy="52525"/>
          </a:xfrm>
        </p:grpSpPr>
        <p:sp>
          <p:nvSpPr>
            <p:cNvPr id="440" name="Rectangle 439"/>
            <p:cNvSpPr/>
            <p:nvPr/>
          </p:nvSpPr>
          <p:spPr>
            <a:xfrm>
              <a:off x="2807804" y="3770138"/>
              <a:ext cx="358785" cy="525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1" name="Straight Connector 440"/>
            <p:cNvCxnSpPr/>
            <p:nvPr/>
          </p:nvCxnSpPr>
          <p:spPr>
            <a:xfrm>
              <a:off x="2807804" y="3796183"/>
              <a:ext cx="35906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2" name="Group 441"/>
          <p:cNvGrpSpPr/>
          <p:nvPr/>
        </p:nvGrpSpPr>
        <p:grpSpPr>
          <a:xfrm>
            <a:off x="4848343" y="2607984"/>
            <a:ext cx="789700" cy="52525"/>
            <a:chOff x="2807804" y="3770138"/>
            <a:chExt cx="359067" cy="52525"/>
          </a:xfrm>
        </p:grpSpPr>
        <p:sp>
          <p:nvSpPr>
            <p:cNvPr id="443" name="Rectangle 442"/>
            <p:cNvSpPr/>
            <p:nvPr/>
          </p:nvSpPr>
          <p:spPr>
            <a:xfrm>
              <a:off x="2807804" y="3770138"/>
              <a:ext cx="358785" cy="525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4" name="Straight Connector 443"/>
            <p:cNvCxnSpPr/>
            <p:nvPr/>
          </p:nvCxnSpPr>
          <p:spPr>
            <a:xfrm>
              <a:off x="2807804" y="3796183"/>
              <a:ext cx="35906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5" name="Group 444"/>
          <p:cNvGrpSpPr/>
          <p:nvPr/>
        </p:nvGrpSpPr>
        <p:grpSpPr>
          <a:xfrm>
            <a:off x="4848343" y="2398957"/>
            <a:ext cx="789700" cy="52525"/>
            <a:chOff x="2807804" y="3770138"/>
            <a:chExt cx="359067" cy="52525"/>
          </a:xfrm>
        </p:grpSpPr>
        <p:sp>
          <p:nvSpPr>
            <p:cNvPr id="446" name="Rectangle 445"/>
            <p:cNvSpPr/>
            <p:nvPr/>
          </p:nvSpPr>
          <p:spPr>
            <a:xfrm>
              <a:off x="2807804" y="3770138"/>
              <a:ext cx="358785" cy="525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7" name="Straight Connector 446"/>
            <p:cNvCxnSpPr/>
            <p:nvPr/>
          </p:nvCxnSpPr>
          <p:spPr>
            <a:xfrm>
              <a:off x="2807804" y="3796183"/>
              <a:ext cx="35906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8" name="Rectangle 447"/>
          <p:cNvSpPr/>
          <p:nvPr/>
        </p:nvSpPr>
        <p:spPr bwMode="auto">
          <a:xfrm>
            <a:off x="3883724" y="3325426"/>
            <a:ext cx="139811" cy="1130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094452" y="1748493"/>
            <a:ext cx="975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</a:rPr>
              <a:t>5 GeV</a:t>
            </a:r>
          </a:p>
        </p:txBody>
      </p:sp>
      <p:cxnSp>
        <p:nvCxnSpPr>
          <p:cNvPr id="450" name="Straight Arrow Connector 449"/>
          <p:cNvCxnSpPr/>
          <p:nvPr/>
        </p:nvCxnSpPr>
        <p:spPr bwMode="auto">
          <a:xfrm>
            <a:off x="5397508" y="2219039"/>
            <a:ext cx="521724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1" name="Straight Arrow Connector 450"/>
          <p:cNvCxnSpPr/>
          <p:nvPr/>
        </p:nvCxnSpPr>
        <p:spPr bwMode="auto">
          <a:xfrm>
            <a:off x="3491143" y="3083634"/>
            <a:ext cx="558405" cy="807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53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51" y="2321628"/>
            <a:ext cx="845834" cy="1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51" y="2544364"/>
            <a:ext cx="845834" cy="1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35" y="2768780"/>
            <a:ext cx="845834" cy="1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45" y="3001564"/>
            <a:ext cx="845834" cy="1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7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89" y="3205884"/>
            <a:ext cx="845834" cy="1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099" y="3418572"/>
            <a:ext cx="845834" cy="1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9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83" y="3653036"/>
            <a:ext cx="845834" cy="1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93" y="3875772"/>
            <a:ext cx="845834" cy="1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89" y="4048065"/>
            <a:ext cx="845834" cy="1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099" y="4270801"/>
            <a:ext cx="845834" cy="1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4" name="TextBox 463"/>
          <p:cNvSpPr txBox="1"/>
          <p:nvPr/>
        </p:nvSpPr>
        <p:spPr>
          <a:xfrm>
            <a:off x="3333639" y="2489100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1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cs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G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cs typeface="Arial" charset="0"/>
              </a:rPr>
              <a:t>eV</a:t>
            </a:r>
          </a:p>
        </p:txBody>
      </p:sp>
      <p:grpSp>
        <p:nvGrpSpPr>
          <p:cNvPr id="465" name="Group 464"/>
          <p:cNvGrpSpPr/>
          <p:nvPr/>
        </p:nvGrpSpPr>
        <p:grpSpPr>
          <a:xfrm>
            <a:off x="5792894" y="2418094"/>
            <a:ext cx="144169" cy="2061303"/>
            <a:chOff x="8315822" y="2847613"/>
            <a:chExt cx="124616" cy="2061303"/>
          </a:xfrm>
        </p:grpSpPr>
        <p:sp>
          <p:nvSpPr>
            <p:cNvPr id="466" name="Rounded Rectangle 465"/>
            <p:cNvSpPr/>
            <p:nvPr/>
          </p:nvSpPr>
          <p:spPr>
            <a:xfrm rot="19076349">
              <a:off x="8315822" y="4807980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7" name="Straight Connector 466"/>
            <p:cNvCxnSpPr/>
            <p:nvPr/>
          </p:nvCxnSpPr>
          <p:spPr>
            <a:xfrm rot="19076349">
              <a:off x="8318987" y="4760485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Rounded Rectangle 467"/>
            <p:cNvSpPr/>
            <p:nvPr/>
          </p:nvSpPr>
          <p:spPr>
            <a:xfrm rot="19076349">
              <a:off x="8315822" y="4619615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9" name="Straight Connector 468"/>
            <p:cNvCxnSpPr/>
            <p:nvPr/>
          </p:nvCxnSpPr>
          <p:spPr>
            <a:xfrm rot="19076349">
              <a:off x="8318987" y="4572120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0" name="Rounded Rectangle 469"/>
            <p:cNvSpPr/>
            <p:nvPr/>
          </p:nvSpPr>
          <p:spPr>
            <a:xfrm rot="19076349">
              <a:off x="8315822" y="4417391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1" name="Straight Connector 470"/>
            <p:cNvCxnSpPr/>
            <p:nvPr/>
          </p:nvCxnSpPr>
          <p:spPr>
            <a:xfrm rot="19076349">
              <a:off x="8318987" y="4369896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Rounded Rectangle 471"/>
            <p:cNvSpPr/>
            <p:nvPr/>
          </p:nvSpPr>
          <p:spPr>
            <a:xfrm rot="19076349">
              <a:off x="8315822" y="4214067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3" name="Straight Connector 472"/>
            <p:cNvCxnSpPr/>
            <p:nvPr/>
          </p:nvCxnSpPr>
          <p:spPr>
            <a:xfrm rot="19076349">
              <a:off x="8318987" y="4166572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4" name="Rounded Rectangle 473"/>
            <p:cNvSpPr/>
            <p:nvPr/>
          </p:nvSpPr>
          <p:spPr>
            <a:xfrm rot="19076349">
              <a:off x="8315822" y="3972884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5" name="Straight Connector 474"/>
            <p:cNvCxnSpPr/>
            <p:nvPr/>
          </p:nvCxnSpPr>
          <p:spPr>
            <a:xfrm rot="19076349">
              <a:off x="8318987" y="3925389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6" name="Rounded Rectangle 475"/>
            <p:cNvSpPr/>
            <p:nvPr/>
          </p:nvSpPr>
          <p:spPr>
            <a:xfrm rot="19076349">
              <a:off x="8315822" y="3769560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7" name="Straight Connector 476"/>
            <p:cNvCxnSpPr/>
            <p:nvPr/>
          </p:nvCxnSpPr>
          <p:spPr>
            <a:xfrm rot="19076349">
              <a:off x="8318987" y="3722065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8" name="Rounded Rectangle 477"/>
            <p:cNvSpPr/>
            <p:nvPr/>
          </p:nvSpPr>
          <p:spPr>
            <a:xfrm rot="19076349">
              <a:off x="8315822" y="3512580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9" name="Straight Connector 478"/>
            <p:cNvCxnSpPr/>
            <p:nvPr/>
          </p:nvCxnSpPr>
          <p:spPr>
            <a:xfrm rot="19076349">
              <a:off x="8318987" y="3465085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0" name="Rounded Rectangle 479"/>
            <p:cNvSpPr/>
            <p:nvPr/>
          </p:nvSpPr>
          <p:spPr>
            <a:xfrm rot="19076349">
              <a:off x="8315822" y="3318543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1" name="Straight Connector 480"/>
            <p:cNvCxnSpPr/>
            <p:nvPr/>
          </p:nvCxnSpPr>
          <p:spPr>
            <a:xfrm rot="19076349">
              <a:off x="8318987" y="3271048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2" name="Rounded Rectangle 481"/>
            <p:cNvSpPr/>
            <p:nvPr/>
          </p:nvSpPr>
          <p:spPr>
            <a:xfrm rot="19076349">
              <a:off x="8315822" y="3098432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3" name="Straight Connector 482"/>
            <p:cNvCxnSpPr/>
            <p:nvPr/>
          </p:nvCxnSpPr>
          <p:spPr>
            <a:xfrm rot="19076349">
              <a:off x="8318987" y="3050937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Rounded Rectangle 483"/>
            <p:cNvSpPr/>
            <p:nvPr/>
          </p:nvSpPr>
          <p:spPr>
            <a:xfrm rot="19076349">
              <a:off x="8315822" y="2895108"/>
              <a:ext cx="124616" cy="10093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5" name="Straight Connector 484"/>
            <p:cNvCxnSpPr/>
            <p:nvPr/>
          </p:nvCxnSpPr>
          <p:spPr>
            <a:xfrm rot="19076349">
              <a:off x="8318987" y="2847613"/>
              <a:ext cx="0" cy="62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7" name="TextBox 486"/>
          <p:cNvSpPr txBox="1"/>
          <p:nvPr/>
        </p:nvSpPr>
        <p:spPr>
          <a:xfrm>
            <a:off x="320842" y="4110603"/>
            <a:ext cx="349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+mn-lt"/>
                <a:cs typeface="Times New Roman" pitchFamily="18" charset="0"/>
              </a:rPr>
              <a:t>Beam Shaper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~ 5 MeV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488" name="Group 487"/>
          <p:cNvGrpSpPr/>
          <p:nvPr/>
        </p:nvGrpSpPr>
        <p:grpSpPr>
          <a:xfrm>
            <a:off x="1878020" y="3013308"/>
            <a:ext cx="1016305" cy="441327"/>
            <a:chOff x="508000" y="2016362"/>
            <a:chExt cx="3436473" cy="975018"/>
          </a:xfrm>
        </p:grpSpPr>
        <p:grpSp>
          <p:nvGrpSpPr>
            <p:cNvPr id="489" name="Group 5"/>
            <p:cNvGrpSpPr>
              <a:grpSpLocks/>
            </p:cNvGrpSpPr>
            <p:nvPr/>
          </p:nvGrpSpPr>
          <p:grpSpPr bwMode="auto">
            <a:xfrm>
              <a:off x="721881" y="2250989"/>
              <a:ext cx="784455" cy="711668"/>
              <a:chOff x="502" y="2112"/>
              <a:chExt cx="502" cy="364"/>
            </a:xfrm>
          </p:grpSpPr>
          <p:sp>
            <p:nvSpPr>
              <p:cNvPr id="507" name="Rectangle 6"/>
              <p:cNvSpPr>
                <a:spLocks noChangeArrowheads="1"/>
              </p:cNvSpPr>
              <p:nvPr/>
            </p:nvSpPr>
            <p:spPr bwMode="auto">
              <a:xfrm>
                <a:off x="502" y="2236"/>
                <a:ext cx="80" cy="24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08" name="Line 7"/>
              <p:cNvSpPr>
                <a:spLocks noChangeShapeType="1"/>
              </p:cNvSpPr>
              <p:nvPr/>
            </p:nvSpPr>
            <p:spPr bwMode="auto">
              <a:xfrm rot="-1691712">
                <a:off x="624" y="2286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09" name="Line 8"/>
              <p:cNvSpPr>
                <a:spLocks noChangeShapeType="1"/>
              </p:cNvSpPr>
              <p:nvPr/>
            </p:nvSpPr>
            <p:spPr bwMode="auto">
              <a:xfrm flipV="1">
                <a:off x="584" y="2112"/>
                <a:ext cx="420" cy="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10" name="Line 9"/>
              <p:cNvSpPr>
                <a:spLocks noChangeShapeType="1"/>
              </p:cNvSpPr>
              <p:nvPr/>
            </p:nvSpPr>
            <p:spPr bwMode="auto">
              <a:xfrm rot="-1691712">
                <a:off x="804" y="2181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490" name="Group 10"/>
            <p:cNvGrpSpPr>
              <a:grpSpLocks/>
            </p:cNvGrpSpPr>
            <p:nvPr/>
          </p:nvGrpSpPr>
          <p:grpSpPr bwMode="auto">
            <a:xfrm>
              <a:off x="1518833" y="2016362"/>
              <a:ext cx="818831" cy="469231"/>
              <a:chOff x="1012" y="1992"/>
              <a:chExt cx="524" cy="240"/>
            </a:xfrm>
          </p:grpSpPr>
          <p:sp>
            <p:nvSpPr>
              <p:cNvPr id="503" name="Rectangle 11"/>
              <p:cNvSpPr>
                <a:spLocks noChangeArrowheads="1"/>
              </p:cNvSpPr>
              <p:nvPr/>
            </p:nvSpPr>
            <p:spPr bwMode="auto">
              <a:xfrm>
                <a:off x="1012" y="1992"/>
                <a:ext cx="80" cy="24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04" name="Line 12"/>
              <p:cNvSpPr>
                <a:spLocks noChangeShapeType="1"/>
              </p:cNvSpPr>
              <p:nvPr/>
            </p:nvSpPr>
            <p:spPr bwMode="auto">
              <a:xfrm>
                <a:off x="1096" y="2108"/>
                <a:ext cx="4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05" name="Line 13"/>
              <p:cNvSpPr>
                <a:spLocks noChangeShapeType="1"/>
              </p:cNvSpPr>
              <p:nvPr/>
            </p:nvSpPr>
            <p:spPr bwMode="auto">
              <a:xfrm rot="-145672">
                <a:off x="1311" y="2058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06" name="Line 14"/>
              <p:cNvSpPr>
                <a:spLocks noChangeShapeType="1"/>
              </p:cNvSpPr>
              <p:nvPr/>
            </p:nvSpPr>
            <p:spPr bwMode="auto">
              <a:xfrm rot="-145672">
                <a:off x="1122" y="2055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491" name="Group 85"/>
            <p:cNvGrpSpPr>
              <a:grpSpLocks/>
            </p:cNvGrpSpPr>
            <p:nvPr/>
          </p:nvGrpSpPr>
          <p:grpSpPr bwMode="auto">
            <a:xfrm flipV="1">
              <a:off x="2298777" y="2018894"/>
              <a:ext cx="784455" cy="711668"/>
              <a:chOff x="502" y="2112"/>
              <a:chExt cx="502" cy="364"/>
            </a:xfrm>
          </p:grpSpPr>
          <p:sp>
            <p:nvSpPr>
              <p:cNvPr id="499" name="Rectangle 6"/>
              <p:cNvSpPr>
                <a:spLocks noChangeArrowheads="1"/>
              </p:cNvSpPr>
              <p:nvPr/>
            </p:nvSpPr>
            <p:spPr bwMode="auto">
              <a:xfrm>
                <a:off x="502" y="2236"/>
                <a:ext cx="80" cy="24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00" name="Line 7"/>
              <p:cNvSpPr>
                <a:spLocks noChangeShapeType="1"/>
              </p:cNvSpPr>
              <p:nvPr/>
            </p:nvSpPr>
            <p:spPr bwMode="auto">
              <a:xfrm rot="-1691712">
                <a:off x="624" y="2286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01" name="Line 8"/>
              <p:cNvSpPr>
                <a:spLocks noChangeShapeType="1"/>
              </p:cNvSpPr>
              <p:nvPr/>
            </p:nvSpPr>
            <p:spPr bwMode="auto">
              <a:xfrm flipV="1">
                <a:off x="584" y="2112"/>
                <a:ext cx="420" cy="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02" name="Line 9"/>
              <p:cNvSpPr>
                <a:spLocks noChangeShapeType="1"/>
              </p:cNvSpPr>
              <p:nvPr/>
            </p:nvSpPr>
            <p:spPr bwMode="auto">
              <a:xfrm rot="-1691712">
                <a:off x="804" y="2181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492" name="Rectangle 86"/>
            <p:cNvSpPr>
              <a:spLocks noChangeArrowheads="1"/>
            </p:cNvSpPr>
            <p:nvPr/>
          </p:nvSpPr>
          <p:spPr bwMode="auto">
            <a:xfrm flipV="1">
              <a:off x="3116660" y="2522149"/>
              <a:ext cx="125012" cy="46923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93" name="AutoShape 62"/>
            <p:cNvSpPr>
              <a:spLocks noChangeArrowheads="1"/>
            </p:cNvSpPr>
            <p:nvPr/>
          </p:nvSpPr>
          <p:spPr bwMode="auto">
            <a:xfrm rot="5400000">
              <a:off x="2059275" y="2112802"/>
              <a:ext cx="187693" cy="225022"/>
            </a:xfrm>
            <a:prstGeom prst="can">
              <a:avLst>
                <a:gd name="adj" fmla="val 37498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94" name="Line 93"/>
            <p:cNvSpPr>
              <a:spLocks noChangeShapeType="1"/>
            </p:cNvSpPr>
            <p:nvPr/>
          </p:nvSpPr>
          <p:spPr bwMode="auto">
            <a:xfrm>
              <a:off x="508000" y="2749016"/>
              <a:ext cx="19510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495" name="Group 80"/>
            <p:cNvGrpSpPr>
              <a:grpSpLocks/>
            </p:cNvGrpSpPr>
            <p:nvPr/>
          </p:nvGrpSpPr>
          <p:grpSpPr bwMode="auto">
            <a:xfrm>
              <a:off x="3256906" y="2676427"/>
              <a:ext cx="687567" cy="157331"/>
              <a:chOff x="3498552" y="2288547"/>
              <a:chExt cx="698500" cy="157162"/>
            </a:xfrm>
          </p:grpSpPr>
          <p:sp>
            <p:nvSpPr>
              <p:cNvPr id="496" name="Line 12"/>
              <p:cNvSpPr>
                <a:spLocks noChangeShapeType="1"/>
              </p:cNvSpPr>
              <p:nvPr/>
            </p:nvSpPr>
            <p:spPr bwMode="auto">
              <a:xfrm>
                <a:off x="3498552" y="2372684"/>
                <a:ext cx="6985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497" name="Line 13"/>
              <p:cNvSpPr>
                <a:spLocks noChangeShapeType="1"/>
              </p:cNvSpPr>
              <p:nvPr/>
            </p:nvSpPr>
            <p:spPr bwMode="auto">
              <a:xfrm rot="-145672">
                <a:off x="3839865" y="2293309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498" name="Line 14"/>
              <p:cNvSpPr>
                <a:spLocks noChangeShapeType="1"/>
              </p:cNvSpPr>
              <p:nvPr/>
            </p:nvSpPr>
            <p:spPr bwMode="auto">
              <a:xfrm rot="-145672">
                <a:off x="3539827" y="2288547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512" name="TextBox 511"/>
          <p:cNvSpPr txBox="1"/>
          <p:nvPr/>
        </p:nvSpPr>
        <p:spPr>
          <a:xfrm>
            <a:off x="1127448" y="2656980"/>
            <a:ext cx="78258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5 mA</a:t>
            </a:r>
          </a:p>
        </p:txBody>
      </p:sp>
      <p:sp>
        <p:nvSpPr>
          <p:cNvPr id="514" name="TextBox 513"/>
          <p:cNvSpPr txBox="1"/>
          <p:nvPr/>
        </p:nvSpPr>
        <p:spPr>
          <a:xfrm>
            <a:off x="5968132" y="1131519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cs typeface="Arial" panose="020B0604020202020204" pitchFamily="34" charset="0"/>
              </a:rPr>
              <a:t>SC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cs typeface="Arial" panose="020B0604020202020204" pitchFamily="34" charset="0"/>
              </a:rPr>
              <a:t>Undulators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15" name="TextBox 514"/>
          <p:cNvSpPr txBox="1"/>
          <p:nvPr/>
        </p:nvSpPr>
        <p:spPr>
          <a:xfrm>
            <a:off x="4355804" y="1131519"/>
            <a:ext cx="155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cs typeface="Arial" panose="020B0604020202020204" pitchFamily="34" charset="0"/>
              </a:rPr>
              <a:t>Low Energy Spreader</a:t>
            </a:r>
          </a:p>
        </p:txBody>
      </p:sp>
      <p:sp>
        <p:nvSpPr>
          <p:cNvPr id="516" name="TextBox 515"/>
          <p:cNvSpPr txBox="1"/>
          <p:nvPr/>
        </p:nvSpPr>
        <p:spPr>
          <a:xfrm>
            <a:off x="2658387" y="1131519"/>
            <a:ext cx="1369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ea typeface="+mn-ea"/>
                <a:cs typeface="Arial" charset="0"/>
              </a:rPr>
              <a:t>MHz CW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ea typeface="+mn-ea"/>
                <a:cs typeface="Arial" charset="0"/>
              </a:rPr>
              <a:t>SRF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ea typeface="+mn-ea"/>
                <a:cs typeface="Arial" charset="0"/>
              </a:rPr>
              <a:t>linac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ea typeface="+mn-ea"/>
                <a:cs typeface="Arial" charset="0"/>
              </a:rPr>
              <a:t> </a:t>
            </a:r>
          </a:p>
        </p:txBody>
      </p:sp>
      <p:sp>
        <p:nvSpPr>
          <p:cNvPr id="517" name="Text Box 20"/>
          <p:cNvSpPr txBox="1">
            <a:spLocks noChangeArrowheads="1"/>
          </p:cNvSpPr>
          <p:nvPr/>
        </p:nvSpPr>
        <p:spPr bwMode="auto">
          <a:xfrm>
            <a:off x="446820" y="1131519"/>
            <a:ext cx="2054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000000"/>
                </a:solidFill>
                <a:ea typeface="MS PGothic" pitchFamily="34" charset="-128"/>
              </a:rPr>
              <a:t>Low Emittance MHz injector</a:t>
            </a:r>
          </a:p>
        </p:txBody>
      </p:sp>
      <p:sp>
        <p:nvSpPr>
          <p:cNvPr id="518" name="Text Box 20"/>
          <p:cNvSpPr txBox="1">
            <a:spLocks noChangeArrowheads="1"/>
          </p:cNvSpPr>
          <p:nvPr/>
        </p:nvSpPr>
        <p:spPr bwMode="auto">
          <a:xfrm>
            <a:off x="8105875" y="1059327"/>
            <a:ext cx="1842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000000"/>
                </a:solidFill>
                <a:ea typeface="MS PGothic" pitchFamily="34" charset="-128"/>
              </a:rPr>
              <a:t>Experimental End Stations</a:t>
            </a:r>
          </a:p>
        </p:txBody>
      </p:sp>
      <p:sp>
        <p:nvSpPr>
          <p:cNvPr id="519" name="TextBox 518"/>
          <p:cNvSpPr txBox="1"/>
          <p:nvPr/>
        </p:nvSpPr>
        <p:spPr>
          <a:xfrm>
            <a:off x="4789709" y="4539146"/>
            <a:ext cx="903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n-lt"/>
                <a:cs typeface="Times New Roman" pitchFamily="18" charset="0"/>
              </a:rPr>
              <a:t>CWA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59505" y="2320300"/>
            <a:ext cx="4350227" cy="4132728"/>
            <a:chOff x="1559505" y="2320300"/>
            <a:chExt cx="4350227" cy="4132728"/>
          </a:xfrm>
        </p:grpSpPr>
        <p:sp>
          <p:nvSpPr>
            <p:cNvPr id="6" name="Rectangle 5"/>
            <p:cNvSpPr/>
            <p:nvPr/>
          </p:nvSpPr>
          <p:spPr>
            <a:xfrm>
              <a:off x="1820785" y="2862882"/>
              <a:ext cx="1056304" cy="8657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4683559" y="2320300"/>
              <a:ext cx="1056304" cy="21615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59505" y="5498921"/>
              <a:ext cx="43502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6"/>
                  </a:solidFill>
                </a:rPr>
                <a:t>Main work being done by the collaboration</a:t>
              </a:r>
            </a:p>
          </p:txBody>
        </p:sp>
        <p:sp>
          <p:nvSpPr>
            <p:cNvPr id="18" name="Down Arrow 17"/>
            <p:cNvSpPr/>
            <p:nvPr/>
          </p:nvSpPr>
          <p:spPr>
            <a:xfrm flipV="1">
              <a:off x="1590185" y="4608364"/>
              <a:ext cx="427539" cy="912434"/>
            </a:xfrm>
            <a:prstGeom prst="downArrow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Down Arrow 522"/>
            <p:cNvSpPr/>
            <p:nvPr/>
          </p:nvSpPr>
          <p:spPr>
            <a:xfrm flipV="1">
              <a:off x="5074901" y="4959822"/>
              <a:ext cx="427539" cy="619059"/>
            </a:xfrm>
            <a:prstGeom prst="downArrow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4" name="Rectangle 523"/>
          <p:cNvSpPr/>
          <p:nvPr/>
        </p:nvSpPr>
        <p:spPr>
          <a:xfrm>
            <a:off x="327686" y="6433175"/>
            <a:ext cx="1183660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A. Zholents et al, “A preliminary design of the collinear dielectric </a:t>
            </a:r>
            <a:r>
              <a:rPr lang="en-US" sz="1600" dirty="0" err="1">
                <a:solidFill>
                  <a:srgbClr val="000000"/>
                </a:solidFill>
              </a:rPr>
              <a:t>wakefield</a:t>
            </a:r>
            <a:r>
              <a:rPr lang="en-US" sz="1600" dirty="0">
                <a:solidFill>
                  <a:srgbClr val="000000"/>
                </a:solidFill>
              </a:rPr>
              <a:t> accelerator”, </a:t>
            </a:r>
            <a:r>
              <a:rPr lang="en-US" sz="1600" dirty="0" err="1">
                <a:solidFill>
                  <a:srgbClr val="000000"/>
                </a:solidFill>
              </a:rPr>
              <a:t>Nucl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  <a:r>
              <a:rPr lang="en-US" sz="1600" dirty="0" err="1">
                <a:solidFill>
                  <a:srgbClr val="000000"/>
                </a:solidFill>
              </a:rPr>
              <a:t>Instrum</a:t>
            </a:r>
            <a:r>
              <a:rPr lang="en-US" sz="1600" dirty="0">
                <a:solidFill>
                  <a:srgbClr val="000000"/>
                </a:solidFill>
              </a:rPr>
              <a:t>. Meth. A829 (2016)190-193.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310039" y="1814204"/>
            <a:ext cx="2607812" cy="4027463"/>
            <a:chOff x="9310039" y="1814204"/>
            <a:chExt cx="2607812" cy="4027463"/>
          </a:xfrm>
        </p:grpSpPr>
        <p:sp>
          <p:nvSpPr>
            <p:cNvPr id="525" name="Rounded Rectangle 524"/>
            <p:cNvSpPr/>
            <p:nvPr/>
          </p:nvSpPr>
          <p:spPr>
            <a:xfrm>
              <a:off x="9336509" y="1814205"/>
              <a:ext cx="2581342" cy="73192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TextBox 525"/>
            <p:cNvSpPr txBox="1"/>
            <p:nvPr/>
          </p:nvSpPr>
          <p:spPr>
            <a:xfrm>
              <a:off x="9355764" y="1814204"/>
              <a:ext cx="2562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Transformer Ratio</a:t>
              </a:r>
            </a:p>
            <a:p>
              <a:r>
                <a:rPr lang="en-US" sz="2000" dirty="0">
                  <a:solidFill>
                    <a:srgbClr val="000000"/>
                  </a:solidFill>
                </a:rPr>
                <a:t>TR = 5 (new record)</a:t>
              </a:r>
            </a:p>
          </p:txBody>
        </p:sp>
        <p:sp>
          <p:nvSpPr>
            <p:cNvPr id="527" name="Rectangle 526"/>
            <p:cNvSpPr/>
            <p:nvPr/>
          </p:nvSpPr>
          <p:spPr>
            <a:xfrm>
              <a:off x="9351942" y="2571894"/>
              <a:ext cx="22349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PRAB  20, 061302 (2017)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PRL 120, 114801 (2018)</a:t>
              </a:r>
            </a:p>
          </p:txBody>
        </p:sp>
        <p:sp>
          <p:nvSpPr>
            <p:cNvPr id="528" name="Rounded Rectangle 527"/>
            <p:cNvSpPr/>
            <p:nvPr/>
          </p:nvSpPr>
          <p:spPr>
            <a:xfrm>
              <a:off x="9352937" y="4527260"/>
              <a:ext cx="2564913" cy="77791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ectangle 528"/>
            <p:cNvSpPr/>
            <p:nvPr/>
          </p:nvSpPr>
          <p:spPr>
            <a:xfrm>
              <a:off x="9387637" y="4533412"/>
              <a:ext cx="250738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sym typeface="Wingdings" panose="05000000000000000000" pitchFamily="2" charset="2"/>
                </a:rPr>
                <a:t>BBU control in the strong wake regime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530" name="Rectangle 529"/>
            <p:cNvSpPr/>
            <p:nvPr/>
          </p:nvSpPr>
          <p:spPr>
            <a:xfrm>
              <a:off x="9453714" y="5318447"/>
              <a:ext cx="24641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PRSTAB 17, 091302 (2014)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PRAB 21, 031301 (2018)</a:t>
              </a:r>
            </a:p>
          </p:txBody>
        </p:sp>
        <p:sp>
          <p:nvSpPr>
            <p:cNvPr id="531" name="Rounded Rectangle 530"/>
            <p:cNvSpPr/>
            <p:nvPr/>
          </p:nvSpPr>
          <p:spPr>
            <a:xfrm>
              <a:off x="9310039" y="3336522"/>
              <a:ext cx="2607811" cy="45438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TextBox 531"/>
            <p:cNvSpPr txBox="1"/>
            <p:nvPr/>
          </p:nvSpPr>
          <p:spPr>
            <a:xfrm>
              <a:off x="9329295" y="3336521"/>
              <a:ext cx="2565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Bunch Shaping</a:t>
              </a:r>
            </a:p>
          </p:txBody>
        </p:sp>
        <p:sp>
          <p:nvSpPr>
            <p:cNvPr id="533" name="Rectangle 532"/>
            <p:cNvSpPr/>
            <p:nvPr/>
          </p:nvSpPr>
          <p:spPr>
            <a:xfrm>
              <a:off x="9351942" y="3790911"/>
              <a:ext cx="228460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PRAB  </a:t>
              </a:r>
              <a:r>
                <a:rPr lang="nb-NO" sz="1400" dirty="0">
                  <a:solidFill>
                    <a:srgbClr val="000000"/>
                  </a:solidFill>
                </a:rPr>
                <a:t> 19, 121301 (2016)</a:t>
              </a:r>
              <a:endParaRPr lang="en-US" sz="1400" dirty="0">
                <a:solidFill>
                  <a:srgbClr val="000000"/>
                </a:solidFill>
              </a:endParaRPr>
            </a:p>
            <a:p>
              <a:r>
                <a:rPr lang="en-US" sz="1400" dirty="0">
                  <a:solidFill>
                    <a:srgbClr val="000000"/>
                  </a:solidFill>
                </a:rPr>
                <a:t>PRL </a:t>
              </a:r>
              <a:r>
                <a:rPr lang="nb-NO" sz="1400" dirty="0">
                  <a:solidFill>
                    <a:srgbClr val="000000"/>
                  </a:solidFill>
                </a:rPr>
                <a:t>118, 104801 (2017)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20634" y="1797721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</a:rPr>
              <a:t>ANL/APS</a:t>
            </a:r>
          </a:p>
        </p:txBody>
      </p:sp>
      <p:cxnSp>
        <p:nvCxnSpPr>
          <p:cNvPr id="201" name="Straight Arrow Connector 200"/>
          <p:cNvCxnSpPr>
            <a:stCxn id="3" idx="0"/>
            <a:endCxn id="514" idx="2"/>
          </p:cNvCxnSpPr>
          <p:nvPr/>
        </p:nvCxnSpPr>
        <p:spPr>
          <a:xfrm flipH="1" flipV="1">
            <a:off x="6951735" y="1531629"/>
            <a:ext cx="525489" cy="26609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Slide Number Placeholder 4">
            <a:extLst>
              <a:ext uri="{FF2B5EF4-FFF2-40B4-BE49-F238E27FC236}">
                <a16:creationId xmlns:a16="http://schemas.microsoft.com/office/drawing/2014/main" id="{83799391-27C1-400F-B741-4722264F8098}"/>
              </a:ext>
            </a:extLst>
          </p:cNvPr>
          <p:cNvSpPr txBox="1">
            <a:spLocks/>
          </p:cNvSpPr>
          <p:nvPr/>
        </p:nvSpPr>
        <p:spPr>
          <a:xfrm>
            <a:off x="5867400" y="5930686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1219170" rtl="0" eaLnBrk="1" latinLnBrk="0" hangingPunct="1">
              <a:defRPr sz="1333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8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6979</TotalTime>
  <Words>1125</Words>
  <Application>Microsoft Office PowerPoint</Application>
  <PresentationFormat>Widescreen</PresentationFormat>
  <Paragraphs>287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MS PGothic</vt:lpstr>
      <vt:lpstr>黑体</vt:lpstr>
      <vt:lpstr>宋体</vt:lpstr>
      <vt:lpstr>宋体</vt:lpstr>
      <vt:lpstr>Arial</vt:lpstr>
      <vt:lpstr>Calibri</vt:lpstr>
      <vt:lpstr>Cambria</vt:lpstr>
      <vt:lpstr>Comic Sans MS</vt:lpstr>
      <vt:lpstr>Courier New</vt:lpstr>
      <vt:lpstr>Times New Roman</vt:lpstr>
      <vt:lpstr>Wingdings</vt:lpstr>
      <vt:lpstr>presentation_16x9</vt:lpstr>
      <vt:lpstr>SWFA Development for an Energy Frontier Machine</vt:lpstr>
      <vt:lpstr>PowerPoint Presentation</vt:lpstr>
      <vt:lpstr>PowerPoint Presentation</vt:lpstr>
      <vt:lpstr>Electron beam driven wakefield acceleration</vt:lpstr>
      <vt:lpstr>PowerPoint Presentation</vt:lpstr>
      <vt:lpstr>PowerPoint Presentation</vt:lpstr>
      <vt:lpstr>AFLC: Short-pulse swfa 3 TeV collider concept</vt:lpstr>
      <vt:lpstr>PowerPoint Presentation</vt:lpstr>
      <vt:lpstr>High repetition rate multi-user X-ray FEL facility</vt:lpstr>
      <vt:lpstr>Near term goal is construction of CWA Module</vt:lpstr>
      <vt:lpstr>PowerPoint Presentation</vt:lpstr>
      <vt:lpstr>AWA facility</vt:lpstr>
      <vt:lpstr>AWA facility</vt:lpstr>
      <vt:lpstr>AWA capabilities - beams</vt:lpstr>
      <vt:lpstr>PowerPoint Presentation</vt:lpstr>
      <vt:lpstr>Facet-ii layout and beams</vt:lpstr>
      <vt:lpstr>PowerPoint Presentation</vt:lpstr>
      <vt:lpstr>Beam-driven Structure development</vt:lpstr>
      <vt:lpstr>Advanced Accelerator concepts </vt:lpstr>
      <vt:lpstr>PowerPoint Presentation</vt:lpstr>
      <vt:lpstr>Final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Power, John</cp:lastModifiedBy>
  <cp:revision>436</cp:revision>
  <cp:lastPrinted>2015-09-08T15:35:42Z</cp:lastPrinted>
  <dcterms:created xsi:type="dcterms:W3CDTF">2018-07-03T17:34:09Z</dcterms:created>
  <dcterms:modified xsi:type="dcterms:W3CDTF">2021-02-16T14:06:46Z</dcterms:modified>
</cp:coreProperties>
</file>