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9" r:id="rId2"/>
    <p:sldId id="323" r:id="rId3"/>
    <p:sldId id="324" r:id="rId4"/>
    <p:sldId id="325" r:id="rId5"/>
    <p:sldId id="326" r:id="rId6"/>
    <p:sldId id="271" r:id="rId7"/>
    <p:sldId id="272" r:id="rId8"/>
    <p:sldId id="273" r:id="rId9"/>
    <p:sldId id="274" r:id="rId10"/>
    <p:sldId id="275" r:id="rId11"/>
    <p:sldId id="328" r:id="rId12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">
          <p15:clr>
            <a:srgbClr val="A4A3A4"/>
          </p15:clr>
        </p15:guide>
        <p15:guide id="2" orient="horz" pos="971">
          <p15:clr>
            <a:srgbClr val="A4A3A4"/>
          </p15:clr>
        </p15:guide>
        <p15:guide id="3" orient="horz" pos="2809">
          <p15:clr>
            <a:srgbClr val="A4A3A4"/>
          </p15:clr>
        </p15:guide>
        <p15:guide id="4" orient="horz" pos="2985">
          <p15:clr>
            <a:srgbClr val="A4A3A4"/>
          </p15:clr>
        </p15:guide>
        <p15:guide id="5" orient="horz" pos="789">
          <p15:clr>
            <a:srgbClr val="A4A3A4"/>
          </p15:clr>
        </p15:guide>
        <p15:guide id="6" orient="horz" pos="1332" userDrawn="1">
          <p15:clr>
            <a:srgbClr val="A4A3A4"/>
          </p15:clr>
        </p15:guide>
        <p15:guide id="7" orient="horz" pos="3137">
          <p15:clr>
            <a:srgbClr val="A4A3A4"/>
          </p15:clr>
        </p15:guide>
        <p15:guide id="8" orient="horz" pos="425">
          <p15:clr>
            <a:srgbClr val="A4A3A4"/>
          </p15:clr>
        </p15:guide>
        <p15:guide id="9" orient="horz" pos="2106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C295"/>
    <a:srgbClr val="A79E70"/>
    <a:srgbClr val="DB5807"/>
    <a:srgbClr val="F66308"/>
    <a:srgbClr val="E17000"/>
    <a:srgbClr val="981E32"/>
    <a:srgbClr val="FFFFFF"/>
    <a:srgbClr val="C75B12"/>
    <a:srgbClr val="5B8F22"/>
    <a:srgbClr val="4D4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30" autoAdjust="0"/>
    <p:restoredTop sz="95808" autoAdjust="0"/>
  </p:normalViewPr>
  <p:slideViewPr>
    <p:cSldViewPr snapToObjects="1" showGuides="1">
      <p:cViewPr varScale="1">
        <p:scale>
          <a:sx n="96" d="100"/>
          <a:sy n="96" d="100"/>
        </p:scale>
        <p:origin x="90" y="114"/>
      </p:cViewPr>
      <p:guideLst>
        <p:guide orient="horz" pos="245"/>
        <p:guide orient="horz" pos="971"/>
        <p:guide orient="horz" pos="2809"/>
        <p:guide orient="horz" pos="2985"/>
        <p:guide orient="horz" pos="789"/>
        <p:guide orient="horz" pos="1332"/>
        <p:guide orient="horz" pos="3137"/>
        <p:guide orient="horz" pos="425"/>
        <p:guide orient="horz" pos="2106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69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126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EBBD4D-A077-694F-949C-816E31DDFCB4}"/>
              </a:ext>
            </a:extLst>
          </p:cNvPr>
          <p:cNvSpPr/>
          <p:nvPr userDrawn="1"/>
        </p:nvSpPr>
        <p:spPr>
          <a:xfrm>
            <a:off x="0" y="4371107"/>
            <a:ext cx="9144000" cy="77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" y="-3597"/>
            <a:ext cx="9143245" cy="5150695"/>
          </a:xfrm>
          <a:prstGeom prst="rect">
            <a:avLst/>
          </a:prstGeom>
        </p:spPr>
      </p:pic>
      <p:pic>
        <p:nvPicPr>
          <p:cNvPr id="16" name="logo SLAC">
            <a:extLst>
              <a:ext uri="{FF2B5EF4-FFF2-40B4-BE49-F238E27FC236}">
                <a16:creationId xmlns:a16="http://schemas.microsoft.com/office/drawing/2014/main" id="{9B359C41-4F1D-C34A-A6F5-56B5093A7B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23" y="4566855"/>
            <a:ext cx="2302769" cy="669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4" y="402432"/>
            <a:ext cx="8008937" cy="1684735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056" y="2730330"/>
            <a:ext cx="7989887" cy="1640777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4" y="2066259"/>
            <a:ext cx="8008937" cy="47691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2191F-B767-D04B-9D40-AFF96A3B3B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056" y="4566854"/>
            <a:ext cx="2209800" cy="3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939547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939546"/>
            <a:ext cx="2442340" cy="186080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2914650"/>
            <a:ext cx="2442340" cy="1824038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932688"/>
            <a:ext cx="2442340" cy="379914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932688"/>
            <a:ext cx="3013075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932688"/>
            <a:ext cx="2667000" cy="379914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932688"/>
            <a:ext cx="5484812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96818"/>
            <a:ext cx="8103570" cy="564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1" y="932688"/>
            <a:ext cx="8109919" cy="3771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4738688"/>
            <a:ext cx="318932" cy="404813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0.wmf"/><Relationship Id="rId3" Type="http://schemas.openxmlformats.org/officeDocument/2006/relationships/image" Target="../media/image21.png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7.tiff"/><Relationship Id="rId5" Type="http://schemas.openxmlformats.org/officeDocument/2006/relationships/image" Target="../media/image23.tiff"/><Relationship Id="rId10" Type="http://schemas.openxmlformats.org/officeDocument/2006/relationships/image" Target="../media/image26.tiff"/><Relationship Id="rId4" Type="http://schemas.openxmlformats.org/officeDocument/2006/relationships/image" Target="../media/image22.tiff"/><Relationship Id="rId9" Type="http://schemas.openxmlformats.org/officeDocument/2006/relationships/image" Target="../media/image2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57215" y="402432"/>
            <a:ext cx="5081585" cy="1684735"/>
          </a:xfrm>
        </p:spPr>
        <p:txBody>
          <a:bodyPr/>
          <a:lstStyle/>
          <a:p>
            <a:r>
              <a:rPr lang="en-US" dirty="0"/>
              <a:t>High-Gradient Accelerators at THz Frequencies</a:t>
            </a:r>
            <a:endParaRPr lang="en-CA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>
                <a:solidFill>
                  <a:schemeClr val="tx1"/>
                </a:solidFill>
              </a:rPr>
              <a:t>Emilio Nanni</a:t>
            </a:r>
          </a:p>
          <a:p>
            <a:r>
              <a:rPr lang="en-CA" dirty="0">
                <a:solidFill>
                  <a:schemeClr val="tx1"/>
                </a:solidFill>
              </a:rPr>
              <a:t>Feb. </a:t>
            </a:r>
            <a:r>
              <a:rPr lang="en-CA" dirty="0" smtClean="0">
                <a:solidFill>
                  <a:schemeClr val="tx1"/>
                </a:solidFill>
              </a:rPr>
              <a:t>16, </a:t>
            </a:r>
            <a:r>
              <a:rPr lang="en-CA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4102" y="49938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13900"/>
            <a:ext cx="3796260" cy="314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3E8933-837F-BF49-B841-FEF80F987A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4FACF6-78F1-8349-B581-F40CF13EC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Laser-Driven THz Sources for Optimal Accelerator Performance, Compactness and High-Rep. Rate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1F70EF-37CF-F045-9340-3E2ED55D3D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932687"/>
            <a:ext cx="8108950" cy="1956985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Need nanosecond MW pulses for high-gradient and low pulsed heating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mJ</a:t>
            </a:r>
            <a:r>
              <a:rPr lang="en-US" dirty="0"/>
              <a:t> narrow-band pulses demonstrated; longer wavelength optical pumps (for higher efficiency) and higher average power experiments in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Amplification of THz pulses increase ability to integrate with existing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8284DB-482C-2C4E-A186-6FD83D7E7C23}"/>
              </a:ext>
            </a:extLst>
          </p:cNvPr>
          <p:cNvSpPr txBox="1"/>
          <p:nvPr/>
        </p:nvSpPr>
        <p:spPr>
          <a:xfrm>
            <a:off x="3164429" y="3053715"/>
            <a:ext cx="142752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Jolly, Spencer W., et al. </a:t>
            </a:r>
            <a:r>
              <a:rPr lang="en-US" sz="1350" i="1" dirty="0"/>
              <a:t>arXiv:1802.02508</a:t>
            </a:r>
            <a:r>
              <a:rPr lang="en-US" sz="1350" dirty="0"/>
              <a:t> (2018).</a:t>
            </a:r>
          </a:p>
          <a:p>
            <a:endParaRPr lang="en-US" sz="135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0CD5AA-06E2-5144-89F9-59B6C5013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03" y="2980201"/>
            <a:ext cx="2181878" cy="14530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CEF258-7DAB-084F-B3F1-716F5C686266}"/>
              </a:ext>
            </a:extLst>
          </p:cNvPr>
          <p:cNvSpPr/>
          <p:nvPr/>
        </p:nvSpPr>
        <p:spPr>
          <a:xfrm>
            <a:off x="7110947" y="3117428"/>
            <a:ext cx="18044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 err="1"/>
              <a:t>Moriguchi</a:t>
            </a:r>
            <a:r>
              <a:rPr lang="en-US" sz="1350" dirty="0"/>
              <a:t>, Y., et al. </a:t>
            </a:r>
            <a:r>
              <a:rPr lang="en-US" sz="1350" i="1" dirty="0"/>
              <a:t>Applied Physics Letters</a:t>
            </a:r>
            <a:r>
              <a:rPr lang="en-US" sz="1350" dirty="0"/>
              <a:t> 113.12 (2018): 121103.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0BD545-2605-934C-8BA4-A0E54D4EC5DD}"/>
              </a:ext>
            </a:extLst>
          </p:cNvPr>
          <p:cNvSpPr txBox="1"/>
          <p:nvPr/>
        </p:nvSpPr>
        <p:spPr>
          <a:xfrm>
            <a:off x="868944" y="2740498"/>
            <a:ext cx="27526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0.6 mJ Narrowband THz Pulses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479D79-B06F-EB47-B23C-EBCA0C048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941" y="2952934"/>
            <a:ext cx="1963007" cy="13651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9D6A3F-CEC6-D142-B7F9-5A881441B894}"/>
              </a:ext>
            </a:extLst>
          </p:cNvPr>
          <p:cNvSpPr txBox="1"/>
          <p:nvPr/>
        </p:nvSpPr>
        <p:spPr>
          <a:xfrm>
            <a:off x="5380069" y="2754085"/>
            <a:ext cx="36920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High-peak power high-rep-rate Techniques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1BAD9B-B034-6746-9E76-9154D3110C78}"/>
              </a:ext>
            </a:extLst>
          </p:cNvPr>
          <p:cNvSpPr/>
          <p:nvPr/>
        </p:nvSpPr>
        <p:spPr>
          <a:xfrm>
            <a:off x="171451" y="4433207"/>
            <a:ext cx="8639855" cy="644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R&amp;D Need Next 5-years: phase control of THz sources, higher efficiency (few % at mJ levels), higher pulse energy (few </a:t>
            </a:r>
            <a:r>
              <a:rPr lang="en-US" dirty="0" err="1"/>
              <a:t>mJ</a:t>
            </a:r>
            <a:r>
              <a:rPr lang="en-US" dirty="0"/>
              <a:t>), &gt;= 1 micron for less absorption</a:t>
            </a:r>
          </a:p>
        </p:txBody>
      </p:sp>
    </p:spTree>
    <p:extLst>
      <p:ext uri="{BB962C8B-B14F-4D97-AF65-F5344CB8AC3E}">
        <p14:creationId xmlns:p14="http://schemas.microsoft.com/office/powerpoint/2010/main" val="338660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95975-B415-B843-803B-EAFD3F1D56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580026" cy="379914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THz beam-manipulation impacting performance of today’s accelerators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Pushing forward towards a new generation of facilities by developing approaches that revolutionize performance: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FC9EAA-0AE3-DA4D-B748-1B301AF73E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D5B8A7-A9E8-4742-BBFD-1E86F2979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 Impact of THz Science and Technology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57200" y="2185510"/>
            <a:ext cx="2209800" cy="2748440"/>
            <a:chOff x="90980" y="2114550"/>
            <a:chExt cx="2209800" cy="274844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1145F79-8F37-1E48-83B4-56447601A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980" y="2791647"/>
              <a:ext cx="2209800" cy="143170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04800" y="2114550"/>
              <a:ext cx="1782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High-Gradient Accelerators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1434" y="4216659"/>
              <a:ext cx="14029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GV/m fields</a:t>
              </a:r>
            </a:p>
            <a:p>
              <a:pPr algn="ctr"/>
              <a:r>
                <a:rPr lang="en-US" dirty="0"/>
                <a:t>30X smaller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43600" y="2138402"/>
            <a:ext cx="2561947" cy="2964603"/>
            <a:chOff x="4256565" y="2138402"/>
            <a:chExt cx="2561947" cy="29646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5242" y="2737420"/>
              <a:ext cx="1838563" cy="122540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03607" y="2138402"/>
              <a:ext cx="20678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High Rep. Rate</a:t>
              </a:r>
            </a:p>
            <a:p>
              <a:pPr algn="ctr"/>
              <a:r>
                <a:rPr lang="en-US" b="1" dirty="0"/>
                <a:t>THz Sources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96808" y="3596540"/>
              <a:ext cx="1008456" cy="64992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256565" y="4179675"/>
              <a:ext cx="25619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High rep. Rate sources</a:t>
              </a:r>
              <a:endParaRPr lang="en-US" dirty="0"/>
            </a:p>
            <a:p>
              <a:pPr algn="ctr"/>
              <a:r>
                <a:rPr lang="en-US" dirty="0"/>
                <a:t>10s kHz, explore</a:t>
              </a:r>
            </a:p>
            <a:p>
              <a:pPr algn="ctr"/>
              <a:r>
                <a:rPr lang="en-US" dirty="0"/>
                <a:t>approach to mJ pulses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24200" y="2138402"/>
            <a:ext cx="2165332" cy="2732125"/>
            <a:chOff x="2285243" y="2138402"/>
            <a:chExt cx="2165332" cy="2732125"/>
          </a:xfrm>
        </p:grpSpPr>
        <p:sp>
          <p:nvSpPr>
            <p:cNvPr id="7" name="TextBox 6"/>
            <p:cNvSpPr txBox="1"/>
            <p:nvPr/>
          </p:nvSpPr>
          <p:spPr>
            <a:xfrm>
              <a:off x="2382710" y="2138402"/>
              <a:ext cx="2067865" cy="649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High-Brightness Injectors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r="5550" b="61540"/>
            <a:stretch/>
          </p:blipFill>
          <p:spPr>
            <a:xfrm>
              <a:off x="2442124" y="2791647"/>
              <a:ext cx="1857240" cy="102813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/>
            <a:srcRect l="32679" t="54480" r="34327"/>
            <a:stretch/>
          </p:blipFill>
          <p:spPr>
            <a:xfrm>
              <a:off x="3505200" y="3609513"/>
              <a:ext cx="914400" cy="68929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445076" y="3740270"/>
              <a:ext cx="1040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LANL, MIT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85243" y="4224196"/>
              <a:ext cx="21343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100X increase from S-Band Gun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667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84963" y="3618383"/>
            <a:ext cx="8989660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Impacting Diverse Scientific Mission:</a:t>
            </a: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High Current, High Luminosity &gt;&gt;10s pC, bunch trains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X-ray Generation – few to 10s pC, low emittance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Ultrafast Electron Diffraction - 100 </a:t>
            </a:r>
            <a:r>
              <a:rPr lang="en-US" dirty="0" err="1"/>
              <a:t>fC</a:t>
            </a:r>
            <a:r>
              <a:rPr lang="en-US" dirty="0"/>
              <a:t>, &lt;10 fs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Precision Diagnostics and Beam Manipulation - &lt;fs resolution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5028" y="1719617"/>
            <a:ext cx="1919599" cy="1828061"/>
            <a:chOff x="32727" y="960978"/>
            <a:chExt cx="1919599" cy="1828061"/>
          </a:xfrm>
        </p:grpSpPr>
        <p:sp>
          <p:nvSpPr>
            <p:cNvPr id="23" name="TextBox 22"/>
            <p:cNvSpPr txBox="1"/>
            <p:nvPr/>
          </p:nvSpPr>
          <p:spPr>
            <a:xfrm>
              <a:off x="32727" y="960978"/>
              <a:ext cx="1910420" cy="181588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A4001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Acceleration</a:t>
              </a:r>
            </a:p>
            <a:p>
              <a:pPr algn="ctr"/>
              <a:endParaRPr lang="en-US" sz="1600" b="1" dirty="0"/>
            </a:p>
            <a:p>
              <a:pPr algn="ctr"/>
              <a:r>
                <a:rPr lang="en-US" sz="1600" b="1" dirty="0"/>
                <a:t> </a:t>
              </a:r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1285" y="1250422"/>
              <a:ext cx="1653304" cy="1236993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32728" y="2419707"/>
              <a:ext cx="19195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900" b="1" dirty="0"/>
                <a:t> Nanni et al.,</a:t>
              </a:r>
            </a:p>
            <a:p>
              <a:pPr algn="ctr"/>
              <a:r>
                <a:rPr lang="fr-FR" sz="900" b="1" i="1" dirty="0"/>
                <a:t>Nature </a:t>
              </a:r>
              <a:r>
                <a:rPr lang="fr-FR" sz="900" b="1" i="1" dirty="0" err="1"/>
                <a:t>Comm</a:t>
              </a:r>
              <a:r>
                <a:rPr lang="fr-FR" sz="900" b="1" i="1" dirty="0"/>
                <a:t>.</a:t>
              </a:r>
              <a:r>
                <a:rPr lang="fr-FR" sz="900" b="1" dirty="0"/>
                <a:t> 6 (2015): 8486.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601982" y="1734289"/>
            <a:ext cx="1919598" cy="1815882"/>
            <a:chOff x="1378446" y="1333415"/>
            <a:chExt cx="1919598" cy="1815882"/>
          </a:xfrm>
        </p:grpSpPr>
        <p:grpSp>
          <p:nvGrpSpPr>
            <p:cNvPr id="27" name="Group 26"/>
            <p:cNvGrpSpPr/>
            <p:nvPr/>
          </p:nvGrpSpPr>
          <p:grpSpPr>
            <a:xfrm>
              <a:off x="1378446" y="1333415"/>
              <a:ext cx="1919598" cy="1815882"/>
              <a:chOff x="1893094" y="1309692"/>
              <a:chExt cx="1919598" cy="1815882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1893094" y="1309692"/>
                <a:ext cx="1910420" cy="181588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A4001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Photoinjectors</a:t>
                </a:r>
              </a:p>
              <a:p>
                <a:pPr algn="ctr"/>
                <a:endParaRPr lang="en-US" sz="1600" b="1" dirty="0"/>
              </a:p>
              <a:p>
                <a:pPr algn="ctr"/>
                <a:r>
                  <a:rPr lang="en-US" sz="1600" b="1" dirty="0"/>
                  <a:t> </a:t>
                </a:r>
              </a:p>
              <a:p>
                <a:pPr algn="ctr"/>
                <a:endParaRPr lang="en-US" sz="1600" dirty="0"/>
              </a:p>
              <a:p>
                <a:pPr algn="ctr"/>
                <a:endParaRPr lang="en-US" sz="1600" dirty="0"/>
              </a:p>
              <a:p>
                <a:pPr algn="ctr"/>
                <a:endParaRPr lang="en-US" sz="1600" dirty="0"/>
              </a:p>
              <a:p>
                <a:pPr algn="ctr"/>
                <a:endParaRPr lang="en-US" sz="1600" dirty="0"/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1932766" y="1737616"/>
                <a:ext cx="1040240" cy="815009"/>
                <a:chOff x="4215802" y="2018237"/>
                <a:chExt cx="2039550" cy="1597952"/>
              </a:xfrm>
            </p:grpSpPr>
            <p:sp>
              <p:nvSpPr>
                <p:cNvPr id="6" name="Rectangle 5"/>
                <p:cNvSpPr/>
                <p:nvPr/>
              </p:nvSpPr>
              <p:spPr bwMode="auto">
                <a:xfrm>
                  <a:off x="4215802" y="3321063"/>
                  <a:ext cx="1368571" cy="192228"/>
                </a:xfrm>
                <a:prstGeom prst="rect">
                  <a:avLst/>
                </a:prstGeom>
                <a:solidFill>
                  <a:schemeClr val="bg1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stealth" w="med" len="lg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pic>
              <p:nvPicPr>
                <p:cNvPr id="7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4253072" y="2018237"/>
                  <a:ext cx="2002280" cy="15979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1" name="TextBox 10"/>
              <p:cNvSpPr txBox="1"/>
              <p:nvPr/>
            </p:nvSpPr>
            <p:spPr>
              <a:xfrm>
                <a:off x="1902272" y="2750899"/>
                <a:ext cx="19104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/>
                  <a:t>Huang, W. R., et al., </a:t>
                </a:r>
                <a:r>
                  <a:rPr lang="en-US" sz="900" b="1" i="1" dirty="0"/>
                  <a:t>Nature Scientific Rep.</a:t>
                </a:r>
                <a:r>
                  <a:rPr lang="en-US" sz="900" b="1" dirty="0"/>
                  <a:t> 5 (2015).</a:t>
                </a:r>
                <a:endParaRPr lang="en-US" sz="900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410152" y="1669632"/>
              <a:ext cx="842536" cy="1060489"/>
              <a:chOff x="2410152" y="1669632"/>
              <a:chExt cx="842536" cy="106048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410152" y="1685722"/>
                <a:ext cx="842536" cy="1044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 bwMode="auto">
              <a:xfrm>
                <a:off x="2413355" y="1669632"/>
                <a:ext cx="560431" cy="52859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stealth" w="med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57150"/>
            <a:ext cx="8433260" cy="564775"/>
          </a:xfrm>
        </p:spPr>
        <p:txBody>
          <a:bodyPr/>
          <a:lstStyle/>
          <a:p>
            <a:r>
              <a:rPr lang="en-US" sz="2000" dirty="0"/>
              <a:t>Accelerator Technology Advancements Drive Scientific Discovery from Ultrafast Dynamics at the Atomic Scale to the Energy Frontier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838935" y="1740171"/>
            <a:ext cx="1910420" cy="1815882"/>
            <a:chOff x="4213016" y="2227231"/>
            <a:chExt cx="1910420" cy="1815882"/>
          </a:xfrm>
        </p:grpSpPr>
        <p:grpSp>
          <p:nvGrpSpPr>
            <p:cNvPr id="39" name="Group 38"/>
            <p:cNvGrpSpPr/>
            <p:nvPr/>
          </p:nvGrpSpPr>
          <p:grpSpPr>
            <a:xfrm>
              <a:off x="4213016" y="2227231"/>
              <a:ext cx="1910420" cy="1815882"/>
              <a:chOff x="4443387" y="2028061"/>
              <a:chExt cx="1910420" cy="1815882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4443387" y="2028061"/>
                <a:ext cx="1910420" cy="181588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A4001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&lt;1 fs Timing; 10s fs Bunches </a:t>
                </a:r>
              </a:p>
              <a:p>
                <a:pPr algn="ctr"/>
                <a:r>
                  <a:rPr lang="en-US" sz="1600" b="1" dirty="0"/>
                  <a:t> </a:t>
                </a:r>
              </a:p>
              <a:p>
                <a:pPr algn="ctr"/>
                <a:endParaRPr lang="en-US" sz="1600" dirty="0"/>
              </a:p>
              <a:p>
                <a:pPr algn="ctr"/>
                <a:endParaRPr lang="en-US" sz="1600" dirty="0"/>
              </a:p>
              <a:p>
                <a:pPr algn="ctr"/>
                <a:endParaRPr lang="en-US" sz="1600" dirty="0"/>
              </a:p>
              <a:p>
                <a:pPr algn="ctr"/>
                <a:endParaRPr lang="en-US" sz="1600" dirty="0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39527" y="2575393"/>
                <a:ext cx="958906" cy="708757"/>
              </a:xfrm>
              <a:prstGeom prst="rect">
                <a:avLst/>
              </a:prstGeom>
            </p:spPr>
          </p:pic>
        </p:grpSp>
        <p:sp>
          <p:nvSpPr>
            <p:cNvPr id="54" name="TextBox 53"/>
            <p:cNvSpPr txBox="1"/>
            <p:nvPr/>
          </p:nvSpPr>
          <p:spPr>
            <a:xfrm>
              <a:off x="4260318" y="3551119"/>
              <a:ext cx="95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R.K. Li, et al., PRAB (2019)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086600" y="1749874"/>
            <a:ext cx="1910420" cy="1815882"/>
          </a:xfrm>
          <a:prstGeom prst="rect">
            <a:avLst/>
          </a:prstGeom>
          <a:solidFill>
            <a:schemeClr val="bg1"/>
          </a:solidFill>
          <a:ln w="38100">
            <a:solidFill>
              <a:srgbClr val="A400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Toward Externally Driven GeV/m Accel.</a:t>
            </a:r>
          </a:p>
          <a:p>
            <a:pPr algn="ctr"/>
            <a:r>
              <a:rPr lang="en-US" sz="1600" b="1" dirty="0"/>
              <a:t> 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sz="quarter" idx="14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2969" y="2549129"/>
            <a:ext cx="1232691" cy="764800"/>
          </a:xfrm>
        </p:spPr>
      </p:pic>
      <p:sp>
        <p:nvSpPr>
          <p:cNvPr id="55" name="Rectangle 54"/>
          <p:cNvSpPr/>
          <p:nvPr/>
        </p:nvSpPr>
        <p:spPr>
          <a:xfrm>
            <a:off x="7100605" y="3308897"/>
            <a:ext cx="191959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b="1" dirty="0"/>
              <a:t> Othman et al., APL (2020)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A4D9D8-AE8A-3146-86E7-942C0A353C41}"/>
              </a:ext>
            </a:extLst>
          </p:cNvPr>
          <p:cNvSpPr txBox="1"/>
          <p:nvPr/>
        </p:nvSpPr>
        <p:spPr>
          <a:xfrm>
            <a:off x="0" y="9603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US" sz="1800" b="1" dirty="0">
                <a:solidFill>
                  <a:schemeClr val="tx1"/>
                </a:solidFill>
              </a:rPr>
              <a:t>Next Generation THz Accelerators in Pursuit of Compactness, 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Efficiency and Performance (Progress in </a:t>
            </a:r>
            <a:r>
              <a:rPr lang="en-US" sz="1800" b="1" dirty="0" smtClean="0">
                <a:solidFill>
                  <a:schemeClr val="tx1"/>
                </a:solidFill>
              </a:rPr>
              <a:t>~5 </a:t>
            </a:r>
            <a:r>
              <a:rPr lang="en-US" sz="1800" b="1" dirty="0">
                <a:solidFill>
                  <a:schemeClr val="tx1"/>
                </a:solidFill>
              </a:rPr>
              <a:t>Years):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0FD7115-6042-D44C-B846-6CB294FAC5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9691" y="2820771"/>
            <a:ext cx="983069" cy="67678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073CD9-E55E-1941-868F-818AE0513415}"/>
              </a:ext>
            </a:extLst>
          </p:cNvPr>
          <p:cNvSpPr txBox="1"/>
          <p:nvPr/>
        </p:nvSpPr>
        <p:spPr>
          <a:xfrm>
            <a:off x="5828918" y="2409997"/>
            <a:ext cx="958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Snively, et al., PRL (2020)</a:t>
            </a:r>
          </a:p>
        </p:txBody>
      </p:sp>
    </p:spTree>
    <p:extLst>
      <p:ext uri="{BB962C8B-B14F-4D97-AF65-F5344CB8AC3E}">
        <p14:creationId xmlns:p14="http://schemas.microsoft.com/office/powerpoint/2010/main" val="10458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56053"/>
            <a:ext cx="8103570" cy="564775"/>
          </a:xfrm>
        </p:spPr>
        <p:txBody>
          <a:bodyPr/>
          <a:lstStyle/>
          <a:p>
            <a:r>
              <a:rPr lang="en-US" dirty="0"/>
              <a:t>Next Generation Accelerators in Pursuit of Compactness, Efficiency and Performance</a:t>
            </a:r>
          </a:p>
        </p:txBody>
      </p:sp>
      <p:pic>
        <p:nvPicPr>
          <p:cNvPr id="16" name="Picture 7" descr="Inside SLAC National Accelerator Laboratory's linear particle accelerator. (Photo courtesy SLAC.)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6173" y="1533281"/>
            <a:ext cx="2257932" cy="147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5759" y="3638550"/>
            <a:ext cx="2305857" cy="146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21"/>
          <p:cNvSpPr txBox="1">
            <a:spLocks noChangeArrowheads="1"/>
          </p:cNvSpPr>
          <p:nvPr/>
        </p:nvSpPr>
        <p:spPr bwMode="auto">
          <a:xfrm>
            <a:off x="409303" y="3081204"/>
            <a:ext cx="3420314" cy="523220"/>
          </a:xfrm>
          <a:prstGeom prst="rect">
            <a:avLst/>
          </a:prstGeom>
          <a:solidFill>
            <a:srgbClr val="8A2D2D">
              <a:lumMod val="20000"/>
              <a:lumOff val="8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charset="0"/>
              </a:defRPr>
            </a:lvl1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Klystron Source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10s MW, µs, ~3 GHz  </a:t>
            </a:r>
          </a:p>
        </p:txBody>
      </p:sp>
      <p:sp>
        <p:nvSpPr>
          <p:cNvPr id="23" name="TextBox 121"/>
          <p:cNvSpPr txBox="1">
            <a:spLocks noChangeArrowheads="1"/>
          </p:cNvSpPr>
          <p:nvPr/>
        </p:nvSpPr>
        <p:spPr bwMode="auto">
          <a:xfrm>
            <a:off x="409303" y="971987"/>
            <a:ext cx="3420314" cy="523220"/>
          </a:xfrm>
          <a:prstGeom prst="rect">
            <a:avLst/>
          </a:prstGeom>
          <a:solidFill>
            <a:srgbClr val="8A2D2D">
              <a:lumMod val="20000"/>
              <a:lumOff val="8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charset="0"/>
              </a:defRPr>
            </a:lvl1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S-band Accelerators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30 MeV/m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98794" y="984372"/>
            <a:ext cx="4124932" cy="1671517"/>
            <a:chOff x="4198794" y="984372"/>
            <a:chExt cx="4124932" cy="1671517"/>
          </a:xfrm>
        </p:grpSpPr>
        <p:sp>
          <p:nvSpPr>
            <p:cNvPr id="17" name="Down Arrow 16"/>
            <p:cNvSpPr/>
            <p:nvPr/>
          </p:nvSpPr>
          <p:spPr bwMode="auto">
            <a:xfrm rot="16200000">
              <a:off x="4384036" y="1914593"/>
              <a:ext cx="556054" cy="926538"/>
            </a:xfrm>
            <a:prstGeom prst="downArrow">
              <a:avLst/>
            </a:prstGeom>
            <a:solidFill>
              <a:srgbClr val="993333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</a:endParaRPr>
            </a:p>
          </p:txBody>
        </p:sp>
        <p:sp>
          <p:nvSpPr>
            <p:cNvPr id="24" name="TextBox 121"/>
            <p:cNvSpPr txBox="1">
              <a:spLocks noChangeArrowheads="1"/>
            </p:cNvSpPr>
            <p:nvPr/>
          </p:nvSpPr>
          <p:spPr bwMode="auto">
            <a:xfrm>
              <a:off x="4896098" y="984372"/>
              <a:ext cx="3427628" cy="523220"/>
            </a:xfrm>
            <a:prstGeom prst="rect">
              <a:avLst/>
            </a:prstGeom>
            <a:solidFill>
              <a:srgbClr val="8A2D2D">
                <a:lumMod val="20000"/>
                <a:lumOff val="80000"/>
              </a:srgb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 b="1">
                  <a:latin typeface="Arial" charset="0"/>
                </a:defRPr>
              </a:lvl1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mm-Wave/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THz Accelerators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GeV/m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17081" y="3089804"/>
            <a:ext cx="4106644" cy="1996546"/>
            <a:chOff x="4217081" y="3089804"/>
            <a:chExt cx="4106644" cy="1996546"/>
          </a:xfrm>
        </p:grpSpPr>
        <p:sp>
          <p:nvSpPr>
            <p:cNvPr id="18" name="Down Arrow 17"/>
            <p:cNvSpPr/>
            <p:nvPr/>
          </p:nvSpPr>
          <p:spPr bwMode="auto">
            <a:xfrm rot="16200000">
              <a:off x="4402323" y="3945466"/>
              <a:ext cx="556054" cy="926538"/>
            </a:xfrm>
            <a:prstGeom prst="downArrow">
              <a:avLst/>
            </a:prstGeom>
            <a:solidFill>
              <a:srgbClr val="993333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</a:endParaRPr>
            </a:p>
          </p:txBody>
        </p:sp>
        <p:sp>
          <p:nvSpPr>
            <p:cNvPr id="22" name="TextBox 121"/>
            <p:cNvSpPr txBox="1">
              <a:spLocks noChangeArrowheads="1"/>
            </p:cNvSpPr>
            <p:nvPr/>
          </p:nvSpPr>
          <p:spPr bwMode="auto">
            <a:xfrm>
              <a:off x="4896097" y="3089804"/>
              <a:ext cx="3427628" cy="523220"/>
            </a:xfrm>
            <a:prstGeom prst="rect">
              <a:avLst/>
            </a:prstGeom>
            <a:solidFill>
              <a:srgbClr val="8A2D2D">
                <a:lumMod val="20000"/>
                <a:lumOff val="80000"/>
              </a:srgb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 b="1">
                  <a:latin typeface="Arial" charset="0"/>
                </a:defRPr>
              </a:lvl1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mm-Wave/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THz Sources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MW, ns, ~0.3 THz  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6564" y="3638550"/>
              <a:ext cx="2246486" cy="14478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5D19532-297D-A946-B1C8-A85E7A2718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651"/>
          <a:stretch/>
        </p:blipFill>
        <p:spPr>
          <a:xfrm rot="5400000">
            <a:off x="6038248" y="1121434"/>
            <a:ext cx="1470238" cy="229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96468" y="4738688"/>
            <a:ext cx="318932" cy="404813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RF and THz Accelerators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Scaling structure design from S-band to the THz range</a:t>
            </a:r>
          </a:p>
          <a:p>
            <a:endParaRPr lang="en-US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76200" y="1757403"/>
          <a:ext cx="6338570" cy="3255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0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Frequency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3 GHz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300 GHz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Stored Energy [mJ]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8450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0.013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Q-value [x1000]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17.96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2.05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Shunt Impedance [MOhm/m]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55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514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Max. Mag. Field [MA/m]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0.3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Max. Electric Field [MV/m]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210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Fill Time [ns]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2000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Loss in 1 meter [MW]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181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7345" marR="0" indent="-347345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19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6580" y="1401140"/>
            <a:ext cx="2635020" cy="2335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759179" y="1364218"/>
            <a:ext cx="408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Parameters for 100 MeV/m Gradient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3435601" y="4221875"/>
            <a:ext cx="2995044" cy="778574"/>
          </a:xfrm>
          <a:prstGeom prst="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22039" y="365486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decreases by</a:t>
            </a: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6482999" y="3570921"/>
          <a:ext cx="815975" cy="424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4" imgW="342720" imgH="177480" progId="Equation.DSMT4">
                  <p:embed/>
                </p:oleObj>
              </mc:Choice>
              <mc:Fallback>
                <p:oleObj name="Equation" r:id="rId4" imgW="342720" imgH="17748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2999" y="3570921"/>
                        <a:ext cx="815975" cy="4240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>
            <a:stCxn id="26" idx="1"/>
          </p:cNvCxnSpPr>
          <p:nvPr/>
        </p:nvCxnSpPr>
        <p:spPr bwMode="auto">
          <a:xfrm flipH="1">
            <a:off x="6100029" y="3782967"/>
            <a:ext cx="382970" cy="42448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6468353" y="3914304"/>
            <a:ext cx="2478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orders of magnitude</a:t>
            </a:r>
          </a:p>
          <a:p>
            <a:r>
              <a:rPr lang="en-US" dirty="0"/>
              <a:t>Potential to operate at 10s kHz vs 100s Hz</a:t>
            </a:r>
          </a:p>
        </p:txBody>
      </p:sp>
    </p:spTree>
    <p:extLst>
      <p:ext uri="{BB962C8B-B14F-4D97-AF65-F5344CB8AC3E}">
        <p14:creationId xmlns:p14="http://schemas.microsoft.com/office/powerpoint/2010/main" val="266258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3123" y="2526047"/>
            <a:ext cx="1383454" cy="151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867400" y="1354497"/>
            <a:ext cx="2189803" cy="3716000"/>
            <a:chOff x="6090533" y="1600200"/>
            <a:chExt cx="3053467" cy="5181600"/>
          </a:xfrm>
        </p:grpSpPr>
        <p:pic>
          <p:nvPicPr>
            <p:cNvPr id="19" name="Picture 2" descr="C:\Users\nanni\Documents\Talks\2016 FermiLab Colloquim\Plots\3GHzTempRise.tif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90533" y="1832082"/>
              <a:ext cx="3053467" cy="2347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C:\Users\nanni\Documents\Talks\2016 FermiLab Colloquim\Plots\300GHzTempRise.tif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90533" y="4434550"/>
              <a:ext cx="2947141" cy="2347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671625" y="1600200"/>
              <a:ext cx="2047920" cy="429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3 GHz Structure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7380" y="4191000"/>
              <a:ext cx="2325088" cy="429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300 GHz Structure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Pulsed Heating in High-Frequency Structures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966090"/>
            <a:ext cx="8108950" cy="379914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Surface temperature rise during RF pulse causes damage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Surface resistivity increases as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Cavity fill time drops dramatically</a:t>
            </a:r>
          </a:p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343400" y="1352551"/>
          <a:ext cx="467488" cy="408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6" imgW="266400" imgH="228600" progId="Equation.DSMT4">
                  <p:embed/>
                </p:oleObj>
              </mc:Choice>
              <mc:Fallback>
                <p:oleObj name="Equation" r:id="rId6" imgW="266400" imgH="2286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352551"/>
                        <a:ext cx="467488" cy="408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3560" y="3625795"/>
            <a:ext cx="1552440" cy="158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739012" y="2149159"/>
            <a:ext cx="2975988" cy="2885500"/>
            <a:chOff x="1096831" y="3246283"/>
            <a:chExt cx="3627569" cy="3629522"/>
          </a:xfrm>
        </p:grpSpPr>
        <p:grpSp>
          <p:nvGrpSpPr>
            <p:cNvPr id="8" name="Group 7"/>
            <p:cNvGrpSpPr/>
            <p:nvPr/>
          </p:nvGrpSpPr>
          <p:grpSpPr>
            <a:xfrm>
              <a:off x="1096831" y="3246283"/>
              <a:ext cx="3627569" cy="3629522"/>
              <a:chOff x="1096831" y="3246283"/>
              <a:chExt cx="3627569" cy="362952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096831" y="3575148"/>
                <a:ext cx="3627569" cy="2955005"/>
                <a:chOff x="3505200" y="3236842"/>
                <a:chExt cx="5334001" cy="4345058"/>
              </a:xfrm>
            </p:grpSpPr>
            <p:pic>
              <p:nvPicPr>
                <p:cNvPr id="13" name="Picture 5" descr="C:\Users\nanni\Documents\Talks\2016 FermiLab Colloquim\Plots\300GHzAccelerating Gradient.tif"/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5200" y="3581400"/>
                  <a:ext cx="5334001" cy="4000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4" descr="C:\Users\nanni\Documents\Talks\2016 FermiLab Colloquim\Plots\3GHzAccelerating Gradient.tif"/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3923553" y="3236842"/>
                  <a:ext cx="4849814" cy="2891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4" descr="C:\Users\nanni\Documents\Talks\2016 FermiLab Colloquim\Plots\3GHzAccelerating Gradient.tif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3886200" y="3550607"/>
                  <a:ext cx="4849814" cy="2194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1" name="TextBox 10"/>
              <p:cNvSpPr txBox="1"/>
              <p:nvPr/>
            </p:nvSpPr>
            <p:spPr>
              <a:xfrm>
                <a:off x="1967315" y="6488668"/>
                <a:ext cx="2153671" cy="387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[300 GHz Structure]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982763" y="3246283"/>
                <a:ext cx="1911378" cy="387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[3 GHz Structure]</a:t>
                </a:r>
              </a:p>
            </p:txBody>
          </p:sp>
        </p:grpSp>
        <p:graphicFrame>
          <p:nvGraphicFramePr>
            <p:cNvPr id="9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1748412" y="4005263"/>
            <a:ext cx="1266824" cy="1100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3" name="Equation" r:id="rId12" imgW="482400" imgH="419040" progId="Equation.DSMT4">
                    <p:embed/>
                  </p:oleObj>
                </mc:Choice>
                <mc:Fallback>
                  <p:oleObj name="Equation" r:id="rId12" imgW="482400" imgH="419040" progId="Equation.DSMT4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748412" y="4005263"/>
                          <a:ext cx="1266824" cy="1100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Box 16"/>
          <p:cNvSpPr txBox="1"/>
          <p:nvPr/>
        </p:nvSpPr>
        <p:spPr>
          <a:xfrm>
            <a:off x="-51606" y="2092464"/>
            <a:ext cx="3270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solidFill>
                  <a:srgbClr val="000000"/>
                </a:solidFill>
              </a:rPr>
              <a:t>Pritzkau</a:t>
            </a:r>
            <a:r>
              <a:rPr lang="en-US" sz="1200" dirty="0">
                <a:solidFill>
                  <a:srgbClr val="000000"/>
                </a:solidFill>
              </a:rPr>
              <a:t>, et al., Phys. Rev. STAB 2002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/>
              <a:t>Laurent, et al.  </a:t>
            </a:r>
            <a:r>
              <a:rPr lang="en-US" sz="1200" i="1" dirty="0"/>
              <a:t>PRSTAB </a:t>
            </a:r>
            <a:r>
              <a:rPr lang="en-US" sz="1200" dirty="0"/>
              <a:t>14.4 (2011): 041001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3" name="TextBox 121"/>
          <p:cNvSpPr txBox="1">
            <a:spLocks noChangeArrowheads="1"/>
          </p:cNvSpPr>
          <p:nvPr/>
        </p:nvSpPr>
        <p:spPr bwMode="auto">
          <a:xfrm>
            <a:off x="152400" y="4767764"/>
            <a:ext cx="8413750" cy="338554"/>
          </a:xfrm>
          <a:prstGeom prst="rect">
            <a:avLst/>
          </a:prstGeom>
          <a:solidFill>
            <a:srgbClr val="8A2D2D">
              <a:lumMod val="20000"/>
              <a:lumOff val="8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charset="0"/>
              </a:defRPr>
            </a:lvl1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prstClr val="black"/>
                </a:solidFill>
              </a:rPr>
              <a:t>Must Understand this New Regime for Frequency, Pulse Length, Stored Energy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16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D20196-2242-AC4A-AD58-906D1C8B76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16AFF1-EDAD-434B-97F9-947A8433E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178175"/>
            <a:ext cx="8103570" cy="564775"/>
          </a:xfrm>
        </p:spPr>
        <p:txBody>
          <a:bodyPr/>
          <a:lstStyle/>
          <a:p>
            <a:r>
              <a:rPr lang="en-US" dirty="0"/>
              <a:t>mm-Wave/THz accelerators are an emerging technology for compact and efficient accelerators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C9241-F2A0-454E-908B-CD3A820D17E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18925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Motivation for mm-Wave/THz accelerators:</a:t>
            </a:r>
          </a:p>
          <a:p>
            <a:pPr lvl="1"/>
            <a:r>
              <a:rPr lang="en-US" dirty="0"/>
              <a:t>Demonstrated performance at high-gradient</a:t>
            </a:r>
          </a:p>
          <a:p>
            <a:pPr lvl="1"/>
            <a:r>
              <a:rPr lang="en-US" dirty="0"/>
              <a:t>High efficiency (high shunt impedance)</a:t>
            </a:r>
          </a:p>
          <a:p>
            <a:pPr lvl="1"/>
            <a:r>
              <a:rPr lang="en-US" dirty="0"/>
              <a:t>Versatile source technology (laser or e-beam sources)</a:t>
            </a:r>
          </a:p>
          <a:p>
            <a:pPr lvl="1"/>
            <a:r>
              <a:rPr lang="en-US" dirty="0"/>
              <a:t>High </a:t>
            </a:r>
            <a:r>
              <a:rPr lang="en-US" dirty="0" smtClean="0"/>
              <a:t>beam power </a:t>
            </a:r>
            <a:r>
              <a:rPr lang="en-US" dirty="0"/>
              <a:t>with high rep. rate and pC-scale bunches</a:t>
            </a:r>
          </a:p>
          <a:p>
            <a:r>
              <a:rPr lang="en-US" dirty="0"/>
              <a:t>International community has reached critical mass for rapid progress:</a:t>
            </a:r>
          </a:p>
          <a:p>
            <a:pPr lvl="1"/>
            <a:r>
              <a:rPr lang="en-US" dirty="0"/>
              <a:t>MIT, DESY, SLAC, UCLA, INFN, RIKEN, </a:t>
            </a:r>
            <a:r>
              <a:rPr lang="en-US" dirty="0" err="1"/>
              <a:t>Radiabeam</a:t>
            </a:r>
            <a:r>
              <a:rPr lang="en-US" dirty="0"/>
              <a:t>, Tsinghua, PSI, MPQ, </a:t>
            </a:r>
            <a:r>
              <a:rPr lang="en-US" dirty="0" err="1"/>
              <a:t>Cockroft</a:t>
            </a:r>
            <a:r>
              <a:rPr lang="en-US" dirty="0"/>
              <a:t>, ANL, Euclid, and more…. 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781984-6E3E-1A47-83A0-E55271EBB2F3}"/>
              </a:ext>
            </a:extLst>
          </p:cNvPr>
          <p:cNvSpPr/>
          <p:nvPr/>
        </p:nvSpPr>
        <p:spPr>
          <a:xfrm>
            <a:off x="252073" y="4237775"/>
            <a:ext cx="8639855" cy="789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mm-Wave/THz accelerator technology is transitioning to applications; R&amp;D investments will push key technologies beyond TRL 4 in 5 years</a:t>
            </a:r>
          </a:p>
        </p:txBody>
      </p:sp>
    </p:spTree>
    <p:extLst>
      <p:ext uri="{BB962C8B-B14F-4D97-AF65-F5344CB8AC3E}">
        <p14:creationId xmlns:p14="http://schemas.microsoft.com/office/powerpoint/2010/main" val="243252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8E749C-A325-1E46-9407-B4FB429F30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0C702B-9D4C-0043-9AC4-B4CEFA73F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178175"/>
            <a:ext cx="8103570" cy="564775"/>
          </a:xfrm>
        </p:spPr>
        <p:txBody>
          <a:bodyPr/>
          <a:lstStyle/>
          <a:p>
            <a:r>
              <a:rPr lang="en-US" dirty="0"/>
              <a:t>mm-Wave/THz accelerators demonstrating high gradient performance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D0F64-7B1F-CE48-A155-22071CA67D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1254217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Beam-driven and stand-alone rf sources have powered structures producing 0.3-1 GV/m fields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Many structures built and tested 100-300 GHz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83CDB-8CFE-F045-B787-9EE1C6AF7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88" y="2327581"/>
            <a:ext cx="1606667" cy="21377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018FF9-EF66-7245-A031-C3AD28692145}"/>
              </a:ext>
            </a:extLst>
          </p:cNvPr>
          <p:cNvSpPr/>
          <p:nvPr/>
        </p:nvSpPr>
        <p:spPr>
          <a:xfrm>
            <a:off x="3794510" y="3903843"/>
            <a:ext cx="191044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Othman, et al.  </a:t>
            </a:r>
            <a:r>
              <a:rPr lang="en-US" sz="1050" i="1" dirty="0"/>
              <a:t>Applied Physics Letters</a:t>
            </a:r>
            <a:r>
              <a:rPr lang="en-US" sz="1050" dirty="0"/>
              <a:t> 117.7 (2020): 073502.</a:t>
            </a:r>
            <a:endParaRPr lang="en-US" sz="9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0DCE06-8816-8045-B7CA-898ECD86ECC7}"/>
              </a:ext>
            </a:extLst>
          </p:cNvPr>
          <p:cNvSpPr/>
          <p:nvPr/>
        </p:nvSpPr>
        <p:spPr>
          <a:xfrm>
            <a:off x="1600200" y="3963990"/>
            <a:ext cx="2095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Dal Forno, Massimo, et al. </a:t>
            </a:r>
            <a:r>
              <a:rPr lang="en-US" sz="1200" i="1" dirty="0"/>
              <a:t>PRAB</a:t>
            </a:r>
            <a:r>
              <a:rPr lang="en-US" sz="1200" dirty="0"/>
              <a:t> 21.9 (2018): 091301.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D4176B-9316-2649-87D1-B2011EFCC5AD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38"/>
          <a:stretch/>
        </p:blipFill>
        <p:spPr bwMode="auto">
          <a:xfrm>
            <a:off x="3578149" y="2362690"/>
            <a:ext cx="2095529" cy="1545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DFE56A-45C9-B44F-8591-75190B193D86}"/>
              </a:ext>
            </a:extLst>
          </p:cNvPr>
          <p:cNvSpPr txBox="1"/>
          <p:nvPr/>
        </p:nvSpPr>
        <p:spPr>
          <a:xfrm>
            <a:off x="241213" y="2044168"/>
            <a:ext cx="21131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Beam-driven @ FACET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B502F3-12C0-2C4F-A9E9-F386724DFEB1}"/>
              </a:ext>
            </a:extLst>
          </p:cNvPr>
          <p:cNvSpPr txBox="1"/>
          <p:nvPr/>
        </p:nvSpPr>
        <p:spPr>
          <a:xfrm>
            <a:off x="3016307" y="2044168"/>
            <a:ext cx="32192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RF Source Powered (110 GHz) @ MIT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EBEBDB-8E94-774A-905F-60D04BA0792F}"/>
              </a:ext>
            </a:extLst>
          </p:cNvPr>
          <p:cNvSpPr/>
          <p:nvPr/>
        </p:nvSpPr>
        <p:spPr>
          <a:xfrm>
            <a:off x="182676" y="4458106"/>
            <a:ext cx="8639855" cy="652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R&amp;D Need Next 5-years: High-Brightness injectors, 10-100 cm scale structures high gradient accelerators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5051C9-7016-564A-933A-07F9E1D66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826" y="2393444"/>
            <a:ext cx="1682348" cy="19752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7C6B85-5B21-124B-A8CE-E750A28408C3}"/>
              </a:ext>
            </a:extLst>
          </p:cNvPr>
          <p:cNvSpPr txBox="1"/>
          <p:nvPr/>
        </p:nvSpPr>
        <p:spPr>
          <a:xfrm>
            <a:off x="6911506" y="2027499"/>
            <a:ext cx="16369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THz Electron Gun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F16851-6F2E-6F46-871A-6D649023CC04}"/>
              </a:ext>
            </a:extLst>
          </p:cNvPr>
          <p:cNvSpPr/>
          <p:nvPr/>
        </p:nvSpPr>
        <p:spPr>
          <a:xfrm>
            <a:off x="5888657" y="3897694"/>
            <a:ext cx="111392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Lewis et al., Manuscript in Prep.</a:t>
            </a:r>
            <a:endParaRPr lang="en-US" sz="9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4F5D4A-D33A-4D47-8F2A-B54288EE3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799" y="2747317"/>
            <a:ext cx="1192235" cy="106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7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D91CCA-0FC2-144F-973E-942485AEF1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64EE32-BD1E-E646-99DF-1B5ABFB4A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178175"/>
            <a:ext cx="8103570" cy="564775"/>
          </a:xfrm>
        </p:spPr>
        <p:txBody>
          <a:bodyPr/>
          <a:lstStyle/>
          <a:p>
            <a:r>
              <a:rPr lang="en-US" dirty="0"/>
              <a:t>High charge (pC-scale) relativistic beams compatible with mm-Wave/THz accelerators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180B1-8850-9D4C-9931-146CBDB6F56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1527247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mm-wave/THz structures can handle pC beams for without degradation of quality, nC bunches used for generating wakefields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 rep. rate experiments (&gt;10 kHz) can deliver high-power high-flux beams with pC bunch trains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9E6B1D-F7A5-0F4C-9092-46DB3D2AE9C8}"/>
              </a:ext>
            </a:extLst>
          </p:cNvPr>
          <p:cNvSpPr/>
          <p:nvPr/>
        </p:nvSpPr>
        <p:spPr>
          <a:xfrm>
            <a:off x="158511" y="4237775"/>
            <a:ext cx="8639855" cy="789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5-year R&amp;D Potential: Improved compressors, acceleration experiments with relativistic beamlines, mm-wave/THz relativistic electron sources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3CCBDE-B093-EF4D-BC4C-D09CF7541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993" y="2491696"/>
            <a:ext cx="2293705" cy="1146854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101A5A-76C6-C844-A49C-F056BEDCBE62}"/>
              </a:ext>
            </a:extLst>
          </p:cNvPr>
          <p:cNvSpPr txBox="1"/>
          <p:nvPr/>
        </p:nvSpPr>
        <p:spPr>
          <a:xfrm>
            <a:off x="3092652" y="2572501"/>
            <a:ext cx="174981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b="1" dirty="0"/>
              <a:t>R.K. Li, et al., PRAB (2019)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DDB2BA-057D-8C4D-A503-CADE950CB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24" y="2505754"/>
            <a:ext cx="3216170" cy="15399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8D656C-B120-2C49-AF24-A0AEA8DEFA5A}"/>
              </a:ext>
            </a:extLst>
          </p:cNvPr>
          <p:cNvSpPr/>
          <p:nvPr/>
        </p:nvSpPr>
        <p:spPr>
          <a:xfrm>
            <a:off x="832962" y="3767108"/>
            <a:ext cx="2559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Zhao, </a:t>
            </a:r>
            <a:r>
              <a:rPr lang="en-US" sz="1200" dirty="0" err="1"/>
              <a:t>Lingrong</a:t>
            </a:r>
            <a:r>
              <a:rPr lang="en-US" sz="1200" dirty="0"/>
              <a:t>, et al. </a:t>
            </a:r>
            <a:r>
              <a:rPr lang="en-US" sz="1200" i="1" dirty="0"/>
              <a:t>arXiv:1902.03433</a:t>
            </a:r>
            <a:r>
              <a:rPr lang="en-US" sz="1200" dirty="0"/>
              <a:t> (2019).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E527C-F548-F549-9229-959DEE35B34C}"/>
              </a:ext>
            </a:extLst>
          </p:cNvPr>
          <p:cNvSpPr/>
          <p:nvPr/>
        </p:nvSpPr>
        <p:spPr>
          <a:xfrm>
            <a:off x="7664544" y="2537876"/>
            <a:ext cx="15888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Thompson, M. C., et al. </a:t>
            </a:r>
            <a:r>
              <a:rPr lang="en-US" sz="1200" i="1" dirty="0"/>
              <a:t>Physical review letters</a:t>
            </a:r>
            <a:r>
              <a:rPr lang="en-US" sz="1200" dirty="0"/>
              <a:t> 100.21 (2008): 214801.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909F90-591E-244F-AE7B-969069ED0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534" y="2560478"/>
            <a:ext cx="1414833" cy="7818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402E28-3358-9E44-90FC-BA7C9B78CE2D}"/>
              </a:ext>
            </a:extLst>
          </p:cNvPr>
          <p:cNvSpPr txBox="1"/>
          <p:nvPr/>
        </p:nvSpPr>
        <p:spPr>
          <a:xfrm>
            <a:off x="270572" y="2292065"/>
            <a:ext cx="31566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Beam Diagnostics and Manipulation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736A21-525B-2B4F-96BA-394B8581DDF9}"/>
              </a:ext>
            </a:extLst>
          </p:cNvPr>
          <p:cNvSpPr txBox="1"/>
          <p:nvPr/>
        </p:nvSpPr>
        <p:spPr>
          <a:xfrm>
            <a:off x="6352867" y="2266950"/>
            <a:ext cx="20730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High-Charge Wakefield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185EB3-60DE-EA4F-9336-0BF0B22CD910}"/>
              </a:ext>
            </a:extLst>
          </p:cNvPr>
          <p:cNvSpPr txBox="1"/>
          <p:nvPr/>
        </p:nvSpPr>
        <p:spPr>
          <a:xfrm>
            <a:off x="3634194" y="2267609"/>
            <a:ext cx="21755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Compression/Deflection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0BE708-4D08-BC4A-95B7-23D077C3D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021" y="3342877"/>
            <a:ext cx="1298761" cy="6093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608E80-56D9-764D-A7E8-40935EC9FCDF}"/>
              </a:ext>
            </a:extLst>
          </p:cNvPr>
          <p:cNvSpPr txBox="1"/>
          <p:nvPr/>
        </p:nvSpPr>
        <p:spPr>
          <a:xfrm>
            <a:off x="3323251" y="3729426"/>
            <a:ext cx="174981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b="1" dirty="0"/>
              <a:t>Snively, et al., PRL (2020)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7876" y="3420946"/>
            <a:ext cx="1738732" cy="7465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06782" y="3646528"/>
            <a:ext cx="1161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Zholents, A., et </a:t>
            </a:r>
            <a:r>
              <a:rPr lang="en-US" sz="1000" dirty="0" smtClean="0"/>
              <a:t>al., IPAC (2018</a:t>
            </a:r>
            <a:r>
              <a:rPr lang="en-US" sz="10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7287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8B85CC-9D99-5A47-B020-26CF2A73DC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68D223-7209-864D-81BB-D88FABC0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178175"/>
            <a:ext cx="8103570" cy="564775"/>
          </a:xfrm>
        </p:spPr>
        <p:txBody>
          <a:bodyPr/>
          <a:lstStyle/>
          <a:p>
            <a:r>
              <a:rPr lang="en-US" dirty="0"/>
              <a:t>High-power switches developed to support efficient excitation of structures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5089A-D07A-864B-A039-2B30DE7980D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1639062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Commercial MW-class gyrotrons 100-300 GHz have 50% wall-plug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Produce microsecond pulses – need quasi optics to compress/delay/distribute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High-power switch efficient(~90%) handling and coupling to accelerator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95B4A-2EBB-834F-9598-5268251CEEC2}"/>
              </a:ext>
            </a:extLst>
          </p:cNvPr>
          <p:cNvSpPr/>
          <p:nvPr/>
        </p:nvSpPr>
        <p:spPr>
          <a:xfrm>
            <a:off x="171451" y="4433207"/>
            <a:ext cx="8639855" cy="594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R&amp;D Need Next 5-years: MW-class Compressors, Distribution and Coupling meter-scale linacs, low-loss dielectric waveguides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89BAE-1607-E146-86C5-DEF7D77EC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770" y="2632348"/>
            <a:ext cx="1946241" cy="17286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945353-D673-2244-A1B3-0E447A96C2A7}"/>
              </a:ext>
            </a:extLst>
          </p:cNvPr>
          <p:cNvSpPr txBox="1"/>
          <p:nvPr/>
        </p:nvSpPr>
        <p:spPr>
          <a:xfrm>
            <a:off x="3124200" y="2756807"/>
            <a:ext cx="1745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Kutsaev, S. V., et al. </a:t>
            </a:r>
            <a:r>
              <a:rPr lang="en-US" sz="1200" i="1" dirty="0"/>
              <a:t>Physical Review Applied</a:t>
            </a:r>
            <a:r>
              <a:rPr lang="en-US" sz="1200" dirty="0"/>
              <a:t> 11.3 (2019): 034052.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12F38A-B8B1-5541-9D9D-68D0F355A70F}"/>
              </a:ext>
            </a:extLst>
          </p:cNvPr>
          <p:cNvSpPr/>
          <p:nvPr/>
        </p:nvSpPr>
        <p:spPr>
          <a:xfrm>
            <a:off x="2162085" y="3627182"/>
            <a:ext cx="16521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Picard, Julian F., et al. </a:t>
            </a:r>
            <a:r>
              <a:rPr lang="en-US" sz="1200" i="1" dirty="0"/>
              <a:t>Applied Physics Letters</a:t>
            </a:r>
            <a:r>
              <a:rPr lang="en-US" sz="1200" dirty="0"/>
              <a:t> 114.16 (2019): 164102.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53C7F6-673C-3A4A-AB77-1073A3B38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21" y="2609767"/>
            <a:ext cx="1866449" cy="17907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F7A98D-AF5B-DC43-B908-435F83E85A63}"/>
              </a:ext>
            </a:extLst>
          </p:cNvPr>
          <p:cNvSpPr txBox="1"/>
          <p:nvPr/>
        </p:nvSpPr>
        <p:spPr>
          <a:xfrm>
            <a:off x="1869133" y="2424068"/>
            <a:ext cx="66031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mm-Wave/THz High-Power Laser-Triggered Switches Tested with Accelerators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B2281A-C3BF-4845-8C81-35222C9AC700}"/>
              </a:ext>
            </a:extLst>
          </p:cNvPr>
          <p:cNvSpPr txBox="1"/>
          <p:nvPr/>
        </p:nvSpPr>
        <p:spPr>
          <a:xfrm>
            <a:off x="7012170" y="2845750"/>
            <a:ext cx="163353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Enable 2-3 meter-squared footprint for RF source, modulator, and transport</a:t>
            </a:r>
          </a:p>
        </p:txBody>
      </p:sp>
    </p:spTree>
    <p:extLst>
      <p:ext uri="{BB962C8B-B14F-4D97-AF65-F5344CB8AC3E}">
        <p14:creationId xmlns:p14="http://schemas.microsoft.com/office/powerpoint/2010/main" val="413386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hd_2019" id="{B7992EC4-9F20-449C-B056-2DBF01C21CC4}" vid="{DD0F5D4D-759F-4E20-AEE9-D4E95DBBFE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1020</Words>
  <Application>Microsoft Office PowerPoint</Application>
  <PresentationFormat>On-screen Show (16:9)</PresentationFormat>
  <Paragraphs>157</Paragraphs>
  <Slides>11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</vt:lpstr>
      <vt:lpstr>Times New Roman</vt:lpstr>
      <vt:lpstr>Blank</vt:lpstr>
      <vt:lpstr>Equation</vt:lpstr>
      <vt:lpstr>High-Gradient Accelerators at THz Frequencies</vt:lpstr>
      <vt:lpstr>Accelerator Technology Advancements Drive Scientific Discovery from Ultrafast Dynamics at the Atomic Scale to the Energy Frontier </vt:lpstr>
      <vt:lpstr>Next Generation Accelerators in Pursuit of Compactness, Efficiency and Performance</vt:lpstr>
      <vt:lpstr>Comparison Between RF and THz Accelerators</vt:lpstr>
      <vt:lpstr>Pulsed Heating in High-Frequency Structures</vt:lpstr>
      <vt:lpstr>mm-Wave/THz accelerators are an emerging technology for compact and efficient accelerators</vt:lpstr>
      <vt:lpstr>mm-Wave/THz accelerators demonstrating high gradient performance</vt:lpstr>
      <vt:lpstr>High charge (pC-scale) relativistic beams compatible with mm-Wave/THz accelerators </vt:lpstr>
      <vt:lpstr>High-power switches developed to support efficient excitation of structures</vt:lpstr>
      <vt:lpstr>Laser-Driven THz Sources for Optimal Accelerator Performance, Compactness and High-Rep. Rate </vt:lpstr>
      <vt:lpstr>Broad Impact of THz Science and Technology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2018-12-07T23:44:51Z</cp:lastPrinted>
  <dcterms:created xsi:type="dcterms:W3CDTF">2012-06-11T23:48:53Z</dcterms:created>
  <dcterms:modified xsi:type="dcterms:W3CDTF">2021-02-16T16:27:39Z</dcterms:modified>
</cp:coreProperties>
</file>