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322" r:id="rId3"/>
    <p:sldId id="344" r:id="rId4"/>
    <p:sldId id="345" r:id="rId5"/>
    <p:sldId id="327" r:id="rId6"/>
    <p:sldId id="346" r:id="rId7"/>
    <p:sldId id="348" r:id="rId8"/>
    <p:sldId id="350" r:id="rId9"/>
    <p:sldId id="351" r:id="rId10"/>
    <p:sldId id="347" r:id="rId11"/>
    <p:sldId id="349" r:id="rId12"/>
    <p:sldId id="352" r:id="rId13"/>
    <p:sldId id="353" r:id="rId14"/>
    <p:sldId id="326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50504E"/>
    <a:srgbClr val="4E4E4E"/>
    <a:srgbClr val="404040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56" autoAdjust="0"/>
    <p:restoredTop sz="97319"/>
  </p:normalViewPr>
  <p:slideViewPr>
    <p:cSldViewPr snapToGrid="0" snapToObjects="1" showGuides="1">
      <p:cViewPr varScale="1">
        <p:scale>
          <a:sx n="124" d="100"/>
          <a:sy n="124" d="100"/>
        </p:scale>
        <p:origin x="864" y="1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2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21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18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2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4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15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8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62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9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0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0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2172/163111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2384" y="4895991"/>
            <a:ext cx="8499231" cy="1390219"/>
          </a:xfrm>
        </p:spPr>
        <p:txBody>
          <a:bodyPr/>
          <a:lstStyle/>
          <a:p>
            <a:r>
              <a:rPr lang="en-US" dirty="0"/>
              <a:t>Sergey </a:t>
            </a:r>
            <a:r>
              <a:rPr lang="en-US" dirty="0" err="1"/>
              <a:t>Belomestnykh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mini-Workshop on Cavity Performance Frontier, 16-17 February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6770" y="3951841"/>
            <a:ext cx="8808334" cy="1003049"/>
          </a:xfrm>
        </p:spPr>
        <p:txBody>
          <a:bodyPr>
            <a:noAutofit/>
          </a:bodyPr>
          <a:lstStyle/>
          <a:p>
            <a:r>
              <a:rPr lang="en-US" sz="2800" dirty="0"/>
              <a:t>Key directions for R&amp;D of SRF cavities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Gradient Frontier main directions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73410" y="942755"/>
            <a:ext cx="8633367" cy="4811825"/>
          </a:xfrm>
        </p:spPr>
        <p:txBody>
          <a:bodyPr/>
          <a:lstStyle/>
          <a:p>
            <a:pPr marL="236538" indent="-236538">
              <a:buFont typeface="Wingdings" charset="2"/>
              <a:buChar char="§"/>
            </a:pPr>
            <a:r>
              <a:rPr lang="en-US" sz="1600" dirty="0"/>
              <a:t>This R&amp;D plan includes research into fundamental questions; </a:t>
            </a:r>
          </a:p>
          <a:p>
            <a:pPr marL="236538" indent="-236538">
              <a:buFont typeface="Wingdings" charset="2"/>
              <a:buChar char="§"/>
            </a:pPr>
            <a:r>
              <a:rPr lang="en-US" sz="1600" dirty="0"/>
              <a:t>Layered structures and advanced vortex dynamics concepts; </a:t>
            </a:r>
          </a:p>
          <a:p>
            <a:pPr marL="236538" indent="-236538">
              <a:buFont typeface="Wingdings" charset="2"/>
              <a:buChar char="§"/>
            </a:pPr>
            <a:r>
              <a:rPr lang="en-US" sz="1600" dirty="0"/>
              <a:t>New materials, films, and multilayers; </a:t>
            </a:r>
          </a:p>
          <a:p>
            <a:pPr marL="5719763" indent="-227013">
              <a:buFont typeface="Wingdings" charset="2"/>
              <a:buChar char="§"/>
            </a:pPr>
            <a:r>
              <a:rPr lang="en-US" sz="1600" dirty="0"/>
              <a:t>Development of Nb</a:t>
            </a:r>
            <a:r>
              <a:rPr lang="en-US" sz="1600" baseline="-25000" dirty="0"/>
              <a:t>3</a:t>
            </a:r>
            <a:r>
              <a:rPr lang="en-US" sz="1600" dirty="0"/>
              <a:t>Sn as a practical SRF material; </a:t>
            </a:r>
          </a:p>
          <a:p>
            <a:pPr marL="5719763" indent="-227013">
              <a:buFont typeface="Wingdings" charset="2"/>
              <a:buChar char="§"/>
            </a:pPr>
            <a:r>
              <a:rPr lang="en-US" sz="1600" dirty="0"/>
              <a:t>Field emission mitigation;</a:t>
            </a:r>
          </a:p>
          <a:p>
            <a:pPr marL="5719763" indent="-227013">
              <a:buFont typeface="Wingdings" charset="2"/>
              <a:buChar char="§"/>
            </a:pPr>
            <a:r>
              <a:rPr lang="en-US" sz="1600" dirty="0"/>
              <a:t>Microphonics and Lorentz force detuning compensation R&amp;D; </a:t>
            </a:r>
          </a:p>
          <a:p>
            <a:pPr marL="5719763" indent="-227013">
              <a:buFont typeface="Wingdings" charset="2"/>
              <a:buChar char="§"/>
            </a:pPr>
            <a:r>
              <a:rPr lang="en-US" sz="1600" dirty="0"/>
              <a:t>Novel SRF cavity shapes.</a:t>
            </a:r>
          </a:p>
          <a:p>
            <a:pPr marL="5719763" indent="-227013">
              <a:buFont typeface="Wingdings" charset="2"/>
              <a:buChar char="§"/>
            </a:pPr>
            <a:endParaRPr lang="en-US" sz="1600" dirty="0"/>
          </a:p>
          <a:p>
            <a:pPr marL="5719763" indent="-227013">
              <a:buFont typeface="Wingdings" charset="2"/>
              <a:buChar char="§"/>
            </a:pPr>
            <a:r>
              <a:rPr lang="en-US" sz="1600" dirty="0"/>
              <a:t>There will be several presentations covering some of research related to this directions</a:t>
            </a:r>
          </a:p>
          <a:p>
            <a:pPr marL="5719763" indent="-227013">
              <a:buFont typeface="Wingdings" charset="2"/>
              <a:buChar char="§"/>
            </a:pPr>
            <a:endParaRPr lang="en-US" sz="1600" dirty="0"/>
          </a:p>
          <a:p>
            <a:pPr marL="5492750" indent="0" algn="ctr">
              <a:buNone/>
            </a:pPr>
            <a:r>
              <a:rPr lang="en-US" sz="1600" b="1" i="1" dirty="0"/>
              <a:t>Some of the directions are common between the two roadmaps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1C6F7-E260-B841-8541-C9A553C36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8" y="1914785"/>
            <a:ext cx="5647008" cy="40549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57835-A8BF-514C-84C2-16124B4845CA}"/>
              </a:ext>
            </a:extLst>
          </p:cNvPr>
          <p:cNvCxnSpPr/>
          <p:nvPr/>
        </p:nvCxnSpPr>
        <p:spPr>
          <a:xfrm>
            <a:off x="2495332" y="1868202"/>
            <a:ext cx="0" cy="41299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30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Gradient Frontier today: two-step bake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73410" y="849236"/>
            <a:ext cx="8633367" cy="4811825"/>
          </a:xfrm>
        </p:spPr>
        <p:txBody>
          <a:bodyPr/>
          <a:lstStyle/>
          <a:p>
            <a:pPr marL="234950" indent="-234950">
              <a:buFont typeface="Wingdings" charset="2"/>
              <a:buChar char="§"/>
            </a:pPr>
            <a:r>
              <a:rPr lang="en-US" sz="1600" dirty="0"/>
              <a:t>Systematic achievement of unprecedented gradients ~48-50 MV/m (~210 </a:t>
            </a:r>
            <a:r>
              <a:rPr lang="en-US" sz="1600" dirty="0" err="1"/>
              <a:t>mT</a:t>
            </a:r>
            <a:r>
              <a:rPr lang="en-US" sz="1600" dirty="0"/>
              <a:t>)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Performance linked to 2 effects: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Ultra cold final EP that gives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Additional 75</a:t>
            </a:r>
            <a:r>
              <a:rPr lang="en-US" sz="1400" baseline="30000" dirty="0"/>
              <a:t>o</a:t>
            </a:r>
            <a:r>
              <a:rPr lang="en-US" sz="1400" dirty="0"/>
              <a:t>C bake before 120</a:t>
            </a:r>
            <a:r>
              <a:rPr lang="en-US" sz="1400" baseline="30000" dirty="0"/>
              <a:t>o</a:t>
            </a:r>
            <a:r>
              <a:rPr lang="en-US" sz="1400" dirty="0"/>
              <a:t>C in situ bake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30A45-F76D-874A-9060-35E7607DE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8" y="1953407"/>
            <a:ext cx="5700447" cy="35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D8703-C3A9-D342-94AC-4138B529B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30" y="4136260"/>
            <a:ext cx="3083370" cy="194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9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Gradient Frontier today: two-step bake (2)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73410" y="849236"/>
            <a:ext cx="8633367" cy="4811825"/>
          </a:xfrm>
        </p:spPr>
        <p:txBody>
          <a:bodyPr/>
          <a:lstStyle/>
          <a:p>
            <a:pPr marL="234950" indent="-234950">
              <a:buFont typeface="Wingdings" charset="2"/>
              <a:buChar char="§"/>
            </a:pPr>
            <a:r>
              <a:rPr lang="en-US" sz="1600" dirty="0"/>
              <a:t>Observed branching behavior in cavities retested without disassembly in between (always under vacuum)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50 MV/m single cell cavity was sent around the world for verification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Some correlation found between branching cavity performance and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51B8E3-6647-3447-8344-237A3DDC8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0" y="2259653"/>
            <a:ext cx="8454661" cy="38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42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gradient cryomodule demonstration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73410" y="849236"/>
            <a:ext cx="8633367" cy="4811825"/>
          </a:xfrm>
        </p:spPr>
        <p:txBody>
          <a:bodyPr/>
          <a:lstStyle/>
          <a:p>
            <a:pPr marL="234950" indent="-234950">
              <a:buFont typeface="Wingdings" charset="2"/>
              <a:buChar char="§"/>
            </a:pPr>
            <a:r>
              <a:rPr lang="en-US" sz="1600" dirty="0"/>
              <a:t>The new SRF advances may enable significant reduction in ILC cost: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Flux expulsion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Two step bake (75/120)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Cold EP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Fermilab is in the process of refurbishing one of the old cryomodules. Supported by the ILC Cost Reduction R&amp;D with contributions from other labs throughout the world.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Goal is to reach higher gradient than has ever been demonstrated in CM test: 38 MV/m average gradient with a stretch goal of 40 MV/m. The </a:t>
            </a:r>
            <a:r>
              <a:rPr lang="en-US" sz="1600" i="1" dirty="0"/>
              <a:t>Q</a:t>
            </a:r>
            <a:r>
              <a:rPr lang="en-US" sz="1600" i="1" baseline="-25000" dirty="0"/>
              <a:t>0</a:t>
            </a:r>
            <a:r>
              <a:rPr lang="en-US" sz="1600" dirty="0"/>
              <a:t> goal is 1.0</a:t>
            </a:r>
            <a:r>
              <a:rPr lang="en-US" sz="1600" dirty="0">
                <a:sym typeface="Symbol" pitchFamily="2" charset="2"/>
              </a:rPr>
              <a:t></a:t>
            </a:r>
            <a:r>
              <a:rPr lang="en-US" sz="1600" dirty="0"/>
              <a:t>10</a:t>
            </a:r>
            <a:r>
              <a:rPr lang="en-US" sz="1600" baseline="30000" dirty="0"/>
              <a:t>10</a:t>
            </a:r>
            <a:r>
              <a:rPr lang="en-US" sz="1600" dirty="0"/>
              <a:t> at 38 MV/m.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Some other CM improvements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Cavity candidates to date: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TB9AES011 – 41.3 MV/m 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TB9ACC011 – 45.5 MV/m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TB9ACC012 – 36.9 MV/m 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TB9ACC013 – 40.4 MV/m 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Average of 41.0 MV/m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685800" lvl="1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34950" indent="-234950">
              <a:buFont typeface="Wingdings" charset="2"/>
              <a:buChar char="§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23238-78DB-B149-95C0-80310888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921" y="3068925"/>
            <a:ext cx="4294834" cy="31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9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386366"/>
          </a:xfrm>
        </p:spPr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8B2E63-F501-3540-A4A2-776C88017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future research directions will include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studies pushing the performance of niobium, including doping, multi-step heat treatment, flux expulsion and flux losses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new materials such as Nb</a:t>
            </a:r>
            <a:r>
              <a:rPr lang="en-US" baseline="-25000" dirty="0"/>
              <a:t>3</a:t>
            </a:r>
            <a:r>
              <a:rPr lang="en-US" dirty="0"/>
              <a:t>Sn as well as layered structures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fundamental studies of the physics of RF surface resistance and penetration of flux into superconductors at high fields</a:t>
            </a:r>
          </a:p>
        </p:txBody>
      </p:sp>
    </p:spTree>
    <p:extLst>
      <p:ext uri="{BB962C8B-B14F-4D97-AF65-F5344CB8AC3E}">
        <p14:creationId xmlns:p14="http://schemas.microsoft.com/office/powerpoint/2010/main" val="45611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Belomestnykh</a:t>
            </a:r>
            <a:r>
              <a:rPr lang="en-US" dirty="0"/>
              <a:t> | SRF R&amp;D - Key directions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A9FA1E-EF48-2E4C-BE44-261E2627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627AF-90A0-8F4E-9540-E8664ABE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3" y="1623316"/>
            <a:ext cx="8863354" cy="266100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66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Belomestnykh</a:t>
            </a:r>
            <a:r>
              <a:rPr lang="en-US" dirty="0"/>
              <a:t> | SRF R&amp;D - Key directions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2" name="Content Placeholder 5"/>
          <p:cNvSpPr>
            <a:spLocks noGrp="1"/>
          </p:cNvSpPr>
          <p:nvPr>
            <p:ph idx="1"/>
          </p:nvPr>
        </p:nvSpPr>
        <p:spPr>
          <a:xfrm>
            <a:off x="222250" y="780836"/>
            <a:ext cx="8672513" cy="544530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/>
              <a:t>SRF is a critical technology for several accelerator-based frontier HEP facilities: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HL-LHC (crab cavities)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LBNF/DUNE/PIP-II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Future linear (ILC) and circular (FCC-</a:t>
            </a:r>
            <a:r>
              <a:rPr lang="en-US" sz="2000" dirty="0" err="1"/>
              <a:t>ee</a:t>
            </a:r>
            <a:r>
              <a:rPr lang="en-US" sz="2000" dirty="0"/>
              <a:t>, CEPC) colliders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Muon collider?</a:t>
            </a:r>
          </a:p>
          <a:p>
            <a:pPr>
              <a:buFont typeface="Wingdings" charset="2"/>
              <a:buChar char="§"/>
            </a:pPr>
            <a:r>
              <a:rPr lang="en-US" sz="2000" dirty="0"/>
              <a:t>Other potential applications:</a:t>
            </a:r>
          </a:p>
          <a:p>
            <a:pPr lvl="1">
              <a:buFont typeface="Courier New" charset="0"/>
              <a:buChar char="o"/>
            </a:pPr>
            <a:r>
              <a:rPr lang="en-US" sz="2000" dirty="0"/>
              <a:t>Next generation dark sector searches (axions, dark photons…)</a:t>
            </a:r>
          </a:p>
          <a:p>
            <a:pPr lvl="1">
              <a:buFont typeface="Courier New" charset="0"/>
              <a:buChar char="o"/>
            </a:pPr>
            <a:r>
              <a:rPr lang="en-US" sz="2000" dirty="0"/>
              <a:t>Quantum computing for HEP</a:t>
            </a:r>
          </a:p>
          <a:p>
            <a:pPr>
              <a:buFont typeface="Wingdings" charset="2"/>
              <a:buChar char="§"/>
            </a:pPr>
            <a:r>
              <a:rPr lang="en-US" sz="2000" dirty="0"/>
              <a:t>Synergy with other fields: Nuclear Physics (EIC, FRIB, …), Light Sources / FELs (e.g., LCLS-II/LCLS-II HE), Spallation Sources (SNS upgrade, ESS, …)</a:t>
            </a:r>
          </a:p>
          <a:p>
            <a:pPr>
              <a:buFont typeface="Wingdings" charset="2"/>
              <a:buChar char="§"/>
            </a:pPr>
            <a:r>
              <a:rPr lang="en-US" sz="2000" dirty="0"/>
              <a:t>Continued improvements in cavity performance enables new scientific applications when they would have otherwise been either unachievable or too expensive</a:t>
            </a:r>
          </a:p>
        </p:txBody>
      </p:sp>
    </p:spTree>
    <p:extLst>
      <p:ext uri="{BB962C8B-B14F-4D97-AF65-F5344CB8AC3E}">
        <p14:creationId xmlns:p14="http://schemas.microsoft.com/office/powerpoint/2010/main" val="27977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Belomestnykh</a:t>
            </a:r>
            <a:r>
              <a:rPr lang="en-US" dirty="0"/>
              <a:t> | SRF R&amp;D - Key directions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DOE GARD RF accelerator technology roadmap</a:t>
            </a:r>
          </a:p>
        </p:txBody>
      </p:sp>
      <p:sp>
        <p:nvSpPr>
          <p:cNvPr id="42" name="Content Placeholder 5"/>
          <p:cNvSpPr>
            <a:spLocks noGrp="1"/>
          </p:cNvSpPr>
          <p:nvPr>
            <p:ph idx="1"/>
          </p:nvPr>
        </p:nvSpPr>
        <p:spPr>
          <a:xfrm>
            <a:off x="228600" y="844952"/>
            <a:ext cx="8672513" cy="523052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000" dirty="0"/>
              <a:t>DOE/HEP General Accelerator R&amp;D (GARD) Program ten-year roadmap was developed by a team of leading researchers with input from the community (domestic and international) in 2017</a:t>
            </a:r>
          </a:p>
          <a:p>
            <a:pPr marL="3952875" indent="-3794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000" dirty="0"/>
              <a:t>It reflected the Particle Physics Project Prioritization Panel (P5) strategy and the subsequent HEPAP Accelerator Subpanel recommendations</a:t>
            </a:r>
          </a:p>
          <a:p>
            <a:pPr marL="3952875" indent="-3794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000" dirty="0"/>
              <a:t>The roadmap incorporated the most promising research directions for advances that enable future experimental high energy physics programs</a:t>
            </a:r>
          </a:p>
          <a:p>
            <a:pPr marL="3952875" indent="-3794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000" dirty="0"/>
              <a:t>We anticipate that the roadmap will be updated after </a:t>
            </a:r>
            <a:r>
              <a:rPr lang="en-US" sz="2000" i="1" dirty="0"/>
              <a:t>SnowMass2021</a:t>
            </a:r>
            <a:r>
              <a:rPr lang="en-US" sz="2000" dirty="0"/>
              <a:t> and subsequent P5 process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8265F-2672-F64C-AE3C-0E6035081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38" y="1797978"/>
            <a:ext cx="3369909" cy="4391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F6539-B554-AA4E-98D7-C81305C7833D}"/>
              </a:ext>
            </a:extLst>
          </p:cNvPr>
          <p:cNvSpPr/>
          <p:nvPr/>
        </p:nvSpPr>
        <p:spPr>
          <a:xfrm>
            <a:off x="4095320" y="5781129"/>
            <a:ext cx="3407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effectLst/>
                <a:latin typeface="Helvetica" pitchFamily="2" charset="0"/>
                <a:hlinkClick r:id="rId4"/>
              </a:rPr>
              <a:t>https://doi.org/10.2172/1631119</a:t>
            </a:r>
            <a:endParaRPr lang="en-US" sz="1800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2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SRF roadmaps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183748" y="946669"/>
            <a:ext cx="8776504" cy="74152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/>
              <a:t>Two main research thrusts – two roadmaps</a:t>
            </a:r>
          </a:p>
          <a:p>
            <a:pPr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B5990A-1B4D-3248-85F8-6676DA3A1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427" y="2204381"/>
            <a:ext cx="4214973" cy="304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506FF-2B5C-B948-AA4A-16907720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65" y="2204381"/>
            <a:ext cx="4044263" cy="3052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C8A4CC-8B37-524B-8513-9A2645B1E178}"/>
              </a:ext>
            </a:extLst>
          </p:cNvPr>
          <p:cNvSpPr/>
          <p:nvPr/>
        </p:nvSpPr>
        <p:spPr>
          <a:xfrm>
            <a:off x="1234257" y="1926348"/>
            <a:ext cx="2110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/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High Q Frontier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ED6CDE-39ED-F24B-A6F2-54C67A200C08}"/>
              </a:ext>
            </a:extLst>
          </p:cNvPr>
          <p:cNvSpPr/>
          <p:nvPr/>
        </p:nvSpPr>
        <p:spPr>
          <a:xfrm>
            <a:off x="5752674" y="1920679"/>
            <a:ext cx="2110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/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High Gradient Frontier</a:t>
            </a:r>
          </a:p>
        </p:txBody>
      </p:sp>
    </p:spTree>
    <p:extLst>
      <p:ext uri="{BB962C8B-B14F-4D97-AF65-F5344CB8AC3E}">
        <p14:creationId xmlns:p14="http://schemas.microsoft.com/office/powerpoint/2010/main" val="142563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Q Frontier main directions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73410" y="756770"/>
            <a:ext cx="8633367" cy="539745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Continue exploration of the effect of interstitial impurities on bulk Nb surface resistance</a:t>
            </a:r>
          </a:p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Study the effect of doping on </a:t>
            </a:r>
            <a:r>
              <a:rPr lang="en-US" sz="1600" i="1" dirty="0"/>
              <a:t>Q</a:t>
            </a:r>
            <a:r>
              <a:rPr lang="en-US" sz="1600" dirty="0"/>
              <a:t> of cavities at different frequencies (650 MHz – 3.9 GHz)</a:t>
            </a:r>
          </a:p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Develop fundamental understanding of the reverse field dependence of the BCS surface resistance and devise experiments towards validation of different theories</a:t>
            </a:r>
          </a:p>
          <a:p>
            <a:pPr marL="5888038" indent="-1635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Develop understanding of mechanisms of trapping magnetic vortices and their contribution to the RF losses</a:t>
            </a:r>
          </a:p>
          <a:p>
            <a:pPr marL="5888038" indent="-1635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Develop understanding of 'intrinsic' residual resistance and its field dependence</a:t>
            </a:r>
          </a:p>
          <a:p>
            <a:pPr marL="5888038" indent="-1635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Ameliorate trapped vortices via innovative ideas</a:t>
            </a:r>
          </a:p>
          <a:p>
            <a:pPr marL="5888038" indent="-1635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Develop Nb</a:t>
            </a:r>
            <a:r>
              <a:rPr lang="en-US" sz="1600" baseline="-25000" dirty="0"/>
              <a:t>3</a:t>
            </a:r>
            <a:r>
              <a:rPr lang="en-US" sz="1600" dirty="0"/>
              <a:t>Sn coating on single and multi-cell cavities of different frequencies</a:t>
            </a:r>
          </a:p>
          <a:p>
            <a:pPr marL="5888038" indent="-163513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/>
              <a:t>Investigate feasibility of other materials for high </a:t>
            </a:r>
            <a:r>
              <a:rPr lang="en-US" sz="1600" i="1" dirty="0"/>
              <a:t>Q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22D7B-B04F-0B46-8372-2002D611D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7" y="2209233"/>
            <a:ext cx="5782353" cy="40288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57835-A8BF-514C-84C2-16124B4845CA}"/>
              </a:ext>
            </a:extLst>
          </p:cNvPr>
          <p:cNvCxnSpPr/>
          <p:nvPr/>
        </p:nvCxnSpPr>
        <p:spPr>
          <a:xfrm>
            <a:off x="2352782" y="2024301"/>
            <a:ext cx="0" cy="41299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66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Q Frontier today: N doping &amp; infusion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73410" y="849236"/>
            <a:ext cx="8633367" cy="4811825"/>
          </a:xfrm>
        </p:spPr>
        <p:txBody>
          <a:bodyPr/>
          <a:lstStyle/>
          <a:p>
            <a:pPr marL="234950" indent="-234950">
              <a:buFont typeface="Wingdings" charset="2"/>
              <a:buChar char="§"/>
            </a:pPr>
            <a:r>
              <a:rPr lang="en-US" sz="1600" dirty="0"/>
              <a:t>Nitrogen doping is an established process, applied to LCLS-II and LCLS-II-HE. The recipe requires tweaking for different applications (cavity size, machine requirements, …)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Nitrogen infusion has shown huge potential for high </a:t>
            </a:r>
            <a:r>
              <a:rPr lang="en-US" sz="1600" i="1" dirty="0"/>
              <a:t>Q</a:t>
            </a:r>
            <a:r>
              <a:rPr lang="en-US" sz="1600" dirty="0"/>
              <a:t> and high gradient performance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Raise cavity temperature to ~800 C (vacuum furnace) where oxide dissolves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Lower temperature to ~120 C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Introduce nitrogen which diffuses 10s of nm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Difficulty in reproducing results outside of FNAL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0703842-D884-7849-9D9F-2A069A18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849" y="2897312"/>
            <a:ext cx="4171839" cy="32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0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77466-0E74-7A40-97BD-CE1CA196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99" y="2715564"/>
            <a:ext cx="4149982" cy="271595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Q Frontier today: mid-T bake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55316" y="731980"/>
            <a:ext cx="8633367" cy="1968622"/>
          </a:xfrm>
        </p:spPr>
        <p:txBody>
          <a:bodyPr/>
          <a:lstStyle/>
          <a:p>
            <a:pPr marL="234950" indent="-234950">
              <a:buFont typeface="Wingdings" charset="2"/>
              <a:buChar char="§"/>
            </a:pPr>
            <a:r>
              <a:rPr lang="en-US" sz="1600" dirty="0"/>
              <a:t>Mid-T bake: Heat treatment to temperature ~300-400 C to dissolve oxide, with cavity assembled and under vacuum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Cavities tested without exposing to air (also after exposing to air)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N-doping/infusion-like effect observed in </a:t>
            </a:r>
            <a:r>
              <a:rPr lang="en-US" sz="1600" i="1" dirty="0"/>
              <a:t>Q vs E </a:t>
            </a:r>
            <a:r>
              <a:rPr lang="en-US" sz="1600" dirty="0"/>
              <a:t>curves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i="1" dirty="0"/>
              <a:t>Q</a:t>
            </a:r>
            <a:r>
              <a:rPr lang="en-US" sz="1600" i="1" baseline="-25000" dirty="0"/>
              <a:t>0</a:t>
            </a:r>
            <a:r>
              <a:rPr lang="en-US" sz="1600" dirty="0"/>
              <a:t> values of 3-4</a:t>
            </a:r>
            <a:r>
              <a:rPr lang="en-US" sz="1600" dirty="0">
                <a:sym typeface="Symbol" pitchFamily="2" charset="2"/>
              </a:rPr>
              <a:t></a:t>
            </a:r>
            <a:r>
              <a:rPr lang="en-US" sz="1600" dirty="0"/>
              <a:t>10</a:t>
            </a:r>
            <a:r>
              <a:rPr lang="en-US" sz="1600" baseline="30000" dirty="0"/>
              <a:t>11</a:t>
            </a:r>
            <a:r>
              <a:rPr lang="en-US" sz="1600" dirty="0"/>
              <a:t> were measured &lt;1.5 K and 20 MV/m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Residual resistance of just 0.63 ± 0.06 </a:t>
            </a:r>
            <a:r>
              <a:rPr lang="en-US" sz="1600" dirty="0" err="1"/>
              <a:t>nOhm</a:t>
            </a:r>
            <a:r>
              <a:rPr lang="en-US" sz="1600" dirty="0"/>
              <a:t> was measured at 16 MV/m</a:t>
            </a:r>
          </a:p>
          <a:p>
            <a:pPr marL="234950" indent="-234950">
              <a:buFont typeface="Wingdings" charset="2"/>
              <a:buChar char="§"/>
            </a:pPr>
            <a:r>
              <a:rPr lang="en-US" sz="1600" dirty="0"/>
              <a:t>Recent studies at IHEP (Beijing, China) on single cell and 9-cell (with simplified baking)</a:t>
            </a:r>
          </a:p>
          <a:p>
            <a:pPr marL="234950" indent="-234950">
              <a:buFont typeface="Wingdings" charset="2"/>
              <a:buChar char="§"/>
            </a:pPr>
            <a:endParaRPr lang="en-US" sz="1600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E111858-1AF8-6547-A138-887163EAD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9" y="3788256"/>
            <a:ext cx="3469497" cy="271595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3DD4A-EF48-614B-B5E1-311205850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59" y="2700601"/>
            <a:ext cx="2987040" cy="1173338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7E9D6-8331-1440-89C8-0B1B08279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667" y="4176959"/>
            <a:ext cx="2903460" cy="2509124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0032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2/16/21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Belomestnykh | SRF R&amp;D - Key directions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Q Frontier today: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55316" y="935741"/>
            <a:ext cx="8633367" cy="634483"/>
          </a:xfrm>
        </p:spPr>
        <p:txBody>
          <a:bodyPr/>
          <a:lstStyle/>
          <a:p>
            <a:pPr marL="234950" indent="-234950">
              <a:buFont typeface="Wingdings" charset="2"/>
              <a:buChar char="§"/>
            </a:pPr>
            <a:r>
              <a:rPr lang="en-US" sz="1600" dirty="0"/>
              <a:t>Good progress in Nb</a:t>
            </a:r>
            <a:r>
              <a:rPr lang="en-US" sz="1600" baseline="-25000" dirty="0"/>
              <a:t>3</a:t>
            </a:r>
            <a:r>
              <a:rPr lang="en-US" sz="1600" dirty="0"/>
              <a:t>Sn cavity R&amp;D: ~4 K operation with unprecedented </a:t>
            </a:r>
            <a:r>
              <a:rPr lang="en-US" sz="1600" i="1" dirty="0"/>
              <a:t>Q</a:t>
            </a:r>
            <a:r>
              <a:rPr lang="en-US" sz="1600" dirty="0"/>
              <a:t> &gt; 10</a:t>
            </a:r>
            <a:r>
              <a:rPr lang="en-US" sz="1600" baseline="30000" dirty="0"/>
              <a:t>10</a:t>
            </a:r>
            <a:r>
              <a:rPr lang="en-US" sz="1600" dirty="0"/>
              <a:t> in CW operation achieved at 3 labs (more details in </a:t>
            </a:r>
            <a:r>
              <a:rPr lang="en-US" sz="1600" i="1" dirty="0"/>
              <a:t>R. Porter’s </a:t>
            </a:r>
            <a:r>
              <a:rPr lang="en-US" sz="1600" dirty="0"/>
              <a:t>talk tomorrow)</a:t>
            </a:r>
          </a:p>
          <a:p>
            <a:pPr marL="234950" indent="-234950">
              <a:buFont typeface="Wingdings" charset="2"/>
              <a:buChar char="§"/>
            </a:pPr>
            <a:endParaRPr lang="en-US" sz="1600" dirty="0"/>
          </a:p>
          <a:p>
            <a:pPr marL="234950" indent="-234950">
              <a:buFont typeface="Wingdings" charset="2"/>
              <a:buChar char="§"/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203EA8-0476-354A-8BD5-4CF8984E7B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329" y="2733032"/>
            <a:ext cx="2907155" cy="2734255"/>
          </a:xfrm>
          <a:prstGeom prst="rect">
            <a:avLst/>
          </a:prstGeom>
        </p:spPr>
      </p:pic>
      <p:pic>
        <p:nvPicPr>
          <p:cNvPr id="12" name="Picture 2" descr="σ 1010 &#10;109 &#10;ο &#10;4.4 K &#10;• 2.0 k &#10;5 &#10;10 &#10;15 &#10;20 &#10;25 &#10;acc ">
            <a:extLst>
              <a:ext uri="{FF2B5EF4-FFF2-40B4-BE49-F238E27FC236}">
                <a16:creationId xmlns:a16="http://schemas.microsoft.com/office/drawing/2014/main" id="{2FF06806-C188-444F-A797-70B2D6B9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210" y="2589046"/>
            <a:ext cx="3125790" cy="28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78C7A-32AF-9444-8DF8-D9AC8E6E9C7A}"/>
              </a:ext>
            </a:extLst>
          </p:cNvPr>
          <p:cNvGrpSpPr>
            <a:grpSpLocks noChangeAspect="1"/>
          </p:cNvGrpSpPr>
          <p:nvPr/>
        </p:nvGrpSpPr>
        <p:grpSpPr>
          <a:xfrm>
            <a:off x="171725" y="2636477"/>
            <a:ext cx="2678057" cy="2750261"/>
            <a:chOff x="3377932" y="1591982"/>
            <a:chExt cx="7318967" cy="46516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93D475-AB6B-BC43-BB16-DE5F3877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932" y="1591982"/>
              <a:ext cx="7318967" cy="465162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3401CB-EFD0-674B-846D-0DE4FFC6B1D9}"/>
                </a:ext>
              </a:extLst>
            </p:cNvPr>
            <p:cNvSpPr/>
            <p:nvPr/>
          </p:nvSpPr>
          <p:spPr>
            <a:xfrm>
              <a:off x="4327752" y="1717269"/>
              <a:ext cx="1884487" cy="66672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600" kern="0" dirty="0">
                  <a:latin typeface="Franklin Gothic Medium" panose="020B0603020102020204" pitchFamily="34" charset="0"/>
                  <a:ea typeface=""/>
                  <a:cs typeface=""/>
                </a:rPr>
                <a:t>4.2 K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C264594-E85D-5846-9926-894677A2E63A}"/>
              </a:ext>
            </a:extLst>
          </p:cNvPr>
          <p:cNvSpPr txBox="1"/>
          <p:nvPr/>
        </p:nvSpPr>
        <p:spPr>
          <a:xfrm>
            <a:off x="3416359" y="4669617"/>
            <a:ext cx="23626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kumimoji="0" lang="en-US" sz="11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Ciovati</a:t>
            </a:r>
            <a:r>
              <a:rPr kumimoji="0" lang="en-US" sz="11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kumimoji="0" lang="en-US" sz="11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Parajuli</a:t>
            </a:r>
            <a:r>
              <a:rPr kumimoji="0" lang="en-US" sz="11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U. </a:t>
            </a:r>
            <a:r>
              <a:rPr kumimoji="0" lang="en-US" sz="11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endParaRPr kumimoji="0" lang="en-US" sz="11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72615-056C-404C-B4AE-953AB8918BF4}"/>
              </a:ext>
            </a:extLst>
          </p:cNvPr>
          <p:cNvSpPr txBox="1"/>
          <p:nvPr/>
        </p:nvSpPr>
        <p:spPr>
          <a:xfrm>
            <a:off x="6596026" y="4613313"/>
            <a:ext cx="10160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S. Posen</a:t>
            </a:r>
          </a:p>
        </p:txBody>
      </p:sp>
      <p:pic>
        <p:nvPicPr>
          <p:cNvPr id="20" name="Picture 6" descr="FermiLogo_RGB_NALBlue.png">
            <a:extLst>
              <a:ext uri="{FF2B5EF4-FFF2-40B4-BE49-F238E27FC236}">
                <a16:creationId xmlns:a16="http://schemas.microsoft.com/office/drawing/2014/main" id="{9677C2E3-70DA-4140-A37E-BA647F15A7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149" y="1986672"/>
            <a:ext cx="1829304" cy="3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6F475C-E109-B94E-BC32-F1F66ABE9A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616" y="1891378"/>
            <a:ext cx="1993166" cy="6454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C062C0-77CE-3E49-9EBA-7BC5225C20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47" y="1897808"/>
            <a:ext cx="2090056" cy="5225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3708CE-8582-D34A-BEF2-4E90D2B2E5BF}"/>
              </a:ext>
            </a:extLst>
          </p:cNvPr>
          <p:cNvSpPr txBox="1"/>
          <p:nvPr/>
        </p:nvSpPr>
        <p:spPr>
          <a:xfrm>
            <a:off x="5240510" y="3603049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4 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12E2D3-FF0F-1041-BFF9-9325B841392C}"/>
              </a:ext>
            </a:extLst>
          </p:cNvPr>
          <p:cNvSpPr txBox="1"/>
          <p:nvPr/>
        </p:nvSpPr>
        <p:spPr>
          <a:xfrm>
            <a:off x="7666703" y="3640200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4.2 K</a:t>
            </a:r>
          </a:p>
        </p:txBody>
      </p:sp>
    </p:spTree>
    <p:extLst>
      <p:ext uri="{BB962C8B-B14F-4D97-AF65-F5344CB8AC3E}">
        <p14:creationId xmlns:p14="http://schemas.microsoft.com/office/powerpoint/2010/main" val="291206689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10328</TotalTime>
  <Words>1149</Words>
  <Application>Microsoft Macintosh PowerPoint</Application>
  <PresentationFormat>On-screen Show (4:3)</PresentationFormat>
  <Paragraphs>149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Courier New</vt:lpstr>
      <vt:lpstr>Franklin Gothic Medium</vt:lpstr>
      <vt:lpstr>Helvetica</vt:lpstr>
      <vt:lpstr>Times New Roman</vt:lpstr>
      <vt:lpstr>Wingdings</vt:lpstr>
      <vt:lpstr>Fermilab_PPT_090815</vt:lpstr>
      <vt:lpstr>PowerPoint Presentation</vt:lpstr>
      <vt:lpstr>LOI</vt:lpstr>
      <vt:lpstr>Motivation</vt:lpstr>
      <vt:lpstr>DOE GARD RF accelerator technology roadmap</vt:lpstr>
      <vt:lpstr>SRF roadmaps</vt:lpstr>
      <vt:lpstr>High Q Frontier main directions</vt:lpstr>
      <vt:lpstr>High Q Frontier today: N doping &amp; infusion</vt:lpstr>
      <vt:lpstr>High Q Frontier today: mid-T bake</vt:lpstr>
      <vt:lpstr>High Q Frontier today: Nb3Sn</vt:lpstr>
      <vt:lpstr>High Gradient Frontier main directions</vt:lpstr>
      <vt:lpstr>High Gradient Frontier today: two-step bake</vt:lpstr>
      <vt:lpstr>High Gradient Frontier today: two-step bake (2)</vt:lpstr>
      <vt:lpstr>High gradient cryomodule demonstration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Belomestnykh</dc:creator>
  <cp:lastModifiedBy>Sergey Belomestnykh</cp:lastModifiedBy>
  <cp:revision>263</cp:revision>
  <cp:lastPrinted>2014-01-20T19:40:21Z</cp:lastPrinted>
  <dcterms:created xsi:type="dcterms:W3CDTF">2016-07-27T22:06:50Z</dcterms:created>
  <dcterms:modified xsi:type="dcterms:W3CDTF">2021-02-16T14:40:18Z</dcterms:modified>
</cp:coreProperties>
</file>