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70" r:id="rId4"/>
    <p:sldId id="969" r:id="rId5"/>
    <p:sldId id="970" r:id="rId6"/>
    <p:sldId id="271" r:id="rId7"/>
    <p:sldId id="273" r:id="rId8"/>
    <p:sldId id="272" r:id="rId9"/>
    <p:sldId id="269" r:id="rId10"/>
    <p:sldId id="274" r:id="rId11"/>
    <p:sldId id="27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3D1-0DB2-46E4-BC6C-9A3105EC1B2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2B1C1-4CA1-4B36-A040-650C8708A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992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3D1-0DB2-46E4-BC6C-9A3105EC1B2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2B1C1-4CA1-4B36-A040-650C8708A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077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3D1-0DB2-46E4-BC6C-9A3105EC1B2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2B1C1-4CA1-4B36-A040-650C8708A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6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3D1-0DB2-46E4-BC6C-9A3105EC1B2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2B1C1-4CA1-4B36-A040-650C8708A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13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3D1-0DB2-46E4-BC6C-9A3105EC1B2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2B1C1-4CA1-4B36-A040-650C8708A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2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3D1-0DB2-46E4-BC6C-9A3105EC1B2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2B1C1-4CA1-4B36-A040-650C8708A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54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3D1-0DB2-46E4-BC6C-9A3105EC1B2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2B1C1-4CA1-4B36-A040-650C8708A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48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3D1-0DB2-46E4-BC6C-9A3105EC1B2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2B1C1-4CA1-4B36-A040-650C8708A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22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3D1-0DB2-46E4-BC6C-9A3105EC1B2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2B1C1-4CA1-4B36-A040-650C8708A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80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3D1-0DB2-46E4-BC6C-9A3105EC1B2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2B1C1-4CA1-4B36-A040-650C8708A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499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D3D1-0DB2-46E4-BC6C-9A3105EC1B2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2B1C1-4CA1-4B36-A040-650C8708A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92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FD3D1-0DB2-46E4-BC6C-9A3105EC1B2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2B1C1-4CA1-4B36-A040-650C8708A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00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6B921E-EF89-4A8D-828F-9871943646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Traveling wave SRF for ILC Energy Upgrade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DE775DE-C0BD-4717-86BF-4D0FFA3757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Hasan Padamsee</a:t>
            </a:r>
          </a:p>
          <a:p>
            <a:r>
              <a:rPr lang="en-US" sz="2000" i="1" dirty="0"/>
              <a:t>Cornell University and Fermilab</a:t>
            </a:r>
          </a:p>
          <a:p>
            <a:r>
              <a:rPr lang="en-US" sz="2000" dirty="0"/>
              <a:t>With Valery </a:t>
            </a:r>
            <a:r>
              <a:rPr lang="en-US" sz="2000" dirty="0" err="1"/>
              <a:t>Shemelin</a:t>
            </a:r>
            <a:r>
              <a:rPr lang="en-US" sz="2000" dirty="0"/>
              <a:t> (Cornell) and Slava Yakovlev (Fermilab)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38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C5B248-09B3-4778-B62A-26692A3AA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0905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Parameters for </a:t>
            </a:r>
            <a:r>
              <a:rPr lang="en-US" sz="3200" dirty="0" err="1"/>
              <a:t>IlC</a:t>
            </a:r>
            <a:r>
              <a:rPr lang="en-US" sz="3200" dirty="0"/>
              <a:t> 3 </a:t>
            </a:r>
            <a:r>
              <a:rPr lang="en-US" sz="3200" dirty="0" err="1"/>
              <a:t>TeV</a:t>
            </a:r>
            <a:r>
              <a:rPr lang="en-US" sz="3200" dirty="0"/>
              <a:t> Explored</a:t>
            </a:r>
            <a:br>
              <a:rPr lang="en-US" sz="3200" dirty="0"/>
            </a:br>
            <a:r>
              <a:rPr lang="en-US" sz="3200" dirty="0"/>
              <a:t>(</a:t>
            </a:r>
            <a:r>
              <a:rPr lang="en-US" sz="2700" dirty="0"/>
              <a:t>Detail Parameters available)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Compare to ILC 1 </a:t>
            </a:r>
            <a:r>
              <a:rPr lang="en-US" sz="3200" dirty="0" err="1"/>
              <a:t>TeV</a:t>
            </a:r>
            <a:r>
              <a:rPr lang="en-US" sz="3200" dirty="0"/>
              <a:t> &amp; to CLIC 3 </a:t>
            </a:r>
            <a:r>
              <a:rPr lang="en-US" sz="3200" dirty="0" err="1"/>
              <a:t>TeV</a:t>
            </a:r>
            <a:endParaRPr lang="en-US" sz="32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ACF50350-FE1F-45EA-AD22-E65B434C7D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768118"/>
              </p:ext>
            </p:extLst>
          </p:nvPr>
        </p:nvGraphicFramePr>
        <p:xfrm>
          <a:off x="1431758" y="1900989"/>
          <a:ext cx="6280483" cy="41388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3336">
                  <a:extLst>
                    <a:ext uri="{9D8B030D-6E8A-4147-A177-3AD203B41FA5}">
                      <a16:colId xmlns:a16="http://schemas.microsoft.com/office/drawing/2014/main" xmlns="" val="2055202652"/>
                    </a:ext>
                  </a:extLst>
                </a:gridCol>
                <a:gridCol w="837459">
                  <a:extLst>
                    <a:ext uri="{9D8B030D-6E8A-4147-A177-3AD203B41FA5}">
                      <a16:colId xmlns:a16="http://schemas.microsoft.com/office/drawing/2014/main" xmlns="" val="3950206029"/>
                    </a:ext>
                  </a:extLst>
                </a:gridCol>
                <a:gridCol w="991829">
                  <a:extLst>
                    <a:ext uri="{9D8B030D-6E8A-4147-A177-3AD203B41FA5}">
                      <a16:colId xmlns:a16="http://schemas.microsoft.com/office/drawing/2014/main" xmlns="" val="590381741"/>
                    </a:ext>
                  </a:extLst>
                </a:gridCol>
                <a:gridCol w="1326847">
                  <a:extLst>
                    <a:ext uri="{9D8B030D-6E8A-4147-A177-3AD203B41FA5}">
                      <a16:colId xmlns:a16="http://schemas.microsoft.com/office/drawing/2014/main" xmlns="" val="3700157607"/>
                    </a:ext>
                  </a:extLst>
                </a:gridCol>
                <a:gridCol w="1091012">
                  <a:extLst>
                    <a:ext uri="{9D8B030D-6E8A-4147-A177-3AD203B41FA5}">
                      <a16:colId xmlns:a16="http://schemas.microsoft.com/office/drawing/2014/main" xmlns="" val="1635229939"/>
                    </a:ext>
                  </a:extLst>
                </a:gridCol>
              </a:tblGrid>
              <a:tr h="105925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ILC1 </a:t>
                      </a:r>
                      <a:r>
                        <a:rPr lang="en-US" sz="1800" dirty="0" err="1">
                          <a:effectLst/>
                        </a:rPr>
                        <a:t>TeV</a:t>
                      </a:r>
                      <a:endParaRPr lang="en-US" sz="28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From TDR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ILC3  </a:t>
                      </a:r>
                      <a:r>
                        <a:rPr lang="en-US" sz="1800" dirty="0" err="1">
                          <a:effectLst/>
                        </a:rPr>
                        <a:t>TeV</a:t>
                      </a:r>
                      <a:endParaRPr lang="en-US" sz="28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From 1 </a:t>
                      </a:r>
                      <a:r>
                        <a:rPr lang="en-US" sz="1600" dirty="0" err="1">
                          <a:effectLst/>
                        </a:rPr>
                        <a:t>TeV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CLIC 3 </a:t>
                      </a:r>
                      <a:r>
                        <a:rPr lang="en-US" sz="2000" dirty="0" err="1">
                          <a:effectLst/>
                        </a:rPr>
                        <a:t>TeV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97540911"/>
                  </a:ext>
                </a:extLst>
              </a:tr>
              <a:tr h="38053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Energy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TeV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3.0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3.0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14226497"/>
                  </a:ext>
                </a:extLst>
              </a:tr>
              <a:tr h="38053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Luminosity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X10</a:t>
                      </a:r>
                      <a:r>
                        <a:rPr lang="en-US" sz="2000" baseline="30000">
                          <a:effectLst/>
                        </a:rPr>
                        <a:t>34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4.9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6.1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5.9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93096904"/>
                  </a:ext>
                </a:extLst>
              </a:tr>
              <a:tr h="38053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AC Power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MW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300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453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590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37576239"/>
                  </a:ext>
                </a:extLst>
              </a:tr>
              <a:tr h="117694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Cap Cost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BILCU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800"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13.3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+ 11.5</a:t>
                      </a:r>
                      <a:endParaRPr lang="en-US" sz="28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(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24.8 Total</a:t>
                      </a:r>
                      <a:r>
                        <a:rPr lang="en-US" sz="2000" dirty="0">
                          <a:effectLst/>
                        </a:rPr>
                        <a:t>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24.2 </a:t>
                      </a:r>
                      <a:r>
                        <a:rPr lang="en-US" sz="2000" dirty="0">
                          <a:effectLst/>
                        </a:rPr>
                        <a:t>total</a:t>
                      </a:r>
                      <a:endParaRPr lang="en-US" sz="28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BCHF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3129896"/>
                  </a:ext>
                </a:extLst>
              </a:tr>
              <a:tr h="38053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Gradient 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MV/m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45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70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72/100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04235723"/>
                  </a:ext>
                </a:extLst>
              </a:tr>
              <a:tr h="38053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Q of new linac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</a:t>
                      </a:r>
                      <a:r>
                        <a:rPr lang="en-US" sz="2000" baseline="30000">
                          <a:effectLst/>
                        </a:rPr>
                        <a:t>10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5700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04134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658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4A085D1-57A2-4E77-93D0-CA4B67832965}"/>
              </a:ext>
            </a:extLst>
          </p:cNvPr>
          <p:cNvSpPr txBox="1"/>
          <p:nvPr/>
        </p:nvSpPr>
        <p:spPr>
          <a:xfrm>
            <a:off x="2721167" y="2798284"/>
            <a:ext cx="44948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Thank You</a:t>
            </a:r>
          </a:p>
          <a:p>
            <a:endParaRPr lang="en-US" sz="6000" dirty="0"/>
          </a:p>
          <a:p>
            <a:r>
              <a:rPr lang="en-US" sz="60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1687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92E993-46C2-4E22-9D62-E685E2BCD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Steady Progress In Single and Multi-cell Cavity Gradients Over 4 Decades 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129200B-CA7E-442F-AB9E-0431E939100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946" y="1690689"/>
            <a:ext cx="7102107" cy="480218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xmlns="" id="{7690449F-1E5E-4512-A465-2B8B989164EE}"/>
              </a:ext>
            </a:extLst>
          </p:cNvPr>
          <p:cNvSpPr/>
          <p:nvPr/>
        </p:nvSpPr>
        <p:spPr>
          <a:xfrm>
            <a:off x="1624264" y="3777916"/>
            <a:ext cx="1443790" cy="1124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D99FA314-8033-40A6-A300-BFA2DE375C8D}"/>
              </a:ext>
            </a:extLst>
          </p:cNvPr>
          <p:cNvSpPr/>
          <p:nvPr/>
        </p:nvSpPr>
        <p:spPr>
          <a:xfrm>
            <a:off x="4571999" y="4604961"/>
            <a:ext cx="1443790" cy="1124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9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757752-5FEA-4FCB-85E9-008E398DA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Limits of SRF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CD5421B-EC2A-4CA1-888D-F18D67486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Standing Wave (SW) TESLA Niobium-based structure is limited to a gradient of about 50 MV/m by the critical RF magnetic field (200 – 210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mT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).  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Advanced shape cavities will be limited by the 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critical RF magnetic field to about 60 MV/m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Re-entrant, Low-Loss, Ichiro, Low Surface Field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Here we lower </a:t>
            </a:r>
            <a:r>
              <a:rPr lang="en-US" i="1" dirty="0" err="1">
                <a:solidFill>
                  <a:srgbClr val="000000"/>
                </a:solidFill>
                <a:latin typeface="Calibri" panose="020F0502020204030204" pitchFamily="34" charset="0"/>
              </a:rPr>
              <a:t>Hpk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</a:rPr>
              <a:t>/</a:t>
            </a:r>
            <a:r>
              <a:rPr lang="en-US" i="1" dirty="0" err="1">
                <a:solidFill>
                  <a:srgbClr val="000000"/>
                </a:solidFill>
                <a:latin typeface="Calibri" panose="020F0502020204030204" pitchFamily="34" charset="0"/>
              </a:rPr>
              <a:t>Eacc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(10-20%)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but raise </a:t>
            </a:r>
            <a:r>
              <a:rPr lang="en-US" i="1" dirty="0" err="1">
                <a:solidFill>
                  <a:srgbClr val="FF0000"/>
                </a:solidFill>
                <a:latin typeface="Calibri" panose="020F0502020204030204" pitchFamily="34" charset="0"/>
              </a:rPr>
              <a:t>Epk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</a:rPr>
              <a:t>/</a:t>
            </a:r>
            <a:r>
              <a:rPr lang="en-US" i="1" dirty="0" err="1">
                <a:solidFill>
                  <a:srgbClr val="FF0000"/>
                </a:solidFill>
                <a:latin typeface="Calibri" panose="020F0502020204030204" pitchFamily="34" charset="0"/>
              </a:rPr>
              <a:t>Eacc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 (15-20%)</a:t>
            </a:r>
            <a:endParaRPr lang="en-US" b="0" i="0" dirty="0">
              <a:solidFill>
                <a:srgbClr val="FF0000"/>
              </a:solidFill>
              <a:effectLst/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How to break through this gradient barrier </a:t>
            </a:r>
            <a:r>
              <a:rPr lang="en-US" u="sng" dirty="0">
                <a:solidFill>
                  <a:srgbClr val="000000"/>
                </a:solidFill>
                <a:latin typeface="Calibri" panose="020F0502020204030204" pitchFamily="34" charset="0"/>
              </a:rPr>
              <a:t>with Niobium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?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E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xplore the option of Niobium Traveling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W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ave (TW) structures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78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5A1B7E-0B7C-4E71-A272-759E436B7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46729"/>
          </a:xfrm>
        </p:spPr>
        <p:txBody>
          <a:bodyPr/>
          <a:lstStyle/>
          <a:p>
            <a:r>
              <a:rPr lang="en-US" dirty="0"/>
              <a:t>Animations of TW and SW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A7842D-EF84-4637-9D01-313B3061D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449" y="1211855"/>
            <a:ext cx="7886700" cy="4351338"/>
          </a:xfrm>
        </p:spPr>
        <p:txBody>
          <a:bodyPr/>
          <a:lstStyle/>
          <a:p>
            <a:r>
              <a:rPr lang="en-US" dirty="0"/>
              <a:t>Red standing wave – High Peak Fields</a:t>
            </a:r>
          </a:p>
          <a:p>
            <a:r>
              <a:rPr lang="en-US" dirty="0"/>
              <a:t>Green (acceleration) and Blue (Return) Waves are Travelling Waves  - Lower peak fields</a:t>
            </a:r>
          </a:p>
          <a:p>
            <a:r>
              <a:rPr lang="en-US" dirty="0"/>
              <a:t>Guide blue wave in a return wave-guide to avoid SW peak fields – attached to both ends 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6D7CA403-05C3-46C9-9C92-D07A922C2B4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667" y="3692821"/>
            <a:ext cx="6682672" cy="2867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076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DC1D960-8472-43DF-BE44-8A112FF3C13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410" y="1075608"/>
            <a:ext cx="6336791" cy="470678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reeform 4"/>
          <p:cNvSpPr/>
          <p:nvPr/>
        </p:nvSpPr>
        <p:spPr>
          <a:xfrm>
            <a:off x="2921255" y="5109253"/>
            <a:ext cx="3263900" cy="673138"/>
          </a:xfrm>
          <a:custGeom>
            <a:avLst/>
            <a:gdLst>
              <a:gd name="connsiteX0" fmla="*/ 0 w 3263900"/>
              <a:gd name="connsiteY0" fmla="*/ 63528 h 673138"/>
              <a:gd name="connsiteX1" fmla="*/ 609600 w 3263900"/>
              <a:gd name="connsiteY1" fmla="*/ 673128 h 673138"/>
              <a:gd name="connsiteX2" fmla="*/ 1117600 w 3263900"/>
              <a:gd name="connsiteY2" fmla="*/ 50828 h 673138"/>
              <a:gd name="connsiteX3" fmla="*/ 1536700 w 3263900"/>
              <a:gd name="connsiteY3" fmla="*/ 584228 h 673138"/>
              <a:gd name="connsiteX4" fmla="*/ 2057400 w 3263900"/>
              <a:gd name="connsiteY4" fmla="*/ 28 h 673138"/>
              <a:gd name="connsiteX5" fmla="*/ 2451100 w 3263900"/>
              <a:gd name="connsiteY5" fmla="*/ 558828 h 673138"/>
              <a:gd name="connsiteX6" fmla="*/ 2451100 w 3263900"/>
              <a:gd name="connsiteY6" fmla="*/ 584228 h 673138"/>
              <a:gd name="connsiteX7" fmla="*/ 2451100 w 3263900"/>
              <a:gd name="connsiteY7" fmla="*/ 596928 h 673138"/>
              <a:gd name="connsiteX8" fmla="*/ 2895600 w 3263900"/>
              <a:gd name="connsiteY8" fmla="*/ 88928 h 673138"/>
              <a:gd name="connsiteX9" fmla="*/ 3263900 w 3263900"/>
              <a:gd name="connsiteY9" fmla="*/ 584228 h 673138"/>
              <a:gd name="connsiteX10" fmla="*/ 3263900 w 3263900"/>
              <a:gd name="connsiteY10" fmla="*/ 584228 h 673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263900" h="673138">
                <a:moveTo>
                  <a:pt x="0" y="63528"/>
                </a:moveTo>
                <a:cubicBezTo>
                  <a:pt x="211666" y="369386"/>
                  <a:pt x="423333" y="675245"/>
                  <a:pt x="609600" y="673128"/>
                </a:cubicBezTo>
                <a:cubicBezTo>
                  <a:pt x="795867" y="671011"/>
                  <a:pt x="963083" y="65645"/>
                  <a:pt x="1117600" y="50828"/>
                </a:cubicBezTo>
                <a:cubicBezTo>
                  <a:pt x="1272117" y="36011"/>
                  <a:pt x="1380067" y="592695"/>
                  <a:pt x="1536700" y="584228"/>
                </a:cubicBezTo>
                <a:cubicBezTo>
                  <a:pt x="1693333" y="575761"/>
                  <a:pt x="1905000" y="4261"/>
                  <a:pt x="2057400" y="28"/>
                </a:cubicBezTo>
                <a:cubicBezTo>
                  <a:pt x="2209800" y="-4205"/>
                  <a:pt x="2385483" y="461461"/>
                  <a:pt x="2451100" y="558828"/>
                </a:cubicBezTo>
                <a:cubicBezTo>
                  <a:pt x="2516717" y="656195"/>
                  <a:pt x="2451100" y="584228"/>
                  <a:pt x="2451100" y="584228"/>
                </a:cubicBezTo>
                <a:cubicBezTo>
                  <a:pt x="2451100" y="590578"/>
                  <a:pt x="2377017" y="679478"/>
                  <a:pt x="2451100" y="596928"/>
                </a:cubicBezTo>
                <a:cubicBezTo>
                  <a:pt x="2525183" y="514378"/>
                  <a:pt x="2760133" y="91045"/>
                  <a:pt x="2895600" y="88928"/>
                </a:cubicBezTo>
                <a:cubicBezTo>
                  <a:pt x="3031067" y="86811"/>
                  <a:pt x="3263900" y="584228"/>
                  <a:pt x="3263900" y="584228"/>
                </a:cubicBezTo>
                <a:lnTo>
                  <a:pt x="3263900" y="584228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921000" y="228577"/>
            <a:ext cx="3577737" cy="775328"/>
          </a:xfrm>
          <a:custGeom>
            <a:avLst/>
            <a:gdLst>
              <a:gd name="connsiteX0" fmla="*/ 0 w 3577737"/>
              <a:gd name="connsiteY0" fmla="*/ 723923 h 775328"/>
              <a:gd name="connsiteX1" fmla="*/ 596900 w 3577737"/>
              <a:gd name="connsiteY1" fmla="*/ 23 h 775328"/>
              <a:gd name="connsiteX2" fmla="*/ 1130300 w 3577737"/>
              <a:gd name="connsiteY2" fmla="*/ 698523 h 775328"/>
              <a:gd name="connsiteX3" fmla="*/ 1587500 w 3577737"/>
              <a:gd name="connsiteY3" fmla="*/ 23 h 775328"/>
              <a:gd name="connsiteX4" fmla="*/ 2133600 w 3577737"/>
              <a:gd name="connsiteY4" fmla="*/ 673123 h 775328"/>
              <a:gd name="connsiteX5" fmla="*/ 2146300 w 3577737"/>
              <a:gd name="connsiteY5" fmla="*/ 711223 h 775328"/>
              <a:gd name="connsiteX6" fmla="*/ 2628900 w 3577737"/>
              <a:gd name="connsiteY6" fmla="*/ 76223 h 775328"/>
              <a:gd name="connsiteX7" fmla="*/ 3086100 w 3577737"/>
              <a:gd name="connsiteY7" fmla="*/ 711223 h 775328"/>
              <a:gd name="connsiteX8" fmla="*/ 3530600 w 3577737"/>
              <a:gd name="connsiteY8" fmla="*/ 215923 h 775328"/>
              <a:gd name="connsiteX9" fmla="*/ 3543300 w 3577737"/>
              <a:gd name="connsiteY9" fmla="*/ 190523 h 775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77737" h="775328">
                <a:moveTo>
                  <a:pt x="0" y="723923"/>
                </a:moveTo>
                <a:cubicBezTo>
                  <a:pt x="204258" y="364089"/>
                  <a:pt x="408517" y="4256"/>
                  <a:pt x="596900" y="23"/>
                </a:cubicBezTo>
                <a:cubicBezTo>
                  <a:pt x="785283" y="-4210"/>
                  <a:pt x="965200" y="698523"/>
                  <a:pt x="1130300" y="698523"/>
                </a:cubicBezTo>
                <a:cubicBezTo>
                  <a:pt x="1295400" y="698523"/>
                  <a:pt x="1420283" y="4256"/>
                  <a:pt x="1587500" y="23"/>
                </a:cubicBezTo>
                <a:cubicBezTo>
                  <a:pt x="1754717" y="-4210"/>
                  <a:pt x="2040467" y="554590"/>
                  <a:pt x="2133600" y="673123"/>
                </a:cubicBezTo>
                <a:cubicBezTo>
                  <a:pt x="2226733" y="791656"/>
                  <a:pt x="2063750" y="810706"/>
                  <a:pt x="2146300" y="711223"/>
                </a:cubicBezTo>
                <a:cubicBezTo>
                  <a:pt x="2228850" y="611740"/>
                  <a:pt x="2472267" y="76223"/>
                  <a:pt x="2628900" y="76223"/>
                </a:cubicBezTo>
                <a:cubicBezTo>
                  <a:pt x="2785533" y="76223"/>
                  <a:pt x="2935817" y="687940"/>
                  <a:pt x="3086100" y="711223"/>
                </a:cubicBezTo>
                <a:cubicBezTo>
                  <a:pt x="3236383" y="734506"/>
                  <a:pt x="3454400" y="302706"/>
                  <a:pt x="3530600" y="215923"/>
                </a:cubicBezTo>
                <a:cubicBezTo>
                  <a:pt x="3606800" y="129140"/>
                  <a:pt x="3575050" y="159831"/>
                  <a:pt x="3543300" y="190523"/>
                </a:cubicBez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201868" y="5782391"/>
            <a:ext cx="508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051300" y="228577"/>
            <a:ext cx="11430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38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67FC31-537D-474B-9AAA-C385AF88F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24985"/>
          </a:xfrm>
        </p:spPr>
        <p:txBody>
          <a:bodyPr>
            <a:normAutofit/>
          </a:bodyPr>
          <a:lstStyle/>
          <a:p>
            <a:r>
              <a:rPr lang="en-US" sz="4000" dirty="0"/>
              <a:t>Advantages of TW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B13327-4E83-45E7-AE22-AAC7CEF52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6551"/>
            <a:ext cx="7886700" cy="4351338"/>
          </a:xfrm>
        </p:spPr>
        <p:txBody>
          <a:bodyPr>
            <a:normAutofit fontScale="70000" lnSpcReduction="20000"/>
          </a:bodyPr>
          <a:lstStyle/>
          <a:p>
            <a:r>
              <a:rPr lang="en-US" sz="2900" dirty="0"/>
              <a:t>Travelling wave (green) structures lower BOTH </a:t>
            </a:r>
            <a:r>
              <a:rPr lang="en-US" sz="2900" i="1" dirty="0" err="1"/>
              <a:t>Hpk</a:t>
            </a:r>
            <a:r>
              <a:rPr lang="en-US" sz="2900" i="1" dirty="0"/>
              <a:t>/</a:t>
            </a:r>
            <a:r>
              <a:rPr lang="en-US" sz="2900" i="1" dirty="0" err="1"/>
              <a:t>Eacc</a:t>
            </a:r>
            <a:r>
              <a:rPr lang="en-US" sz="2900" dirty="0"/>
              <a:t> and </a:t>
            </a:r>
            <a:r>
              <a:rPr lang="en-US" sz="2900" i="1" dirty="0" err="1"/>
              <a:t>Epk</a:t>
            </a:r>
            <a:r>
              <a:rPr lang="en-US" sz="2900" i="1" dirty="0"/>
              <a:t>/</a:t>
            </a:r>
            <a:r>
              <a:rPr lang="en-US" sz="2900" i="1" dirty="0" err="1"/>
              <a:t>Eacc</a:t>
            </a:r>
            <a:r>
              <a:rPr lang="en-US" sz="2900" i="1" dirty="0"/>
              <a:t> </a:t>
            </a:r>
          </a:p>
          <a:p>
            <a:pPr lvl="1"/>
            <a:r>
              <a:rPr lang="en-US" sz="2900" dirty="0"/>
              <a:t>Because RF power returns (</a:t>
            </a:r>
            <a:r>
              <a:rPr lang="en-US" sz="2900" dirty="0">
                <a:solidFill>
                  <a:srgbClr val="0070C0"/>
                </a:solidFill>
              </a:rPr>
              <a:t>blue</a:t>
            </a:r>
            <a:r>
              <a:rPr lang="en-US" sz="2900" dirty="0"/>
              <a:t>) not through the accelerating structure (to form a standing wave (</a:t>
            </a:r>
            <a:r>
              <a:rPr lang="en-US" sz="2900" dirty="0">
                <a:solidFill>
                  <a:srgbClr val="FF0000"/>
                </a:solidFill>
              </a:rPr>
              <a:t>red</a:t>
            </a:r>
            <a:r>
              <a:rPr lang="en-US" sz="2900" dirty="0"/>
              <a:t>) with harmful peaks)</a:t>
            </a:r>
          </a:p>
          <a:p>
            <a:pPr lvl="1"/>
            <a:r>
              <a:rPr lang="en-US" sz="2900" dirty="0"/>
              <a:t>But power returns through a separate return Nb waveguide</a:t>
            </a:r>
          </a:p>
          <a:p>
            <a:r>
              <a:rPr lang="en-US" sz="2900" dirty="0"/>
              <a:t>+ Travelling wave structures offer 2X higher </a:t>
            </a:r>
            <a:r>
              <a:rPr lang="en-US" sz="2900" i="1" dirty="0"/>
              <a:t>R/Q</a:t>
            </a:r>
          </a:p>
          <a:p>
            <a:pPr lvl="1"/>
            <a:r>
              <a:rPr lang="en-US" sz="2900" dirty="0"/>
              <a:t>lowers </a:t>
            </a:r>
            <a:r>
              <a:rPr lang="en-US" sz="2900" dirty="0" err="1"/>
              <a:t>Cryo</a:t>
            </a:r>
            <a:r>
              <a:rPr lang="en-US" sz="2900" dirty="0"/>
              <a:t> power and RF </a:t>
            </a:r>
            <a:r>
              <a:rPr lang="en-US" sz="2900" dirty="0" smtClean="0"/>
              <a:t>power and lower AC power</a:t>
            </a:r>
            <a:endParaRPr lang="en-US" sz="2900" dirty="0"/>
          </a:p>
          <a:p>
            <a:r>
              <a:rPr lang="en-US" sz="2900" dirty="0"/>
              <a:t>By choosing the Low-Loss cell shape + reduced aperture (see below) it is possible to lower </a:t>
            </a:r>
            <a:r>
              <a:rPr lang="en-US" sz="2900" i="1" dirty="0" err="1"/>
              <a:t>Hpk</a:t>
            </a:r>
            <a:r>
              <a:rPr lang="en-US" sz="2900" i="1" dirty="0"/>
              <a:t>/</a:t>
            </a:r>
            <a:r>
              <a:rPr lang="en-US" sz="2900" i="1" dirty="0" err="1"/>
              <a:t>Eacc</a:t>
            </a:r>
            <a:r>
              <a:rPr lang="en-US" sz="2900" i="1" dirty="0"/>
              <a:t> </a:t>
            </a:r>
            <a:r>
              <a:rPr lang="en-US" sz="2900" dirty="0"/>
              <a:t>by 48% over the TESLA structure!</a:t>
            </a:r>
          </a:p>
          <a:p>
            <a:r>
              <a:rPr lang="en-US" sz="2900" dirty="0">
                <a:solidFill>
                  <a:srgbClr val="FF0000"/>
                </a:solidFill>
              </a:rPr>
              <a:t>Opening the door to </a:t>
            </a:r>
            <a:r>
              <a:rPr lang="en-US" sz="2900" i="1" dirty="0" err="1">
                <a:solidFill>
                  <a:srgbClr val="FF0000"/>
                </a:solidFill>
              </a:rPr>
              <a:t>Eacc</a:t>
            </a:r>
            <a:r>
              <a:rPr lang="en-US" sz="2900" dirty="0">
                <a:solidFill>
                  <a:srgbClr val="FF0000"/>
                </a:solidFill>
              </a:rPr>
              <a:t> &gt; 70 MV/m !!</a:t>
            </a:r>
          </a:p>
          <a:p>
            <a:pPr lvl="1"/>
            <a:r>
              <a:rPr lang="en-US" sz="2900" i="1" dirty="0" err="1"/>
              <a:t>Hpk</a:t>
            </a:r>
            <a:r>
              <a:rPr lang="en-US" sz="2900" i="1" dirty="0"/>
              <a:t> </a:t>
            </a:r>
            <a:r>
              <a:rPr lang="en-US" sz="2900" dirty="0"/>
              <a:t>= 200 </a:t>
            </a:r>
            <a:r>
              <a:rPr lang="en-US" sz="2900" dirty="0" err="1"/>
              <a:t>mT</a:t>
            </a:r>
            <a:r>
              <a:rPr lang="en-US" sz="2900" dirty="0"/>
              <a:t>, </a:t>
            </a:r>
            <a:r>
              <a:rPr lang="en-US" sz="2900" i="1" dirty="0" err="1"/>
              <a:t>Epk</a:t>
            </a:r>
            <a:r>
              <a:rPr lang="en-US" sz="2900" dirty="0"/>
              <a:t> = 120 MV/m</a:t>
            </a:r>
          </a:p>
          <a:p>
            <a:r>
              <a:rPr lang="en-US" sz="2900" dirty="0"/>
              <a:t>Lower aperture is allowed because bunch charge for 3 </a:t>
            </a:r>
            <a:r>
              <a:rPr lang="en-US" sz="2900" dirty="0" err="1"/>
              <a:t>TeV</a:t>
            </a:r>
            <a:r>
              <a:rPr lang="en-US" sz="2900" dirty="0"/>
              <a:t> will about 3 X less to get acceptable IP background…</a:t>
            </a:r>
          </a:p>
          <a:p>
            <a:r>
              <a:rPr lang="en-US" sz="2900" dirty="0"/>
              <a:t>Putting SRF on the Road to ILC – 3 </a:t>
            </a:r>
            <a:r>
              <a:rPr lang="en-US" sz="2900" dirty="0" err="1"/>
              <a:t>TeV</a:t>
            </a:r>
            <a:r>
              <a:rPr lang="en-US" sz="2900" dirty="0"/>
              <a:t> </a:t>
            </a:r>
            <a:r>
              <a:rPr lang="en-US" sz="2900" dirty="0">
                <a:solidFill>
                  <a:srgbClr val="FF0000"/>
                </a:solidFill>
              </a:rPr>
              <a:t>with Niobium</a:t>
            </a:r>
          </a:p>
          <a:p>
            <a:pPr lvl="1"/>
            <a:r>
              <a:rPr lang="en-US" sz="2300" dirty="0"/>
              <a:t>With Capital cost comparable to CLIC 3 </a:t>
            </a:r>
            <a:r>
              <a:rPr lang="en-US" sz="2300" dirty="0" err="1"/>
              <a:t>TeV</a:t>
            </a:r>
            <a:r>
              <a:rPr lang="en-US" sz="2300" dirty="0"/>
              <a:t> and AC power much less than CLIC 3 </a:t>
            </a:r>
            <a:r>
              <a:rPr lang="en-US" sz="2300" dirty="0" err="1"/>
              <a:t>TeV</a:t>
            </a:r>
            <a:endParaRPr lang="en-US" sz="2300" dirty="0"/>
          </a:p>
          <a:p>
            <a:r>
              <a:rPr lang="en-US" sz="2900" dirty="0"/>
              <a:t>Without struggling with exotic new superconductors (sorry!)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6735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BF10D1-6BCB-4FDB-BE74-247753DFB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8058"/>
            <a:ext cx="7886700" cy="1325563"/>
          </a:xfrm>
        </p:spPr>
        <p:txBody>
          <a:bodyPr/>
          <a:lstStyle/>
          <a:p>
            <a:r>
              <a:rPr lang="en-US" dirty="0"/>
              <a:t>Many Challenges for TW - 1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F0904B-B6B1-4F6C-8EE8-131BDA34E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672" y="1253331"/>
            <a:ext cx="7886700" cy="4351338"/>
          </a:xfrm>
        </p:spPr>
        <p:txBody>
          <a:bodyPr>
            <a:normAutofit/>
          </a:bodyPr>
          <a:lstStyle/>
          <a:p>
            <a:r>
              <a:rPr lang="en-US" sz="2000" dirty="0">
                <a:ea typeface="Calibri" panose="020F0502020204030204" pitchFamily="34" charset="0"/>
              </a:rPr>
              <a:t>R</a:t>
            </a:r>
            <a:r>
              <a:rPr lang="en-US" sz="2000" dirty="0">
                <a:effectLst/>
                <a:ea typeface="Calibri" panose="020F0502020204030204" pitchFamily="34" charset="0"/>
              </a:rPr>
              <a:t>equires twice the number of cells per meter to provide the proper phase advance (about 105 degrees)</a:t>
            </a:r>
          </a:p>
          <a:p>
            <a:pPr marL="0" marR="0" indent="4572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Cavity fabrication and surface processing procedures and fixtures must deal with (roughly) double the number of cells per structure. 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1B65A79-9FFA-4B7F-9EE6-21B8C9FD889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812" y="2832888"/>
            <a:ext cx="5943600" cy="167830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B44FA8F3-3D33-41A5-B716-1CADE9B33E5C}"/>
              </a:ext>
            </a:extLst>
          </p:cNvPr>
          <p:cNvGrpSpPr/>
          <p:nvPr/>
        </p:nvGrpSpPr>
        <p:grpSpPr>
          <a:xfrm>
            <a:off x="1476222" y="4688222"/>
            <a:ext cx="6448928" cy="2042574"/>
            <a:chOff x="1588167" y="4210403"/>
            <a:chExt cx="6448928" cy="204257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A4523BF6-B48E-4FAB-95F7-3CFB93951A9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4973" t="27815" r="11401" b="37367"/>
            <a:stretch/>
          </p:blipFill>
          <p:spPr>
            <a:xfrm>
              <a:off x="1588168" y="4210403"/>
              <a:ext cx="6448927" cy="1492566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xmlns="" id="{6B10E8FD-F0E8-4466-925A-805A9A19211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4973" t="78912" r="11401" b="12387"/>
            <a:stretch/>
          </p:blipFill>
          <p:spPr>
            <a:xfrm>
              <a:off x="1588167" y="5879998"/>
              <a:ext cx="6448927" cy="372979"/>
            </a:xfrm>
            <a:prstGeom prst="rect">
              <a:avLst/>
            </a:prstGeom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43D4623-BA1B-4D21-AF30-A31A1300AC28}"/>
              </a:ext>
            </a:extLst>
          </p:cNvPr>
          <p:cNvSpPr txBox="1"/>
          <p:nvPr/>
        </p:nvSpPr>
        <p:spPr>
          <a:xfrm>
            <a:off x="250558" y="5046852"/>
            <a:ext cx="110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SW TESLA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71951D3-01AF-4DB3-818A-225DE9966FF1}"/>
              </a:ext>
            </a:extLst>
          </p:cNvPr>
          <p:cNvSpPr txBox="1"/>
          <p:nvPr/>
        </p:nvSpPr>
        <p:spPr>
          <a:xfrm>
            <a:off x="250558" y="3429000"/>
            <a:ext cx="1069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TW</a:t>
            </a:r>
          </a:p>
        </p:txBody>
      </p:sp>
    </p:spTree>
    <p:extLst>
      <p:ext uri="{BB962C8B-B14F-4D97-AF65-F5344CB8AC3E}">
        <p14:creationId xmlns:p14="http://schemas.microsoft.com/office/powerpoint/2010/main" val="295470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522AE5D0-27A1-47FC-8D38-7208E81EA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3331"/>
            <a:ext cx="7886700" cy="4351338"/>
          </a:xfrm>
        </p:spPr>
        <p:txBody>
          <a:bodyPr>
            <a:normAutofit/>
          </a:bodyPr>
          <a:lstStyle/>
          <a:p>
            <a:r>
              <a:rPr lang="en-US" sz="2000" dirty="0">
                <a:effectLst/>
                <a:ea typeface="Calibri" panose="020F0502020204030204" pitchFamily="34" charset="0"/>
              </a:rPr>
              <a:t>A feedback waveguide for redirecting  high power from the end of the structure back to the front end of accelerating structure</a:t>
            </a:r>
          </a:p>
          <a:p>
            <a:r>
              <a:rPr lang="en-US" sz="2000" dirty="0">
                <a:effectLst/>
                <a:ea typeface="Calibri" panose="020F0502020204030204" pitchFamily="34" charset="0"/>
              </a:rPr>
              <a:t>The feedback </a:t>
            </a:r>
            <a:r>
              <a:rPr lang="en-US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requires careful tuning </a:t>
            </a:r>
            <a:r>
              <a:rPr lang="en-US" sz="2000" dirty="0">
                <a:effectLst/>
                <a:ea typeface="Calibri" panose="020F0502020204030204" pitchFamily="34" charset="0"/>
              </a:rPr>
              <a:t>to compensate reflections along the TW ring to obtain a pure traveling wave </a:t>
            </a:r>
          </a:p>
          <a:p>
            <a:r>
              <a:rPr lang="en-US" sz="2000" dirty="0" err="1">
                <a:ea typeface="Calibri" panose="020F0502020204030204" pitchFamily="34" charset="0"/>
              </a:rPr>
              <a:t>Multipacting</a:t>
            </a:r>
            <a:r>
              <a:rPr lang="en-US" sz="2000" dirty="0">
                <a:ea typeface="Calibri" panose="020F0502020204030204" pitchFamily="34" charset="0"/>
              </a:rPr>
              <a:t> has been studied -  will not be a problem</a:t>
            </a:r>
            <a:endParaRPr lang="en-US" sz="2000" dirty="0">
              <a:effectLst/>
              <a:ea typeface="Calibri" panose="020F0502020204030204" pitchFamily="34" charset="0"/>
            </a:endParaRPr>
          </a:p>
          <a:p>
            <a:r>
              <a:rPr lang="en-US" sz="2000" dirty="0"/>
              <a:t>HOM propagation and HOM damping study started - encouraging</a:t>
            </a:r>
          </a:p>
          <a:p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6E315F2-AD08-4985-99F4-AD08675EFE9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857" y="3663726"/>
            <a:ext cx="3621505" cy="301621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xmlns="" id="{A557F9DF-FF4A-402F-A878-F01BEFB15C9B}"/>
              </a:ext>
            </a:extLst>
          </p:cNvPr>
          <p:cNvSpPr txBox="1">
            <a:spLocks/>
          </p:cNvSpPr>
          <p:nvPr/>
        </p:nvSpPr>
        <p:spPr>
          <a:xfrm>
            <a:off x="628650" y="17805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Challenges for TW - 2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3C990CB-CC76-4397-8480-43D60AD7CA15}"/>
              </a:ext>
            </a:extLst>
          </p:cNvPr>
          <p:cNvSpPr txBox="1"/>
          <p:nvPr/>
        </p:nvSpPr>
        <p:spPr>
          <a:xfrm>
            <a:off x="6184232" y="4446915"/>
            <a:ext cx="23311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3-cell unit prepared at Fermilab by Euclid Corp </a:t>
            </a:r>
          </a:p>
          <a:p>
            <a:r>
              <a:rPr lang="en-US" dirty="0"/>
              <a:t>– not yet tested</a:t>
            </a:r>
          </a:p>
        </p:txBody>
      </p:sp>
    </p:spTree>
    <p:extLst>
      <p:ext uri="{BB962C8B-B14F-4D97-AF65-F5344CB8AC3E}">
        <p14:creationId xmlns:p14="http://schemas.microsoft.com/office/powerpoint/2010/main" val="148231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D29393-81D8-4D6D-A8C5-D07F41B0C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41778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 Start for Travelling Wave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B04D5F-6111-4B51-B26F-CB9D67721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06905"/>
            <a:ext cx="7886700" cy="1844007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1-cell prepared by Euclid Corp with Fermilab</a:t>
            </a:r>
          </a:p>
          <a:p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Reached 26 MV/m with inferior (easier) treatment of BCP. </a:t>
            </a:r>
          </a:p>
          <a:p>
            <a:r>
              <a:rPr lang="en-US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Should do better with EP/baking</a:t>
            </a:r>
          </a:p>
          <a:p>
            <a:endParaRPr lang="en-US" sz="1800" dirty="0"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821E608-B364-4515-9292-A01169EE990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722" y="2485655"/>
            <a:ext cx="4440314" cy="28428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364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</TotalTime>
  <Words>505</Words>
  <Application>Microsoft Office PowerPoint</Application>
  <PresentationFormat>On-screen Show (4:3)</PresentationFormat>
  <Paragraphs>89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Traveling wave SRF for ILC Energy Upgrade</vt:lpstr>
      <vt:lpstr>Steady Progress In Single and Multi-cell Cavity Gradients Over 4 Decades </vt:lpstr>
      <vt:lpstr>Present Limits of SRF</vt:lpstr>
      <vt:lpstr>Animations of TW and SW</vt:lpstr>
      <vt:lpstr>PowerPoint Presentation</vt:lpstr>
      <vt:lpstr>Advantages of TW Structures</vt:lpstr>
      <vt:lpstr>Many Challenges for TW - 1 </vt:lpstr>
      <vt:lpstr>PowerPoint Presentation</vt:lpstr>
      <vt:lpstr>A Start for Travelling Wave Structures</vt:lpstr>
      <vt:lpstr>Parameters for IlC 3 TeV Explored (Detail Parameters available) Compare to ILC 1 TeV &amp; to CLIC 3 TeV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Hasan</dc:creator>
  <cp:lastModifiedBy>Microsoft account</cp:lastModifiedBy>
  <cp:revision>27</cp:revision>
  <dcterms:created xsi:type="dcterms:W3CDTF">2021-02-02T16:13:38Z</dcterms:created>
  <dcterms:modified xsi:type="dcterms:W3CDTF">2021-02-17T14:22:10Z</dcterms:modified>
</cp:coreProperties>
</file>