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9" r:id="rId5"/>
    <p:sldId id="258" r:id="rId6"/>
    <p:sldId id="260" r:id="rId7"/>
    <p:sldId id="261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7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BF7B9-DE4D-480C-ADE6-7B6D91F2825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A5E0-86BF-45C8-9E3F-5F93D6E0E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2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9DD1-3C60-405F-B5AF-1A5A7FD45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CC770-6F54-4C6E-895F-39537B604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B4BD-644C-4A17-8D01-C48195D2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1BE6-CF22-45ED-99E1-3ACE05298246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B41E-A516-48CF-96CC-A21C6434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42D9-A534-4C8E-B3A7-E19F5F27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F161-AB51-4EED-9846-D98D8FC8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500E0-2029-4E98-A4CA-22AF74566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1A8CB-B8A9-499F-AF59-C7CF5813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BD9-9C99-4851-A27D-F1E38B9DD206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85D4-EDBE-4AA8-BE26-D809DB17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9C2F3-6FA6-4D7E-86DA-F9882A64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3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84D82-B337-495A-BF45-7A5CC9E9E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21F0F-5D86-44E8-B4EB-A92575886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E2714-74F2-4E39-AEFB-B9CFE790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4893-F04A-44F4-A67B-22C443F9127E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4D077-EA29-4FE5-9CD5-4BF7228A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4DA56-0F05-4CDB-9A89-8B9D3551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1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2353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108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0F53-52E5-4CE4-9764-71D408267719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0000" y="646348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9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89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108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0F53-52E5-4CE4-9764-71D408267719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0000" y="646348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108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0F53-52E5-4CE4-9764-71D408267719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0000" y="646348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39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08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0F53-52E5-4CE4-9764-71D408267719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0000" y="646348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6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268F-CC89-4680-A8B3-CC1C0BAE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F8B3-1F02-4D68-B562-E10EDE90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6DA5-038D-4A6C-B8F6-3E9B34C7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C62-96EA-4E0F-AAF2-F7C31D35B82A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6893-3FDB-4483-9D2F-2DFB19A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FE91-B842-480F-838C-27E1023D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4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065B-D814-469F-9466-D37D1FC0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FEE07-CD05-40DA-B9F8-75E5EEC3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80B8-7C2B-4855-897F-BE7EBFD3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D2D9-C238-47A1-891B-19DF105BF2B0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476AD-F3AA-4B8D-98F3-640A575B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931B-1550-4654-A9D6-9FCD487F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E517-C3D4-4EA4-A6BD-7D3FCA1E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1999-6234-4773-BA97-3B884926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D5F73-8182-479A-A2FA-0E47965B1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17563-5946-4B7C-92CA-B5701754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7684-4E64-4119-B576-ADE0D863BAC0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B3DF-6A91-4AC3-9CD1-A36E3599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7B04-C3FD-4CF3-998E-9597346D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FD39-05C6-4EE7-A411-0E431ACA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4538-F0F3-45B3-9B2A-B1CCEFA3D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EA89E-705E-4C63-AB3A-F5F90169B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CAA8B-990F-4685-9381-DFA1A7993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302C7-EE18-4D56-8412-E306458F4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680B2-05E0-4F0C-9863-5C9DBCF9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B2-B166-462C-ACB7-3A39C88161FE}" type="datetime1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DD7B9-89A5-4903-B9E8-5B9AE529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7B836-1205-4702-B4B5-EA0156C8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705-B43D-4BD1-9F59-EA74A8C3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EB3A7-92D2-46CB-87BB-43476A2C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E532-11C8-4275-8D96-AFC101782494}" type="datetime1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FD7E5-98AB-4530-8490-74113E64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CB51C-3D88-420D-8A22-6A6994D5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E69FB-A097-4AC2-AD20-268F677A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C46D-10B1-4114-B1B4-754F96900500}" type="datetime1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D4FFA-67B3-4094-819E-09CACDE1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4FE3E-A6AA-493E-B280-522F129C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5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F04E-53A8-4891-9259-770843D0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B6EA-1635-437E-BC82-19FCD9DC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451B6-115D-419B-9ED3-A84EC8F4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F83C9-53D9-46D3-81F7-62AD9408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7BB-D6C8-41C0-8597-C88BD2F733CE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FC26-6186-46F5-B1F0-A072C209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8F77-6B6B-4149-8C57-C7F2E1FB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1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F115-64CD-47A3-B9E2-342EF226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1CCA7-4347-4EF4-9927-F03114C2B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E317D-98D4-4BC9-B77D-95C49AE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A974C-8DF4-4E2F-B77E-257F2606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6DFC-20AB-4C3E-ADF2-78780435CEFE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D1EF1-1B1A-4BC1-98D6-4DCF5760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DD407-99BC-4991-98CC-105BC5EA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3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E127C-504D-47F0-9C13-0C25FCA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77875-1CAD-4D52-BE98-F53FA299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E69E0-B817-4DF5-990D-A21C8F821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EDA2-012C-4DB6-8E48-6D28D12C90EB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6E00-EEE4-473B-B378-3990644FC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836B4-4ABE-4637-BB64-5A29A566B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199A-4077-455B-B15A-1A7AFFFE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4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480"/>
          <a:stretch/>
        </p:blipFill>
        <p:spPr>
          <a:xfrm>
            <a:off x="0" y="6354161"/>
            <a:ext cx="12192000" cy="512304"/>
          </a:xfrm>
          <a:prstGeom prst="rect">
            <a:avLst/>
          </a:prstGeom>
          <a:solidFill>
            <a:srgbClr val="1E5AAE"/>
          </a:solidFill>
        </p:spPr>
      </p:pic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0" y="610970"/>
            <a:ext cx="12192000" cy="56679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8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0F53-52E5-4CE4-9764-71D408267719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0000" y="6463480"/>
            <a:ext cx="3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0000" y="646348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01652"/>
          </a:xfrm>
          <a:prstGeom prst="rect">
            <a:avLst/>
          </a:prstGeom>
          <a:solidFill>
            <a:srgbClr val="1E5AAE"/>
          </a:solidFill>
        </p:spPr>
        <p:txBody>
          <a:bodyPr vert="horz" lIns="45720" rIns="45720" anchor="ctr">
            <a:no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0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latinLnBrk="0" hangingPunct="1">
        <a:spcBef>
          <a:spcPts val="1200"/>
        </a:spcBef>
        <a:buNone/>
        <a:defRPr kumimoji="0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ts val="1200"/>
        </a:spcBef>
        <a:buClr>
          <a:schemeClr val="tx1"/>
        </a:buClr>
        <a:buSzPct val="80000"/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ts val="600"/>
        </a:spcBef>
        <a:buClr>
          <a:schemeClr val="tx1"/>
        </a:buClr>
        <a:buSzPct val="90000"/>
        <a:buFont typeface="Courier New" panose="02070309020205020404" pitchFamily="49" charset="0"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ts val="600"/>
        </a:spcBef>
        <a:buClr>
          <a:schemeClr val="tx1"/>
        </a:buClr>
        <a:buSzPct val="85000"/>
        <a:buFont typeface="Arial" panose="020B0604020202020204" pitchFamily="34" charset="0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ts val="6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ategory/12761/" TargetMode="External"/><Relationship Id="rId2" Type="http://schemas.openxmlformats.org/officeDocument/2006/relationships/hyperlink" Target="https://map.fnal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8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961804/contributions/4120282/attachments/2159854/3644959/2020-12-10_cooling-rf.pdf" TargetMode="External"/><Relationship Id="rId5" Type="http://schemas.openxmlformats.org/officeDocument/2006/relationships/hyperlink" Target="https://indico.cern.ch/event/954055/contributions/4008761/attachments/2109215/3547678/CaptureCoolscenario.pdf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indico.cern.ch/event/845054/contributions/3572022/attachments/1923789/3183338/MCW2019CERN_First_thoughts_on_required_RF_testing_infrastructure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B660-DA9A-4083-ADAB-905B1417A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 and super conducting RF R&amp;D for muon collider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3E50B-1D29-408F-A9A2-8F68357BA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Alexej Grudiev (CERN)</a:t>
            </a:r>
          </a:p>
          <a:p>
            <a:r>
              <a:rPr lang="en-US"/>
              <a:t>On behalf of International Muon Collider Collaboration</a:t>
            </a:r>
            <a:endParaRPr lang="en-US" dirty="0"/>
          </a:p>
          <a:p>
            <a:r>
              <a:rPr lang="en-US" dirty="0"/>
              <a:t>16/02/2021</a:t>
            </a:r>
          </a:p>
          <a:p>
            <a:r>
              <a:rPr lang="en-GB" dirty="0"/>
              <a:t>AF7-RF </a:t>
            </a:r>
            <a:r>
              <a:rPr lang="en-GB" dirty="0" err="1"/>
              <a:t>miniWorkshop</a:t>
            </a:r>
            <a:r>
              <a:rPr lang="en-GB" dirty="0"/>
              <a:t> on Cavity Performance Frontier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98805-B866-4700-A5F0-768C1894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E6C6-EA46-4944-AF82-604AF1FD8F45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1266C-3342-49D9-8B65-8E9F8958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9927B8-6CB5-40C2-BC62-74F020CC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35723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AE0835-0DDD-4C1A-9D06-2FA819895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06" r="2811" b="31163"/>
          <a:stretch/>
        </p:blipFill>
        <p:spPr>
          <a:xfrm>
            <a:off x="5857273" y="365125"/>
            <a:ext cx="6334727" cy="1992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4B442-D900-47CE-A2B9-00B8303C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143"/>
            <a:ext cx="6125430" cy="1325563"/>
          </a:xfrm>
        </p:spPr>
        <p:txBody>
          <a:bodyPr/>
          <a:lstStyle/>
          <a:p>
            <a:r>
              <a:rPr lang="en-US" dirty="0"/>
              <a:t> Initial acceleration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5EC4-93E2-421D-83E2-CE652A49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690688"/>
            <a:ext cx="573578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Limited muon lifetime requires highest possible accelerating gradient to reach higher energies</a:t>
            </a:r>
          </a:p>
          <a:p>
            <a:r>
              <a:rPr lang="en-US" sz="2400" dirty="0"/>
              <a:t>Large emittance require large acceptance </a:t>
            </a:r>
          </a:p>
          <a:p>
            <a:pPr lvl="1"/>
            <a:r>
              <a:rPr lang="en-US" sz="2000" dirty="0"/>
              <a:t>Additional voltage</a:t>
            </a:r>
          </a:p>
          <a:p>
            <a:pPr lvl="1"/>
            <a:r>
              <a:rPr lang="en-US" sz="2000" dirty="0"/>
              <a:t>Low frequency</a:t>
            </a:r>
          </a:p>
          <a:p>
            <a:pPr lvl="1"/>
            <a:r>
              <a:rPr lang="en-US" sz="2000" dirty="0"/>
              <a:t>Large aperture</a:t>
            </a:r>
            <a:endParaRPr lang="en-US" sz="2400" dirty="0"/>
          </a:p>
          <a:p>
            <a:r>
              <a:rPr lang="en-US" sz="2400" dirty="0"/>
              <a:t>Very large bunch charge: ~5x10</a:t>
            </a:r>
            <a:r>
              <a:rPr lang="en-US" sz="2400" baseline="30000" dirty="0"/>
              <a:t>12</a:t>
            </a:r>
            <a:r>
              <a:rPr lang="en-US" sz="2400" dirty="0"/>
              <a:t> causes collective effects which must be addressed</a:t>
            </a:r>
          </a:p>
          <a:p>
            <a:r>
              <a:rPr lang="en-US" sz="2400" dirty="0"/>
              <a:t>Transmission and decay beam losses </a:t>
            </a:r>
          </a:p>
          <a:p>
            <a:r>
              <a:rPr lang="en-US" sz="2400" dirty="0"/>
              <a:t>Strong focusing magnets with large apertures</a:t>
            </a:r>
          </a:p>
          <a:p>
            <a:pPr lvl="1"/>
            <a:r>
              <a:rPr lang="en-US" sz="2000" dirty="0"/>
              <a:t>Stray magnetic fields</a:t>
            </a:r>
          </a:p>
          <a:p>
            <a:pPr lvl="1"/>
            <a:r>
              <a:rPr lang="en-US" sz="2000" dirty="0"/>
              <a:t>Low filling factor</a:t>
            </a:r>
          </a:p>
          <a:p>
            <a:pPr lvl="1"/>
            <a:r>
              <a:rPr lang="en-US" sz="2000" dirty="0"/>
              <a:t>Cryogenic NC RF might help in the </a:t>
            </a:r>
            <a:r>
              <a:rPr lang="en-US" sz="2000" dirty="0" err="1"/>
              <a:t>linac</a:t>
            </a:r>
            <a:endParaRPr lang="en-US" sz="20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C628-FF75-456E-B02C-E101B4A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AB52-7C0E-41A4-AD81-13B8ECFE2471}" type="datetime1">
              <a:rPr lang="en-GB" smtClean="0"/>
              <a:t>16/02/2021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71E9-376F-4C86-943E-C84F76A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830D63-B41D-4485-AEA6-A98B31EF9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8"/>
          <a:stretch/>
        </p:blipFill>
        <p:spPr>
          <a:xfrm>
            <a:off x="6253018" y="2492158"/>
            <a:ext cx="5934765" cy="3849968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D9548E20-A763-4E0E-B922-5630DF358F0E}"/>
              </a:ext>
            </a:extLst>
          </p:cNvPr>
          <p:cNvSpPr/>
          <p:nvPr/>
        </p:nvSpPr>
        <p:spPr>
          <a:xfrm rot="16200000">
            <a:off x="9095301" y="-239267"/>
            <a:ext cx="219017" cy="56034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47434-3DE0-4621-957F-E9FFAB87078F}"/>
              </a:ext>
            </a:extLst>
          </p:cNvPr>
          <p:cNvCxnSpPr>
            <a:cxnSpLocks/>
            <a:stCxn id="14" idx="1"/>
            <a:endCxn id="20" idx="1"/>
          </p:cNvCxnSpPr>
          <p:nvPr/>
        </p:nvCxnSpPr>
        <p:spPr>
          <a:xfrm flipH="1" flipV="1">
            <a:off x="7877819" y="1392395"/>
            <a:ext cx="1326991" cy="106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8ED2756-9F4B-4C25-9B0C-6DCFEB8409CF}"/>
              </a:ext>
            </a:extLst>
          </p:cNvPr>
          <p:cNvSpPr/>
          <p:nvPr/>
        </p:nvSpPr>
        <p:spPr>
          <a:xfrm rot="6507204">
            <a:off x="7767164" y="-160103"/>
            <a:ext cx="102755" cy="2957111"/>
          </a:xfrm>
          <a:prstGeom prst="rightBrace">
            <a:avLst>
              <a:gd name="adj1" fmla="val 8333"/>
              <a:gd name="adj2" fmla="val 4730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7606FE-F00C-434B-9BF2-791BAACC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229085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2A6B3-ED37-4746-8E4F-2F76F3F1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52" y="1339508"/>
            <a:ext cx="6250448" cy="5053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4B442-D900-47CE-A2B9-00B8303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 acceleration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5EC4-93E2-421D-83E2-CE652A49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524174"/>
            <a:ext cx="5578764" cy="466566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Limited muon lifetime requires highest possible acceleration rate</a:t>
            </a:r>
          </a:p>
          <a:p>
            <a:r>
              <a:rPr lang="en-US" sz="2900" dirty="0"/>
              <a:t>Although the rate is defined by the magnets ramping rate, the SRF must follow</a:t>
            </a:r>
          </a:p>
          <a:p>
            <a:r>
              <a:rPr lang="en-US" sz="2900" dirty="0"/>
              <a:t>Small number of turns (~100) for very high collision energy ~10 </a:t>
            </a:r>
            <a:r>
              <a:rPr lang="en-US" sz="2900" dirty="0" err="1"/>
              <a:t>TeV</a:t>
            </a:r>
            <a:r>
              <a:rPr lang="en-US" sz="2900" dirty="0"/>
              <a:t> requires very high voltage: ~100 GV</a:t>
            </a:r>
          </a:p>
          <a:p>
            <a:r>
              <a:rPr lang="en-US" sz="2900" dirty="0"/>
              <a:t>It operates in quasi pulsed mode; </a:t>
            </a:r>
          </a:p>
          <a:p>
            <a:pPr lvl="1"/>
            <a:r>
              <a:rPr lang="en-US" sz="2000" dirty="0"/>
              <a:t>RF is on only during acceleration (~ 10 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Transients </a:t>
            </a:r>
            <a:endParaRPr lang="en-US" sz="1600" dirty="0"/>
          </a:p>
          <a:p>
            <a:r>
              <a:rPr lang="en-US" sz="2900" dirty="0"/>
              <a:t>Longitudinal bunch compression/manipulation require additional voltage </a:t>
            </a:r>
          </a:p>
          <a:p>
            <a:r>
              <a:rPr lang="en-US" b="1" dirty="0"/>
              <a:t>High gradient for ‘compact’ RF system</a:t>
            </a:r>
          </a:p>
          <a:p>
            <a:r>
              <a:rPr lang="en-US" sz="2900" dirty="0"/>
              <a:t>Very large bunch charge: ~4x10</a:t>
            </a:r>
            <a:r>
              <a:rPr lang="en-US" sz="2900" baseline="30000" dirty="0"/>
              <a:t>12</a:t>
            </a:r>
            <a:r>
              <a:rPr lang="en-US" sz="2900" dirty="0"/>
              <a:t> cause collective effects which must be mitigated </a:t>
            </a:r>
          </a:p>
          <a:p>
            <a:r>
              <a:rPr lang="en-US" sz="2900" dirty="0"/>
              <a:t>Transmission and decay beam losses </a:t>
            </a:r>
            <a:endParaRPr lang="en-GB" sz="2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C628-FF75-456E-B02C-E101B4A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3661-7DC2-415C-8D3C-F1A7ECDA61E6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71E9-376F-4C86-943E-C84F76A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11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77E5E-7D1D-4EE4-AAF7-1220212885DF}"/>
              </a:ext>
            </a:extLst>
          </p:cNvPr>
          <p:cNvSpPr/>
          <p:nvPr/>
        </p:nvSpPr>
        <p:spPr>
          <a:xfrm>
            <a:off x="8957233" y="2235636"/>
            <a:ext cx="1047901" cy="1262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E1E7D-4A6A-48D3-BAE3-124B5FFE9258}"/>
              </a:ext>
            </a:extLst>
          </p:cNvPr>
          <p:cNvSpPr txBox="1"/>
          <p:nvPr/>
        </p:nvSpPr>
        <p:spPr>
          <a:xfrm>
            <a:off x="6418555" y="1154842"/>
            <a:ext cx="548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 of parameters for CERN site implementation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52276D-0C45-4D79-B3F7-E4C18953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22749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B442-D900-47CE-A2B9-00B8303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Collider 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5EC4-93E2-421D-83E2-CE652A49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524174"/>
            <a:ext cx="5578764" cy="4665662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Limited muon lifetime requires smallest possible circumference</a:t>
            </a:r>
          </a:p>
          <a:p>
            <a:r>
              <a:rPr lang="en-US" sz="2900" dirty="0"/>
              <a:t>Although the circumference is defined mainly by the magnets bending radius, the SRF must follow</a:t>
            </a:r>
          </a:p>
          <a:p>
            <a:r>
              <a:rPr lang="en-US" dirty="0"/>
              <a:t>High gradient for ‘compact’ RF system</a:t>
            </a:r>
          </a:p>
          <a:p>
            <a:r>
              <a:rPr lang="en-US" dirty="0"/>
              <a:t>Main function of RF is to maintain short bunch length for high luminosity</a:t>
            </a:r>
          </a:p>
          <a:p>
            <a:r>
              <a:rPr lang="en-US" sz="2900" dirty="0"/>
              <a:t>Very large bunch charge: 2x10</a:t>
            </a:r>
            <a:r>
              <a:rPr lang="en-US" sz="2900" baseline="30000" dirty="0"/>
              <a:t>12</a:t>
            </a:r>
            <a:r>
              <a:rPr lang="en-US" sz="2900" dirty="0"/>
              <a:t> and short bunch length: 1 mm cause strong </a:t>
            </a:r>
            <a:r>
              <a:rPr lang="en-US" sz="2900" b="1" dirty="0"/>
              <a:t>collective effects</a:t>
            </a:r>
            <a:r>
              <a:rPr lang="en-US" sz="2900" dirty="0"/>
              <a:t> which must be mitigated </a:t>
            </a:r>
          </a:p>
          <a:p>
            <a:pPr lvl="1"/>
            <a:r>
              <a:rPr lang="en-US" sz="2500" dirty="0"/>
              <a:t>Aperture restriction</a:t>
            </a:r>
          </a:p>
          <a:p>
            <a:pPr lvl="1"/>
            <a:r>
              <a:rPr lang="en-US" sz="2500" dirty="0"/>
              <a:t>HOM power</a:t>
            </a:r>
          </a:p>
          <a:p>
            <a:r>
              <a:rPr lang="en-US" sz="2900" dirty="0"/>
              <a:t>Transmission and decay beam losses </a:t>
            </a:r>
            <a:endParaRPr lang="en-GB" sz="2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C628-FF75-456E-B02C-E101B4A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ED2B-4D16-4AD0-B500-C45BC379CB67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71E9-376F-4C86-943E-C84F76A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12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AEEF8F-B785-4811-9918-5C8D34345BF3}"/>
              </a:ext>
            </a:extLst>
          </p:cNvPr>
          <p:cNvGrpSpPr/>
          <p:nvPr/>
        </p:nvGrpSpPr>
        <p:grpSpPr>
          <a:xfrm>
            <a:off x="6416964" y="1524174"/>
            <a:ext cx="5630190" cy="3695407"/>
            <a:chOff x="6365538" y="781234"/>
            <a:chExt cx="5630190" cy="36954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C1C172-8D6F-41F0-B0E6-47FFEFAD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0754" y="781234"/>
              <a:ext cx="4844974" cy="369540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A77E5E-7D1D-4EE4-AAF7-1220212885DF}"/>
                </a:ext>
              </a:extLst>
            </p:cNvPr>
            <p:cNvSpPr/>
            <p:nvPr/>
          </p:nvSpPr>
          <p:spPr>
            <a:xfrm>
              <a:off x="9328940" y="3010349"/>
              <a:ext cx="1047901" cy="1942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4F55E4-34B7-4808-BBCF-C051A8B5D437}"/>
                </a:ext>
              </a:extLst>
            </p:cNvPr>
            <p:cNvSpPr/>
            <p:nvPr/>
          </p:nvSpPr>
          <p:spPr>
            <a:xfrm>
              <a:off x="9328940" y="1560945"/>
              <a:ext cx="1047901" cy="2116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3E1F0C-8CB4-4A4F-824A-BBC159759122}"/>
                </a:ext>
              </a:extLst>
            </p:cNvPr>
            <p:cNvSpPr txBox="1"/>
            <p:nvPr/>
          </p:nvSpPr>
          <p:spPr>
            <a:xfrm>
              <a:off x="6365538" y="781234"/>
              <a:ext cx="836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FCC-</a:t>
              </a:r>
              <a:r>
                <a:rPr lang="en-US" dirty="0" err="1">
                  <a:solidFill>
                    <a:srgbClr val="0070C0"/>
                  </a:solidFill>
                </a:rPr>
                <a:t>ee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907C2F-7596-4727-8652-7A68A4E24AAB}"/>
                </a:ext>
              </a:extLst>
            </p:cNvPr>
            <p:cNvSpPr/>
            <p:nvPr/>
          </p:nvSpPr>
          <p:spPr>
            <a:xfrm>
              <a:off x="6416964" y="781234"/>
              <a:ext cx="733789" cy="250691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D4F8D4-D427-4850-BBB7-660D865AB780}"/>
                </a:ext>
              </a:extLst>
            </p:cNvPr>
            <p:cNvSpPr txBox="1"/>
            <p:nvPr/>
          </p:nvSpPr>
          <p:spPr>
            <a:xfrm>
              <a:off x="6577711" y="151119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0.2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D0803-1BB5-4AA4-9053-D4556D6FBE01}"/>
                </a:ext>
              </a:extLst>
            </p:cNvPr>
            <p:cNvSpPr txBox="1"/>
            <p:nvPr/>
          </p:nvSpPr>
          <p:spPr>
            <a:xfrm>
              <a:off x="6577711" y="295358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2.4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36C9C0-E856-4EAD-AF74-C84825AAABE6}"/>
              </a:ext>
            </a:extLst>
          </p:cNvPr>
          <p:cNvSpPr txBox="1"/>
          <p:nvPr/>
        </p:nvSpPr>
        <p:spPr>
          <a:xfrm>
            <a:off x="7041429" y="5318874"/>
            <a:ext cx="436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Single bunch beam loading (energy spread):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Energy spread ~ Loss factor x Bunch charge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25A088-1916-4C35-BE39-F953C8C5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187861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1B5A-9A0E-449D-ABA0-82E23AE7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directions for SRF for muon acceleration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7B7B-61F8-43F8-8AE0-0163B859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possible gradient </a:t>
            </a:r>
          </a:p>
          <a:p>
            <a:pPr lvl="1"/>
            <a:r>
              <a:rPr lang="en-US" dirty="0"/>
              <a:t>Pulsed operation of ~1ms (</a:t>
            </a:r>
            <a:r>
              <a:rPr lang="en-US" dirty="0" err="1"/>
              <a:t>linac</a:t>
            </a:r>
            <a:r>
              <a:rPr lang="en-US" dirty="0"/>
              <a:t>) -&gt; ~10ms (RCS) may help </a:t>
            </a:r>
            <a:endParaRPr lang="en-GB" dirty="0"/>
          </a:p>
          <a:p>
            <a:r>
              <a:rPr lang="en-GB" dirty="0"/>
              <a:t>Resilience to beam losses and (stray) magnetic field</a:t>
            </a:r>
          </a:p>
          <a:p>
            <a:r>
              <a:rPr lang="en-GB" dirty="0"/>
              <a:t>Design of the cavity considering</a:t>
            </a:r>
          </a:p>
          <a:p>
            <a:pPr lvl="1"/>
            <a:r>
              <a:rPr lang="en-GB" dirty="0"/>
              <a:t>High gradient</a:t>
            </a:r>
          </a:p>
          <a:p>
            <a:pPr lvl="1"/>
            <a:r>
              <a:rPr lang="en-GB" dirty="0"/>
              <a:t>High efficiency</a:t>
            </a:r>
          </a:p>
          <a:p>
            <a:pPr lvl="1"/>
            <a:r>
              <a:rPr lang="en-GB" dirty="0"/>
              <a:t>Longitudinal and transverse beam dynamic requirements</a:t>
            </a:r>
          </a:p>
          <a:p>
            <a:r>
              <a:rPr lang="en-GB" dirty="0"/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33EED-1121-42B6-90FA-453D4E8E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C62-96EA-4E0F-AAF2-F7C31D35B82A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CF66-D801-43F1-A6F7-B5048DEF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5E120-956E-4C2E-B7D0-8C366105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2B61-40CC-412B-B68C-C916862E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38FC-D14B-4C5F-89B4-EDD2A08E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acknowledge usage of material from:</a:t>
            </a:r>
          </a:p>
          <a:p>
            <a:pPr lvl="1"/>
            <a:r>
              <a:rPr lang="en-US" dirty="0"/>
              <a:t>MAP collaboration: </a:t>
            </a:r>
            <a:r>
              <a:rPr lang="en-GB" dirty="0">
                <a:hlinkClick r:id="rId2"/>
              </a:rPr>
              <a:t>Muon Accelerator Program</a:t>
            </a:r>
            <a:endParaRPr lang="en-US" dirty="0"/>
          </a:p>
          <a:p>
            <a:pPr lvl="1"/>
            <a:r>
              <a:rPr lang="en-US" dirty="0"/>
              <a:t>International Muon Collider Collaboration: </a:t>
            </a:r>
            <a:r>
              <a:rPr lang="it-IT" dirty="0">
                <a:hlinkClick r:id="rId3"/>
              </a:rPr>
              <a:t>Accelerator Design</a:t>
            </a:r>
            <a:endParaRPr lang="en-US" dirty="0"/>
          </a:p>
          <a:p>
            <a:pPr lvl="1"/>
            <a:r>
              <a:rPr lang="en-US" dirty="0"/>
              <a:t>Sergio </a:t>
            </a:r>
            <a:r>
              <a:rPr lang="en-US" dirty="0" err="1"/>
              <a:t>Calatroni</a:t>
            </a:r>
            <a:r>
              <a:rPr lang="en-US" dirty="0"/>
              <a:t> (CERN)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D501-CFFC-49A9-B660-146F80FB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C62-96EA-4E0F-AAF2-F7C31D35B82A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C7F4-876E-4131-8BA8-5C669210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FD133-B5CE-41FF-88A4-B9BA0263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84C55-37A7-4D93-85D3-547F31C417F1}"/>
              </a:ext>
            </a:extLst>
          </p:cNvPr>
          <p:cNvSpPr txBox="1"/>
          <p:nvPr/>
        </p:nvSpPr>
        <p:spPr>
          <a:xfrm>
            <a:off x="4439232" y="4424766"/>
            <a:ext cx="331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Thank you ! 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2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E388-39AA-4F97-9DD5-A62A7EF8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C20B-EA6C-4238-84AE-12778730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7F17-BE24-420E-B541-E772D51B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C62-96EA-4E0F-AAF2-F7C31D35B82A}" type="datetime1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4B06-4157-4852-A58A-C48C0550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55C1-16B6-41A3-B0EF-93B72BBF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4709-CE4A-4691-BCD3-1BADB15B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of HTS coated conductors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04F7E-F7CD-4886-8429-8773A71E52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50F53-52E5-4CE4-9764-71D408267719}" type="datetime1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2/16/2021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67526-7C8B-4D32-8A72-1B40AF3EA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Sergio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Calatroni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0F72A-8769-4960-AE72-23136E631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AD0442-F45B-417A-8DCF-0B7CEE66343A}"/>
              </a:ext>
            </a:extLst>
          </p:cNvPr>
          <p:cNvGrpSpPr/>
          <p:nvPr/>
        </p:nvGrpSpPr>
        <p:grpSpPr>
          <a:xfrm>
            <a:off x="-329149" y="637596"/>
            <a:ext cx="7169149" cy="5467350"/>
            <a:chOff x="329249" y="1522668"/>
            <a:chExt cx="6715734" cy="5139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BE863A-E064-4AB2-B42D-A02B1D721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49" y="1522668"/>
              <a:ext cx="6715734" cy="5139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880D2F-8BE5-4FAB-B5E1-2171C51100FA}"/>
                    </a:ext>
                  </a:extLst>
                </p:cNvPr>
                <p:cNvSpPr txBox="1"/>
                <p:nvPr/>
              </p:nvSpPr>
              <p:spPr>
                <a:xfrm>
                  <a:off x="2814474" y="1736380"/>
                  <a:ext cx="2053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T = 50 K, </a:t>
                  </a:r>
                  <a14:m>
                    <m:oMath xmlns:m="http://schemas.openxmlformats.org/officeDocument/2006/math">
                      <m:r>
                        <a:rPr kumimoji="0" lang="de-DE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5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r>
                        <a:rPr kumimoji="0" lang="de-DE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5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de-DE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5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2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GHz</a:t>
                  </a: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474" y="1736380"/>
                  <a:ext cx="205376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85" t="-9091" r="-15436" b="-3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3E8B17-135E-4403-861F-8989B408F20E}"/>
                </a:ext>
              </a:extLst>
            </p:cNvPr>
            <p:cNvSpPr txBox="1"/>
            <p:nvPr/>
          </p:nvSpPr>
          <p:spPr>
            <a:xfrm>
              <a:off x="3682039" y="2369413"/>
              <a:ext cx="678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A85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FCC Cu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A85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C99D0B-1AAE-4B38-B7E4-180EA69B53B0}"/>
                </a:ext>
              </a:extLst>
            </p:cNvPr>
            <p:cNvSpPr txBox="1"/>
            <p:nvPr/>
          </p:nvSpPr>
          <p:spPr>
            <a:xfrm>
              <a:off x="5313056" y="2878287"/>
              <a:ext cx="518979" cy="30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6BBD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 2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BBD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00AECE-CCC5-40D1-901C-CC00CD3624E3}"/>
                </a:ext>
              </a:extLst>
            </p:cNvPr>
            <p:cNvSpPr txBox="1"/>
            <p:nvPr/>
          </p:nvSpPr>
          <p:spPr>
            <a:xfrm>
              <a:off x="5084950" y="4275778"/>
              <a:ext cx="518979" cy="30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8424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 4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842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C99BC4-0242-432B-88EE-17A10CC3D8AC}"/>
                </a:ext>
              </a:extLst>
            </p:cNvPr>
            <p:cNvSpPr txBox="1"/>
            <p:nvPr/>
          </p:nvSpPr>
          <p:spPr>
            <a:xfrm>
              <a:off x="5178140" y="5154527"/>
              <a:ext cx="518979" cy="30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7B29B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 5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7B29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96AFD5-8796-400C-AB51-244AB334E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634" y="872101"/>
            <a:ext cx="4667205" cy="1340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7EAF3F-6C23-403B-A38D-EB68D41EA4D2}"/>
              </a:ext>
            </a:extLst>
          </p:cNvPr>
          <p:cNvSpPr txBox="1"/>
          <p:nvPr/>
        </p:nvSpPr>
        <p:spPr>
          <a:xfrm>
            <a:off x="1491348" y="2796920"/>
            <a:ext cx="19287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sample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1FF342-8F5C-42BE-9598-A7E416314F1A}"/>
              </a:ext>
            </a:extLst>
          </p:cNvPr>
          <p:cNvSpPr txBox="1"/>
          <p:nvPr/>
        </p:nvSpPr>
        <p:spPr>
          <a:xfrm>
            <a:off x="1504172" y="2461962"/>
            <a:ext cx="19159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Soldered sample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DADFD-98F3-45D1-BA23-435E725BCC5D}"/>
              </a:ext>
            </a:extLst>
          </p:cNvPr>
          <p:cNvSpPr txBox="1"/>
          <p:nvPr/>
        </p:nvSpPr>
        <p:spPr>
          <a:xfrm>
            <a:off x="6530109" y="2461962"/>
            <a:ext cx="552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Soldering mostly preserves properties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could be used in a cavity made in sectors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4F557E-9994-4A77-A69C-813A338DB7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22"/>
          <a:stretch/>
        </p:blipFill>
        <p:spPr>
          <a:xfrm>
            <a:off x="6134233" y="3653758"/>
            <a:ext cx="5925767" cy="23321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E74527-ABF6-4537-832B-9EEED1BC64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947" y="6102376"/>
            <a:ext cx="3552870" cy="181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2D2A00-D57B-4804-8EDA-A0AF49493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9886" y="5909023"/>
            <a:ext cx="3278953" cy="1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B37F-08D4-4CB9-9CE4-E36D54FD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666F-B171-42E7-B0DD-E92A7D03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Muon collider layout and RF</a:t>
            </a:r>
          </a:p>
          <a:p>
            <a:pPr lvl="1"/>
            <a:r>
              <a:rPr lang="en-US" dirty="0"/>
              <a:t>MAP scheme: proton driven muon source</a:t>
            </a:r>
          </a:p>
          <a:p>
            <a:r>
              <a:rPr lang="en-US" dirty="0"/>
              <a:t>RF system for muon cooling</a:t>
            </a:r>
          </a:p>
          <a:p>
            <a:r>
              <a:rPr lang="en-US" dirty="0"/>
              <a:t>RF system for acceleration and collider</a:t>
            </a:r>
          </a:p>
          <a:p>
            <a:endParaRPr lang="en-US" dirty="0"/>
          </a:p>
          <a:p>
            <a:r>
              <a:rPr lang="en-US" dirty="0"/>
              <a:t>What is not covered</a:t>
            </a:r>
          </a:p>
          <a:p>
            <a:pPr lvl="1"/>
            <a:r>
              <a:rPr lang="en-US" dirty="0"/>
              <a:t>Proton driver complex</a:t>
            </a:r>
          </a:p>
          <a:p>
            <a:pPr lvl="1"/>
            <a:r>
              <a:rPr lang="en-US" dirty="0"/>
              <a:t>LEMMA scheme: positron driven muon source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8730-36E3-4630-A645-390F49DE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68E1-1D9D-4F0E-9407-7A4498659AEC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0A31-0E2C-40FE-AF5B-239AC0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2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DFA010-E62C-4B03-AD00-E0F43F9D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1807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7C13-C5E4-48B8-B617-00ABDB87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Muon Collider Collaboration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0DBC60-5D28-42F2-8589-8AFA6442A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590" y="1240955"/>
            <a:ext cx="7002559" cy="52519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1436-D0D6-4E0B-985D-CEDC7CEE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ADB7-CDA7-44DB-ADCD-E5C1484AB55D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BAA3-ECBE-44A7-AF4E-924E8D55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7A0D3-4439-4B80-9463-92C89E4DB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6" r="7526" b="48550"/>
          <a:stretch/>
        </p:blipFill>
        <p:spPr>
          <a:xfrm>
            <a:off x="318977" y="1551119"/>
            <a:ext cx="5103628" cy="230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6F2A2A-0B54-4029-B5FA-F45B202A4BE6}"/>
              </a:ext>
            </a:extLst>
          </p:cNvPr>
          <p:cNvSpPr/>
          <p:nvPr/>
        </p:nvSpPr>
        <p:spPr>
          <a:xfrm>
            <a:off x="5558320" y="1770420"/>
            <a:ext cx="1900718" cy="1486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D99E6-AFBC-43AC-A13C-DD1A1EDEF8C7}"/>
              </a:ext>
            </a:extLst>
          </p:cNvPr>
          <p:cNvCxnSpPr>
            <a:cxnSpLocks/>
          </p:cNvCxnSpPr>
          <p:nvPr/>
        </p:nvCxnSpPr>
        <p:spPr>
          <a:xfrm>
            <a:off x="5422605" y="1551119"/>
            <a:ext cx="135715" cy="21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A1A73D-E73F-411F-9188-54DC470D7180}"/>
              </a:ext>
            </a:extLst>
          </p:cNvPr>
          <p:cNvCxnSpPr>
            <a:cxnSpLocks/>
          </p:cNvCxnSpPr>
          <p:nvPr/>
        </p:nvCxnSpPr>
        <p:spPr>
          <a:xfrm flipV="1">
            <a:off x="5428334" y="3256908"/>
            <a:ext cx="129986" cy="610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1619E8-9207-4A3D-913E-7BC333B06542}"/>
              </a:ext>
            </a:extLst>
          </p:cNvPr>
          <p:cNvSpPr txBox="1"/>
          <p:nvPr/>
        </p:nvSpPr>
        <p:spPr>
          <a:xfrm>
            <a:off x="838200" y="4399295"/>
            <a:ext cx="418199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Normal and super conducting RF systems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5F01A3-5385-45F8-9AE5-04CEF1F7C25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020196" y="3796584"/>
            <a:ext cx="538124" cy="10797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F6D2D4-BE5F-4D57-B32D-6B25C52E92D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020196" y="4319943"/>
            <a:ext cx="538124" cy="5564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1C262D-7E2B-4253-81C7-2C13EBBB5AE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020196" y="4869862"/>
            <a:ext cx="538124" cy="64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71C76-7A5D-4566-99C4-5FDB4B14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19909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9B0F-763C-4180-ABEB-BA009951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 and RF system challenges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93002-93C5-4289-B47B-DF99AD8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D7AE-282E-4B67-86B3-5A0662E739E6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634CB-FAA7-4D2A-90B8-3A308C3B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4</a:t>
            </a:fld>
            <a:endParaRPr lang="en-GB"/>
          </a:p>
        </p:txBody>
      </p:sp>
      <p:pic>
        <p:nvPicPr>
          <p:cNvPr id="7" name="Content Placeholder 6" descr="p4.tiff">
            <a:extLst>
              <a:ext uri="{FF2B5EF4-FFF2-40B4-BE49-F238E27FC236}">
                <a16:creationId xmlns:a16="http://schemas.microsoft.com/office/drawing/2014/main" id="{4081E4D1-8864-46FE-B86B-514871823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951345" y="1752874"/>
            <a:ext cx="10515600" cy="2598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4DCAC-359D-4D68-AD3F-1B0419FB3CC2}"/>
              </a:ext>
            </a:extLst>
          </p:cNvPr>
          <p:cNvSpPr txBox="1"/>
          <p:nvPr/>
        </p:nvSpPr>
        <p:spPr>
          <a:xfrm>
            <a:off x="918672" y="1468014"/>
            <a:ext cx="561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driven Muon Collider Concept (MAP collaboration)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E42C0-57F2-450C-A1C2-EF749BC89304}"/>
              </a:ext>
            </a:extLst>
          </p:cNvPr>
          <p:cNvSpPr/>
          <p:nvPr/>
        </p:nvSpPr>
        <p:spPr>
          <a:xfrm>
            <a:off x="3498611" y="1791751"/>
            <a:ext cx="3779644" cy="2559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BD416-5822-4BC8-BE94-03ED4F070F60}"/>
              </a:ext>
            </a:extLst>
          </p:cNvPr>
          <p:cNvSpPr/>
          <p:nvPr/>
        </p:nvSpPr>
        <p:spPr>
          <a:xfrm>
            <a:off x="7310927" y="1787759"/>
            <a:ext cx="4156017" cy="25597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0DADE-3423-4A19-A3E4-B2AF6F25202A}"/>
              </a:ext>
            </a:extLst>
          </p:cNvPr>
          <p:cNvSpPr txBox="1"/>
          <p:nvPr/>
        </p:nvSpPr>
        <p:spPr>
          <a:xfrm>
            <a:off x="277093" y="4413725"/>
            <a:ext cx="5818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Normal conducting RF for capture and cooling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High-gradient cavities in high magnetic field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High charge, Huge beam size, Important beam losses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Peak RF power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Little synergy </a:t>
            </a:r>
            <a:r>
              <a:rPr lang="en-US" sz="2000" b="1">
                <a:solidFill>
                  <a:srgbClr val="FF0000"/>
                </a:solidFill>
              </a:rPr>
              <a:t>with other projects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285D6-615D-45DF-9423-351504C5423B}"/>
              </a:ext>
            </a:extLst>
          </p:cNvPr>
          <p:cNvSpPr txBox="1"/>
          <p:nvPr/>
        </p:nvSpPr>
        <p:spPr>
          <a:xfrm>
            <a:off x="6095999" y="4413725"/>
            <a:ext cx="5818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Super conducting RF for acceleration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High charge, short bunch, low current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High efficiency at high gradient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Maintain beam 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Longitudinal and transverse stability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26A64-2172-470B-98FE-07A0E107C1AF}"/>
              </a:ext>
            </a:extLst>
          </p:cNvPr>
          <p:cNvSpPr txBox="1"/>
          <p:nvPr/>
        </p:nvSpPr>
        <p:spPr>
          <a:xfrm>
            <a:off x="4038600" y="242424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DCB42-2525-4B61-90B5-0FCEAFD60E82}"/>
              </a:ext>
            </a:extLst>
          </p:cNvPr>
          <p:cNvSpPr txBox="1"/>
          <p:nvPr/>
        </p:nvSpPr>
        <p:spPr>
          <a:xfrm>
            <a:off x="4377431" y="24192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BCAED-7C58-49BC-9FD2-E01B076960CD}"/>
              </a:ext>
            </a:extLst>
          </p:cNvPr>
          <p:cNvSpPr txBox="1"/>
          <p:nvPr/>
        </p:nvSpPr>
        <p:spPr>
          <a:xfrm>
            <a:off x="4702304" y="241977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0536B-E40E-491B-AB4E-FE87ADC65881}"/>
              </a:ext>
            </a:extLst>
          </p:cNvPr>
          <p:cNvSpPr txBox="1"/>
          <p:nvPr/>
        </p:nvSpPr>
        <p:spPr>
          <a:xfrm>
            <a:off x="5278858" y="22818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012B3-7D03-4789-BB1F-E73FFAF936C4}"/>
              </a:ext>
            </a:extLst>
          </p:cNvPr>
          <p:cNvSpPr txBox="1"/>
          <p:nvPr/>
        </p:nvSpPr>
        <p:spPr>
          <a:xfrm>
            <a:off x="5788837" y="388868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DCC82-9E9A-4D7A-A6EA-FDE82FA050F2}"/>
              </a:ext>
            </a:extLst>
          </p:cNvPr>
          <p:cNvSpPr txBox="1"/>
          <p:nvPr/>
        </p:nvSpPr>
        <p:spPr>
          <a:xfrm>
            <a:off x="6239155" y="22818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71386-B1B8-4B17-8934-D4DD4C129DDB}"/>
              </a:ext>
            </a:extLst>
          </p:cNvPr>
          <p:cNvSpPr txBox="1"/>
          <p:nvPr/>
        </p:nvSpPr>
        <p:spPr>
          <a:xfrm>
            <a:off x="6719798" y="22818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FF30D6-504E-4A0F-B246-57B0505BB78A}"/>
              </a:ext>
            </a:extLst>
          </p:cNvPr>
          <p:cNvSpPr txBox="1"/>
          <p:nvPr/>
        </p:nvSpPr>
        <p:spPr>
          <a:xfrm>
            <a:off x="7392974" y="24192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RF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5E953-57EA-499C-B193-27B0E73728A8}"/>
              </a:ext>
            </a:extLst>
          </p:cNvPr>
          <p:cNvSpPr txBox="1"/>
          <p:nvPr/>
        </p:nvSpPr>
        <p:spPr>
          <a:xfrm>
            <a:off x="7631741" y="28235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RF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3E12B-9ADD-4D3C-8380-83C56F7A5AD2}"/>
              </a:ext>
            </a:extLst>
          </p:cNvPr>
          <p:cNvSpPr txBox="1"/>
          <p:nvPr/>
        </p:nvSpPr>
        <p:spPr>
          <a:xfrm>
            <a:off x="9257834" y="28235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RF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1D9FC0-B7DE-40A5-9E26-0F11F02C9226}"/>
              </a:ext>
            </a:extLst>
          </p:cNvPr>
          <p:cNvSpPr txBox="1"/>
          <p:nvPr/>
        </p:nvSpPr>
        <p:spPr>
          <a:xfrm>
            <a:off x="11022419" y="226878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RF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7A4CB5F-3205-4AC3-B4F0-1235D6E7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66608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C061-2BDF-4819-9466-DA35FB0E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system for muon capture and cooling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75957-7B62-4F24-B274-41692F5B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4EAD-DC2B-49D9-8488-38C495ACAF9C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DCE3E-4C8E-4548-A888-CBFC0009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1A8498E-9E2A-496F-80C1-AB074F41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76202"/>
              </p:ext>
            </p:extLst>
          </p:nvPr>
        </p:nvGraphicFramePr>
        <p:xfrm>
          <a:off x="302491" y="1536383"/>
          <a:ext cx="8174761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727">
                  <a:extLst>
                    <a:ext uri="{9D8B030D-6E8A-4147-A177-3AD203B41FA5}">
                      <a16:colId xmlns:a16="http://schemas.microsoft.com/office/drawing/2014/main" val="344270445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126053599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882031978"/>
                    </a:ext>
                  </a:extLst>
                </a:gridCol>
                <a:gridCol w="1366982">
                  <a:extLst>
                    <a:ext uri="{9D8B030D-6E8A-4147-A177-3AD203B41FA5}">
                      <a16:colId xmlns:a16="http://schemas.microsoft.com/office/drawing/2014/main" val="3941251622"/>
                    </a:ext>
                  </a:extLst>
                </a:gridCol>
                <a:gridCol w="1570182">
                  <a:extLst>
                    <a:ext uri="{9D8B030D-6E8A-4147-A177-3AD203B41FA5}">
                      <a16:colId xmlns:a16="http://schemas.microsoft.com/office/drawing/2014/main" val="2274482285"/>
                    </a:ext>
                  </a:extLst>
                </a:gridCol>
                <a:gridCol w="1623870">
                  <a:extLst>
                    <a:ext uri="{9D8B030D-6E8A-4147-A177-3AD203B41FA5}">
                      <a16:colId xmlns:a16="http://schemas.microsoft.com/office/drawing/2014/main" val="2739412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[m]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of cavities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Frequencies [MHz]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Gradient [MV/m]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RF power [MW/cavity]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48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490 - 366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0 - 15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1.3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4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Rotator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366 - 326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2.4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7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Cooler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3.7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8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Cooler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325, 650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7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 merge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108 - 1950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6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Cooler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325, 650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7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Cooling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325 - 20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8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~1300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3951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~4000 x ~3MW</a:t>
                      </a:r>
                    </a:p>
                    <a:p>
                      <a:r>
                        <a:rPr lang="en-US" dirty="0"/>
                        <a:t>=&gt;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~12GW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61773"/>
                  </a:ext>
                </a:extLst>
              </a:tr>
            </a:tbl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4E685236-17E5-4087-8366-BF4A010B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678" y="1536383"/>
            <a:ext cx="3721322" cy="115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9521DBB-8F85-405D-BC40-09EAD531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320" y="2687782"/>
            <a:ext cx="2089727" cy="16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2F163D5-D5B4-4F36-A7F1-5064124A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395" y="4429442"/>
            <a:ext cx="31335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3B27D62-7597-42C7-A96A-A3EEC084C7C8}"/>
              </a:ext>
            </a:extLst>
          </p:cNvPr>
          <p:cNvSpPr/>
          <p:nvPr/>
        </p:nvSpPr>
        <p:spPr>
          <a:xfrm>
            <a:off x="3500582" y="4849091"/>
            <a:ext cx="3315854" cy="21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C43B79A-2232-4C74-86A4-CB392F8F0ACF}"/>
              </a:ext>
            </a:extLst>
          </p:cNvPr>
          <p:cNvSpPr/>
          <p:nvPr/>
        </p:nvSpPr>
        <p:spPr>
          <a:xfrm>
            <a:off x="7780563" y="3293601"/>
            <a:ext cx="484632" cy="1413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34CE38-7AB7-4FFF-BA23-11FF4E2F5703}"/>
              </a:ext>
            </a:extLst>
          </p:cNvPr>
          <p:cNvSpPr txBox="1"/>
          <p:nvPr/>
        </p:nvSpPr>
        <p:spPr>
          <a:xfrm>
            <a:off x="354728" y="5564079"/>
            <a:ext cx="807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is a very large and complex RF system with high peak power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CE457-BEA4-441D-93C4-E4F3688DA18C}"/>
              </a:ext>
            </a:extLst>
          </p:cNvPr>
          <p:cNvSpPr txBox="1"/>
          <p:nvPr/>
        </p:nvSpPr>
        <p:spPr>
          <a:xfrm>
            <a:off x="10151355" y="489089"/>
            <a:ext cx="19166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Summarized from:</a:t>
            </a:r>
          </a:p>
          <a:p>
            <a:r>
              <a:rPr lang="en-GB" dirty="0">
                <a:hlinkClick r:id="rId5"/>
              </a:rPr>
              <a:t>David </a:t>
            </a:r>
            <a:r>
              <a:rPr lang="en-GB" dirty="0" err="1">
                <a:hlinkClick r:id="rId5"/>
              </a:rPr>
              <a:t>Neuffer</a:t>
            </a:r>
            <a:endParaRPr lang="en-US" dirty="0"/>
          </a:p>
          <a:p>
            <a:r>
              <a:rPr lang="en-GB" dirty="0">
                <a:hlinkClick r:id="rId6"/>
              </a:rPr>
              <a:t>Chris Rogers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24364-7DFB-47D4-8CDF-F1E5144D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195313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FA5D-B930-4747-9E45-FB2E1878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cavities for muon cooling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99D39-33C2-4BC9-9D0D-149FFE83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5B8-8E71-49D5-A05E-1B396B98893B}" type="datetime1">
              <a:rPr lang="en-GB" smtClean="0"/>
              <a:t>16/02/2021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0F2C-9631-41D7-8A43-DB006AB1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2B504-4C07-4167-8836-8969DE48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58" y="2872863"/>
            <a:ext cx="3916002" cy="3540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1CE23-51F5-4A27-A5C2-3B2D3679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r="38537" b="28149"/>
          <a:stretch/>
        </p:blipFill>
        <p:spPr>
          <a:xfrm>
            <a:off x="8353173" y="1197667"/>
            <a:ext cx="3719558" cy="2808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5F9115-7D3A-4156-882C-64F5BF2D2032}"/>
              </a:ext>
            </a:extLst>
          </p:cNvPr>
          <p:cNvSpPr txBox="1"/>
          <p:nvPr/>
        </p:nvSpPr>
        <p:spPr>
          <a:xfrm>
            <a:off x="368896" y="1348800"/>
            <a:ext cx="43032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Gradient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magnetic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Technology far from been common</a:t>
            </a:r>
          </a:p>
          <a:p>
            <a:r>
              <a:rPr lang="en-US" sz="2000" dirty="0"/>
              <a:t>---------------------</a:t>
            </a:r>
          </a:p>
          <a:p>
            <a:r>
              <a:rPr lang="en-US" sz="2000" b="1" dirty="0"/>
              <a:t>State of the art (not complete):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MICE 200 MHz RF module prototype: 4T, 10 MV/m, 1ms@1Hz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800 MHz </a:t>
            </a:r>
            <a:r>
              <a:rPr lang="en-US" sz="2000" b="1" dirty="0">
                <a:solidFill>
                  <a:srgbClr val="FF0000"/>
                </a:solidFill>
              </a:rPr>
              <a:t>beryllium</a:t>
            </a:r>
            <a:r>
              <a:rPr lang="en-US" sz="2000" dirty="0"/>
              <a:t> cavity: </a:t>
            </a:r>
          </a:p>
          <a:p>
            <a:r>
              <a:rPr lang="en-US" sz="2000" dirty="0"/>
              <a:t>      3T, </a:t>
            </a:r>
            <a:r>
              <a:rPr lang="en-US" sz="2000" b="1" dirty="0"/>
              <a:t>50 MV/m</a:t>
            </a:r>
            <a:r>
              <a:rPr lang="en-US" sz="2000" dirty="0"/>
              <a:t>, 30us@10Hz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Gas</a:t>
            </a:r>
            <a:r>
              <a:rPr lang="en-US" sz="2000" dirty="0"/>
              <a:t> filled RF cavity: </a:t>
            </a:r>
          </a:p>
          <a:p>
            <a:r>
              <a:rPr lang="en-US" sz="2000" dirty="0"/>
              <a:t>      Small gap, 200 MHz, &gt;50 MV/m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76EDD7-168E-4A59-9C99-DC8AAB12BC9E}"/>
              </a:ext>
            </a:extLst>
          </p:cNvPr>
          <p:cNvCxnSpPr>
            <a:cxnSpLocks/>
          </p:cNvCxnSpPr>
          <p:nvPr/>
        </p:nvCxnSpPr>
        <p:spPr>
          <a:xfrm flipV="1">
            <a:off x="2958590" y="5379832"/>
            <a:ext cx="2039613" cy="1473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A172B67-E302-4461-B2AA-0E26E4FAE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666"/>
          <a:stretch/>
        </p:blipFill>
        <p:spPr>
          <a:xfrm>
            <a:off x="4672117" y="1330845"/>
            <a:ext cx="3846519" cy="263358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D460D-0FDD-41FE-B524-6FD1E9E9D802}"/>
              </a:ext>
            </a:extLst>
          </p:cNvPr>
          <p:cNvCxnSpPr>
            <a:cxnSpLocks/>
          </p:cNvCxnSpPr>
          <p:nvPr/>
        </p:nvCxnSpPr>
        <p:spPr>
          <a:xfrm flipV="1">
            <a:off x="3653211" y="3414063"/>
            <a:ext cx="1079734" cy="287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58AFC4B-5BBF-4B97-AD29-B0A3DC8EE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173" y="4927693"/>
            <a:ext cx="3779911" cy="152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E5F331-E2AD-45B9-8311-415F7BD075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58" r="4037"/>
          <a:stretch/>
        </p:blipFill>
        <p:spPr>
          <a:xfrm>
            <a:off x="8453631" y="3630249"/>
            <a:ext cx="3684106" cy="14316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404F83-354F-4678-96E6-2EB9FEBA8BBA}"/>
              </a:ext>
            </a:extLst>
          </p:cNvPr>
          <p:cNvCxnSpPr>
            <a:cxnSpLocks/>
          </p:cNvCxnSpPr>
          <p:nvPr/>
        </p:nvCxnSpPr>
        <p:spPr>
          <a:xfrm flipV="1">
            <a:off x="3581400" y="3184187"/>
            <a:ext cx="5244885" cy="14355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253D9-C370-4AA8-A3EE-6E944094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120163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861D-F718-4062-AD72-57A62E09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R&amp;D directions and</a:t>
            </a:r>
            <a:r>
              <a:rPr lang="en-US" sz="4400" b="1" dirty="0"/>
              <a:t> test facility towards feasibility demonstration of muon cooling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3D7E-436D-4BF8-B9D6-8806910EB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Stage 1: </a:t>
            </a:r>
            <a:r>
              <a:rPr lang="en-US" dirty="0"/>
              <a:t>H</a:t>
            </a:r>
            <a:r>
              <a:rPr lang="en-US" sz="2800" dirty="0"/>
              <a:t>igh gradient RF test facility</a:t>
            </a:r>
          </a:p>
          <a:p>
            <a:pPr marL="800100" lvl="1" indent="-342900"/>
            <a:r>
              <a:rPr lang="en-US" dirty="0"/>
              <a:t>Frequency: 200 - 800 MHz</a:t>
            </a:r>
          </a:p>
          <a:p>
            <a:pPr marL="800100" lvl="1" indent="-342900"/>
            <a:r>
              <a:rPr lang="en-US" dirty="0"/>
              <a:t>Magnetic field: 0 - 5T, different field configurations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materials: Cu, Be, Al,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temperatures: </a:t>
            </a:r>
            <a:r>
              <a:rPr lang="en-US" b="1" dirty="0"/>
              <a:t>Cryogenic NC</a:t>
            </a:r>
            <a:r>
              <a:rPr lang="en-US" dirty="0"/>
              <a:t>, HTS RF,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gases and pressure: 0 – few Bars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Different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Stage 2: Prototype(s) for cooling test facility</a:t>
            </a:r>
          </a:p>
          <a:p>
            <a:pPr marL="800100" lvl="1" indent="-342900"/>
            <a:r>
              <a:rPr lang="en-US" dirty="0"/>
              <a:t>Design of realistic cavity prototypes: frequency, beam aperture, integration</a:t>
            </a:r>
          </a:p>
          <a:p>
            <a:pPr marL="800100" lvl="1" indent="-342900"/>
            <a:r>
              <a:rPr lang="en-US" dirty="0"/>
              <a:t>Parameters defined based on the results of Stage 1 and the (re-)design of the muon cooling complex (higher gradient,…)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May include irradiation capability to check its impact on the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Stage 3: Muon cooling demonstrator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E37A-AF73-46CC-AB64-95A7FCA0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61E0-BD28-42F1-81B5-A5409351D906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59361-8773-49CB-B7EC-A07077A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7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28E3D5-B406-4BAB-BDC2-CAD454FB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307130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33573E1-DE5A-42C6-BDB6-85FBC7361CB0}"/>
              </a:ext>
            </a:extLst>
          </p:cNvPr>
          <p:cNvGrpSpPr/>
          <p:nvPr/>
        </p:nvGrpSpPr>
        <p:grpSpPr>
          <a:xfrm>
            <a:off x="5369511" y="1664230"/>
            <a:ext cx="6695242" cy="4849131"/>
            <a:chOff x="5369511" y="1507218"/>
            <a:chExt cx="6695242" cy="4849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894610-9053-49AC-9494-080B9BB97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1057"/>
            <a:stretch/>
          </p:blipFill>
          <p:spPr>
            <a:xfrm>
              <a:off x="5478686" y="2703229"/>
              <a:ext cx="3817709" cy="1959317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8A907B06-5C86-417B-8992-30492CD41EB1}"/>
                </a:ext>
              </a:extLst>
            </p:cNvPr>
            <p:cNvSpPr txBox="1">
              <a:spLocks/>
            </p:cNvSpPr>
            <p:nvPr/>
          </p:nvSpPr>
          <p:spPr>
            <a:xfrm>
              <a:off x="5369511" y="1507218"/>
              <a:ext cx="6695242" cy="4849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RF breakdown (BD) strength in high magnetic field depends on thermo-mechanical properties</a:t>
              </a:r>
            </a:p>
            <a:p>
              <a:r>
                <a:rPr lang="en-US" sz="2000" dirty="0"/>
                <a:t>Field emission induced pulsed heating model predicts   (PRAB 23, 072001):</a:t>
              </a: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ADF802-235F-4717-96CB-2254C630C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6399"/>
            <a:stretch/>
          </p:blipFill>
          <p:spPr>
            <a:xfrm>
              <a:off x="9254567" y="2802078"/>
              <a:ext cx="2572949" cy="12344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1989AA-2972-48B5-A252-0C8CD054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4524703"/>
              <a:ext cx="3354663" cy="183164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35C172-9A47-4A95-A7EC-ED3964AC533A}"/>
                </a:ext>
              </a:extLst>
            </p:cNvPr>
            <p:cNvSpPr txBox="1"/>
            <p:nvPr/>
          </p:nvSpPr>
          <p:spPr>
            <a:xfrm>
              <a:off x="11138837" y="525586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Cu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E9BE01-C486-4873-B93A-2C72C8A89788}"/>
                </a:ext>
              </a:extLst>
            </p:cNvPr>
            <p:cNvSpPr/>
            <p:nvPr/>
          </p:nvSpPr>
          <p:spPr>
            <a:xfrm>
              <a:off x="6480699" y="3511591"/>
              <a:ext cx="381919" cy="23837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F6E5CEF-2CDC-4C2D-B0F4-EBDC84992224}"/>
                </a:ext>
              </a:extLst>
            </p:cNvPr>
            <p:cNvSpPr/>
            <p:nvPr/>
          </p:nvSpPr>
          <p:spPr>
            <a:xfrm rot="10800000">
              <a:off x="6546363" y="3192645"/>
              <a:ext cx="235435" cy="3189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B3A96D-75F3-49F1-AC7D-0BD294778C85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338170"/>
              <a:ext cx="0" cy="485685"/>
            </a:xfrm>
            <a:prstGeom prst="straightConnector1">
              <a:avLst/>
            </a:prstGeom>
            <a:ln w="38100">
              <a:solidFill>
                <a:srgbClr val="0CFC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0EC6AD-A34E-451F-B519-F7DE78B8F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54" r="43569" b="-1"/>
            <a:stretch/>
          </p:blipFill>
          <p:spPr>
            <a:xfrm>
              <a:off x="9860243" y="4242725"/>
              <a:ext cx="1187878" cy="4284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E02BD1-C213-4118-92B1-5B184871CC04}"/>
                </a:ext>
              </a:extLst>
            </p:cNvPr>
            <p:cNvSpPr txBox="1"/>
            <p:nvPr/>
          </p:nvSpPr>
          <p:spPr>
            <a:xfrm>
              <a:off x="9914822" y="2792781"/>
              <a:ext cx="2113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CFC73"/>
                  </a:solidFill>
                </a:rPr>
                <a:t>Local temperature rise</a:t>
              </a:r>
              <a:endParaRPr lang="en-GB" sz="1600" dirty="0">
                <a:solidFill>
                  <a:srgbClr val="0CFC7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CFAB31-8F72-496D-999F-168B7C7ACDB8}"/>
                </a:ext>
              </a:extLst>
            </p:cNvPr>
            <p:cNvSpPr txBox="1"/>
            <p:nvPr/>
          </p:nvSpPr>
          <p:spPr>
            <a:xfrm>
              <a:off x="9251793" y="3989848"/>
              <a:ext cx="2707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Threshold: (38K for Cu@300K)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03452B-8A08-4160-84A0-32868E9E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operation of NC cavities 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7502-5D99-4372-B235-3F4F8EB73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30"/>
            <a:ext cx="4612689" cy="4351338"/>
          </a:xfrm>
        </p:spPr>
        <p:txBody>
          <a:bodyPr/>
          <a:lstStyle/>
          <a:p>
            <a:r>
              <a:rPr lang="en-US" sz="2400" dirty="0"/>
              <a:t>Higher gradients require even higher RF power: </a:t>
            </a:r>
          </a:p>
          <a:p>
            <a:pPr lvl="1"/>
            <a:r>
              <a:rPr lang="en-US" dirty="0"/>
              <a:t>V=const, G x 2 =&gt; P x 2</a:t>
            </a:r>
          </a:p>
          <a:p>
            <a:r>
              <a:rPr lang="en-US" sz="2400" b="1" dirty="0"/>
              <a:t>Low temperature reduce ohmic losses: P x 1/3 or even lower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099FE-8BFB-4D8D-95A7-4EE17662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0A77-97FF-4B3C-8E5B-6D461305A704}" type="datetime1">
              <a:rPr lang="en-GB" smtClean="0"/>
              <a:t>16/02/2021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4836C-E72B-484E-8140-F3DB181D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199A-4077-455B-B15A-1A7AFFFEACC2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3BE99-1604-48C4-BA0B-40BFBEFB6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508" y="3495182"/>
            <a:ext cx="3395761" cy="2981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72E752-2708-4666-8C24-7B367A2ED52C}"/>
              </a:ext>
            </a:extLst>
          </p:cNvPr>
          <p:cNvSpPr txBox="1"/>
          <p:nvPr/>
        </p:nvSpPr>
        <p:spPr>
          <a:xfrm>
            <a:off x="3648625" y="447105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5C8B288-731F-452E-90AA-2700CAB1A4F0}"/>
              </a:ext>
            </a:extLst>
          </p:cNvPr>
          <p:cNvSpPr txBox="1">
            <a:spLocks/>
          </p:cNvSpPr>
          <p:nvPr/>
        </p:nvSpPr>
        <p:spPr>
          <a:xfrm>
            <a:off x="5369510" y="4750995"/>
            <a:ext cx="3469685" cy="208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Low temperature improves thermal and mechanical properties</a:t>
            </a:r>
          </a:p>
          <a:p>
            <a:pPr marL="0" indent="0">
              <a:buNone/>
            </a:pPr>
            <a:r>
              <a:rPr lang="en-US" sz="2400" b="1" dirty="0"/>
              <a:t>=&gt; Higher BD strength</a:t>
            </a:r>
          </a:p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7A2D93-8FB6-41F8-861E-95E22BE8660D}"/>
              </a:ext>
            </a:extLst>
          </p:cNvPr>
          <p:cNvSpPr txBox="1"/>
          <p:nvPr/>
        </p:nvSpPr>
        <p:spPr>
          <a:xfrm>
            <a:off x="9251793" y="1136362"/>
            <a:ext cx="289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7"/>
              </a:rPr>
              <a:t>RF technology challenges discussion, MC workshop, 2019 (cern.ch)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A1EC2C-757A-4148-B7A4-D79B0204B4EE}"/>
              </a:ext>
            </a:extLst>
          </p:cNvPr>
          <p:cNvSpPr txBox="1"/>
          <p:nvPr/>
        </p:nvSpPr>
        <p:spPr>
          <a:xfrm>
            <a:off x="1094312" y="1293784"/>
            <a:ext cx="7516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Cavities are already in the cryogenic environment of the SC solenoids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425AE0-3305-4A11-A352-681DD291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Grudiev, AF7-RF Cavity Performance Frontier</a:t>
            </a:r>
          </a:p>
        </p:txBody>
      </p:sp>
    </p:spTree>
    <p:extLst>
      <p:ext uri="{BB962C8B-B14F-4D97-AF65-F5344CB8AC3E}">
        <p14:creationId xmlns:p14="http://schemas.microsoft.com/office/powerpoint/2010/main" val="426903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2019-B680-4185-950E-8CF599AE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HTS for RF applications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8AED-9668-4E00-ADDD-182AE824E2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50F53-52E5-4CE4-9764-71D408267719}" type="datetime1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2/16/2021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87A30-696F-4932-82B1-2B8366EF0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Sergio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Calatroni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B999E-B809-4C6C-9D70-29EEB41A9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0055A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0055A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065D1-4C85-420D-863A-D55B865A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9" y="1482904"/>
            <a:ext cx="5334462" cy="3999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573A4-E7C7-4A04-A760-605074CD31EB}"/>
              </a:ext>
            </a:extLst>
          </p:cNvPr>
          <p:cNvSpPr txBox="1"/>
          <p:nvPr/>
        </p:nvSpPr>
        <p:spPr>
          <a:xfrm>
            <a:off x="923636" y="1020870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HTS coated conductor at 8 GHz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A4078-3000-4C86-AC03-702AEEE3D97C}"/>
              </a:ext>
            </a:extLst>
          </p:cNvPr>
          <p:cNvSpPr txBox="1"/>
          <p:nvPr/>
        </p:nvSpPr>
        <p:spPr>
          <a:xfrm>
            <a:off x="235512" y="5903319"/>
            <a:ext cx="11334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From: Teresa Puig – ICMAB. Developments of HTS Coated Conductors for the FCC-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beam screen impedance mitigation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39AA75-0863-476C-A6AD-AC528E513FB9}"/>
              </a:ext>
            </a:extLst>
          </p:cNvPr>
          <p:cNvCxnSpPr>
            <a:cxnSpLocks/>
          </p:cNvCxnSpPr>
          <p:nvPr/>
        </p:nvCxnSpPr>
        <p:spPr>
          <a:xfrm flipV="1">
            <a:off x="1112654" y="2964873"/>
            <a:ext cx="4050473" cy="10160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778A3A-CCCE-40EF-AE87-1AF5A480CE98}"/>
              </a:ext>
            </a:extLst>
          </p:cNvPr>
          <p:cNvSpPr txBox="1"/>
          <p:nvPr/>
        </p:nvSpPr>
        <p:spPr>
          <a:xfrm>
            <a:off x="2090550" y="2687874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 RRR=100 @ 70 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DF35C7-C8B4-4152-B5F7-BB7EC3176F18}"/>
              </a:ext>
            </a:extLst>
          </p:cNvPr>
          <p:cNvCxnSpPr>
            <a:cxnSpLocks/>
          </p:cNvCxnSpPr>
          <p:nvPr/>
        </p:nvCxnSpPr>
        <p:spPr>
          <a:xfrm flipV="1">
            <a:off x="1112654" y="3648364"/>
            <a:ext cx="4050473" cy="193964"/>
          </a:xfrm>
          <a:prstGeom prst="line">
            <a:avLst/>
          </a:prstGeom>
          <a:ln w="28575">
            <a:solidFill>
              <a:srgbClr val="D542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B9856A-ABD9-49DB-BC92-CF736998C578}"/>
              </a:ext>
            </a:extLst>
          </p:cNvPr>
          <p:cNvSpPr txBox="1"/>
          <p:nvPr/>
        </p:nvSpPr>
        <p:spPr>
          <a:xfrm>
            <a:off x="2547257" y="3468347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5420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 RRR=100 @ 20 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5420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41F56-6966-4957-A4BD-F14390E62D04}"/>
              </a:ext>
            </a:extLst>
          </p:cNvPr>
          <p:cNvSpPr txBox="1"/>
          <p:nvPr/>
        </p:nvSpPr>
        <p:spPr>
          <a:xfrm>
            <a:off x="6373527" y="1023305"/>
            <a:ext cx="512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 scaling HTS vs Cu at 9 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93C532-820B-476F-825F-79B416B6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27" y="1607184"/>
            <a:ext cx="4506461" cy="39993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1DD2B3-CA41-4192-9A1B-57BE5D3BD4EB}"/>
              </a:ext>
            </a:extLst>
          </p:cNvPr>
          <p:cNvSpPr txBox="1"/>
          <p:nvPr/>
        </p:nvSpPr>
        <p:spPr>
          <a:xfrm>
            <a:off x="2944913" y="1827047"/>
            <a:ext cx="2327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 RRR=100 @ 300 K: 25 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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FC6A3F-DA83-41BF-9645-1D1D0E10FE0A}"/>
              </a:ext>
            </a:extLst>
          </p:cNvPr>
          <p:cNvCxnSpPr/>
          <p:nvPr/>
        </p:nvCxnSpPr>
        <p:spPr>
          <a:xfrm flipV="1">
            <a:off x="5163127" y="1605431"/>
            <a:ext cx="0" cy="65959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F2AC369-134E-4BE8-8B42-7020F259E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09" y="5526813"/>
            <a:ext cx="2568163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1222</Words>
  <Application>Microsoft Office PowerPoint</Application>
  <PresentationFormat>Widescreen</PresentationFormat>
  <Paragraphs>255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Optima</vt:lpstr>
      <vt:lpstr>Office Theme</vt:lpstr>
      <vt:lpstr>CERNCorporate16-9</vt:lpstr>
      <vt:lpstr>Normal and super conducting RF R&amp;D for muon collider</vt:lpstr>
      <vt:lpstr>Outline</vt:lpstr>
      <vt:lpstr>International Muon Collider Collaboration</vt:lpstr>
      <vt:lpstr>Muon collider and RF system challenges</vt:lpstr>
      <vt:lpstr>RF system for muon capture and cooling</vt:lpstr>
      <vt:lpstr>RF cavities for muon cooling</vt:lpstr>
      <vt:lpstr>R&amp;D directions and test facility towards feasibility demonstration of muon cooling </vt:lpstr>
      <vt:lpstr>Cryogenic operation of NC cavities </vt:lpstr>
      <vt:lpstr>HTS for RF applications</vt:lpstr>
      <vt:lpstr> Initial acceleration</vt:lpstr>
      <vt:lpstr>High energy acceleration</vt:lpstr>
      <vt:lpstr>Collider ring</vt:lpstr>
      <vt:lpstr>R&amp;D directions for SRF for muon acceleration</vt:lpstr>
      <vt:lpstr>Acknowledgements </vt:lpstr>
      <vt:lpstr>Spare slides</vt:lpstr>
      <vt:lpstr>Soldering of HTS coated conductors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Grudiev</dc:creator>
  <cp:lastModifiedBy>Alexej Grudiev</cp:lastModifiedBy>
  <cp:revision>309</cp:revision>
  <dcterms:created xsi:type="dcterms:W3CDTF">2021-02-08T14:08:21Z</dcterms:created>
  <dcterms:modified xsi:type="dcterms:W3CDTF">2021-02-16T17:41:32Z</dcterms:modified>
</cp:coreProperties>
</file>