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427" r:id="rId3"/>
    <p:sldId id="257" r:id="rId4"/>
    <p:sldId id="429" r:id="rId5"/>
    <p:sldId id="430" r:id="rId6"/>
    <p:sldId id="431" r:id="rId7"/>
    <p:sldId id="432" r:id="rId8"/>
    <p:sldId id="433" r:id="rId9"/>
    <p:sldId id="897" r:id="rId10"/>
    <p:sldId id="899" r:id="rId11"/>
    <p:sldId id="901" r:id="rId12"/>
    <p:sldId id="909" r:id="rId13"/>
    <p:sldId id="904" r:id="rId14"/>
    <p:sldId id="906" r:id="rId15"/>
    <p:sldId id="910" r:id="rId16"/>
    <p:sldId id="911" r:id="rId17"/>
    <p:sldId id="1050" r:id="rId18"/>
    <p:sldId id="1101" r:id="rId19"/>
    <p:sldId id="1056" r:id="rId20"/>
    <p:sldId id="10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69"/>
    <p:restoredTop sz="95028"/>
  </p:normalViewPr>
  <p:slideViewPr>
    <p:cSldViewPr snapToGrid="0" snapToObjects="1">
      <p:cViewPr varScale="1">
        <p:scale>
          <a:sx n="94" d="100"/>
          <a:sy n="94" d="100"/>
        </p:scale>
        <p:origin x="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1B2BD-674C-F745-9135-B81705A7ABFA}" type="datetimeFigureOut">
              <a:rPr lang="en-US" smtClean="0"/>
              <a:t>2/15/21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CD0E9-FD32-E049-913C-06B28B720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78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EB48-D9F0-8548-8E52-EAC6131E9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CD3A1-BC0E-0043-A5EA-1BE2CC85F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FB872-8A69-674F-8EA3-FB61CA434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374A4-7CFB-924F-AD3A-CA8C4163FFFB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61B1-9A4D-454A-AB2A-99C56784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AC428-CE55-5A41-B480-B183BD2F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46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617F-A8AC-244E-8240-65FEEF21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2BA88-4986-F745-83B4-A8940EE81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68C27-86DE-D848-98DD-AF575FF0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CAF4A-5022-7B49-9F8B-88592D2E271A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DE74C-8395-3E41-BB91-0E48621C0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0C9C7-7099-EA49-8E28-FB76FEB1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6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4D056D-DE42-714D-90C9-B2C4E07E9B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1C70BF-329E-CE43-9C2B-08D30B887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D2DCB-0D7B-CE4D-8846-442D02FB2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DF50-CEF7-1644-8C9F-EA79F717B284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93BBF-A160-B548-BCB2-E28B2C2F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99CA2-6C3E-5B45-95C5-CF0E393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0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3E0E9-D97A-634F-A2A2-74AA6C84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E35FE-5010-3C41-B559-B898C5E63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509F-E9FC-DE42-A0EF-F2E2A41F5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9814-BB59-9443-BF22-69EEF571BF9D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6ADF4-B7F9-B846-A102-79B1AF67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DF098-F27F-CE43-93E3-45764173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2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E1C11-7D0F-3F41-ACDD-0ACB50F8D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05464-7EAC-2B4D-8444-43E116AC4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334C1-2B56-C249-8A86-24866055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29C95-BBD8-9B4E-800F-170A8E8697FF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EED85-60D1-DC45-BFCF-CC472A8D1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3408A-00CD-3448-A487-1777BB25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09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B20E1-4FDB-4148-A6E3-0B4BFDDBC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B791E-9748-9A47-A3E7-6410C6BE0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69C1F-FF7F-8D4C-8F0F-15D68F7A2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44A2B-4F73-B546-85B2-BAAB26D04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52F44-DCC2-1741-AE7F-6318BC2B59AE}" type="datetime1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2F444-3193-5142-88D2-8C16C7CD7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4E8F3-DEE1-1546-B31B-D166A047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8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62EEE-107A-264A-AE8C-1C36B79D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99F62-1704-0346-87D4-723A9FCD2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E1FB9-83E8-694D-B168-D82C5DCBC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6C483C-C1B9-344B-BD49-A760D4868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2DCF6-0C0A-D44F-AF73-E67804E5D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D5045F-64D5-9747-95FD-24E8DB72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206E-540B-A241-B3BD-340DB94F0239}" type="datetime1">
              <a:rPr lang="en-US" smtClean="0"/>
              <a:t>2/15/21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BAFD86-A876-EB43-BFDC-4AA8A3AF7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B5A7A-82FF-AF43-8F41-FAE53167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1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7CFAC-AC5C-E641-B32E-85592025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D25A7C-3D4B-9444-987C-E451686B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8DE8A-0689-6B43-8A89-6D0A9D0EADAF}" type="datetime1">
              <a:rPr lang="en-US" smtClean="0"/>
              <a:t>2/15/21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9C579-346C-AF47-BFC4-3A5A53ECA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520B9-D6FE-294B-B3F7-B55C8F4A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32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9F167-014D-2A4A-BB0F-E3B796A39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F2D56-5065-3D42-A371-57C5DACCCAA1}" type="datetime1">
              <a:rPr lang="en-US" smtClean="0"/>
              <a:t>2/15/21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CB595-C148-1846-A54E-0D8A784A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660A7-A339-8746-ACAD-C50845F3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2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C0687-8E11-E04A-891F-299380A04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6736B-427A-AF48-A39D-DF3D5B441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4B330-1BE1-A34C-AB16-1974F93C2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84360-3AD4-D04A-94CA-D10D5890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A0B1-4EF4-4C44-A841-B2B032BFA2A0}" type="datetime1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575DD-CBB7-F946-A5FF-BF21F9C0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5CBE5-A184-2048-9D65-E8F071B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3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8100D-4D4A-0C45-BB49-770BFB4E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B9C18F-69A9-3248-91CD-9CC69A362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85DE8-F418-B14E-8EF3-846D47536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849CB-75F7-BB45-BF55-3EC13F16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0068-0328-3347-AE6D-8474275CA64A}" type="datetime1">
              <a:rPr lang="en-US" smtClean="0"/>
              <a:t>2/15/21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70160-60DF-8A48-A63D-164365EF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20F50-44AA-6543-B1D0-C9802445D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A1D851-98A1-AB42-986B-EBCED326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456B9-18F0-5D4B-A288-F5408DC96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04B8E-506F-1340-8740-B9EDE76BE1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3A995-502E-7E4B-B475-6E73CA18AC3E}" type="datetime1">
              <a:rPr lang="en-US" smtClean="0"/>
              <a:t>2/15/21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61784-6BC7-F542-92C6-1DFEC7368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Gurevich and Sauls, SNOWMASS-AF7-RF, 2/16/2021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68FAD-7B23-474B-B748-CC62D1829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917F4-69CE-C848-A829-59C74A1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6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7" Type="http://schemas.openxmlformats.org/officeDocument/2006/relationships/image" Target="../media/image50.em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7" Type="http://schemas.openxmlformats.org/officeDocument/2006/relationships/image" Target="../media/image65.em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openxmlformats.org/officeDocument/2006/relationships/image" Target="../media/image9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85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emf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tif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tiff"/><Relationship Id="rId7" Type="http://schemas.openxmlformats.org/officeDocument/2006/relationships/image" Target="../media/image30.em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tiff"/><Relationship Id="rId9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tiff"/><Relationship Id="rId9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551E-EDC6-B64F-B4C0-E242CC780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234" y="-207680"/>
            <a:ext cx="10307782" cy="2387600"/>
          </a:xfrm>
        </p:spPr>
        <p:txBody>
          <a:bodyPr>
            <a:normAutofit/>
          </a:bodyPr>
          <a:lstStyle/>
          <a:p>
            <a:r>
              <a:rPr lang="en-US" sz="4000" dirty="0"/>
              <a:t>Challenges and opportunities of SRF theory for particle accelerators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51EC2-B06C-BC42-B97C-31D3E826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0930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Alex Gurevich</a:t>
            </a:r>
            <a:r>
              <a:rPr lang="en-US" baseline="30000" dirty="0"/>
              <a:t>1</a:t>
            </a:r>
            <a:r>
              <a:rPr lang="en-US" dirty="0"/>
              <a:t> and Jim Sauls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aseline="30000" dirty="0"/>
              <a:t>1</a:t>
            </a:r>
            <a:r>
              <a:rPr lang="en-US" dirty="0"/>
              <a:t>Old Dominion University, Norfolk VA</a:t>
            </a:r>
          </a:p>
          <a:p>
            <a:r>
              <a:rPr lang="en-US" baseline="30000" dirty="0"/>
              <a:t>2</a:t>
            </a:r>
            <a:r>
              <a:rPr lang="en-US" dirty="0"/>
              <a:t>Northwestern University, Evanston, 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D15DC-7F87-124A-A55C-DA397446B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29D41-1FC2-9149-9124-E628C98E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9BD20-05DA-AA48-8DEB-A8050E04D561}"/>
              </a:ext>
            </a:extLst>
          </p:cNvPr>
          <p:cNvSpPr txBox="1"/>
          <p:nvPr/>
        </p:nvSpPr>
        <p:spPr>
          <a:xfrm>
            <a:off x="3532911" y="5458691"/>
            <a:ext cx="498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Supported by DOE under grant DE-SC0010087-020</a:t>
            </a:r>
          </a:p>
        </p:txBody>
      </p:sp>
    </p:spTree>
    <p:extLst>
      <p:ext uri="{BB962C8B-B14F-4D97-AF65-F5344CB8AC3E}">
        <p14:creationId xmlns:p14="http://schemas.microsoft.com/office/powerpoint/2010/main" val="17183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20C0-30C4-CF45-8E4E-7F64DE04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669" y="-228600"/>
            <a:ext cx="8229600" cy="1143000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What happens to the vortex core at high velocities?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2885ED-97B3-CE42-84A4-2904F51F5E20}"/>
              </a:ext>
            </a:extLst>
          </p:cNvPr>
          <p:cNvCxnSpPr>
            <a:cxnSpLocks/>
          </p:cNvCxnSpPr>
          <p:nvPr/>
        </p:nvCxnSpPr>
        <p:spPr>
          <a:xfrm>
            <a:off x="4247322" y="762000"/>
            <a:ext cx="66027" cy="6096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ine 3">
            <a:extLst>
              <a:ext uri="{FF2B5EF4-FFF2-40B4-BE49-F238E27FC236}">
                <a16:creationId xmlns:a16="http://schemas.microsoft.com/office/drawing/2014/main" id="{2BA35100-93F5-2D4D-9B30-F251E36FE74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33692" y="7620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9882B-FEA6-FB46-9A4F-63E99CB6E7F9}"/>
              </a:ext>
            </a:extLst>
          </p:cNvPr>
          <p:cNvSpPr txBox="1"/>
          <p:nvPr/>
        </p:nvSpPr>
        <p:spPr>
          <a:xfrm>
            <a:off x="1384853" y="626166"/>
            <a:ext cx="127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Slow vortex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D8823-56FE-7943-A8C2-AB07ADC044AB}"/>
              </a:ext>
            </a:extLst>
          </p:cNvPr>
          <p:cNvSpPr txBox="1"/>
          <p:nvPr/>
        </p:nvSpPr>
        <p:spPr>
          <a:xfrm>
            <a:off x="7315201" y="914400"/>
            <a:ext cx="1201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vortex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F67400-36BD-0945-BBE3-E66AD5FA3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53" y="1769166"/>
            <a:ext cx="2679629" cy="2228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8804E9-A636-4A46-A106-34DD920F1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930" y="1275523"/>
            <a:ext cx="3222297" cy="290726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338129B-11C2-784C-9012-221D8F03A8C5}"/>
              </a:ext>
            </a:extLst>
          </p:cNvPr>
          <p:cNvSpPr/>
          <p:nvPr/>
        </p:nvSpPr>
        <p:spPr>
          <a:xfrm>
            <a:off x="1510973" y="1159566"/>
            <a:ext cx="914400" cy="914400"/>
          </a:xfrm>
          <a:prstGeom prst="ellipse">
            <a:avLst/>
          </a:prstGeom>
          <a:gradFill flip="none" rotWithShape="1">
            <a:gsLst>
              <a:gs pos="10000">
                <a:srgbClr val="FFCCCC">
                  <a:lumMod val="62000"/>
                </a:srgbClr>
              </a:gs>
              <a:gs pos="54000">
                <a:srgbClr val="FF0000">
                  <a:tint val="44500"/>
                  <a:satMod val="160000"/>
                  <a:lumMod val="87000"/>
                  <a:lumOff val="13000"/>
                </a:srgbClr>
              </a:gs>
              <a:gs pos="88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8EE8DD-1103-5849-9CCA-9C870ABCE143}"/>
              </a:ext>
            </a:extLst>
          </p:cNvPr>
          <p:cNvSpPr/>
          <p:nvPr/>
        </p:nvSpPr>
        <p:spPr>
          <a:xfrm>
            <a:off x="5543185" y="1359934"/>
            <a:ext cx="2136450" cy="621267"/>
          </a:xfrm>
          <a:prstGeom prst="ellipse">
            <a:avLst/>
          </a:prstGeom>
          <a:gradFill flip="none" rotWithShape="1">
            <a:gsLst>
              <a:gs pos="0">
                <a:srgbClr val="FFCCCC">
                  <a:lumMod val="62000"/>
                </a:srgbClr>
              </a:gs>
              <a:gs pos="42000">
                <a:srgbClr val="FF0000">
                  <a:tint val="44500"/>
                  <a:satMod val="160000"/>
                  <a:lumMod val="87000"/>
                  <a:lumOff val="13000"/>
                </a:srgbClr>
              </a:gs>
              <a:gs pos="83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56CCBAA-A407-EB41-99FF-700A29BDB39F}"/>
              </a:ext>
            </a:extLst>
          </p:cNvPr>
          <p:cNvSpPr/>
          <p:nvPr/>
        </p:nvSpPr>
        <p:spPr>
          <a:xfrm>
            <a:off x="7965137" y="1562605"/>
            <a:ext cx="1221168" cy="203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909B79-C949-C940-BE61-D368A25C989F}"/>
              </a:ext>
            </a:extLst>
          </p:cNvPr>
          <p:cNvSpPr txBox="1"/>
          <p:nvPr/>
        </p:nvSpPr>
        <p:spPr>
          <a:xfrm>
            <a:off x="8431695" y="1109869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0CF3709-4F50-1C41-83AC-65C8BC5AFAEE}"/>
              </a:ext>
            </a:extLst>
          </p:cNvPr>
          <p:cNvSpPr/>
          <p:nvPr/>
        </p:nvSpPr>
        <p:spPr>
          <a:xfrm>
            <a:off x="2756452" y="1540568"/>
            <a:ext cx="533400" cy="152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DC0452-6735-F041-BBCD-3892D1993123}"/>
              </a:ext>
            </a:extLst>
          </p:cNvPr>
          <p:cNvSpPr txBox="1"/>
          <p:nvPr/>
        </p:nvSpPr>
        <p:spPr>
          <a:xfrm>
            <a:off x="2747895" y="1139689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691D68-EA0F-B14A-BC2B-765098FFE10D}"/>
              </a:ext>
            </a:extLst>
          </p:cNvPr>
          <p:cNvSpPr txBox="1"/>
          <p:nvPr/>
        </p:nvSpPr>
        <p:spPr>
          <a:xfrm>
            <a:off x="304801" y="4068420"/>
            <a:ext cx="38510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A nearly round vortex core   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Cloud of dissipative quasiparticles is </a:t>
            </a:r>
          </a:p>
          <a:p>
            <a:r>
              <a:rPr lang="en-US" dirty="0">
                <a:latin typeface="+mj-lt"/>
              </a:rPr>
              <a:t>      locked onto the moving core</a:t>
            </a:r>
          </a:p>
          <a:p>
            <a:endParaRPr lang="en-US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Bardeen-Stephen vortex drag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73A9E-A917-B841-BA7F-9369229AD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195362"/>
            <a:ext cx="2404144" cy="613302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B76CD7-44E8-5343-84ED-05EC8AC8FD88}"/>
              </a:ext>
            </a:extLst>
          </p:cNvPr>
          <p:cNvSpPr txBox="1"/>
          <p:nvPr/>
        </p:nvSpPr>
        <p:spPr>
          <a:xfrm>
            <a:off x="4522070" y="2286001"/>
            <a:ext cx="384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Velocity-dependent Larkin-</a:t>
            </a:r>
            <a:r>
              <a:rPr lang="en-US" dirty="0" err="1"/>
              <a:t>Ovchinnikov</a:t>
            </a:r>
            <a:r>
              <a:rPr lang="en-US" dirty="0"/>
              <a:t> vortex drag: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A9FEF482-80D1-2A46-8CE5-EA93E830F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Gurevich</a:t>
            </a:r>
            <a:r>
              <a:rPr lang="en-US" dirty="0"/>
              <a:t> and </a:t>
            </a:r>
            <a:r>
              <a:rPr lang="en-US" dirty="0" err="1"/>
              <a:t>Sauls</a:t>
            </a:r>
            <a:r>
              <a:rPr lang="en-US" dirty="0"/>
              <a:t>, SNOWMASS-AF7-RF, 2/16/2021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EDE6AAE3-E1C3-594D-AF4E-411143C4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10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D784B3E-49E1-0A45-85E9-334EE4A67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435" y="5930233"/>
            <a:ext cx="1553283" cy="6859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3967B9B-411E-3B4A-99AD-D055C6BECF32}"/>
              </a:ext>
            </a:extLst>
          </p:cNvPr>
          <p:cNvGrpSpPr/>
          <p:nvPr/>
        </p:nvGrpSpPr>
        <p:grpSpPr>
          <a:xfrm>
            <a:off x="4404816" y="4377446"/>
            <a:ext cx="7747425" cy="1754326"/>
            <a:chOff x="4404816" y="4330148"/>
            <a:chExt cx="7747425" cy="175432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0C0939-A28F-8B40-BEA8-1FE94A1C68F8}"/>
                </a:ext>
              </a:extLst>
            </p:cNvPr>
            <p:cNvSpPr txBox="1"/>
            <p:nvPr/>
          </p:nvSpPr>
          <p:spPr>
            <a:xfrm>
              <a:off x="4404816" y="4330148"/>
              <a:ext cx="774742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TDGL simulations show that the fast vortex core stretches along </a:t>
              </a:r>
              <a:r>
                <a:rPr lang="en-US" b="1" dirty="0"/>
                <a:t>v</a:t>
              </a:r>
              <a:endParaRPr lang="en-US" dirty="0"/>
            </a:p>
            <a:p>
              <a:endParaRPr lang="en-US" dirty="0"/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A cloud of nonequilibrium quasiparticles lagging behind the moving core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endParaRPr lang="en-US" dirty="0"/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dirty="0"/>
                <a:t>Decrease of the vortex drag with v causes a </a:t>
              </a:r>
              <a:r>
                <a:rPr lang="en-US" dirty="0" err="1"/>
                <a:t>jumpwise</a:t>
              </a:r>
              <a:r>
                <a:rPr lang="en-US" dirty="0"/>
                <a:t> LO instability as </a:t>
              </a:r>
            </a:p>
            <a:p>
              <a:r>
                <a:rPr lang="en-US" dirty="0"/>
                <a:t>      the local force balance                          breaks down at 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19A325-9285-3947-B0E0-64EF9A14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9600" y="5776739"/>
              <a:ext cx="1193800" cy="23495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8954BF-22A0-9141-8FF6-4D25CC67E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87856" y="5781704"/>
              <a:ext cx="2099343" cy="251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353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8066" y="-152400"/>
            <a:ext cx="8229600" cy="1143000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Manifestations of the LO effects in SRF cavities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718721" y="4631781"/>
            <a:ext cx="60791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What happens to the vortex if its fast tip is LO-unstable while the rest of the vortex is LO-stable?</a:t>
            </a:r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The effect of LO vortex drag velocity dependence on the field dependence of nonlinear RF losses of trapped vortices</a:t>
            </a:r>
          </a:p>
        </p:txBody>
      </p:sp>
      <p:sp>
        <p:nvSpPr>
          <p:cNvPr id="72" name="Line 3"/>
          <p:cNvSpPr>
            <a:spLocks noChangeShapeType="1"/>
          </p:cNvSpPr>
          <p:nvPr/>
        </p:nvSpPr>
        <p:spPr bwMode="auto">
          <a:xfrm>
            <a:off x="3447547" y="7620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2572785-6E14-714E-BCED-B599D8120819}"/>
              </a:ext>
            </a:extLst>
          </p:cNvPr>
          <p:cNvGrpSpPr/>
          <p:nvPr/>
        </p:nvGrpSpPr>
        <p:grpSpPr>
          <a:xfrm>
            <a:off x="291549" y="974741"/>
            <a:ext cx="11033149" cy="646331"/>
            <a:chOff x="457200" y="1030069"/>
            <a:chExt cx="9601601" cy="646331"/>
          </a:xfrm>
        </p:grpSpPr>
        <p:sp>
          <p:nvSpPr>
            <p:cNvPr id="4" name="TextBox 3"/>
            <p:cNvSpPr txBox="1"/>
            <p:nvPr/>
          </p:nvSpPr>
          <p:spPr>
            <a:xfrm>
              <a:off x="457200" y="1030069"/>
              <a:ext cx="96016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Since the LO critical velocity                                km/s is 1-2 orders of magnitude smaller than velocities of a vortex tip </a:t>
              </a:r>
            </a:p>
            <a:p>
              <a:r>
                <a:rPr lang="en-US" dirty="0"/>
                <a:t>at H = 10 -100 </a:t>
              </a:r>
              <a:r>
                <a:rPr lang="en-US" dirty="0" err="1"/>
                <a:t>mT</a:t>
              </a:r>
              <a:r>
                <a:rPr lang="en-US" dirty="0"/>
                <a:t>,  the LO velocity dependence of the vortex drag can be essential in SRF cavities.                                  </a:t>
              </a: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255D5AF9-4307-2D40-B6DA-106B7B3FC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066" y="1118130"/>
              <a:ext cx="1235075" cy="20584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8052A2D-8223-4744-A2F8-18BA4AB17FC5}"/>
              </a:ext>
            </a:extLst>
          </p:cNvPr>
          <p:cNvGrpSpPr/>
          <p:nvPr/>
        </p:nvGrpSpPr>
        <p:grpSpPr>
          <a:xfrm>
            <a:off x="418945" y="2392260"/>
            <a:ext cx="4273057" cy="4186244"/>
            <a:chOff x="1686338" y="2362200"/>
            <a:chExt cx="4333262" cy="4191000"/>
          </a:xfrm>
        </p:grpSpPr>
        <p:grpSp>
          <p:nvGrpSpPr>
            <p:cNvPr id="74" name="Group 45">
              <a:extLst>
                <a:ext uri="{FF2B5EF4-FFF2-40B4-BE49-F238E27FC236}">
                  <a16:creationId xmlns:a16="http://schemas.microsoft.com/office/drawing/2014/main" id="{F8F12DAE-13F3-1941-9044-70CFD4E7FA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338" y="2362200"/>
              <a:ext cx="3886200" cy="4191000"/>
              <a:chOff x="228600" y="1447800"/>
              <a:chExt cx="4038600" cy="4601834"/>
            </a:xfrm>
          </p:grpSpPr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59D3CCE1-6521-AB41-A015-096AFF97F4C6}"/>
                  </a:ext>
                </a:extLst>
              </p:cNvPr>
              <p:cNvSpPr/>
              <p:nvPr/>
            </p:nvSpPr>
            <p:spPr bwMode="auto">
              <a:xfrm>
                <a:off x="1903413" y="2241493"/>
                <a:ext cx="557212" cy="3808141"/>
              </a:xfrm>
              <a:custGeom>
                <a:avLst/>
                <a:gdLst>
                  <a:gd name="connsiteX0" fmla="*/ 360438 w 556380"/>
                  <a:gd name="connsiteY0" fmla="*/ 0 h 3618895"/>
                  <a:gd name="connsiteX1" fmla="*/ 491066 w 556380"/>
                  <a:gd name="connsiteY1" fmla="*/ 391886 h 3618895"/>
                  <a:gd name="connsiteX2" fmla="*/ 476552 w 556380"/>
                  <a:gd name="connsiteY2" fmla="*/ 1190172 h 3618895"/>
                  <a:gd name="connsiteX3" fmla="*/ 12095 w 556380"/>
                  <a:gd name="connsiteY3" fmla="*/ 2220686 h 3618895"/>
                  <a:gd name="connsiteX4" fmla="*/ 403980 w 556380"/>
                  <a:gd name="connsiteY4" fmla="*/ 3410857 h 3618895"/>
                  <a:gd name="connsiteX5" fmla="*/ 433009 w 556380"/>
                  <a:gd name="connsiteY5" fmla="*/ 3468915 h 361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6380" h="3618895">
                    <a:moveTo>
                      <a:pt x="360438" y="0"/>
                    </a:moveTo>
                    <a:cubicBezTo>
                      <a:pt x="416076" y="96762"/>
                      <a:pt x="471714" y="193524"/>
                      <a:pt x="491066" y="391886"/>
                    </a:cubicBezTo>
                    <a:cubicBezTo>
                      <a:pt x="510418" y="590248"/>
                      <a:pt x="556380" y="885372"/>
                      <a:pt x="476552" y="1190172"/>
                    </a:cubicBezTo>
                    <a:cubicBezTo>
                      <a:pt x="396724" y="1494972"/>
                      <a:pt x="24190" y="1850572"/>
                      <a:pt x="12095" y="2220686"/>
                    </a:cubicBezTo>
                    <a:cubicBezTo>
                      <a:pt x="0" y="2590800"/>
                      <a:pt x="333828" y="3202819"/>
                      <a:pt x="403980" y="3410857"/>
                    </a:cubicBezTo>
                    <a:cubicBezTo>
                      <a:pt x="474132" y="3618895"/>
                      <a:pt x="453570" y="3543905"/>
                      <a:pt x="433009" y="3468915"/>
                    </a:cubicBezTo>
                  </a:path>
                </a:pathLst>
              </a:custGeom>
              <a:ln w="762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497D5D76-E42F-7749-8D2A-0DB98F929B1F}"/>
                  </a:ext>
                </a:extLst>
              </p:cNvPr>
              <p:cNvSpPr/>
              <p:nvPr/>
            </p:nvSpPr>
            <p:spPr bwMode="auto">
              <a:xfrm>
                <a:off x="1447800" y="4211440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7" name="Arc 76">
                <a:extLst>
                  <a:ext uri="{FF2B5EF4-FFF2-40B4-BE49-F238E27FC236}">
                    <a16:creationId xmlns:a16="http://schemas.microsoft.com/office/drawing/2014/main" id="{A3EB614F-41FD-5040-B96F-F683FC66F9B5}"/>
                  </a:ext>
                </a:extLst>
              </p:cNvPr>
              <p:cNvSpPr/>
              <p:nvPr/>
            </p:nvSpPr>
            <p:spPr bwMode="auto">
              <a:xfrm>
                <a:off x="990600" y="4070163"/>
                <a:ext cx="1905000" cy="561935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8" name="Arc 77">
                <a:extLst>
                  <a:ext uri="{FF2B5EF4-FFF2-40B4-BE49-F238E27FC236}">
                    <a16:creationId xmlns:a16="http://schemas.microsoft.com/office/drawing/2014/main" id="{74DD0C01-1F8E-984A-84B6-3E6D557FA5AE}"/>
                  </a:ext>
                </a:extLst>
              </p:cNvPr>
              <p:cNvSpPr/>
              <p:nvPr/>
            </p:nvSpPr>
            <p:spPr bwMode="auto">
              <a:xfrm>
                <a:off x="1676400" y="4311445"/>
                <a:ext cx="533400" cy="16032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9" name="Arc 78">
                <a:extLst>
                  <a:ext uri="{FF2B5EF4-FFF2-40B4-BE49-F238E27FC236}">
                    <a16:creationId xmlns:a16="http://schemas.microsoft.com/office/drawing/2014/main" id="{C7F06098-296D-4946-9109-878386D30844}"/>
                  </a:ext>
                </a:extLst>
              </p:cNvPr>
              <p:cNvSpPr/>
              <p:nvPr/>
            </p:nvSpPr>
            <p:spPr bwMode="auto">
              <a:xfrm>
                <a:off x="1828800" y="3409810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D460DC8D-9C60-A64E-A9FA-94F63A2366D7}"/>
                  </a:ext>
                </a:extLst>
              </p:cNvPr>
              <p:cNvSpPr/>
              <p:nvPr/>
            </p:nvSpPr>
            <p:spPr bwMode="auto">
              <a:xfrm>
                <a:off x="1371600" y="3268533"/>
                <a:ext cx="1905000" cy="56034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9C2BC776-52A4-7E45-B159-ECF485220A47}"/>
                  </a:ext>
                </a:extLst>
              </p:cNvPr>
              <p:cNvSpPr/>
              <p:nvPr/>
            </p:nvSpPr>
            <p:spPr bwMode="auto">
              <a:xfrm>
                <a:off x="2057400" y="3508228"/>
                <a:ext cx="533400" cy="16032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id="{333D9340-54AE-9C48-8878-4B981259EBF1}"/>
                  </a:ext>
                </a:extLst>
              </p:cNvPr>
              <p:cNvSpPr/>
              <p:nvPr/>
            </p:nvSpPr>
            <p:spPr bwMode="auto">
              <a:xfrm>
                <a:off x="1905000" y="2608180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3E5A55E2-7FE7-144A-A8BD-C6BC4FB6A78D}"/>
                  </a:ext>
                </a:extLst>
              </p:cNvPr>
              <p:cNvSpPr/>
              <p:nvPr/>
            </p:nvSpPr>
            <p:spPr bwMode="auto">
              <a:xfrm>
                <a:off x="1447800" y="2466902"/>
                <a:ext cx="1905000" cy="560348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" name="Arc 83">
                <a:extLst>
                  <a:ext uri="{FF2B5EF4-FFF2-40B4-BE49-F238E27FC236}">
                    <a16:creationId xmlns:a16="http://schemas.microsoft.com/office/drawing/2014/main" id="{42E194C0-43B9-7440-B4BB-CC15EDAD9D81}"/>
                  </a:ext>
                </a:extLst>
              </p:cNvPr>
              <p:cNvSpPr/>
              <p:nvPr/>
            </p:nvSpPr>
            <p:spPr bwMode="auto">
              <a:xfrm>
                <a:off x="2133600" y="2706598"/>
                <a:ext cx="533400" cy="160326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1007B36A-580B-E945-8D27-952C2FA740CE}"/>
                  </a:ext>
                </a:extLst>
              </p:cNvPr>
              <p:cNvSpPr/>
              <p:nvPr/>
            </p:nvSpPr>
            <p:spPr bwMode="auto">
              <a:xfrm>
                <a:off x="1676400" y="5254353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AF446C3D-1178-214A-9C3E-AF749770281C}"/>
                  </a:ext>
                </a:extLst>
              </p:cNvPr>
              <p:cNvSpPr/>
              <p:nvPr/>
            </p:nvSpPr>
            <p:spPr bwMode="auto">
              <a:xfrm>
                <a:off x="1219200" y="5113076"/>
                <a:ext cx="1905000" cy="56034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BC413D11-9704-C24C-83B2-F9A6022533E0}"/>
                  </a:ext>
                </a:extLst>
              </p:cNvPr>
              <p:cNvSpPr/>
              <p:nvPr/>
            </p:nvSpPr>
            <p:spPr bwMode="auto">
              <a:xfrm>
                <a:off x="1905000" y="5352771"/>
                <a:ext cx="533400" cy="16032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EC98223-156C-D248-BB95-AC690248638D}"/>
                  </a:ext>
                </a:extLst>
              </p:cNvPr>
              <p:cNvSpPr/>
              <p:nvPr/>
            </p:nvSpPr>
            <p:spPr>
              <a:xfrm>
                <a:off x="1966913" y="5448014"/>
                <a:ext cx="471487" cy="40160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42184BD7-D546-0B41-8C6F-1623E88C76B3}"/>
                  </a:ext>
                </a:extLst>
              </p:cNvPr>
              <p:cNvSpPr/>
              <p:nvPr/>
            </p:nvSpPr>
            <p:spPr>
              <a:xfrm>
                <a:off x="457200" y="3668554"/>
                <a:ext cx="304800" cy="4016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D842ED0C-CC84-A64D-A5FE-AA9F0347F89D}"/>
                  </a:ext>
                </a:extLst>
              </p:cNvPr>
              <p:cNvSpPr/>
              <p:nvPr/>
            </p:nvSpPr>
            <p:spPr>
              <a:xfrm>
                <a:off x="3124200" y="4471772"/>
                <a:ext cx="304800" cy="2555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" name="Flowchart: Data 30">
                <a:extLst>
                  <a:ext uri="{FF2B5EF4-FFF2-40B4-BE49-F238E27FC236}">
                    <a16:creationId xmlns:a16="http://schemas.microsoft.com/office/drawing/2014/main" id="{82998E62-D275-A840-B81C-A475EE060756}"/>
                  </a:ext>
                </a:extLst>
              </p:cNvPr>
              <p:cNvSpPr/>
              <p:nvPr/>
            </p:nvSpPr>
            <p:spPr>
              <a:xfrm>
                <a:off x="228600" y="2000211"/>
                <a:ext cx="4038600" cy="320652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9" name="Straight Arrow Connector 98">
                <a:extLst>
                  <a:ext uri="{FF2B5EF4-FFF2-40B4-BE49-F238E27FC236}">
                    <a16:creationId xmlns:a16="http://schemas.microsoft.com/office/drawing/2014/main" id="{EC9D62EF-A781-9145-820E-70EAD67B8F4F}"/>
                  </a:ext>
                </a:extLst>
              </p:cNvPr>
              <p:cNvCxnSpPr/>
              <p:nvPr/>
            </p:nvCxnSpPr>
            <p:spPr>
              <a:xfrm>
                <a:off x="228600" y="2466902"/>
                <a:ext cx="12192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3E691D90-6D73-0A47-8E53-5529B14CB3A4}"/>
                  </a:ext>
                </a:extLst>
              </p:cNvPr>
              <p:cNvCxnSpPr/>
              <p:nvPr/>
            </p:nvCxnSpPr>
            <p:spPr>
              <a:xfrm>
                <a:off x="228600" y="2627229"/>
                <a:ext cx="9906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83670232-B726-B04D-89F4-A39C261C7DF5}"/>
                  </a:ext>
                </a:extLst>
              </p:cNvPr>
              <p:cNvCxnSpPr/>
              <p:nvPr/>
            </p:nvCxnSpPr>
            <p:spPr>
              <a:xfrm>
                <a:off x="228600" y="2787554"/>
                <a:ext cx="7620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12F1AEB3-880C-8249-86E6-2A7E63834599}"/>
                  </a:ext>
                </a:extLst>
              </p:cNvPr>
              <p:cNvCxnSpPr/>
              <p:nvPr/>
            </p:nvCxnSpPr>
            <p:spPr>
              <a:xfrm>
                <a:off x="228600" y="2947881"/>
                <a:ext cx="5334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43F5A0A0-0C71-6843-974C-BC13900F3FE6}"/>
                  </a:ext>
                </a:extLst>
              </p:cNvPr>
              <p:cNvCxnSpPr/>
              <p:nvPr/>
            </p:nvCxnSpPr>
            <p:spPr>
              <a:xfrm>
                <a:off x="228600" y="3108206"/>
                <a:ext cx="3810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CA535712-AC8D-364C-A7E8-B4476952B1E3}"/>
                  </a:ext>
                </a:extLst>
              </p:cNvPr>
              <p:cNvCxnSpPr/>
              <p:nvPr/>
            </p:nvCxnSpPr>
            <p:spPr>
              <a:xfrm>
                <a:off x="228600" y="3268533"/>
                <a:ext cx="2286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1937B80C-79ED-4B4C-9E29-C03517DF3BFF}"/>
                  </a:ext>
                </a:extLst>
              </p:cNvPr>
              <p:cNvSpPr/>
              <p:nvPr/>
            </p:nvSpPr>
            <p:spPr>
              <a:xfrm>
                <a:off x="2209800" y="2160537"/>
                <a:ext cx="152400" cy="4762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914B0404-0CE7-1742-BC0B-55FCAD30C59A}"/>
                  </a:ext>
                </a:extLst>
              </p:cNvPr>
              <p:cNvCxnSpPr/>
              <p:nvPr/>
            </p:nvCxnSpPr>
            <p:spPr>
              <a:xfrm flipV="1">
                <a:off x="304800" y="1839885"/>
                <a:ext cx="838200" cy="32065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extBox 4115">
                <a:extLst>
                  <a:ext uri="{FF2B5EF4-FFF2-40B4-BE49-F238E27FC236}">
                    <a16:creationId xmlns:a16="http://schemas.microsoft.com/office/drawing/2014/main" id="{8C0E894A-F4A5-EA49-AB60-C9D7F24454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927" y="1447800"/>
                <a:ext cx="724985" cy="506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400"/>
                  <a:t>H(t)</a:t>
                </a:r>
              </a:p>
            </p:txBody>
          </p: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5ADF7EF8-BD65-BB45-8BC4-A453F56C303A}"/>
                  </a:ext>
                </a:extLst>
              </p:cNvPr>
              <p:cNvCxnSpPr/>
              <p:nvPr/>
            </p:nvCxnSpPr>
            <p:spPr>
              <a:xfrm flipV="1">
                <a:off x="2286000" y="1933540"/>
                <a:ext cx="762000" cy="25557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44">
                <a:extLst>
                  <a:ext uri="{FF2B5EF4-FFF2-40B4-BE49-F238E27FC236}">
                    <a16:creationId xmlns:a16="http://schemas.microsoft.com/office/drawing/2014/main" id="{D16A63AF-0915-CB4D-B996-9C3797AE31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2200" y="1611868"/>
                <a:ext cx="738312" cy="405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/>
                  <a:t>u(z,t)</a:t>
                </a:r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D3C12C1-5111-FD41-9F09-5E2D17FD1247}"/>
                </a:ext>
              </a:extLst>
            </p:cNvPr>
            <p:cNvSpPr txBox="1"/>
            <p:nvPr/>
          </p:nvSpPr>
          <p:spPr>
            <a:xfrm>
              <a:off x="5029201" y="3614412"/>
              <a:ext cx="990399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LO </a:t>
              </a:r>
            </a:p>
            <a:p>
              <a:pPr algn="ctr"/>
              <a:r>
                <a:rPr lang="en-US" dirty="0"/>
                <a:t>unstable</a:t>
              </a:r>
            </a:p>
          </p:txBody>
        </p: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5E8CB498-F741-364D-8AAC-B5855A5907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79013" y="3290321"/>
              <a:ext cx="1095077" cy="4597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673EF062-4216-204B-857A-56E61D724377}"/>
                </a:ext>
              </a:extLst>
            </p:cNvPr>
            <p:cNvSpPr txBox="1"/>
            <p:nvPr/>
          </p:nvSpPr>
          <p:spPr>
            <a:xfrm>
              <a:off x="5184179" y="4687670"/>
              <a:ext cx="746743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LO </a:t>
              </a:r>
            </a:p>
            <a:p>
              <a:pPr algn="ctr"/>
              <a:r>
                <a:rPr lang="en-US" dirty="0"/>
                <a:t>stable</a:t>
              </a:r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14229115-9BC5-4F49-A035-1F33B097EA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7925" y="4725871"/>
              <a:ext cx="1292752" cy="1922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D14F23-71A8-EC49-B301-27547707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931CD-8F33-6A47-B96C-139BA57E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316EB6-D068-DD4F-B0F9-56BA82F07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48" y="1827263"/>
            <a:ext cx="4273057" cy="35880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5119031-71B4-864F-A7E7-E0698822DFFF}"/>
              </a:ext>
            </a:extLst>
          </p:cNvPr>
          <p:cNvGrpSpPr/>
          <p:nvPr/>
        </p:nvGrpSpPr>
        <p:grpSpPr>
          <a:xfrm>
            <a:off x="5118566" y="1750019"/>
            <a:ext cx="7028032" cy="2949645"/>
            <a:chOff x="5118566" y="1666889"/>
            <a:chExt cx="7028032" cy="29496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CE596E-B9B3-474D-A329-AA69A029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8566" y="1676401"/>
              <a:ext cx="3681009" cy="29388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4DB7FF-A333-934C-8CF1-5BE659C6EA22}"/>
                </a:ext>
              </a:extLst>
            </p:cNvPr>
            <p:cNvSpPr txBox="1"/>
            <p:nvPr/>
          </p:nvSpPr>
          <p:spPr>
            <a:xfrm>
              <a:off x="7049755" y="3301713"/>
              <a:ext cx="12102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experiment </a:t>
              </a:r>
            </a:p>
            <a:p>
              <a:r>
                <a:rPr lang="en-US" sz="1600" b="1" dirty="0"/>
                <a:t>on Nb films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6AD216-6A24-BD46-BCE0-783B8AA54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0600" y="1666889"/>
              <a:ext cx="3535998" cy="272243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51125-B912-C54D-A04A-8426DAE4A67B}"/>
                </a:ext>
              </a:extLst>
            </p:cNvPr>
            <p:cNvSpPr txBox="1"/>
            <p:nvPr/>
          </p:nvSpPr>
          <p:spPr>
            <a:xfrm>
              <a:off x="10534660" y="3465175"/>
              <a:ext cx="13308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low-T </a:t>
              </a:r>
            </a:p>
            <a:p>
              <a:pPr algn="ctr"/>
              <a:r>
                <a:rPr lang="en-US" sz="1600" b="1" dirty="0"/>
                <a:t>extrapolation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442779-91E8-AE4A-96C1-E83A4E2BBBF3}"/>
                </a:ext>
              </a:extLst>
            </p:cNvPr>
            <p:cNvSpPr txBox="1"/>
            <p:nvPr/>
          </p:nvSpPr>
          <p:spPr>
            <a:xfrm>
              <a:off x="7654889" y="4339535"/>
              <a:ext cx="22783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DB"/>
                  </a:solidFill>
                </a:rPr>
                <a:t>Leo at al., PRB 84, 014536 (2011)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726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D726-181E-384C-8AAB-72D3DA3E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982" y="-225288"/>
            <a:ext cx="10690289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Nonlinear dynamics of a trapped vortex in a random pinning potential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E1EAC-B9BF-3D43-B990-C5B0BF8A0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207" y="3933869"/>
            <a:ext cx="6629400" cy="579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0AFEDA-BEBB-D04E-BEA9-098D058B0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81" y="4767193"/>
            <a:ext cx="5257800" cy="729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F7606B-DCA9-7C4D-AB04-31401E5CA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6" y="1023452"/>
            <a:ext cx="4553558" cy="3472348"/>
          </a:xfrm>
          <a:prstGeom prst="rect">
            <a:avLst/>
          </a:prstGeom>
        </p:spPr>
      </p:pic>
      <p:sp>
        <p:nvSpPr>
          <p:cNvPr id="9" name="Line 3">
            <a:extLst>
              <a:ext uri="{FF2B5EF4-FFF2-40B4-BE49-F238E27FC236}">
                <a16:creationId xmlns:a16="http://schemas.microsoft.com/office/drawing/2014/main" id="{02507ED8-CAF8-4940-9A27-BB654CA4D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49450" y="8382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48EA7C-16FF-3A4F-8ECF-17DBF5392CB7}"/>
              </a:ext>
            </a:extLst>
          </p:cNvPr>
          <p:cNvSpPr txBox="1"/>
          <p:nvPr/>
        </p:nvSpPr>
        <p:spPr>
          <a:xfrm>
            <a:off x="4974314" y="1315281"/>
            <a:ext cx="6859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Numerical simulation of nonlinear dynamics of a curvilinear elastic vortex driven by strong RF current in a film</a:t>
            </a:r>
          </a:p>
          <a:p>
            <a:endParaRPr lang="en-US" dirty="0"/>
          </a:p>
          <a:p>
            <a:r>
              <a:rPr lang="en-US" dirty="0"/>
              <a:t>Mesoscopic effects in RF response for different pinning configurations</a:t>
            </a:r>
          </a:p>
          <a:p>
            <a:endParaRPr lang="en-US" dirty="0"/>
          </a:p>
          <a:p>
            <a:r>
              <a:rPr lang="en-US" dirty="0"/>
              <a:t>LO instability in the presence of random pinning</a:t>
            </a:r>
          </a:p>
          <a:p>
            <a:endParaRPr lang="en-US" dirty="0"/>
          </a:p>
          <a:p>
            <a:r>
              <a:rPr lang="en-US" dirty="0"/>
              <a:t>Effect of overheating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D2BD6-E594-1748-A3BB-F75A8F65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E68F6-31BA-6547-ADAA-B7D5AF57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78F10-A630-8D47-9E82-3B293D536A97}"/>
              </a:ext>
            </a:extLst>
          </p:cNvPr>
          <p:cNvSpPr txBox="1"/>
          <p:nvPr/>
        </p:nvSpPr>
        <p:spPr>
          <a:xfrm>
            <a:off x="486073" y="4821499"/>
            <a:ext cx="3306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Pathirana and </a:t>
            </a:r>
            <a:r>
              <a:rPr lang="en-US" sz="1200" b="1" dirty="0" err="1">
                <a:solidFill>
                  <a:srgbClr val="0000FF"/>
                </a:solidFill>
              </a:rPr>
              <a:t>Gurevich</a:t>
            </a:r>
            <a:r>
              <a:rPr lang="en-US" sz="1200" b="1" dirty="0">
                <a:solidFill>
                  <a:srgbClr val="0000FF"/>
                </a:solidFill>
              </a:rPr>
              <a:t>, PRB 101, 064504 (2020) </a:t>
            </a:r>
          </a:p>
          <a:p>
            <a:r>
              <a:rPr lang="en-US" sz="1200" b="1" dirty="0">
                <a:solidFill>
                  <a:srgbClr val="0000FF"/>
                </a:solidFill>
              </a:rPr>
              <a:t>and unpublished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ED6E15-AA7D-2E47-99C2-27B2A2919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71" y="5553009"/>
            <a:ext cx="3352800" cy="2532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C5B3EC-5E1E-8B47-AC4B-F75CAD0F5E46}"/>
              </a:ext>
            </a:extLst>
          </p:cNvPr>
          <p:cNvSpPr txBox="1"/>
          <p:nvPr/>
        </p:nvSpPr>
        <p:spPr>
          <a:xfrm>
            <a:off x="3654287" y="6059556"/>
            <a:ext cx="376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baseline="-25000" dirty="0"/>
              <a:t>0</a:t>
            </a:r>
            <a:r>
              <a:rPr lang="en-US" dirty="0"/>
              <a:t> = 22 GHz for a moderately clean Nb.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E4567-E573-1845-BC19-800AFF5D2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66" y="6134272"/>
            <a:ext cx="3165689" cy="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48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F607A-863F-BD49-8A70-958EA2E5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018" y="0"/>
            <a:ext cx="8229600" cy="1143000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LO mechanism of the low-field Q(H) rise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7F79C-314A-6F4D-9493-CE9629E06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4" y="1143000"/>
            <a:ext cx="4561895" cy="350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9978A5-A864-3148-B2BD-4EC09B20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1134070"/>
            <a:ext cx="4505325" cy="3590330"/>
          </a:xfrm>
          <a:prstGeom prst="rect">
            <a:avLst/>
          </a:prstGeom>
        </p:spPr>
      </p:pic>
      <p:sp>
        <p:nvSpPr>
          <p:cNvPr id="6" name="Line 3">
            <a:extLst>
              <a:ext uri="{FF2B5EF4-FFF2-40B4-BE49-F238E27FC236}">
                <a16:creationId xmlns:a16="http://schemas.microsoft.com/office/drawing/2014/main" id="{6E84E9B0-6578-E14F-BDA2-12E3A2D63A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0440" y="9144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72167-8860-734C-93A6-2097317E8FD6}"/>
              </a:ext>
            </a:extLst>
          </p:cNvPr>
          <p:cNvSpPr txBox="1"/>
          <p:nvPr/>
        </p:nvSpPr>
        <p:spPr>
          <a:xfrm>
            <a:off x="755374" y="4825724"/>
            <a:ext cx="4704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surface resistance Ri(H) starts decreasing with the field amplitude as the frequency increases.  Calculated for different values of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258DBD-ABF5-A54C-813E-B99E6E663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5926578"/>
            <a:ext cx="3429000" cy="2981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A4F95BE-7EAC-9B4F-AE6D-265BAA02B57C}"/>
              </a:ext>
            </a:extLst>
          </p:cNvPr>
          <p:cNvGrpSpPr/>
          <p:nvPr/>
        </p:nvGrpSpPr>
        <p:grpSpPr>
          <a:xfrm>
            <a:off x="6562264" y="4800600"/>
            <a:ext cx="5258676" cy="1344958"/>
            <a:chOff x="5343062" y="4876800"/>
            <a:chExt cx="4638369" cy="13449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E14093-7A20-3A41-AFC7-FC9FD92100F8}"/>
                </a:ext>
              </a:extLst>
            </p:cNvPr>
            <p:cNvSpPr txBox="1"/>
            <p:nvPr/>
          </p:nvSpPr>
          <p:spPr>
            <a:xfrm>
              <a:off x="5343062" y="4876800"/>
              <a:ext cx="463836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Fit to the experimental data  of for a 1.47 GHz Nb cavity </a:t>
              </a:r>
            </a:p>
            <a:p>
              <a:r>
                <a:rPr lang="en-US" sz="1200" b="1" dirty="0" err="1">
                  <a:solidFill>
                    <a:srgbClr val="0000FF"/>
                  </a:solidFill>
                </a:rPr>
                <a:t>Ciovati</a:t>
              </a:r>
              <a:r>
                <a:rPr lang="en-US" sz="1200" b="1" dirty="0">
                  <a:solidFill>
                    <a:srgbClr val="0000FF"/>
                  </a:solidFill>
                </a:rPr>
                <a:t>, JAP 96, 1591 (2004)</a:t>
              </a:r>
              <a:endParaRPr lang="en-US" sz="1200" b="1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D68166-89FC-844A-91F8-62104FCB1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9641" y="5607841"/>
              <a:ext cx="2441359" cy="23352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26D2B0-6394-2742-8410-642930EB8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9641" y="5945947"/>
              <a:ext cx="2057400" cy="27581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AE8BE20-5086-4348-B6ED-293CEDCF6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71631" y="5934670"/>
              <a:ext cx="2209800" cy="275811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4F3E8D-66FE-0B4A-B04E-943CF23E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06E90-EB74-BC4B-AFCF-01A9997B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8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2500D-BA49-804F-AB7F-0E65F2FB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156" y="-228600"/>
            <a:ext cx="8229600" cy="1143000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Tuning the negative Q slope by impurities</a:t>
            </a: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56587F27-9CB2-DB43-A4B6-49A667A94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0440" y="765312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7612D-BD4C-A14D-B7DA-AA7893735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66" y="1066801"/>
            <a:ext cx="4121583" cy="3124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8611F-B3C9-C14A-B93F-CCCAB2F83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468" y="982001"/>
            <a:ext cx="4518532" cy="3391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92788C-2436-FA48-AC13-182FE1BBE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420" y="1302279"/>
            <a:ext cx="806450" cy="209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FD63A-0E8F-E746-A21A-FE619238F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660" y="1371600"/>
            <a:ext cx="882650" cy="178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F8F3B3-6DD3-0A4B-9C7D-553827D9D9CC}"/>
              </a:ext>
            </a:extLst>
          </p:cNvPr>
          <p:cNvSpPr txBox="1"/>
          <p:nvPr/>
        </p:nvSpPr>
        <p:spPr>
          <a:xfrm>
            <a:off x="742121" y="5226977"/>
            <a:ext cx="10296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Making the surface dirtier shifts the anomalous drop of the vortex surface resistance R</a:t>
            </a:r>
            <a:r>
              <a:rPr lang="en-US" baseline="-25000" dirty="0"/>
              <a:t>i</a:t>
            </a:r>
            <a:r>
              <a:rPr lang="en-US" dirty="0"/>
              <a:t>(H) to lower fields. </a:t>
            </a:r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May pertain to the low-field Q(H) drop observed on many </a:t>
            </a:r>
            <a:r>
              <a:rPr lang="en-US" dirty="0" err="1"/>
              <a:t>Nb</a:t>
            </a:r>
            <a:r>
              <a:rPr lang="en-US" dirty="0"/>
              <a:t> cavities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8F4A3D-41D7-134C-B399-A93201D2AB7C}"/>
              </a:ext>
            </a:extLst>
          </p:cNvPr>
          <p:cNvGrpSpPr/>
          <p:nvPr/>
        </p:nvGrpSpPr>
        <p:grpSpPr>
          <a:xfrm>
            <a:off x="1129750" y="4578624"/>
            <a:ext cx="4495800" cy="381000"/>
            <a:chOff x="838200" y="4267200"/>
            <a:chExt cx="4495800" cy="3810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7821C6-ED31-F541-A669-F3804696151F}"/>
                </a:ext>
              </a:extLst>
            </p:cNvPr>
            <p:cNvSpPr txBox="1"/>
            <p:nvPr/>
          </p:nvSpPr>
          <p:spPr>
            <a:xfrm>
              <a:off x="838200" y="4278868"/>
              <a:ext cx="3018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Calculated for                            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A7F678-08A7-BF4E-B81F-002D1AF6E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0399" y="4267200"/>
              <a:ext cx="2813601" cy="301727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A5A5A-CB49-D246-B8A9-BEF808A27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0338F2-188E-B448-B1F0-994CAC34B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99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C3777-CC61-2C46-9565-7348454BE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584" y="-152400"/>
            <a:ext cx="8229600" cy="1143000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Residual surface resistance of trapped vortices</a:t>
            </a: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9FD45272-A7AC-6F45-B6E8-BC5035EAF67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0440" y="7620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F7D77A-E148-3A46-8B2A-4CFEF6A1E0ED}"/>
              </a:ext>
            </a:extLst>
          </p:cNvPr>
          <p:cNvCxnSpPr>
            <a:cxnSpLocks/>
          </p:cNvCxnSpPr>
          <p:nvPr/>
        </p:nvCxnSpPr>
        <p:spPr>
          <a:xfrm>
            <a:off x="5053619" y="1219201"/>
            <a:ext cx="83111" cy="509269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A24C3E1-A30F-4049-BABB-526AB55E4271}"/>
              </a:ext>
            </a:extLst>
          </p:cNvPr>
          <p:cNvSpPr txBox="1"/>
          <p:nvPr/>
        </p:nvSpPr>
        <p:spPr>
          <a:xfrm>
            <a:off x="6906488" y="921330"/>
            <a:ext cx="398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Larkin-</a:t>
            </a:r>
            <a:r>
              <a:rPr lang="en-US" dirty="0" err="1"/>
              <a:t>Ovchinnikov</a:t>
            </a:r>
            <a:r>
              <a:rPr lang="en-US" dirty="0"/>
              <a:t> with random pinning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F9487C-5AB7-324A-A50E-8529E85D1883}"/>
              </a:ext>
            </a:extLst>
          </p:cNvPr>
          <p:cNvSpPr txBox="1"/>
          <p:nvPr/>
        </p:nvSpPr>
        <p:spPr>
          <a:xfrm>
            <a:off x="1514059" y="796635"/>
            <a:ext cx="181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Bardeen-Stephen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75B527-FEFE-D24D-8CD6-9891B211C81F}"/>
              </a:ext>
            </a:extLst>
          </p:cNvPr>
          <p:cNvSpPr txBox="1"/>
          <p:nvPr/>
        </p:nvSpPr>
        <p:spPr>
          <a:xfrm>
            <a:off x="396462" y="4368325"/>
            <a:ext cx="4678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Averaging over statistical realizations of the </a:t>
            </a:r>
          </a:p>
          <a:p>
            <a:r>
              <a:rPr lang="en-US" dirty="0"/>
              <a:t>pinning potential often (but not always) yields </a:t>
            </a:r>
          </a:p>
          <a:p>
            <a:r>
              <a:rPr lang="en-US" dirty="0"/>
              <a:t>a linear low-field dependence of Rs(H).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D9C136-7522-5848-9672-3CDC0057FFDA}"/>
              </a:ext>
            </a:extLst>
          </p:cNvPr>
          <p:cNvGrpSpPr/>
          <p:nvPr/>
        </p:nvGrpSpPr>
        <p:grpSpPr>
          <a:xfrm>
            <a:off x="5268303" y="1482440"/>
            <a:ext cx="3649553" cy="3147191"/>
            <a:chOff x="6726040" y="1219201"/>
            <a:chExt cx="3649553" cy="27850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4115E1A-3A69-1D46-BF69-3495B3C5C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6040" y="1219201"/>
              <a:ext cx="3649553" cy="278502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850FDB-79D8-5F41-BE53-1762E089AB51}"/>
                </a:ext>
              </a:extLst>
            </p:cNvPr>
            <p:cNvSpPr txBox="1"/>
            <p:nvPr/>
          </p:nvSpPr>
          <p:spPr>
            <a:xfrm>
              <a:off x="8686800" y="1447800"/>
              <a:ext cx="1098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0.5-3 GHz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28E0052-12AA-474D-8C83-C23A7334063A}"/>
              </a:ext>
            </a:extLst>
          </p:cNvPr>
          <p:cNvGrpSpPr/>
          <p:nvPr/>
        </p:nvGrpSpPr>
        <p:grpSpPr>
          <a:xfrm>
            <a:off x="8547623" y="1383047"/>
            <a:ext cx="3525107" cy="3246584"/>
            <a:chOff x="6821150" y="3810001"/>
            <a:chExt cx="3573117" cy="28142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0746C8-6070-3E4A-AE7A-2BFBEEBA0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1150" y="3810001"/>
              <a:ext cx="3573117" cy="281422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F4C3D3-303E-684F-95B2-99B187D70EFF}"/>
                </a:ext>
              </a:extLst>
            </p:cNvPr>
            <p:cNvSpPr txBox="1"/>
            <p:nvPr/>
          </p:nvSpPr>
          <p:spPr>
            <a:xfrm>
              <a:off x="8839201" y="4002156"/>
              <a:ext cx="1157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10-30 GHz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8FF7DDC-CD0B-E54E-8D95-F7B44AC4CD48}"/>
              </a:ext>
            </a:extLst>
          </p:cNvPr>
          <p:cNvGrpSpPr/>
          <p:nvPr/>
        </p:nvGrpSpPr>
        <p:grpSpPr>
          <a:xfrm>
            <a:off x="579783" y="1246905"/>
            <a:ext cx="3822843" cy="2947321"/>
            <a:chOff x="1905001" y="1524000"/>
            <a:chExt cx="3822843" cy="29473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53ABBE-6AEB-7446-AA6D-7089B2033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5001" y="1524000"/>
              <a:ext cx="3822843" cy="2895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8C2201-182D-E441-BF03-C5BD0C27A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5514" y="4176025"/>
              <a:ext cx="1380712" cy="29529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EF8E2C-CC69-AF47-A9E4-8F0353B96708}"/>
                </a:ext>
              </a:extLst>
            </p:cNvPr>
            <p:cNvSpPr txBox="1"/>
            <p:nvPr/>
          </p:nvSpPr>
          <p:spPr>
            <a:xfrm>
              <a:off x="4191000" y="2526268"/>
              <a:ext cx="1098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0.5-3 GHz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6259690-FAF3-AC45-AC2E-4A4FCFBC0002}"/>
              </a:ext>
            </a:extLst>
          </p:cNvPr>
          <p:cNvSpPr txBox="1"/>
          <p:nvPr/>
        </p:nvSpPr>
        <p:spPr>
          <a:xfrm>
            <a:off x="413630" y="5323747"/>
            <a:ext cx="42282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Quasi-static collective pinning: </a:t>
            </a:r>
          </a:p>
          <a:p>
            <a:r>
              <a:rPr lang="en-US" sz="1200" b="1" dirty="0" err="1">
                <a:solidFill>
                  <a:srgbClr val="0000FF"/>
                </a:solidFill>
              </a:rPr>
              <a:t>Liarte</a:t>
            </a:r>
            <a:r>
              <a:rPr lang="en-US" sz="1200" b="1" dirty="0">
                <a:solidFill>
                  <a:srgbClr val="0000FF"/>
                </a:solidFill>
              </a:rPr>
              <a:t> et al. Phys. Rev. Appl. 10, 054057 (2018)</a:t>
            </a:r>
          </a:p>
          <a:p>
            <a:endParaRPr lang="en-US" sz="1200" b="1" dirty="0">
              <a:solidFill>
                <a:srgbClr val="0000FF"/>
              </a:solidFill>
            </a:endParaRPr>
          </a:p>
          <a:p>
            <a:r>
              <a:rPr lang="en-US" dirty="0"/>
              <a:t>1d pinning simulations:</a:t>
            </a:r>
          </a:p>
          <a:p>
            <a:r>
              <a:rPr lang="en-US" sz="1200" b="1" dirty="0" err="1">
                <a:solidFill>
                  <a:srgbClr val="0000DB"/>
                </a:solidFill>
              </a:rPr>
              <a:t>Checchin</a:t>
            </a:r>
            <a:r>
              <a:rPr lang="en-US" sz="1200" b="1" dirty="0">
                <a:solidFill>
                  <a:srgbClr val="0000DB"/>
                </a:solidFill>
              </a:rPr>
              <a:t> and </a:t>
            </a:r>
            <a:r>
              <a:rPr lang="en-US" sz="1200" b="1" dirty="0" err="1">
                <a:solidFill>
                  <a:srgbClr val="0000DB"/>
                </a:solidFill>
              </a:rPr>
              <a:t>Grassellino</a:t>
            </a:r>
            <a:r>
              <a:rPr lang="en-US" sz="1200" b="1" dirty="0">
                <a:solidFill>
                  <a:srgbClr val="0000DB"/>
                </a:solidFill>
              </a:rPr>
              <a:t>, Phys. Rev. Appl. 14, 044018 (2020) </a:t>
            </a:r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B1766B-5291-2E42-AEE2-1E1803BDF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Gurevich</a:t>
            </a:r>
            <a:r>
              <a:rPr lang="en-US" dirty="0"/>
              <a:t> and </a:t>
            </a:r>
            <a:r>
              <a:rPr lang="en-US" dirty="0" err="1"/>
              <a:t>Sauls</a:t>
            </a:r>
            <a:r>
              <a:rPr lang="en-US" dirty="0"/>
              <a:t>, SNOWMASS-AF7-RF, 2/16/2021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E5275B9-6C4E-B548-B282-E42638DA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A2917F4-69CE-C848-A829-59C74A1C27FE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5243F8-8B20-8148-91CA-A30EAE8A1E44}"/>
              </a:ext>
            </a:extLst>
          </p:cNvPr>
          <p:cNvGrpSpPr/>
          <p:nvPr/>
        </p:nvGrpSpPr>
        <p:grpSpPr>
          <a:xfrm>
            <a:off x="5858799" y="4967066"/>
            <a:ext cx="5770479" cy="646434"/>
            <a:chOff x="6025059" y="5091759"/>
            <a:chExt cx="5770479" cy="64643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1A0823-BE98-2044-A40C-2626E1CFEF24}"/>
                </a:ext>
              </a:extLst>
            </p:cNvPr>
            <p:cNvSpPr txBox="1"/>
            <p:nvPr/>
          </p:nvSpPr>
          <p:spPr>
            <a:xfrm>
              <a:off x="6025059" y="5091759"/>
              <a:ext cx="5770479" cy="646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 critical velocities: v</a:t>
              </a:r>
              <a:r>
                <a:rPr lang="en-US" baseline="-25000" dirty="0"/>
                <a:t>0</a:t>
              </a:r>
              <a:r>
                <a:rPr lang="en-US" dirty="0"/>
                <a:t> = 20-100 m/s in the frequency-dependent parameter 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C643029-29AC-E249-8184-A2392AE03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8820" y="5417125"/>
              <a:ext cx="942113" cy="249829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D1CA5F8-C305-EA48-BF16-FC7F32E6C343}"/>
              </a:ext>
            </a:extLst>
          </p:cNvPr>
          <p:cNvSpPr txBox="1"/>
          <p:nvPr/>
        </p:nvSpPr>
        <p:spPr>
          <a:xfrm>
            <a:off x="1967345" y="2889588"/>
            <a:ext cx="1718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DB"/>
                </a:solidFill>
              </a:rPr>
              <a:t>Pathirana and </a:t>
            </a:r>
            <a:r>
              <a:rPr lang="en-US" sz="1200" b="1" dirty="0" err="1">
                <a:solidFill>
                  <a:srgbClr val="0000DB"/>
                </a:solidFill>
              </a:rPr>
              <a:t>Gurevich</a:t>
            </a:r>
            <a:r>
              <a:rPr lang="en-US" sz="1200" b="1" dirty="0">
                <a:solidFill>
                  <a:srgbClr val="0000DB"/>
                </a:solidFill>
              </a:rPr>
              <a:t>,</a:t>
            </a:r>
          </a:p>
          <a:p>
            <a:r>
              <a:rPr lang="en-US" sz="1200" b="1" dirty="0">
                <a:solidFill>
                  <a:srgbClr val="0000DB"/>
                </a:solidFill>
              </a:rPr>
              <a:t>(2020 unpublished)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379EFB-9918-1445-AA26-D65C3D1BFD0C}"/>
              </a:ext>
            </a:extLst>
          </p:cNvPr>
          <p:cNvSpPr txBox="1"/>
          <p:nvPr/>
        </p:nvSpPr>
        <p:spPr>
          <a:xfrm>
            <a:off x="7384467" y="4496723"/>
            <a:ext cx="3311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DB"/>
                </a:solidFill>
              </a:rPr>
              <a:t>Pathirana and </a:t>
            </a:r>
            <a:r>
              <a:rPr lang="en-US" sz="1200" b="1" dirty="0" err="1">
                <a:solidFill>
                  <a:srgbClr val="0000DB"/>
                </a:solidFill>
              </a:rPr>
              <a:t>Gurevich</a:t>
            </a:r>
            <a:r>
              <a:rPr lang="en-US" sz="1200" b="1" dirty="0">
                <a:solidFill>
                  <a:srgbClr val="0000DB"/>
                </a:solidFill>
              </a:rPr>
              <a:t>,(2020 unpublished)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CD22AC-1B32-7F4D-85D0-64AD42000113}"/>
              </a:ext>
            </a:extLst>
          </p:cNvPr>
          <p:cNvSpPr txBox="1"/>
          <p:nvPr/>
        </p:nvSpPr>
        <p:spPr>
          <a:xfrm>
            <a:off x="5846619" y="5638798"/>
            <a:ext cx="6059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0</a:t>
            </a:r>
            <a:r>
              <a:rPr lang="en-US" dirty="0"/>
              <a:t>(T) at low temperatures T &lt;&lt; T</a:t>
            </a:r>
            <a:r>
              <a:rPr lang="en-US" baseline="-25000" dirty="0"/>
              <a:t>c</a:t>
            </a:r>
            <a:r>
              <a:rPr lang="en-US" dirty="0"/>
              <a:t> has not been measured, but </a:t>
            </a:r>
          </a:p>
          <a:p>
            <a:r>
              <a:rPr lang="en-US" dirty="0"/>
              <a:t>it is expected to be much smaller than at 0.5T</a:t>
            </a:r>
            <a:r>
              <a:rPr lang="en-US" baseline="-25000" dirty="0"/>
              <a:t>c</a:t>
            </a:r>
            <a:r>
              <a:rPr lang="en-US" dirty="0"/>
              <a:t> &lt; T &lt; T</a:t>
            </a:r>
            <a:r>
              <a:rPr lang="en-US" baseline="-25000" dirty="0"/>
              <a:t>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767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5CD56-7BEB-AA4A-9190-765DFBDD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00" y="-304800"/>
            <a:ext cx="41148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Vortex overheating effects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1519E0C5-5060-CE45-9CA4-2F8D3B416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22" y="1328244"/>
            <a:ext cx="4021741" cy="301515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E85907-0C49-1040-A199-8CE9C3FF3FF4}"/>
              </a:ext>
            </a:extLst>
          </p:cNvPr>
          <p:cNvCxnSpPr/>
          <p:nvPr/>
        </p:nvCxnSpPr>
        <p:spPr>
          <a:xfrm>
            <a:off x="6039679" y="1066801"/>
            <a:ext cx="139560" cy="501649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CA91F6E-BDF3-9C4B-A636-C08F1FF2CD6D}"/>
              </a:ext>
            </a:extLst>
          </p:cNvPr>
          <p:cNvSpPr txBox="1"/>
          <p:nvPr/>
        </p:nvSpPr>
        <p:spPr>
          <a:xfrm>
            <a:off x="2743200" y="838200"/>
            <a:ext cx="181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Bardeen-Stephen</a:t>
            </a:r>
          </a:p>
        </p:txBody>
      </p:sp>
      <p:sp>
        <p:nvSpPr>
          <p:cNvPr id="10" name="Line 3">
            <a:extLst>
              <a:ext uri="{FF2B5EF4-FFF2-40B4-BE49-F238E27FC236}">
                <a16:creationId xmlns:a16="http://schemas.microsoft.com/office/drawing/2014/main" id="{E80969A9-7562-1B47-ADFD-8B53DF7AA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3450" y="6096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AB19C3-5609-8F43-8284-7392F6C7F1CE}"/>
              </a:ext>
            </a:extLst>
          </p:cNvPr>
          <p:cNvSpPr txBox="1"/>
          <p:nvPr/>
        </p:nvSpPr>
        <p:spPr>
          <a:xfrm>
            <a:off x="2590801" y="1916668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1-2 GHz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DDF016-C492-884A-A915-76AFFC042599}"/>
              </a:ext>
            </a:extLst>
          </p:cNvPr>
          <p:cNvSpPr txBox="1"/>
          <p:nvPr/>
        </p:nvSpPr>
        <p:spPr>
          <a:xfrm>
            <a:off x="344557" y="4495801"/>
            <a:ext cx="4938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= R</a:t>
            </a:r>
            <a:r>
              <a:rPr lang="en-US" baseline="-25000" dirty="0"/>
              <a:t>i </a:t>
            </a:r>
            <a:r>
              <a:rPr lang="en-US" dirty="0"/>
              <a:t>/R</a:t>
            </a:r>
            <a:r>
              <a:rPr lang="en-US" baseline="-25000" dirty="0"/>
              <a:t>0 </a:t>
            </a:r>
            <a:r>
              <a:rPr lang="en-US" dirty="0"/>
              <a:t> is proportional to the trapped flux</a:t>
            </a:r>
          </a:p>
          <a:p>
            <a:endParaRPr lang="en-US" dirty="0"/>
          </a:p>
          <a:p>
            <a:r>
              <a:rPr lang="en-US" dirty="0"/>
              <a:t>Quasi-linear dependence caused by heating</a:t>
            </a:r>
          </a:p>
          <a:p>
            <a:endParaRPr lang="en-US" dirty="0"/>
          </a:p>
          <a:p>
            <a:r>
              <a:rPr lang="en-US" dirty="0"/>
              <a:t>High-field upturn of R</a:t>
            </a:r>
            <a:r>
              <a:rPr lang="en-US" baseline="-25000" dirty="0"/>
              <a:t>s</a:t>
            </a:r>
            <a:r>
              <a:rPr lang="en-US" dirty="0"/>
              <a:t>(H)</a:t>
            </a: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90EB28D0-9948-BD41-95EE-359703ED1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436" y="858079"/>
            <a:ext cx="3926130" cy="2943476"/>
          </a:xfrm>
          <a:prstGeom prst="rect">
            <a:avLst/>
          </a:prstGeom>
        </p:spPr>
      </p:pic>
      <p:pic>
        <p:nvPicPr>
          <p:cNvPr id="16" name="Picture 15" descr="A picture containing chart&#10;&#10;Description automatically generated">
            <a:extLst>
              <a:ext uri="{FF2B5EF4-FFF2-40B4-BE49-F238E27FC236}">
                <a16:creationId xmlns:a16="http://schemas.microsoft.com/office/drawing/2014/main" id="{52C27E6A-8143-3843-B587-131D017E1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/>
        </p:blipFill>
        <p:spPr>
          <a:xfrm>
            <a:off x="7336040" y="3764078"/>
            <a:ext cx="4021071" cy="29329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48E459-700C-ED46-A9A0-220A43260AC1}"/>
              </a:ext>
            </a:extLst>
          </p:cNvPr>
          <p:cNvSpPr txBox="1"/>
          <p:nvPr/>
        </p:nvSpPr>
        <p:spPr>
          <a:xfrm>
            <a:off x="7868479" y="646044"/>
            <a:ext cx="196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Larkin-</a:t>
            </a:r>
            <a:r>
              <a:rPr lang="en-US" dirty="0" err="1"/>
              <a:t>Ovchinnikov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24CF65-D0DA-8E47-9E4B-598D699AAA44}"/>
              </a:ext>
            </a:extLst>
          </p:cNvPr>
          <p:cNvSpPr txBox="1"/>
          <p:nvPr/>
        </p:nvSpPr>
        <p:spPr>
          <a:xfrm>
            <a:off x="327287" y="6055755"/>
            <a:ext cx="448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Heating mitigates the negative Q slope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49BE0-2BD1-654D-910E-09E6CDE13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EC28D-B82C-7D48-B76B-05787105F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16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EF7D03-5CF8-9642-A511-8B4042AE9380}"/>
              </a:ext>
            </a:extLst>
          </p:cNvPr>
          <p:cNvSpPr txBox="1"/>
          <p:nvPr/>
        </p:nvSpPr>
        <p:spPr>
          <a:xfrm>
            <a:off x="139704" y="443474"/>
            <a:ext cx="30324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Pathirana and </a:t>
            </a:r>
            <a:r>
              <a:rPr lang="en-US" sz="1200" b="1" dirty="0" err="1">
                <a:solidFill>
                  <a:srgbClr val="0000FF"/>
                </a:solidFill>
              </a:rPr>
              <a:t>Gurevich</a:t>
            </a:r>
            <a:r>
              <a:rPr lang="en-US" sz="1200" b="1" dirty="0">
                <a:solidFill>
                  <a:srgbClr val="0000FF"/>
                </a:solidFill>
              </a:rPr>
              <a:t>  (2021 unpublished)</a:t>
            </a:r>
          </a:p>
        </p:txBody>
      </p:sp>
    </p:spTree>
    <p:extLst>
      <p:ext uri="{BB962C8B-B14F-4D97-AF65-F5344CB8AC3E}">
        <p14:creationId xmlns:p14="http://schemas.microsoft.com/office/powerpoint/2010/main" val="382434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">
            <a:extLst>
              <a:ext uri="{FF2B5EF4-FFF2-40B4-BE49-F238E27FC236}">
                <a16:creationId xmlns:a16="http://schemas.microsoft.com/office/drawing/2014/main" id="{81A1CC00-51D3-4334-8DEC-25410A061157}"/>
              </a:ext>
            </a:extLst>
          </p:cNvPr>
          <p:cNvSpPr txBox="1"/>
          <p:nvPr/>
        </p:nvSpPr>
        <p:spPr>
          <a:xfrm>
            <a:off x="513579" y="1525790"/>
            <a:ext cx="106803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kumimoji="1" lang="en-US" altLang="ja-JP" sz="2000" dirty="0"/>
              <a:t>Current-induced broadening of DOS peaks causes a negative Q(H) slope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altLang="ja-JP" sz="2000" dirty="0" err="1"/>
              <a:t>Subgap</a:t>
            </a:r>
            <a:r>
              <a:rPr kumimoji="1" lang="en-US" altLang="ja-JP" sz="2000" dirty="0"/>
              <a:t> states caused by finite quasiparticle lifetimes.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altLang="ja-JP" sz="2000" dirty="0"/>
              <a:t>Surface layer of reduced BCS pairing constant (surface </a:t>
            </a:r>
            <a:r>
              <a:rPr kumimoji="1" lang="en-US" altLang="ja-JP" sz="2000" dirty="0" err="1"/>
              <a:t>nonstoichiometry</a:t>
            </a:r>
            <a:r>
              <a:rPr kumimoji="1" lang="en-US" altLang="ja-JP" sz="2000" dirty="0"/>
              <a:t>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altLang="ja-JP" sz="2000" dirty="0"/>
              <a:t>Proximity coupled thin normal (suboxide) layer on the surface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kumimoji="1" lang="en-US" altLang="ja-JP" sz="2000" dirty="0"/>
              <a:t>Small density of magnetic impurities</a:t>
            </a:r>
            <a:endParaRPr kumimoji="1" lang="ja-JP" altLang="en-US" sz="20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6C1F05-C6BD-1441-AF30-CE8C82363B88}"/>
              </a:ext>
            </a:extLst>
          </p:cNvPr>
          <p:cNvGrpSpPr/>
          <p:nvPr/>
        </p:nvGrpSpPr>
        <p:grpSpPr>
          <a:xfrm>
            <a:off x="4295059" y="3637121"/>
            <a:ext cx="7896939" cy="2582103"/>
            <a:chOff x="2426504" y="3319071"/>
            <a:chExt cx="7896939" cy="2582103"/>
          </a:xfrm>
        </p:grpSpPr>
        <p:pic>
          <p:nvPicPr>
            <p:cNvPr id="8" name="図 17">
              <a:extLst>
                <a:ext uri="{FF2B5EF4-FFF2-40B4-BE49-F238E27FC236}">
                  <a16:creationId xmlns:a16="http://schemas.microsoft.com/office/drawing/2014/main" id="{A47C28F7-1B31-4C15-9A6A-23175591B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"/>
            <a:stretch/>
          </p:blipFill>
          <p:spPr>
            <a:xfrm>
              <a:off x="2426504" y="3319071"/>
              <a:ext cx="4956542" cy="25821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39094" y="4413914"/>
              <a:ext cx="30809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39709" y="4403658"/>
              <a:ext cx="35779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N</a:t>
              </a:r>
            </a:p>
          </p:txBody>
        </p:sp>
        <p:sp>
          <p:nvSpPr>
            <p:cNvPr id="13" name="正方形/長方形 2">
              <a:extLst>
                <a:ext uri="{FF2B5EF4-FFF2-40B4-BE49-F238E27FC236}">
                  <a16:creationId xmlns:a16="http://schemas.microsoft.com/office/drawing/2014/main" id="{CC759421-8354-470F-8E1C-7F650E9AC4AF}"/>
                </a:ext>
              </a:extLst>
            </p:cNvPr>
            <p:cNvSpPr/>
            <p:nvPr/>
          </p:nvSpPr>
          <p:spPr>
            <a:xfrm>
              <a:off x="7669838" y="3540341"/>
              <a:ext cx="1458162" cy="2322258"/>
            </a:xfrm>
            <a:prstGeom prst="rect">
              <a:avLst/>
            </a:prstGeom>
            <a:solidFill>
              <a:srgbClr val="38A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 dirty="0"/>
            </a:p>
          </p:txBody>
        </p:sp>
        <p:sp>
          <p:nvSpPr>
            <p:cNvPr id="14" name="楕円 3">
              <a:extLst>
                <a:ext uri="{FF2B5EF4-FFF2-40B4-BE49-F238E27FC236}">
                  <a16:creationId xmlns:a16="http://schemas.microsoft.com/office/drawing/2014/main" id="{A5076012-0368-43EB-A456-18FF773B6A80}"/>
                </a:ext>
              </a:extLst>
            </p:cNvPr>
            <p:cNvSpPr/>
            <p:nvPr/>
          </p:nvSpPr>
          <p:spPr>
            <a:xfrm>
              <a:off x="7831856" y="3648359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15" name="楕円 4">
              <a:extLst>
                <a:ext uri="{FF2B5EF4-FFF2-40B4-BE49-F238E27FC236}">
                  <a16:creationId xmlns:a16="http://schemas.microsoft.com/office/drawing/2014/main" id="{775EF0FD-A563-435F-9972-AE1A313D6A8F}"/>
                </a:ext>
              </a:extLst>
            </p:cNvPr>
            <p:cNvSpPr/>
            <p:nvPr/>
          </p:nvSpPr>
          <p:spPr>
            <a:xfrm>
              <a:off x="8047880" y="4242425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16" name="楕円 5">
              <a:extLst>
                <a:ext uri="{FF2B5EF4-FFF2-40B4-BE49-F238E27FC236}">
                  <a16:creationId xmlns:a16="http://schemas.microsoft.com/office/drawing/2014/main" id="{8948A68C-C832-41F9-B16F-17AFE6C76B65}"/>
                </a:ext>
              </a:extLst>
            </p:cNvPr>
            <p:cNvSpPr/>
            <p:nvPr/>
          </p:nvSpPr>
          <p:spPr>
            <a:xfrm>
              <a:off x="7885862" y="5106521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18" name="楕円 6">
              <a:extLst>
                <a:ext uri="{FF2B5EF4-FFF2-40B4-BE49-F238E27FC236}">
                  <a16:creationId xmlns:a16="http://schemas.microsoft.com/office/drawing/2014/main" id="{0D776AF9-C439-4750-8630-4EF0B3120B3E}"/>
                </a:ext>
              </a:extLst>
            </p:cNvPr>
            <p:cNvSpPr/>
            <p:nvPr/>
          </p:nvSpPr>
          <p:spPr>
            <a:xfrm>
              <a:off x="8587940" y="3810377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19" name="楕円 7">
              <a:extLst>
                <a:ext uri="{FF2B5EF4-FFF2-40B4-BE49-F238E27FC236}">
                  <a16:creationId xmlns:a16="http://schemas.microsoft.com/office/drawing/2014/main" id="{75FB707D-8069-4193-BAA6-5796B29FF53A}"/>
                </a:ext>
              </a:extLst>
            </p:cNvPr>
            <p:cNvSpPr/>
            <p:nvPr/>
          </p:nvSpPr>
          <p:spPr>
            <a:xfrm>
              <a:off x="8425922" y="4728479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20" name="楕円 8">
              <a:extLst>
                <a:ext uri="{FF2B5EF4-FFF2-40B4-BE49-F238E27FC236}">
                  <a16:creationId xmlns:a16="http://schemas.microsoft.com/office/drawing/2014/main" id="{9EACC661-3527-45AA-AE72-69A9D1DD97EA}"/>
                </a:ext>
              </a:extLst>
            </p:cNvPr>
            <p:cNvSpPr/>
            <p:nvPr/>
          </p:nvSpPr>
          <p:spPr>
            <a:xfrm>
              <a:off x="8641946" y="5552580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cxnSp>
          <p:nvCxnSpPr>
            <p:cNvPr id="21" name="直線矢印コネクタ 17">
              <a:extLst>
                <a:ext uri="{FF2B5EF4-FFF2-40B4-BE49-F238E27FC236}">
                  <a16:creationId xmlns:a16="http://schemas.microsoft.com/office/drawing/2014/main" id="{980F802F-D357-4D4D-BAAF-683315FFD5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5148" y="4498853"/>
              <a:ext cx="675772" cy="20262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18">
              <a:extLst>
                <a:ext uri="{FF2B5EF4-FFF2-40B4-BE49-F238E27FC236}">
                  <a16:creationId xmlns:a16="http://schemas.microsoft.com/office/drawing/2014/main" id="{BA75A50A-8EBD-451B-B664-702B55C9A9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6990" y="3876723"/>
              <a:ext cx="523930" cy="3657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1">
              <a:extLst>
                <a:ext uri="{FF2B5EF4-FFF2-40B4-BE49-F238E27FC236}">
                  <a16:creationId xmlns:a16="http://schemas.microsoft.com/office/drawing/2014/main" id="{3424ECE5-DC04-47E9-87E8-24C0B5F12B04}"/>
                </a:ext>
              </a:extLst>
            </p:cNvPr>
            <p:cNvSpPr txBox="1"/>
            <p:nvPr/>
          </p:nvSpPr>
          <p:spPr>
            <a:xfrm flipH="1">
              <a:off x="9128000" y="4128926"/>
              <a:ext cx="1195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magnetic </a:t>
              </a:r>
            </a:p>
            <a:p>
              <a:r>
                <a:rPr kumimoji="1" lang="en-US" altLang="ja-JP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impurities</a:t>
              </a:r>
              <a:endParaRPr kumimoji="1" lang="ja-JP" altLang="en-US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995A-EC49-49C7-ADD7-3FE1E82D48AD}" type="slidenum">
              <a:rPr lang="en-US" smtClean="0"/>
              <a:t>17</a:t>
            </a:fld>
            <a:endParaRPr lang="en-US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13100D5D-6A7D-45FC-A9B8-11DA9ACE0639}"/>
              </a:ext>
            </a:extLst>
          </p:cNvPr>
          <p:cNvSpPr/>
          <p:nvPr/>
        </p:nvSpPr>
        <p:spPr>
          <a:xfrm>
            <a:off x="8933497" y="1721303"/>
            <a:ext cx="319478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 err="1">
                <a:solidFill>
                  <a:srgbClr val="0000DB"/>
                </a:solidFill>
              </a:rPr>
              <a:t>Gurevich</a:t>
            </a:r>
            <a:r>
              <a:rPr lang="en-US" altLang="ja-JP" sz="1200" b="1" dirty="0">
                <a:solidFill>
                  <a:srgbClr val="0000DB"/>
                </a:solidFill>
              </a:rPr>
              <a:t>, PRL 113, 087001 (2014)</a:t>
            </a:r>
          </a:p>
          <a:p>
            <a:r>
              <a:rPr lang="en-US" altLang="ja-JP" sz="1200" b="1" dirty="0" err="1">
                <a:solidFill>
                  <a:srgbClr val="0000DB"/>
                </a:solidFill>
              </a:rPr>
              <a:t>Gurevich</a:t>
            </a:r>
            <a:r>
              <a:rPr lang="en-US" altLang="ja-JP" sz="1200" b="1" dirty="0">
                <a:solidFill>
                  <a:srgbClr val="0000DB"/>
                </a:solidFill>
              </a:rPr>
              <a:t> and Kubo, PRB 96, 184515 (2017</a:t>
            </a:r>
            <a:r>
              <a:rPr lang="en-US" altLang="ja-JP" sz="1200" dirty="0">
                <a:solidFill>
                  <a:srgbClr val="0070C0"/>
                </a:solidFill>
              </a:rPr>
              <a:t>)</a:t>
            </a:r>
          </a:p>
          <a:p>
            <a:r>
              <a:rPr lang="en-US" sz="1200" b="1" dirty="0">
                <a:solidFill>
                  <a:srgbClr val="0000DB"/>
                </a:solidFill>
              </a:rPr>
              <a:t>Kubo and </a:t>
            </a:r>
            <a:r>
              <a:rPr lang="en-US" sz="1200" b="1" dirty="0" err="1">
                <a:solidFill>
                  <a:srgbClr val="0000DB"/>
                </a:solidFill>
              </a:rPr>
              <a:t>Gurevich</a:t>
            </a:r>
            <a:r>
              <a:rPr lang="en-US" sz="1200" b="1" dirty="0">
                <a:solidFill>
                  <a:srgbClr val="0000DB"/>
                </a:solidFill>
              </a:rPr>
              <a:t>, PRB 100, 064522 (2019)</a:t>
            </a:r>
          </a:p>
          <a:p>
            <a:endParaRPr lang="en-US" sz="1200" b="1" dirty="0">
              <a:solidFill>
                <a:srgbClr val="0000DB"/>
              </a:solidFill>
            </a:endParaRPr>
          </a:p>
          <a:p>
            <a:r>
              <a:rPr lang="en-US" sz="1600" b="1" dirty="0" err="1"/>
              <a:t>Calculatioins</a:t>
            </a:r>
            <a:r>
              <a:rPr lang="en-US" sz="1600" b="1" dirty="0"/>
              <a:t> of Rs in the dirty limit </a:t>
            </a:r>
          </a:p>
          <a:p>
            <a:r>
              <a:rPr lang="en-US" sz="1600" b="1" dirty="0"/>
              <a:t>based on the </a:t>
            </a:r>
            <a:r>
              <a:rPr lang="en-US" sz="1600" b="1" dirty="0" err="1"/>
              <a:t>Usadel</a:t>
            </a:r>
            <a:r>
              <a:rPr lang="en-US" sz="1600" b="1" dirty="0"/>
              <a:t> equations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249496-CDD4-714A-9E0C-6CBDA7EB7CE9}"/>
              </a:ext>
            </a:extLst>
          </p:cNvPr>
          <p:cNvSpPr txBox="1">
            <a:spLocks/>
          </p:cNvSpPr>
          <p:nvPr/>
        </p:nvSpPr>
        <p:spPr>
          <a:xfrm>
            <a:off x="3140765" y="152399"/>
            <a:ext cx="9402420" cy="6548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</a:rPr>
              <a:t>Optimizing surface resistance by pairbreaking mechanisms</a:t>
            </a:r>
          </a:p>
        </p:txBody>
      </p:sp>
      <p:sp>
        <p:nvSpPr>
          <p:cNvPr id="28" name="Line 3">
            <a:extLst>
              <a:ext uri="{FF2B5EF4-FFF2-40B4-BE49-F238E27FC236}">
                <a16:creationId xmlns:a16="http://schemas.microsoft.com/office/drawing/2014/main" id="{E4682429-2E00-8C44-A844-1DEBA686D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5633" y="775255"/>
            <a:ext cx="927311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dirty="0"/>
          </a:p>
        </p:txBody>
      </p:sp>
      <p:pic>
        <p:nvPicPr>
          <p:cNvPr id="29" name="図 1">
            <a:extLst>
              <a:ext uri="{FF2B5EF4-FFF2-40B4-BE49-F238E27FC236}">
                <a16:creationId xmlns:a16="http://schemas.microsoft.com/office/drawing/2014/main" id="{6C69E28D-6B2A-3443-B476-2948FF5A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07" y="3637121"/>
            <a:ext cx="3655320" cy="246133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FBA5277-DEDC-E24D-832B-365A311B3694}"/>
              </a:ext>
            </a:extLst>
          </p:cNvPr>
          <p:cNvSpPr txBox="1"/>
          <p:nvPr/>
        </p:nvSpPr>
        <p:spPr>
          <a:xfrm>
            <a:off x="437320" y="6170822"/>
            <a:ext cx="338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Current-induced DOS broadening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A8A94-3035-1A4F-8B2C-19E7EC62339B}"/>
              </a:ext>
            </a:extLst>
          </p:cNvPr>
          <p:cNvSpPr txBox="1"/>
          <p:nvPr/>
        </p:nvSpPr>
        <p:spPr>
          <a:xfrm>
            <a:off x="804326" y="3365486"/>
            <a:ext cx="2660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DOS oscillating under RF currents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4F30E8-A106-604A-9DDA-E6F693CE1A49}"/>
              </a:ext>
            </a:extLst>
          </p:cNvPr>
          <p:cNvSpPr txBox="1"/>
          <p:nvPr/>
        </p:nvSpPr>
        <p:spPr>
          <a:xfrm>
            <a:off x="4623147" y="3329284"/>
            <a:ext cx="7701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Reducing Rs by engineering an optimum DOS by surface </a:t>
            </a:r>
            <a:r>
              <a:rPr lang="en-US" sz="1400" b="1" dirty="0" err="1">
                <a:solidFill>
                  <a:srgbClr val="FF0000"/>
                </a:solidFill>
              </a:rPr>
              <a:t>nanostructuring</a:t>
            </a:r>
            <a:r>
              <a:rPr lang="en-US" sz="1400" b="1" dirty="0">
                <a:solidFill>
                  <a:srgbClr val="FF0000"/>
                </a:solidFill>
              </a:rPr>
              <a:t> and impurity management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B1344EB-0C24-7E47-9B87-2FE8CA54C44C}"/>
              </a:ext>
            </a:extLst>
          </p:cNvPr>
          <p:cNvSpPr txBox="1"/>
          <p:nvPr/>
        </p:nvSpPr>
        <p:spPr>
          <a:xfrm>
            <a:off x="636104" y="967409"/>
            <a:ext cx="10462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Surface resistance can be reduced by RF current, surface </a:t>
            </a:r>
            <a:r>
              <a:rPr lang="en-US" sz="2000" dirty="0" err="1"/>
              <a:t>nanostructuruing</a:t>
            </a:r>
            <a:r>
              <a:rPr lang="en-US" sz="2000" dirty="0"/>
              <a:t> and magnetic impurities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51135B1-C2F6-154E-ACD3-80441E2F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</p:spTree>
    <p:extLst>
      <p:ext uri="{BB962C8B-B14F-4D97-AF65-F5344CB8AC3E}">
        <p14:creationId xmlns:p14="http://schemas.microsoft.com/office/powerpoint/2010/main" val="738787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995A-EC49-49C7-ADD7-3FE1E82D48AD}" type="slidenum">
              <a:rPr lang="en-US" smtClean="0"/>
              <a:t>18</a:t>
            </a:fld>
            <a:endParaRPr lang="en-US"/>
          </a:p>
        </p:txBody>
      </p:sp>
      <p:pic>
        <p:nvPicPr>
          <p:cNvPr id="30" name="図 27">
            <a:extLst>
              <a:ext uri="{FF2B5EF4-FFF2-40B4-BE49-F238E27FC236}">
                <a16:creationId xmlns:a16="http://schemas.microsoft.com/office/drawing/2014/main" id="{98774A21-9927-4BA4-9C2F-A780236B66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3379" y="2518103"/>
            <a:ext cx="1913493" cy="592848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34" name="図 28">
            <a:extLst>
              <a:ext uri="{FF2B5EF4-FFF2-40B4-BE49-F238E27FC236}">
                <a16:creationId xmlns:a16="http://schemas.microsoft.com/office/drawing/2014/main" id="{74EA15EB-7F88-4B3D-B7A2-C44D848781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959" y="2257792"/>
            <a:ext cx="1161118" cy="589550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sp>
        <p:nvSpPr>
          <p:cNvPr id="35" name="TextBox 22">
            <a:extLst>
              <a:ext uri="{FF2B5EF4-FFF2-40B4-BE49-F238E27FC236}">
                <a16:creationId xmlns:a16="http://schemas.microsoft.com/office/drawing/2014/main" id="{DF26FEEA-6B20-4822-85FD-E70475F2359C}"/>
              </a:ext>
            </a:extLst>
          </p:cNvPr>
          <p:cNvSpPr txBox="1"/>
          <p:nvPr/>
        </p:nvSpPr>
        <p:spPr>
          <a:xfrm>
            <a:off x="259638" y="2929748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DB"/>
                </a:solidFill>
              </a:rPr>
              <a:t>N thickness</a:t>
            </a: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811C3D6B-FBDC-4A79-8752-E209D0B59A26}"/>
              </a:ext>
            </a:extLst>
          </p:cNvPr>
          <p:cNvSpPr txBox="1"/>
          <p:nvPr/>
        </p:nvSpPr>
        <p:spPr>
          <a:xfrm>
            <a:off x="2132198" y="3180288"/>
            <a:ext cx="2345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DB"/>
                </a:solidFill>
              </a:rPr>
              <a:t>barrier between N&amp;S</a:t>
            </a:r>
          </a:p>
        </p:txBody>
      </p:sp>
      <p:cxnSp>
        <p:nvCxnSpPr>
          <p:cNvPr id="39" name="Straight Arrow Connector 3">
            <a:extLst>
              <a:ext uri="{FF2B5EF4-FFF2-40B4-BE49-F238E27FC236}">
                <a16:creationId xmlns:a16="http://schemas.microsoft.com/office/drawing/2014/main" id="{75C574A6-393E-43F5-9406-AB3CA6B3F6D7}"/>
              </a:ext>
            </a:extLst>
          </p:cNvPr>
          <p:cNvCxnSpPr>
            <a:cxnSpLocks/>
          </p:cNvCxnSpPr>
          <p:nvPr/>
        </p:nvCxnSpPr>
        <p:spPr>
          <a:xfrm>
            <a:off x="3192905" y="1848140"/>
            <a:ext cx="0" cy="5366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20">
                <a:extLst>
                  <a:ext uri="{FF2B5EF4-FFF2-40B4-BE49-F238E27FC236}">
                    <a16:creationId xmlns:a16="http://schemas.microsoft.com/office/drawing/2014/main" id="{8A350431-1C09-4351-9449-7AB61206B1D7}"/>
                  </a:ext>
                </a:extLst>
              </p:cNvPr>
              <p:cNvSpPr txBox="1"/>
              <p:nvPr/>
            </p:nvSpPr>
            <p:spPr>
              <a:xfrm>
                <a:off x="1546268" y="1276824"/>
                <a:ext cx="41090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b="1" dirty="0"/>
                  <a:t> is an interface resistance</a:t>
                </a:r>
              </a:p>
              <a:p>
                <a:r>
                  <a:rPr lang="en-US" sz="1400" dirty="0"/>
                  <a:t>very sensitive to heat treatment</a:t>
                </a:r>
              </a:p>
            </p:txBody>
          </p:sp>
        </mc:Choice>
        <mc:Fallback xmlns="">
          <p:sp>
            <p:nvSpPr>
              <p:cNvPr id="40" name="TextBox 20">
                <a:extLst>
                  <a:ext uri="{FF2B5EF4-FFF2-40B4-BE49-F238E27FC236}">
                    <a16:creationId xmlns:a16="http://schemas.microsoft.com/office/drawing/2014/main" id="{8A350431-1C09-4351-9449-7AB61206B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268" y="1276824"/>
                <a:ext cx="4109083" cy="584775"/>
              </a:xfrm>
              <a:prstGeom prst="rect">
                <a:avLst/>
              </a:prstGeom>
              <a:blipFill>
                <a:blip r:embed="rId4"/>
                <a:stretch>
                  <a:fillRect l="-308" t="-425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20">
                <a:extLst>
                  <a:ext uri="{FF2B5EF4-FFF2-40B4-BE49-F238E27FC236}">
                    <a16:creationId xmlns:a16="http://schemas.microsoft.com/office/drawing/2014/main" id="{00A05372-D2CA-47D8-9260-1F1A2B4CDAED}"/>
                  </a:ext>
                </a:extLst>
              </p:cNvPr>
              <p:cNvSpPr txBox="1"/>
              <p:nvPr/>
            </p:nvSpPr>
            <p:spPr>
              <a:xfrm>
                <a:off x="245365" y="571073"/>
                <a:ext cx="35442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b="1" dirty="0"/>
                  <a:t> is an N layer thickness</a:t>
                </a:r>
                <a:endParaRPr lang="en-US" b="1" u="sng" dirty="0"/>
              </a:p>
              <a:p>
                <a:r>
                  <a:rPr lang="en-US" sz="1400" dirty="0"/>
                  <a:t>(e.g., thickness of suboxide on the </a:t>
                </a:r>
                <a:r>
                  <a:rPr lang="en-US" sz="1400" dirty="0" err="1"/>
                  <a:t>Nb</a:t>
                </a:r>
                <a:r>
                  <a:rPr lang="en-US" sz="1400" dirty="0"/>
                  <a:t> surface)</a:t>
                </a:r>
              </a:p>
            </p:txBody>
          </p:sp>
        </mc:Choice>
        <mc:Fallback xmlns="">
          <p:sp>
            <p:nvSpPr>
              <p:cNvPr id="41" name="TextBox 20">
                <a:extLst>
                  <a:ext uri="{FF2B5EF4-FFF2-40B4-BE49-F238E27FC236}">
                    <a16:creationId xmlns:a16="http://schemas.microsoft.com/office/drawing/2014/main" id="{00A05372-D2CA-47D8-9260-1F1A2B4CD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65" y="571073"/>
                <a:ext cx="3544240" cy="584775"/>
              </a:xfrm>
              <a:prstGeom prst="rect">
                <a:avLst/>
              </a:prstGeom>
              <a:blipFill>
                <a:blip r:embed="rId5"/>
                <a:stretch>
                  <a:fillRect l="-714" t="-6383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3">
            <a:extLst>
              <a:ext uri="{FF2B5EF4-FFF2-40B4-BE49-F238E27FC236}">
                <a16:creationId xmlns:a16="http://schemas.microsoft.com/office/drawing/2014/main" id="{1DA738BC-AE62-4239-BEB5-87DFBD742333}"/>
              </a:ext>
            </a:extLst>
          </p:cNvPr>
          <p:cNvCxnSpPr>
            <a:cxnSpLocks/>
          </p:cNvCxnSpPr>
          <p:nvPr/>
        </p:nvCxnSpPr>
        <p:spPr>
          <a:xfrm flipH="1">
            <a:off x="822621" y="1264442"/>
            <a:ext cx="1" cy="8810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2354ED2-7733-6643-8221-85D79395A2E7}"/>
              </a:ext>
            </a:extLst>
          </p:cNvPr>
          <p:cNvGrpSpPr/>
          <p:nvPr/>
        </p:nvGrpSpPr>
        <p:grpSpPr>
          <a:xfrm>
            <a:off x="152673" y="3596960"/>
            <a:ext cx="3324397" cy="3060964"/>
            <a:chOff x="1570655" y="3663220"/>
            <a:chExt cx="3324397" cy="3060964"/>
          </a:xfrm>
        </p:grpSpPr>
        <p:pic>
          <p:nvPicPr>
            <p:cNvPr id="8" name="図 17">
              <a:extLst>
                <a:ext uri="{FF2B5EF4-FFF2-40B4-BE49-F238E27FC236}">
                  <a16:creationId xmlns:a16="http://schemas.microsoft.com/office/drawing/2014/main" id="{19E373FA-457C-49F2-987B-6FA5EECFB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32936" y="3663220"/>
              <a:ext cx="2262116" cy="2582103"/>
            </a:xfrm>
            <a:prstGeom prst="rect">
              <a:avLst/>
            </a:prstGeom>
          </p:spPr>
        </p:pic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F686AC29-DE8A-4389-9B9E-AC4906E38A72}"/>
                </a:ext>
              </a:extLst>
            </p:cNvPr>
            <p:cNvCxnSpPr/>
            <p:nvPr/>
          </p:nvCxnSpPr>
          <p:spPr>
            <a:xfrm flipV="1">
              <a:off x="2755433" y="4162483"/>
              <a:ext cx="0" cy="1674386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DB09540A-0F6F-4D48-B109-7731901A424E}"/>
                </a:ext>
              </a:extLst>
            </p:cNvPr>
            <p:cNvCxnSpPr/>
            <p:nvPr/>
          </p:nvCxnSpPr>
          <p:spPr>
            <a:xfrm flipV="1">
              <a:off x="2917974" y="4167786"/>
              <a:ext cx="0" cy="1674386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75C6BB17-B3BA-4A3D-90AE-A0BA96037E03}"/>
                </a:ext>
              </a:extLst>
            </p:cNvPr>
            <p:cNvCxnSpPr/>
            <p:nvPr/>
          </p:nvCxnSpPr>
          <p:spPr>
            <a:xfrm flipV="1">
              <a:off x="3134415" y="4179945"/>
              <a:ext cx="0" cy="1674386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7B65F23B-38E1-465E-A51A-9993BFA28822}"/>
                </a:ext>
              </a:extLst>
            </p:cNvPr>
            <p:cNvCxnSpPr/>
            <p:nvPr/>
          </p:nvCxnSpPr>
          <p:spPr>
            <a:xfrm flipV="1">
              <a:off x="3263307" y="4275508"/>
              <a:ext cx="0" cy="1522169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1C60EB40-281B-4251-BFAC-B3D83DBA7401}"/>
                </a:ext>
              </a:extLst>
            </p:cNvPr>
            <p:cNvCxnSpPr/>
            <p:nvPr/>
          </p:nvCxnSpPr>
          <p:spPr>
            <a:xfrm flipV="1">
              <a:off x="3399495" y="4334968"/>
              <a:ext cx="0" cy="1383791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9A5E8750-2833-4865-86B7-655B81F78A8D}"/>
                </a:ext>
              </a:extLst>
            </p:cNvPr>
            <p:cNvCxnSpPr/>
            <p:nvPr/>
          </p:nvCxnSpPr>
          <p:spPr>
            <a:xfrm flipV="1">
              <a:off x="3535683" y="4402727"/>
              <a:ext cx="0" cy="1257992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38BAA572-0DD9-4B2A-9D86-5F1E97268A5B}"/>
                </a:ext>
              </a:extLst>
            </p:cNvPr>
            <p:cNvCxnSpPr/>
            <p:nvPr/>
          </p:nvCxnSpPr>
          <p:spPr>
            <a:xfrm flipV="1">
              <a:off x="3664574" y="4486779"/>
              <a:ext cx="0" cy="1143629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575B59D6-603D-4BD1-8651-56979FFF59F3}"/>
                </a:ext>
              </a:extLst>
            </p:cNvPr>
            <p:cNvCxnSpPr/>
            <p:nvPr/>
          </p:nvCxnSpPr>
          <p:spPr>
            <a:xfrm flipV="1">
              <a:off x="3778874" y="4612769"/>
              <a:ext cx="0" cy="945147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3BC53B1D-8ACC-45DF-99AE-A5C789D4B364}"/>
                </a:ext>
              </a:extLst>
            </p:cNvPr>
            <p:cNvCxnSpPr/>
            <p:nvPr/>
          </p:nvCxnSpPr>
          <p:spPr>
            <a:xfrm flipV="1">
              <a:off x="3893174" y="4714241"/>
              <a:ext cx="0" cy="781114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CB7F4BDF-514E-4844-8862-BD7BFD5A3406}"/>
                </a:ext>
              </a:extLst>
            </p:cNvPr>
            <p:cNvCxnSpPr/>
            <p:nvPr/>
          </p:nvCxnSpPr>
          <p:spPr>
            <a:xfrm flipV="1">
              <a:off x="4007474" y="4794182"/>
              <a:ext cx="0" cy="645549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AA709881-C971-473A-8125-B39ADC7DE78D}"/>
                </a:ext>
              </a:extLst>
            </p:cNvPr>
            <p:cNvCxnSpPr/>
            <p:nvPr/>
          </p:nvCxnSpPr>
          <p:spPr>
            <a:xfrm flipV="1">
              <a:off x="4121774" y="4855062"/>
              <a:ext cx="0" cy="533512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D80F57C4-2B23-42E6-A84C-B23EDBA8F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0655" y="3751926"/>
              <a:ext cx="1390009" cy="2162744"/>
            </a:xfrm>
            <a:prstGeom prst="rect">
              <a:avLst/>
            </a:prstGeom>
          </p:spPr>
        </p:pic>
        <p:sp>
          <p:nvSpPr>
            <p:cNvPr id="23" name="円弧 22">
              <a:extLst>
                <a:ext uri="{FF2B5EF4-FFF2-40B4-BE49-F238E27FC236}">
                  <a16:creationId xmlns:a16="http://schemas.microsoft.com/office/drawing/2014/main" id="{16AA1760-FEBE-4772-8031-9ED5A406134C}"/>
                </a:ext>
              </a:extLst>
            </p:cNvPr>
            <p:cNvSpPr/>
            <p:nvPr/>
          </p:nvSpPr>
          <p:spPr>
            <a:xfrm>
              <a:off x="2805875" y="5732482"/>
              <a:ext cx="499170" cy="604371"/>
            </a:xfrm>
            <a:prstGeom prst="arc">
              <a:avLst>
                <a:gd name="adj1" fmla="val 930495"/>
                <a:gd name="adj2" fmla="val 9974575"/>
              </a:avLst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364D566-2E25-4981-9B3E-62BCEA979EB1}"/>
                </a:ext>
              </a:extLst>
            </p:cNvPr>
            <p:cNvSpPr txBox="1"/>
            <p:nvPr/>
          </p:nvSpPr>
          <p:spPr>
            <a:xfrm>
              <a:off x="2197252" y="6354852"/>
              <a:ext cx="2511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proximity effect coupling</a:t>
              </a:r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426FA2F4-37DF-4033-B60F-0EB570E3FBDC}"/>
                    </a:ext>
                  </a:extLst>
                </p:cNvPr>
                <p:cNvSpPr txBox="1"/>
                <p:nvPr/>
              </p:nvSpPr>
              <p:spPr>
                <a:xfrm>
                  <a:off x="2564813" y="3786068"/>
                  <a:ext cx="586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0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426FA2F4-37DF-4033-B60F-0EB570E3F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4813" y="3786068"/>
                  <a:ext cx="586506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テキスト ボックス 44">
                  <a:extLst>
                    <a:ext uri="{FF2B5EF4-FFF2-40B4-BE49-F238E27FC236}">
                      <a16:creationId xmlns:a16="http://schemas.microsoft.com/office/drawing/2014/main" id="{15BB3219-81B0-40DA-8802-8726E86E9C6E}"/>
                    </a:ext>
                  </a:extLst>
                </p:cNvPr>
                <p:cNvSpPr txBox="1"/>
                <p:nvPr/>
              </p:nvSpPr>
              <p:spPr>
                <a:xfrm>
                  <a:off x="3003832" y="3775489"/>
                  <a:ext cx="53155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0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45" name="テキスト ボックス 44">
                  <a:extLst>
                    <a:ext uri="{FF2B5EF4-FFF2-40B4-BE49-F238E27FC236}">
                      <a16:creationId xmlns:a16="http://schemas.microsoft.com/office/drawing/2014/main" id="{15BB3219-81B0-40DA-8802-8726E86E9C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3832" y="3775489"/>
                  <a:ext cx="531556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テキスト ボックス 1">
            <a:extLst>
              <a:ext uri="{FF2B5EF4-FFF2-40B4-BE49-F238E27FC236}">
                <a16:creationId xmlns:a16="http://schemas.microsoft.com/office/drawing/2014/main" id="{8FF59BBA-125E-497B-919A-15AF0430753C}"/>
              </a:ext>
            </a:extLst>
          </p:cNvPr>
          <p:cNvSpPr txBox="1"/>
          <p:nvPr/>
        </p:nvSpPr>
        <p:spPr>
          <a:xfrm flipH="1">
            <a:off x="4346714" y="103795"/>
            <a:ext cx="8061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cs typeface="MV Boli" panose="02000500030200090000" pitchFamily="2" charset="0"/>
              </a:rPr>
              <a:t>Field-dependent surface resistance R</a:t>
            </a:r>
            <a:r>
              <a:rPr kumimoji="1" lang="en-US" altLang="ja-JP" sz="2800" b="1" baseline="-25000" dirty="0">
                <a:cs typeface="MV Boli" panose="02000500030200090000" pitchFamily="2" charset="0"/>
              </a:rPr>
              <a:t>s</a:t>
            </a:r>
            <a:r>
              <a:rPr kumimoji="1" lang="en-US" altLang="ja-JP" sz="2800" b="1" dirty="0">
                <a:cs typeface="MV Boli" panose="02000500030200090000" pitchFamily="2" charset="0"/>
              </a:rPr>
              <a:t>(H</a:t>
            </a:r>
            <a:r>
              <a:rPr kumimoji="1" lang="en-US" altLang="ja-JP" sz="2800" b="1" baseline="-25000" dirty="0">
                <a:cs typeface="MV Boli" panose="02000500030200090000" pitchFamily="2" charset="0"/>
              </a:rPr>
              <a:t>0</a:t>
            </a:r>
            <a:r>
              <a:rPr kumimoji="1" lang="en-US" altLang="ja-JP" sz="2800" b="1" dirty="0">
                <a:cs typeface="MV Boli" panose="02000500030200090000" pitchFamily="2" charset="0"/>
              </a:rPr>
              <a:t>)</a:t>
            </a:r>
            <a:endParaRPr kumimoji="1" lang="ja-JP" altLang="en-US" sz="2800" b="1" dirty="0">
              <a:cs typeface="MV Boli" panose="02000500030200090000" pitchFamily="2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5CAE86-AA5A-D94E-9834-A4B716C9C258}"/>
              </a:ext>
            </a:extLst>
          </p:cNvPr>
          <p:cNvGrpSpPr/>
          <p:nvPr/>
        </p:nvGrpSpPr>
        <p:grpSpPr>
          <a:xfrm>
            <a:off x="5108125" y="951751"/>
            <a:ext cx="5864676" cy="5551190"/>
            <a:chOff x="4803325" y="951751"/>
            <a:chExt cx="5864676" cy="5551190"/>
          </a:xfrm>
        </p:grpSpPr>
        <p:cxnSp>
          <p:nvCxnSpPr>
            <p:cNvPr id="48" name="Straight Connector 33">
              <a:extLst>
                <a:ext uri="{FF2B5EF4-FFF2-40B4-BE49-F238E27FC236}">
                  <a16:creationId xmlns:a16="http://schemas.microsoft.com/office/drawing/2014/main" id="{007B33F3-42B8-48A4-B4B9-E4CE911CF92B}"/>
                </a:ext>
              </a:extLst>
            </p:cNvPr>
            <p:cNvCxnSpPr>
              <a:cxnSpLocks/>
            </p:cNvCxnSpPr>
            <p:nvPr/>
          </p:nvCxnSpPr>
          <p:spPr>
            <a:xfrm>
              <a:off x="4803325" y="1010075"/>
              <a:ext cx="0" cy="5109419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1">
              <a:extLst>
                <a:ext uri="{FF2B5EF4-FFF2-40B4-BE49-F238E27FC236}">
                  <a16:creationId xmlns:a16="http://schemas.microsoft.com/office/drawing/2014/main" id="{9095107A-8BD7-4716-A08A-E39CFBF7C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51"/>
            <a:stretch/>
          </p:blipFill>
          <p:spPr>
            <a:xfrm>
              <a:off x="5160108" y="951751"/>
              <a:ext cx="5507893" cy="52935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26">
                  <a:extLst>
                    <a:ext uri="{FF2B5EF4-FFF2-40B4-BE49-F238E27FC236}">
                      <a16:creationId xmlns:a16="http://schemas.microsoft.com/office/drawing/2014/main" id="{7DE350B1-0797-4D82-8556-DFD5795257F2}"/>
                    </a:ext>
                  </a:extLst>
                </p:cNvPr>
                <p:cNvSpPr txBox="1"/>
                <p:nvPr/>
              </p:nvSpPr>
              <p:spPr>
                <a:xfrm>
                  <a:off x="7721400" y="6041276"/>
                  <a:ext cx="1093376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6" name="TextBox 26">
                  <a:extLst>
                    <a:ext uri="{FF2B5EF4-FFF2-40B4-BE49-F238E27FC236}">
                      <a16:creationId xmlns:a16="http://schemas.microsoft.com/office/drawing/2014/main" id="{7DE350B1-0797-4D82-8556-DFD5795257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1400" y="6041276"/>
                  <a:ext cx="1093376" cy="461665"/>
                </a:xfrm>
                <a:prstGeom prst="rect">
                  <a:avLst/>
                </a:prstGeom>
                <a:blipFill>
                  <a:blip r:embed="rId11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6">
              <a:extLst>
                <a:ext uri="{FF2B5EF4-FFF2-40B4-BE49-F238E27FC236}">
                  <a16:creationId xmlns:a16="http://schemas.microsoft.com/office/drawing/2014/main" id="{EF38FB33-3D54-4C16-A5E9-241EA8C324B1}"/>
                </a:ext>
              </a:extLst>
            </p:cNvPr>
            <p:cNvSpPr txBox="1"/>
            <p:nvPr/>
          </p:nvSpPr>
          <p:spPr>
            <a:xfrm>
              <a:off x="7155676" y="1661982"/>
              <a:ext cx="2565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different N-layer thickness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7FE09A87-A554-48A5-A7B8-A5883CDC56D0}"/>
                    </a:ext>
                  </a:extLst>
                </p:cNvPr>
                <p:cNvSpPr txBox="1"/>
                <p:nvPr/>
              </p:nvSpPr>
              <p:spPr>
                <a:xfrm>
                  <a:off x="5634381" y="2463510"/>
                  <a:ext cx="18258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>
                            <a:latin typeface="Cambria Math" panose="02040503050406030204" pitchFamily="18" charset="0"/>
                          </a:rPr>
                          <m:t>Γ</m:t>
                        </m:r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=0.005</m:t>
                        </m:r>
                      </m:oMath>
                    </m:oMathPara>
                  </a14:m>
                  <a:endParaRPr kumimoji="1" lang="en-US" altLang="ja-JP" dirty="0"/>
                </a:p>
              </p:txBody>
            </p:sp>
          </mc:Choice>
          <mc:Fallback xmlns="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7FE09A87-A554-48A5-A7B8-A5883CDC56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4381" y="2463510"/>
                  <a:ext cx="1825802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D49A988A-74C0-4F92-92C6-EA9376CFBF15}"/>
                </a:ext>
              </a:extLst>
            </p:cNvPr>
            <p:cNvSpPr txBox="1"/>
            <p:nvPr/>
          </p:nvSpPr>
          <p:spPr>
            <a:xfrm>
              <a:off x="6966912" y="5376289"/>
              <a:ext cx="2109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No normal layer </a:t>
              </a:r>
              <a:r>
                <a:rPr kumimoji="1" lang="ja-JP" altLang="en-US" dirty="0"/>
                <a:t>→</a:t>
              </a:r>
            </a:p>
          </p:txBody>
        </p:sp>
      </p:grpSp>
      <p:sp>
        <p:nvSpPr>
          <p:cNvPr id="50" name="Line 3">
            <a:extLst>
              <a:ext uri="{FF2B5EF4-FFF2-40B4-BE49-F238E27FC236}">
                <a16:creationId xmlns:a16="http://schemas.microsoft.com/office/drawing/2014/main" id="{0C91D741-86AD-F341-974E-81F2A90AE2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89605" y="748750"/>
            <a:ext cx="8389141" cy="4431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B61E300D-BDF9-0649-8A51-24A39356A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</p:spTree>
    <p:extLst>
      <p:ext uri="{BB962C8B-B14F-4D97-AF65-F5344CB8AC3E}">
        <p14:creationId xmlns:p14="http://schemas.microsoft.com/office/powerpoint/2010/main" val="3829031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995A-EC49-49C7-ADD7-3FE1E82D48AD}" type="slidenum">
              <a:rPr lang="en-US" smtClean="0"/>
              <a:t>19</a:t>
            </a:fld>
            <a:endParaRPr lang="en-US"/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81133B4F-04CA-40E5-8476-38C0C69357EE}"/>
              </a:ext>
            </a:extLst>
          </p:cNvPr>
          <p:cNvSpPr txBox="1"/>
          <p:nvPr/>
        </p:nvSpPr>
        <p:spPr>
          <a:xfrm>
            <a:off x="397565" y="-212034"/>
            <a:ext cx="518571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700" b="1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2800" b="1" dirty="0">
                <a:cs typeface="MV Boli" panose="02000500030200090000" pitchFamily="2" charset="0"/>
              </a:rPr>
              <a:t>Tuning R</a:t>
            </a:r>
            <a:r>
              <a:rPr lang="en-US" sz="2800" b="1" baseline="-25000" dirty="0">
                <a:cs typeface="MV Boli" panose="02000500030200090000" pitchFamily="2" charset="0"/>
              </a:rPr>
              <a:t>s</a:t>
            </a:r>
            <a:r>
              <a:rPr lang="en-US" sz="2800" b="1" dirty="0">
                <a:cs typeface="MV Boli" panose="02000500030200090000" pitchFamily="2" charset="0"/>
              </a:rPr>
              <a:t> by magnetic impurities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7DC4A7-A664-E24B-A9B3-7F77C9E6BBA7}"/>
              </a:ext>
            </a:extLst>
          </p:cNvPr>
          <p:cNvGrpSpPr/>
          <p:nvPr/>
        </p:nvGrpSpPr>
        <p:grpSpPr>
          <a:xfrm>
            <a:off x="6758604" y="338609"/>
            <a:ext cx="4063141" cy="2686189"/>
            <a:chOff x="6586328" y="934956"/>
            <a:chExt cx="4063141" cy="2686189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F14ED7E5-8F1F-4470-ABB2-65CC4DC17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6328" y="934956"/>
              <a:ext cx="4063141" cy="2686189"/>
            </a:xfrm>
            <a:prstGeom prst="rect">
              <a:avLst/>
            </a:prstGeom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8625AD7B-D85D-48DA-BAC0-B4EF4245E8BC}"/>
                    </a:ext>
                  </a:extLst>
                </p:cNvPr>
                <p:cNvSpPr txBox="1"/>
                <p:nvPr/>
              </p:nvSpPr>
              <p:spPr>
                <a:xfrm>
                  <a:off x="7200885" y="1073024"/>
                  <a:ext cx="1237871" cy="5243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kumimoji="1"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l-GR" altLang="ja-JP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kumimoji="1" lang="en-US" altLang="ja-JP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kumimoji="1" lang="el-GR" altLang="ja-JP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den>
                        </m:f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=0.02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8625AD7B-D85D-48DA-BAC0-B4EF4245E8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0885" y="1073024"/>
                  <a:ext cx="1237871" cy="524374"/>
                </a:xfrm>
                <a:prstGeom prst="rect">
                  <a:avLst/>
                </a:prstGeom>
                <a:blipFill>
                  <a:blip r:embed="rId3"/>
                  <a:stretch>
                    <a:fillRect t="-2381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426DBD33-CA45-4A44-BD92-EB218F5043B3}"/>
                    </a:ext>
                  </a:extLst>
                </p:cNvPr>
                <p:cNvSpPr txBox="1"/>
                <p:nvPr/>
              </p:nvSpPr>
              <p:spPr>
                <a:xfrm>
                  <a:off x="7025596" y="1807635"/>
                  <a:ext cx="1273985" cy="4879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kumimoji="1" lang="en-US" altLang="ja-JP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kumimoji="1"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  <m:sSub>
                                  <m:sSubPr>
                                    <m:ctrlPr>
                                      <a:rPr kumimoji="1"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1"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kumimoji="1" lang="en-US" altLang="ja-JP" sz="1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kumimoji="1"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kumimoji="1" lang="en-US" altLang="ja-JP" sz="14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oMath>
                    </m:oMathPara>
                  </a14:m>
                  <a:endParaRPr kumimoji="1" lang="ja-JP" altLang="en-US" sz="1400" dirty="0"/>
                </a:p>
              </p:txBody>
            </p:sp>
          </mc:Choice>
          <mc:Fallback xmlns="">
            <p:sp>
              <p:nvSpPr>
                <p:cNvPr id="32" name="テキスト ボックス 31">
                  <a:extLst>
                    <a:ext uri="{FF2B5EF4-FFF2-40B4-BE49-F238E27FC236}">
                      <a16:creationId xmlns:a16="http://schemas.microsoft.com/office/drawing/2014/main" id="{426DBD33-CA45-4A44-BD92-EB218F5043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5596" y="1807635"/>
                  <a:ext cx="1273985" cy="487954"/>
                </a:xfrm>
                <a:prstGeom prst="rect">
                  <a:avLst/>
                </a:prstGeom>
                <a:blipFill>
                  <a:blip r:embed="rId4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D1F1D89-FD41-804A-93C1-1016C4936E08}"/>
              </a:ext>
            </a:extLst>
          </p:cNvPr>
          <p:cNvGrpSpPr/>
          <p:nvPr/>
        </p:nvGrpSpPr>
        <p:grpSpPr>
          <a:xfrm>
            <a:off x="1219706" y="1435886"/>
            <a:ext cx="3219772" cy="2322258"/>
            <a:chOff x="2253376" y="1435886"/>
            <a:chExt cx="3219772" cy="23222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7FD7F9C3-AD93-418E-A990-D651BE0A63FB}"/>
                    </a:ext>
                  </a:extLst>
                </p:cNvPr>
                <p:cNvSpPr txBox="1"/>
                <p:nvPr/>
              </p:nvSpPr>
              <p:spPr>
                <a:xfrm>
                  <a:off x="3711539" y="3169843"/>
                  <a:ext cx="1761609" cy="3575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6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1600" b="0" i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a14:m>
                  <a:r>
                    <a:rPr kumimoji="1" lang="ja-JP" altLang="en-US" sz="160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</a:t>
                  </a:r>
                  <a:r>
                    <a:rPr kumimoji="1" lang="en-US" altLang="ja-JP" sz="1600" dirty="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is spin flip </a:t>
                  </a:r>
                  <a:r>
                    <a:rPr kumimoji="1" lang="en-US" altLang="ja-JP" sz="1600" dirty="0" err="1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m.f.p</a:t>
                  </a:r>
                  <a:endParaRPr kumimoji="1" lang="ja-JP" alt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7FD7F9C3-AD93-418E-A990-D651BE0A63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1539" y="3169843"/>
                  <a:ext cx="1761609" cy="357534"/>
                </a:xfrm>
                <a:prstGeom prst="rect">
                  <a:avLst/>
                </a:prstGeom>
                <a:blipFill>
                  <a:blip r:embed="rId5"/>
                  <a:stretch>
                    <a:fillRect t="-6897" b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正方形/長方形 2">
              <a:extLst>
                <a:ext uri="{FF2B5EF4-FFF2-40B4-BE49-F238E27FC236}">
                  <a16:creationId xmlns:a16="http://schemas.microsoft.com/office/drawing/2014/main" id="{CC759421-8354-470F-8E1C-7F650E9AC4AF}"/>
                </a:ext>
              </a:extLst>
            </p:cNvPr>
            <p:cNvSpPr/>
            <p:nvPr/>
          </p:nvSpPr>
          <p:spPr>
            <a:xfrm>
              <a:off x="2253376" y="1435886"/>
              <a:ext cx="1458162" cy="2322258"/>
            </a:xfrm>
            <a:prstGeom prst="rect">
              <a:avLst/>
            </a:prstGeom>
            <a:solidFill>
              <a:srgbClr val="38A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 dirty="0"/>
            </a:p>
          </p:txBody>
        </p:sp>
        <p:sp>
          <p:nvSpPr>
            <p:cNvPr id="33" name="楕円 3">
              <a:extLst>
                <a:ext uri="{FF2B5EF4-FFF2-40B4-BE49-F238E27FC236}">
                  <a16:creationId xmlns:a16="http://schemas.microsoft.com/office/drawing/2014/main" id="{A5076012-0368-43EB-A456-18FF773B6A80}"/>
                </a:ext>
              </a:extLst>
            </p:cNvPr>
            <p:cNvSpPr/>
            <p:nvPr/>
          </p:nvSpPr>
          <p:spPr>
            <a:xfrm>
              <a:off x="2415394" y="1543904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34" name="楕円 4">
              <a:extLst>
                <a:ext uri="{FF2B5EF4-FFF2-40B4-BE49-F238E27FC236}">
                  <a16:creationId xmlns:a16="http://schemas.microsoft.com/office/drawing/2014/main" id="{775EF0FD-A563-435F-9972-AE1A313D6A8F}"/>
                </a:ext>
              </a:extLst>
            </p:cNvPr>
            <p:cNvSpPr/>
            <p:nvPr/>
          </p:nvSpPr>
          <p:spPr>
            <a:xfrm>
              <a:off x="2631418" y="2137970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35" name="楕円 5">
              <a:extLst>
                <a:ext uri="{FF2B5EF4-FFF2-40B4-BE49-F238E27FC236}">
                  <a16:creationId xmlns:a16="http://schemas.microsoft.com/office/drawing/2014/main" id="{8948A68C-C832-41F9-B16F-17AFE6C76B65}"/>
                </a:ext>
              </a:extLst>
            </p:cNvPr>
            <p:cNvSpPr/>
            <p:nvPr/>
          </p:nvSpPr>
          <p:spPr>
            <a:xfrm>
              <a:off x="2469400" y="3002066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36" name="楕円 6">
              <a:extLst>
                <a:ext uri="{FF2B5EF4-FFF2-40B4-BE49-F238E27FC236}">
                  <a16:creationId xmlns:a16="http://schemas.microsoft.com/office/drawing/2014/main" id="{0D776AF9-C439-4750-8630-4EF0B3120B3E}"/>
                </a:ext>
              </a:extLst>
            </p:cNvPr>
            <p:cNvSpPr/>
            <p:nvPr/>
          </p:nvSpPr>
          <p:spPr>
            <a:xfrm>
              <a:off x="3171478" y="1705922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37" name="楕円 7">
              <a:extLst>
                <a:ext uri="{FF2B5EF4-FFF2-40B4-BE49-F238E27FC236}">
                  <a16:creationId xmlns:a16="http://schemas.microsoft.com/office/drawing/2014/main" id="{75FB707D-8069-4193-BAA6-5796B29FF53A}"/>
                </a:ext>
              </a:extLst>
            </p:cNvPr>
            <p:cNvSpPr/>
            <p:nvPr/>
          </p:nvSpPr>
          <p:spPr>
            <a:xfrm>
              <a:off x="3009460" y="2624024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sp>
          <p:nvSpPr>
            <p:cNvPr id="38" name="楕円 8">
              <a:extLst>
                <a:ext uri="{FF2B5EF4-FFF2-40B4-BE49-F238E27FC236}">
                  <a16:creationId xmlns:a16="http://schemas.microsoft.com/office/drawing/2014/main" id="{9EACC661-3527-45AA-AE72-69A9D1DD97EA}"/>
                </a:ext>
              </a:extLst>
            </p:cNvPr>
            <p:cNvSpPr/>
            <p:nvPr/>
          </p:nvSpPr>
          <p:spPr>
            <a:xfrm>
              <a:off x="3225484" y="3448125"/>
              <a:ext cx="54006" cy="5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/>
            </a:p>
          </p:txBody>
        </p:sp>
        <p:cxnSp>
          <p:nvCxnSpPr>
            <p:cNvPr id="39" name="直線矢印コネクタ 17">
              <a:extLst>
                <a:ext uri="{FF2B5EF4-FFF2-40B4-BE49-F238E27FC236}">
                  <a16:creationId xmlns:a16="http://schemas.microsoft.com/office/drawing/2014/main" id="{980F802F-D357-4D4D-BAAF-683315FFD5FA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>
              <a:off x="3098686" y="2374778"/>
              <a:ext cx="797204" cy="2222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18">
              <a:extLst>
                <a:ext uri="{FF2B5EF4-FFF2-40B4-BE49-F238E27FC236}">
                  <a16:creationId xmlns:a16="http://schemas.microsoft.com/office/drawing/2014/main" id="{BA75A50A-8EBD-451B-B664-702B55C9A9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50528" y="1772268"/>
              <a:ext cx="540704" cy="41970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テキスト ボックス 21">
              <a:extLst>
                <a:ext uri="{FF2B5EF4-FFF2-40B4-BE49-F238E27FC236}">
                  <a16:creationId xmlns:a16="http://schemas.microsoft.com/office/drawing/2014/main" id="{3424ECE5-DC04-47E9-87E8-24C0B5F12B04}"/>
                </a:ext>
              </a:extLst>
            </p:cNvPr>
            <p:cNvSpPr txBox="1"/>
            <p:nvPr/>
          </p:nvSpPr>
          <p:spPr>
            <a:xfrm flipH="1">
              <a:off x="3895890" y="2051612"/>
              <a:ext cx="1458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magnetic </a:t>
              </a:r>
            </a:p>
            <a:p>
              <a:r>
                <a:rPr kumimoji="1" lang="en-US" altLang="ja-JP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impurities</a:t>
              </a:r>
              <a:endParaRPr kumimoji="1" lang="ja-JP" altLang="en-US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550410" y="3090379"/>
              <a:ext cx="675075" cy="35774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2598491" y="3240291"/>
                  <a:ext cx="568874" cy="4901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kumimoji="1" lang="en-US" altLang="ja-JP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491" y="3240291"/>
                  <a:ext cx="568874" cy="490199"/>
                </a:xfrm>
                <a:prstGeom prst="rect">
                  <a:avLst/>
                </a:prstGeom>
                <a:blipFill>
                  <a:blip r:embed="rId6"/>
                  <a:stretch>
                    <a:fillRect b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図 6">
            <a:extLst>
              <a:ext uri="{FF2B5EF4-FFF2-40B4-BE49-F238E27FC236}">
                <a16:creationId xmlns:a16="http://schemas.microsoft.com/office/drawing/2014/main" id="{3EFCF9AD-82FD-4B50-959F-1C6FEDD190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3404" y="3176118"/>
            <a:ext cx="4696119" cy="3463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">
                <a:extLst>
                  <a:ext uri="{FF2B5EF4-FFF2-40B4-BE49-F238E27FC236}">
                    <a16:creationId xmlns:a16="http://schemas.microsoft.com/office/drawing/2014/main" id="{FDDD6A9E-9C7F-456D-97C1-20699770FFDA}"/>
                  </a:ext>
                </a:extLst>
              </p:cNvPr>
              <p:cNvSpPr txBox="1"/>
              <p:nvPr/>
            </p:nvSpPr>
            <p:spPr>
              <a:xfrm>
                <a:off x="9161730" y="4164366"/>
                <a:ext cx="435376" cy="407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400" i="1">
                              <a:latin typeface="Cambria Math" panose="02040503050406030204" pitchFamily="18" charset="0"/>
                            </a:rPr>
                            <m:t>𝑘𝑇</m:t>
                          </m:r>
                        </m:num>
                        <m:den>
                          <m:r>
                            <a:rPr kumimoji="1" lang="en-US" altLang="ja-JP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den>
                      </m:f>
                      <m:r>
                        <a:rPr kumimoji="1" lang="en-US" altLang="ja-JP" sz="14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45" name="テキスト ボックス 4">
                <a:extLst>
                  <a:ext uri="{FF2B5EF4-FFF2-40B4-BE49-F238E27FC236}">
                    <a16:creationId xmlns:a16="http://schemas.microsoft.com/office/drawing/2014/main" id="{FDDD6A9E-9C7F-456D-97C1-20699770F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1730" y="4164366"/>
                <a:ext cx="435376" cy="407612"/>
              </a:xfrm>
              <a:prstGeom prst="rect">
                <a:avLst/>
              </a:prstGeom>
              <a:blipFill>
                <a:blip r:embed="rId8"/>
                <a:stretch>
                  <a:fillRect l="-8571" t="-3030" r="-2857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テキスト ボックス 3">
            <a:extLst>
              <a:ext uri="{FF2B5EF4-FFF2-40B4-BE49-F238E27FC236}">
                <a16:creationId xmlns:a16="http://schemas.microsoft.com/office/drawing/2014/main" id="{C41277BB-3194-4787-8DDA-48E936B12371}"/>
              </a:ext>
            </a:extLst>
          </p:cNvPr>
          <p:cNvSpPr txBox="1"/>
          <p:nvPr/>
        </p:nvSpPr>
        <p:spPr>
          <a:xfrm>
            <a:off x="490330" y="4457168"/>
            <a:ext cx="479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cs typeface="MV Boli" panose="02000500030200090000" pitchFamily="2" charset="0"/>
              </a:rPr>
              <a:t>An optimum density of magnetic impurities can significantly reduce R</a:t>
            </a:r>
            <a:r>
              <a:rPr kumimoji="1" lang="en-US" altLang="ja-JP" sz="2000" baseline="-25000" dirty="0">
                <a:cs typeface="MV Boli" panose="02000500030200090000" pitchFamily="2" charset="0"/>
              </a:rPr>
              <a:t>s</a:t>
            </a:r>
            <a:endParaRPr kumimoji="1" lang="ja-JP" altLang="en-US" sz="2000" baseline="-25000" dirty="0">
              <a:cs typeface="MV Boli" panose="0200050003020009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5">
                <a:extLst>
                  <a:ext uri="{FF2B5EF4-FFF2-40B4-BE49-F238E27FC236}">
                    <a16:creationId xmlns:a16="http://schemas.microsoft.com/office/drawing/2014/main" id="{2D2D91BC-4FD9-4874-B8F8-B79360715D4C}"/>
                  </a:ext>
                </a:extLst>
              </p:cNvPr>
              <p:cNvSpPr txBox="1"/>
              <p:nvPr/>
            </p:nvSpPr>
            <p:spPr>
              <a:xfrm>
                <a:off x="662610" y="5309162"/>
                <a:ext cx="4790380" cy="9089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l-GR" altLang="ja-JP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kumimoji="1" lang="en-US" altLang="ja-JP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kumimoji="1" lang="el-G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den>
                    </m:f>
                    <m:r>
                      <a:rPr kumimoji="1" lang="en-US" altLang="ja-JP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0.01</m:t>
                    </m:r>
                  </m:oMath>
                </a14:m>
                <a:r>
                  <a:rPr kumimoji="1" lang="ja-JP" altLang="en-US" sz="2000" dirty="0">
                    <a:latin typeface="MV Boli" panose="02000500030200090000" pitchFamily="2" charset="0"/>
                    <a:cs typeface="MV Boli" panose="02000500030200090000" pitchFamily="2" charset="0"/>
                  </a:rPr>
                  <a:t> </a:t>
                </a:r>
                <a:r>
                  <a:rPr kumimoji="1" lang="en-US" altLang="ja-JP" sz="2000" dirty="0">
                    <a:cs typeface="MV Boli" panose="02000500030200090000" pitchFamily="2" charset="0"/>
                  </a:rPr>
                  <a:t>corresponds to the spin flip </a:t>
                </a:r>
                <a:r>
                  <a:rPr kumimoji="1" lang="en-US" altLang="ja-JP" sz="2000" dirty="0" err="1">
                    <a:cs typeface="MV Boli" panose="02000500030200090000" pitchFamily="2" charset="0"/>
                  </a:rPr>
                  <a:t>m.f.p.</a:t>
                </a:r>
                <a:r>
                  <a:rPr kumimoji="1" lang="en-US" altLang="ja-JP" sz="2000" dirty="0">
                    <a:cs typeface="MV Boli" panose="02000500030200090000" pitchFamily="2" charset="0"/>
                  </a:rPr>
                  <a:t> </a:t>
                </a:r>
              </a:p>
              <a:p>
                <a:r>
                  <a:rPr kumimoji="1" lang="en-US" altLang="ja-JP" sz="2000" dirty="0">
                    <a:cs typeface="MV Boli" panose="02000500030200090000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kumimoji="1"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kumimoji="1"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kumimoji="1"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ja-JP" altLang="en-US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𝝃</m:t>
                            </m:r>
                          </m:e>
                          <m:sub>
                            <m:r>
                              <a:rPr lang="en-US" altLang="ja-JP" sz="20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kumimoji="1"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ja-JP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𝟎𝟏</m:t>
                        </m:r>
                      </m:den>
                    </m:f>
                    <m:r>
                      <a:rPr kumimoji="1" lang="en-US" altLang="ja-JP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kumimoji="1" lang="en-US" altLang="ja-JP" sz="2000" b="1" dirty="0">
                    <a:solidFill>
                      <a:srgbClr val="FF0000"/>
                    </a:solidFill>
                    <a:cs typeface="MV Boli" panose="02000500030200090000" pitchFamily="2" charset="0"/>
                  </a:rPr>
                  <a:t> </a:t>
                </a:r>
                <a:r>
                  <a:rPr lang="en-US" altLang="ja-JP" sz="2000" b="1" dirty="0">
                    <a:solidFill>
                      <a:srgbClr val="FF0000"/>
                    </a:solidFill>
                    <a:cs typeface="MV Boli" panose="02000500030200090000" pitchFamily="2" charset="0"/>
                  </a:rPr>
                  <a:t>4</a:t>
                </a:r>
                <a:r>
                  <a:rPr kumimoji="1" lang="en-US" altLang="ja-JP" sz="2000" b="1" dirty="0">
                    <a:solidFill>
                      <a:srgbClr val="FF0000"/>
                    </a:solidFill>
                    <a:cs typeface="MV Boli" panose="02000500030200090000" pitchFamily="2" charset="0"/>
                  </a:rPr>
                  <a:t>μm</a:t>
                </a:r>
                <a:endParaRPr kumimoji="1" lang="ja-JP" altLang="en-US" sz="2000" b="1" dirty="0">
                  <a:cs typeface="MV Boli" panose="02000500030200090000" pitchFamily="2" charset="0"/>
                </a:endParaRPr>
              </a:p>
            </p:txBody>
          </p:sp>
        </mc:Choice>
        <mc:Fallback xmlns="">
          <p:sp>
            <p:nvSpPr>
              <p:cNvPr id="47" name="テキスト ボックス 5">
                <a:extLst>
                  <a:ext uri="{FF2B5EF4-FFF2-40B4-BE49-F238E27FC236}">
                    <a16:creationId xmlns:a16="http://schemas.microsoft.com/office/drawing/2014/main" id="{2D2D91BC-4FD9-4874-B8F8-B79360715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10" y="5309162"/>
                <a:ext cx="4790380" cy="908903"/>
              </a:xfrm>
              <a:prstGeom prst="rect">
                <a:avLst/>
              </a:prstGeom>
              <a:blipFill>
                <a:blip r:embed="rId9"/>
                <a:stretch>
                  <a:fillRect l="-1323" b="-9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3">
            <a:extLst>
              <a:ext uri="{FF2B5EF4-FFF2-40B4-BE49-F238E27FC236}">
                <a16:creationId xmlns:a16="http://schemas.microsoft.com/office/drawing/2014/main" id="{5AB6977E-7426-A242-BA0D-AB124F41BF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521" y="776130"/>
            <a:ext cx="6361563" cy="16929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6B547-E57F-E24B-A59C-7715AF68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</p:spTree>
    <p:extLst>
      <p:ext uri="{BB962C8B-B14F-4D97-AF65-F5344CB8AC3E}">
        <p14:creationId xmlns:p14="http://schemas.microsoft.com/office/powerpoint/2010/main" val="3384410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B334-74B3-6341-915A-9E21C406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490" y="-355314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Have the best Nb cavities reached theoretical limits?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5E3AE-2F7D-D34B-8F4B-BBD86D7E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36FFC-31ED-4D45-BA07-F693FB5A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0205"/>
            <a:ext cx="2743200" cy="365125"/>
          </a:xfrm>
        </p:spPr>
        <p:txBody>
          <a:bodyPr/>
          <a:lstStyle/>
          <a:p>
            <a:fld id="{CA2917F4-69CE-C848-A829-59C74A1C27FE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2C222D-291B-4A45-A773-AB4999168394}"/>
              </a:ext>
            </a:extLst>
          </p:cNvPr>
          <p:cNvSpPr txBox="1"/>
          <p:nvPr/>
        </p:nvSpPr>
        <p:spPr>
          <a:xfrm>
            <a:off x="7620365" y="5333516"/>
            <a:ext cx="4127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the fundamental limits of Q and H be </a:t>
            </a:r>
          </a:p>
          <a:p>
            <a:r>
              <a:rPr lang="en-US" dirty="0"/>
              <a:t>increased by materials treatments?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931438-A884-A747-A849-9B86C5161264}"/>
              </a:ext>
            </a:extLst>
          </p:cNvPr>
          <p:cNvCxnSpPr>
            <a:cxnSpLocks/>
          </p:cNvCxnSpPr>
          <p:nvPr/>
        </p:nvCxnSpPr>
        <p:spPr>
          <a:xfrm>
            <a:off x="2503756" y="796640"/>
            <a:ext cx="9660541" cy="0"/>
          </a:xfrm>
          <a:prstGeom prst="line">
            <a:avLst/>
          </a:pr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A1734E-9AD1-F44B-9F8F-4C00D5F81AE4}"/>
              </a:ext>
            </a:extLst>
          </p:cNvPr>
          <p:cNvGrpSpPr/>
          <p:nvPr/>
        </p:nvGrpSpPr>
        <p:grpSpPr>
          <a:xfrm>
            <a:off x="1191490" y="831277"/>
            <a:ext cx="5791200" cy="5435601"/>
            <a:chOff x="2175165" y="609601"/>
            <a:chExt cx="5791200" cy="54356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DF1FDD-B5BB-124B-92EC-783312C95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08"/>
            <a:stretch/>
          </p:blipFill>
          <p:spPr>
            <a:xfrm>
              <a:off x="2175165" y="762001"/>
              <a:ext cx="5457934" cy="528320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F3E77EC-3294-D345-8DB6-1D11F1B12874}"/>
                </a:ext>
              </a:extLst>
            </p:cNvPr>
            <p:cNvCxnSpPr/>
            <p:nvPr/>
          </p:nvCxnSpPr>
          <p:spPr>
            <a:xfrm>
              <a:off x="6975765" y="2743200"/>
              <a:ext cx="9906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C79F4B-3A4F-1848-876F-402FFCB710DA}"/>
                </a:ext>
              </a:extLst>
            </p:cNvPr>
            <p:cNvSpPr txBox="1"/>
            <p:nvPr/>
          </p:nvSpPr>
          <p:spPr>
            <a:xfrm>
              <a:off x="7509165" y="2057401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?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5AB7119-25A4-1547-9BD2-C8DD289AA2A1}"/>
                </a:ext>
              </a:extLst>
            </p:cNvPr>
            <p:cNvCxnSpPr/>
            <p:nvPr/>
          </p:nvCxnSpPr>
          <p:spPr>
            <a:xfrm flipV="1">
              <a:off x="3318165" y="1143000"/>
              <a:ext cx="0" cy="83820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56A63B-E846-D54D-BBEA-83EB8BE1D609}"/>
                </a:ext>
              </a:extLst>
            </p:cNvPr>
            <p:cNvSpPr txBox="1"/>
            <p:nvPr/>
          </p:nvSpPr>
          <p:spPr>
            <a:xfrm>
              <a:off x="3089565" y="609601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967E8DE-2859-9740-B551-815AE4FBAF2C}"/>
              </a:ext>
            </a:extLst>
          </p:cNvPr>
          <p:cNvSpPr txBox="1"/>
          <p:nvPr/>
        </p:nvSpPr>
        <p:spPr>
          <a:xfrm>
            <a:off x="7620365" y="1817412"/>
            <a:ext cx="4048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Are there the fundamental limits of Q(H) </a:t>
            </a:r>
          </a:p>
          <a:p>
            <a:r>
              <a:rPr lang="en-US" dirty="0"/>
              <a:t>and the breakdown field?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5F7A27-2C27-9C4E-99AA-3BDA19B5F77D}"/>
              </a:ext>
            </a:extLst>
          </p:cNvPr>
          <p:cNvSpPr txBox="1"/>
          <p:nvPr/>
        </p:nvSpPr>
        <p:spPr>
          <a:xfrm>
            <a:off x="7639948" y="1064150"/>
            <a:ext cx="362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Q(H) and </a:t>
            </a:r>
            <a:r>
              <a:rPr lang="en-US" dirty="0" err="1"/>
              <a:t>E</a:t>
            </a:r>
            <a:r>
              <a:rPr lang="en-US" baseline="-25000" dirty="0" err="1"/>
              <a:t>acc</a:t>
            </a:r>
            <a:r>
              <a:rPr lang="en-US" dirty="0"/>
              <a:t>  of Nb cavities have been steadily improving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6E254-7EC9-224F-811F-5DCEA8434CF6}"/>
              </a:ext>
            </a:extLst>
          </p:cNvPr>
          <p:cNvSpPr txBox="1"/>
          <p:nvPr/>
        </p:nvSpPr>
        <p:spPr>
          <a:xfrm>
            <a:off x="7639948" y="3135158"/>
            <a:ext cx="4088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close are breakdown fields to the current pairbreaking instability of the Meissner state?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7D3F1-9637-034B-A85A-63FEBA832237}"/>
              </a:ext>
            </a:extLst>
          </p:cNvPr>
          <p:cNvSpPr txBox="1"/>
          <p:nvPr/>
        </p:nvSpPr>
        <p:spPr>
          <a:xfrm>
            <a:off x="7639948" y="4405745"/>
            <a:ext cx="4247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Theoretical limits of H and Q at T &lt;&lt; T</a:t>
            </a:r>
            <a:r>
              <a:rPr lang="en-US" baseline="-25000" dirty="0"/>
              <a:t>c</a:t>
            </a:r>
            <a:r>
              <a:rPr lang="en-US" dirty="0"/>
              <a:t> and </a:t>
            </a:r>
          </a:p>
          <a:p>
            <a:r>
              <a:rPr lang="en-US" dirty="0"/>
              <a:t>GHz frequencies are largely unknown.</a:t>
            </a:r>
          </a:p>
        </p:txBody>
      </p:sp>
    </p:spTree>
    <p:extLst>
      <p:ext uri="{BB962C8B-B14F-4D97-AF65-F5344CB8AC3E}">
        <p14:creationId xmlns:p14="http://schemas.microsoft.com/office/powerpoint/2010/main" val="2549403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981950" y="6403740"/>
            <a:ext cx="2057400" cy="273844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767980C-720D-4988-8D27-5DB98D54A5C9}"/>
              </a:ext>
            </a:extLst>
          </p:cNvPr>
          <p:cNvSpPr txBox="1"/>
          <p:nvPr/>
        </p:nvSpPr>
        <p:spPr>
          <a:xfrm>
            <a:off x="609601" y="1025830"/>
            <a:ext cx="10156546" cy="707886"/>
          </a:xfrm>
          <a:prstGeom prst="rect">
            <a:avLst/>
          </a:prstGeom>
          <a:noFill/>
          <a:ln w="22225">
            <a:noFill/>
            <a:prstDash val="dash"/>
          </a:ln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can be optimized by tuning the N-layer parameters.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can be smaller than the ideal surface without N layer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1133B4F-04CA-40E5-8476-38C0C69357EE}"/>
              </a:ext>
            </a:extLst>
          </p:cNvPr>
          <p:cNvSpPr txBox="1"/>
          <p:nvPr/>
        </p:nvSpPr>
        <p:spPr>
          <a:xfrm>
            <a:off x="4651517" y="-278294"/>
            <a:ext cx="634282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</a:p>
          <a:p>
            <a:r>
              <a:rPr lang="en-US" sz="2800" b="1" dirty="0">
                <a:cs typeface="MV Boli" panose="02000500030200090000" pitchFamily="2" charset="0"/>
              </a:rPr>
              <a:t>Tuning R</a:t>
            </a:r>
            <a:r>
              <a:rPr lang="en-US" sz="2800" b="1" baseline="-25000" dirty="0">
                <a:cs typeface="MV Boli" panose="02000500030200090000" pitchFamily="2" charset="0"/>
              </a:rPr>
              <a:t>s</a:t>
            </a:r>
            <a:r>
              <a:rPr lang="en-US" sz="2800" b="1" dirty="0">
                <a:cs typeface="MV Boli" panose="02000500030200090000" pitchFamily="2" charset="0"/>
              </a:rPr>
              <a:t> by a proximity-coupled N layer</a:t>
            </a:r>
          </a:p>
        </p:txBody>
      </p:sp>
      <p:pic>
        <p:nvPicPr>
          <p:cNvPr id="13" name="図 27">
            <a:extLst>
              <a:ext uri="{FF2B5EF4-FFF2-40B4-BE49-F238E27FC236}">
                <a16:creationId xmlns:a16="http://schemas.microsoft.com/office/drawing/2014/main" id="{E36CE55A-3C8F-43A4-8C24-C874F877E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550" y="4224216"/>
            <a:ext cx="2377323" cy="736554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12001" y="5155143"/>
            <a:ext cx="307517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The resistive barrier between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N&amp;S can be changed significantly by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materials treatments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A5E73D-96C5-5844-800E-D8C5319B3F32}"/>
              </a:ext>
            </a:extLst>
          </p:cNvPr>
          <p:cNvGrpSpPr/>
          <p:nvPr/>
        </p:nvGrpSpPr>
        <p:grpSpPr>
          <a:xfrm>
            <a:off x="5446648" y="1733716"/>
            <a:ext cx="5950222" cy="4828739"/>
            <a:chOff x="2541396" y="2379999"/>
            <a:chExt cx="5197874" cy="3820300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31B98F4F-6B3D-4DBF-8A1F-579E365874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1396" y="2379999"/>
              <a:ext cx="4977968" cy="3820300"/>
            </a:xfrm>
            <a:prstGeom prst="rect">
              <a:avLst/>
            </a:prstGeom>
          </p:spPr>
        </p:pic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0EF42C87-9DED-431D-B2B5-BF2AA0B87DF0}"/>
                </a:ext>
              </a:extLst>
            </p:cNvPr>
            <p:cNvSpPr/>
            <p:nvPr/>
          </p:nvSpPr>
          <p:spPr>
            <a:xfrm>
              <a:off x="2861325" y="4814596"/>
              <a:ext cx="4877945" cy="821094"/>
            </a:xfrm>
            <a:prstGeom prst="rect">
              <a:avLst/>
            </a:prstGeom>
            <a:no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EE481055-617A-4C83-A5F0-3815C1C29369}"/>
                    </a:ext>
                  </a:extLst>
                </p:cNvPr>
                <p:cNvSpPr txBox="1"/>
                <p:nvPr/>
              </p:nvSpPr>
              <p:spPr>
                <a:xfrm flipH="1">
                  <a:off x="4833546" y="3996043"/>
                  <a:ext cx="688346" cy="3231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l-GR" altLang="ja-JP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  <m:r>
                          <a:rPr kumimoji="1" lang="en-US" altLang="ja-JP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kumimoji="1" lang="ja-JP" altLang="en-US" sz="1500" dirty="0"/>
                </a:p>
              </p:txBody>
            </p:sp>
          </mc:Choice>
          <mc:Fallback xmlns="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EE481055-617A-4C83-A5F0-3815C1C293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833546" y="3996043"/>
                  <a:ext cx="688346" cy="3231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FC3C7E2-BDB4-7245-93E7-55BB096B3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86" y="3027402"/>
            <a:ext cx="3822150" cy="747812"/>
          </a:xfrm>
          <a:prstGeom prst="rect">
            <a:avLst/>
          </a:prstGeom>
        </p:spPr>
      </p:pic>
      <p:sp>
        <p:nvSpPr>
          <p:cNvPr id="15" name="Line 3">
            <a:extLst>
              <a:ext uri="{FF2B5EF4-FFF2-40B4-BE49-F238E27FC236}">
                <a16:creationId xmlns:a16="http://schemas.microsoft.com/office/drawing/2014/main" id="{8B08A7BB-E731-5143-AEC8-4DB792C8A0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89605" y="748750"/>
            <a:ext cx="8389141" cy="4431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8886C-E3B6-6B49-A55A-803ACC7C522D}"/>
              </a:ext>
            </a:extLst>
          </p:cNvPr>
          <p:cNvSpPr txBox="1"/>
          <p:nvPr/>
        </p:nvSpPr>
        <p:spPr>
          <a:xfrm>
            <a:off x="683586" y="2451654"/>
            <a:ext cx="2626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DOS with </a:t>
            </a:r>
            <a:r>
              <a:rPr lang="en-US" sz="2000" dirty="0" err="1"/>
              <a:t>subgap</a:t>
            </a:r>
            <a:r>
              <a:rPr lang="en-US" sz="2000" dirty="0"/>
              <a:t> states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D74149-2CF6-BC45-9C22-093497DA0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</p:spTree>
    <p:extLst>
      <p:ext uri="{BB962C8B-B14F-4D97-AF65-F5344CB8AC3E}">
        <p14:creationId xmlns:p14="http://schemas.microsoft.com/office/powerpoint/2010/main" val="164594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B5D9B-0149-514D-9526-25421AD5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928" y="-366879"/>
            <a:ext cx="10259291" cy="141476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Theoretical challenges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469FB-EAF0-0A49-A673-E2C60AD62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05" y="883512"/>
            <a:ext cx="11617039" cy="20517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0000"/>
                </a:solidFill>
              </a:rPr>
              <a:t>Field limit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/>
              <a:t>The widely used GL theory of dc superheating field H</a:t>
            </a:r>
            <a:r>
              <a:rPr lang="en-US" sz="2000" baseline="-25000" dirty="0"/>
              <a:t>s</a:t>
            </a:r>
            <a:r>
              <a:rPr lang="en-US" sz="2000" dirty="0"/>
              <a:t>(T) is applicable near T</a:t>
            </a:r>
            <a:r>
              <a:rPr lang="en-US" sz="2000" baseline="-25000" dirty="0"/>
              <a:t>c</a:t>
            </a:r>
            <a:r>
              <a:rPr lang="en-US" sz="2000" dirty="0"/>
              <a:t> but not at T &lt;&lt; T</a:t>
            </a:r>
            <a:r>
              <a:rPr lang="en-US" sz="2000" baseline="-25000" dirty="0"/>
              <a:t>c</a:t>
            </a:r>
            <a:r>
              <a:rPr lang="en-US" sz="2000" dirty="0"/>
              <a:t>.</a:t>
            </a:r>
            <a:endParaRPr lang="en-US" sz="2000" baseline="-25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/>
              <a:t>Only </a:t>
            </a:r>
            <a:r>
              <a:rPr lang="en-US" sz="2000" dirty="0">
                <a:solidFill>
                  <a:srgbClr val="FF0000"/>
                </a:solidFill>
              </a:rPr>
              <a:t>H</a:t>
            </a:r>
            <a:r>
              <a:rPr lang="en-US" sz="2000" baseline="-25000" dirty="0">
                <a:solidFill>
                  <a:srgbClr val="FF0000"/>
                </a:solidFill>
              </a:rPr>
              <a:t>s</a:t>
            </a:r>
            <a:r>
              <a:rPr lang="en-US" sz="2000" dirty="0">
                <a:solidFill>
                  <a:srgbClr val="FF0000"/>
                </a:solidFill>
              </a:rPr>
              <a:t>(0) = 0.84H</a:t>
            </a:r>
            <a:r>
              <a:rPr lang="en-US" sz="2000" baseline="-25000" dirty="0">
                <a:solidFill>
                  <a:srgbClr val="FF0000"/>
                </a:solidFill>
              </a:rPr>
              <a:t>c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at                                was calculated </a:t>
            </a:r>
            <a:r>
              <a:rPr lang="en-US" sz="1400" dirty="0">
                <a:solidFill>
                  <a:srgbClr val="0000DB"/>
                </a:solidFill>
              </a:rPr>
              <a:t>(</a:t>
            </a:r>
            <a:r>
              <a:rPr lang="en-US" sz="1400" b="1" dirty="0" err="1">
                <a:solidFill>
                  <a:srgbClr val="0000DB"/>
                </a:solidFill>
              </a:rPr>
              <a:t>Galaiko</a:t>
            </a:r>
            <a:r>
              <a:rPr lang="en-US" sz="1400" b="1" dirty="0">
                <a:solidFill>
                  <a:srgbClr val="0000DB"/>
                </a:solidFill>
              </a:rPr>
              <a:t> 1966, </a:t>
            </a:r>
            <a:r>
              <a:rPr lang="en-US" sz="1400" b="1" dirty="0" err="1">
                <a:solidFill>
                  <a:srgbClr val="0000DB"/>
                </a:solidFill>
              </a:rPr>
              <a:t>Catelani</a:t>
            </a:r>
            <a:r>
              <a:rPr lang="en-US" sz="1400" b="1" dirty="0">
                <a:solidFill>
                  <a:srgbClr val="0000DB"/>
                </a:solidFill>
              </a:rPr>
              <a:t> and Sethna, 2008; Lin and </a:t>
            </a:r>
            <a:r>
              <a:rPr lang="en-US" sz="1400" b="1" dirty="0" err="1">
                <a:solidFill>
                  <a:srgbClr val="0000DB"/>
                </a:solidFill>
              </a:rPr>
              <a:t>Gurevich</a:t>
            </a:r>
            <a:r>
              <a:rPr lang="en-US" sz="1400" b="1" dirty="0">
                <a:solidFill>
                  <a:srgbClr val="0000DB"/>
                </a:solidFill>
              </a:rPr>
              <a:t>, 2012)</a:t>
            </a:r>
            <a:r>
              <a:rPr lang="en-US" sz="1400" dirty="0"/>
              <a:t>.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                  at T &lt;&lt; T</a:t>
            </a:r>
            <a:r>
              <a:rPr lang="en-US" sz="2000" baseline="-25000" dirty="0"/>
              <a:t>c</a:t>
            </a:r>
            <a:r>
              <a:rPr lang="en-US" sz="2000" dirty="0"/>
              <a:t> and arbitrary GL parameter has not yet been calculated.         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2000" dirty="0">
                <a:solidFill>
                  <a:srgbClr val="FF0000"/>
                </a:solidFill>
              </a:rPr>
              <a:t>Dynamic superheating field </a:t>
            </a:r>
            <a:r>
              <a:rPr lang="en-US" sz="2000" dirty="0" err="1">
                <a:solidFill>
                  <a:srgbClr val="FF0000"/>
                </a:solidFill>
              </a:rPr>
              <a:t>H</a:t>
            </a:r>
            <a:r>
              <a:rPr lang="en-US" sz="2000" baseline="-25000" dirty="0" err="1">
                <a:solidFill>
                  <a:srgbClr val="FF0000"/>
                </a:solidFill>
              </a:rPr>
              <a:t>d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T,f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  <a:r>
              <a:rPr lang="en-US" sz="2000" dirty="0"/>
              <a:t>. How different can it be from the static H</a:t>
            </a:r>
            <a:r>
              <a:rPr lang="en-US" sz="2000" baseline="-25000" dirty="0"/>
              <a:t>s</a:t>
            </a:r>
            <a:r>
              <a:rPr lang="en-US" sz="2000" dirty="0"/>
              <a:t>(T) at GHz frequencies?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    Recent result:                                                                       </a:t>
            </a:r>
            <a:r>
              <a:rPr lang="en-US" sz="1400" b="1" dirty="0">
                <a:solidFill>
                  <a:srgbClr val="0000DB"/>
                </a:solidFill>
              </a:rPr>
              <a:t>(</a:t>
            </a:r>
            <a:r>
              <a:rPr lang="en-US" sz="1400" b="1" dirty="0" err="1">
                <a:solidFill>
                  <a:srgbClr val="0000DB"/>
                </a:solidFill>
              </a:rPr>
              <a:t>Sheikhzada</a:t>
            </a:r>
            <a:r>
              <a:rPr lang="en-US" sz="1400" b="1" dirty="0">
                <a:solidFill>
                  <a:srgbClr val="0000DB"/>
                </a:solidFill>
              </a:rPr>
              <a:t> and </a:t>
            </a:r>
            <a:r>
              <a:rPr lang="en-US" sz="1400" b="1" dirty="0" err="1">
                <a:solidFill>
                  <a:srgbClr val="0000DB"/>
                </a:solidFill>
              </a:rPr>
              <a:t>Gurevich</a:t>
            </a:r>
            <a:r>
              <a:rPr lang="en-US" sz="1400" b="1" dirty="0">
                <a:solidFill>
                  <a:srgbClr val="0000DB"/>
                </a:solidFill>
              </a:rPr>
              <a:t>, 2020)</a:t>
            </a:r>
            <a:r>
              <a:rPr lang="en-US" sz="1400" dirty="0"/>
              <a:t>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200" dirty="0"/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DE1A6-741B-9C46-B94B-728A9C83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Gurevich</a:t>
            </a:r>
            <a:r>
              <a:rPr lang="en-US" dirty="0"/>
              <a:t> and </a:t>
            </a:r>
            <a:r>
              <a:rPr lang="en-US" dirty="0" err="1"/>
              <a:t>Sauls</a:t>
            </a:r>
            <a:r>
              <a:rPr lang="en-US" dirty="0"/>
              <a:t>, SNOWMASS-AF7-RF, 2/16/2021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5E1DA-F00E-FD4A-B256-1FE6280B7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C95BB-5666-6F4B-BE33-E66F710DF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345" y="1547350"/>
            <a:ext cx="1594295" cy="280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07902E-54C3-4443-9B72-53EA3A5B1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54" y="1854440"/>
            <a:ext cx="976745" cy="280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4366D5-154A-B14A-B592-8C6A0D338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213" y="2474223"/>
            <a:ext cx="3837690" cy="280152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B59503-A6A5-2948-A6CB-E68B029B095E}"/>
              </a:ext>
            </a:extLst>
          </p:cNvPr>
          <p:cNvCxnSpPr>
            <a:cxnSpLocks/>
          </p:cNvCxnSpPr>
          <p:nvPr/>
        </p:nvCxnSpPr>
        <p:spPr>
          <a:xfrm>
            <a:off x="2531466" y="658090"/>
            <a:ext cx="9660541" cy="0"/>
          </a:xfrm>
          <a:prstGeom prst="line">
            <a:avLst/>
          </a:prstGeom>
          <a:ln w="381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5323B7-92B0-F946-8647-3A62F78FDA2F}"/>
              </a:ext>
            </a:extLst>
          </p:cNvPr>
          <p:cNvSpPr txBox="1"/>
          <p:nvPr/>
        </p:nvSpPr>
        <p:spPr>
          <a:xfrm>
            <a:off x="471051" y="2950990"/>
            <a:ext cx="11312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Q limit</a:t>
            </a:r>
            <a:endParaRPr lang="en-US" sz="2200" dirty="0"/>
          </a:p>
          <a:p>
            <a:pPr marL="285750" indent="-285750" algn="just">
              <a:buFont typeface="Wingdings" pitchFamily="2" charset="2"/>
              <a:buChar char="§"/>
            </a:pPr>
            <a:r>
              <a:rPr lang="en-US" sz="2000" dirty="0"/>
              <a:t>BCS surface resistance R</a:t>
            </a:r>
            <a:r>
              <a:rPr lang="en-US" sz="2000" baseline="-25000" dirty="0"/>
              <a:t>s</a:t>
            </a:r>
            <a:r>
              <a:rPr lang="en-US" sz="2000" dirty="0"/>
              <a:t>(T) vanishes at T=0. How far can the residual resistance be decreased?  </a:t>
            </a:r>
          </a:p>
          <a:p>
            <a:pPr algn="just"/>
            <a:r>
              <a:rPr lang="en-US" sz="2000" dirty="0"/>
              <a:t>     Trapped vortices, </a:t>
            </a:r>
            <a:r>
              <a:rPr lang="en-US" sz="2000" dirty="0" err="1"/>
              <a:t>subgap</a:t>
            </a:r>
            <a:r>
              <a:rPr lang="en-US" sz="2000" dirty="0"/>
              <a:t> quasiparticles and two-level states, proximity-coupled suboxide layers.                 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78B110-DF1A-0040-BCCE-B831E4D4902B}"/>
              </a:ext>
            </a:extLst>
          </p:cNvPr>
          <p:cNvSpPr txBox="1"/>
          <p:nvPr/>
        </p:nvSpPr>
        <p:spPr>
          <a:xfrm>
            <a:off x="519538" y="4122824"/>
            <a:ext cx="116724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Nonequilibrium superconductivity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000" dirty="0"/>
              <a:t>Nonlinear BCS surface resistance in a nonequilibrium SC under strong rf current. Negative Q(H) slope.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000" dirty="0"/>
              <a:t>Extreme dynamics and nonlinear losses of trapped vortices driven by strong rf current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05850-90A2-E740-825D-3D583AC8D11D}"/>
              </a:ext>
            </a:extLst>
          </p:cNvPr>
          <p:cNvSpPr txBox="1"/>
          <p:nvPr/>
        </p:nvSpPr>
        <p:spPr>
          <a:xfrm>
            <a:off x="547243" y="5272760"/>
            <a:ext cx="1164475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Tuning SRF performance by surface </a:t>
            </a:r>
            <a:r>
              <a:rPr lang="en-US" sz="2200" b="1" dirty="0" err="1">
                <a:solidFill>
                  <a:srgbClr val="FF0000"/>
                </a:solidFill>
              </a:rPr>
              <a:t>nanostructuring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000" dirty="0"/>
              <a:t>Increase of H</a:t>
            </a:r>
            <a:r>
              <a:rPr lang="en-US" sz="2000" baseline="-25000" dirty="0"/>
              <a:t>s</a:t>
            </a:r>
            <a:r>
              <a:rPr lang="en-US" sz="2000" dirty="0"/>
              <a:t> and vortex penetration field by SIS multilayers and impurity gradients at the surface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US" sz="2000" dirty="0"/>
              <a:t>Reduction of R</a:t>
            </a:r>
            <a:r>
              <a:rPr lang="en-US" sz="2000" baseline="-25000" dirty="0"/>
              <a:t>s</a:t>
            </a:r>
            <a:r>
              <a:rPr lang="en-US" sz="2000" dirty="0"/>
              <a:t> by optimizing proximity-coupled layers and transparency of grain boundaries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6425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228B5-AD93-9B44-9917-96728FFF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20" y="-1752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DC superheating field near T</a:t>
            </a:r>
            <a:r>
              <a:rPr lang="en-US" sz="2800" b="1" baseline="-25000" dirty="0">
                <a:latin typeface="+mn-lt"/>
              </a:rPr>
              <a:t>c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2E42A8-2979-754C-9032-F20FC0DB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3F9B1-B934-104C-A10B-18FD4A25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4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9AA45A-2AF3-8D43-8561-1DFE71884E2C}"/>
              </a:ext>
            </a:extLst>
          </p:cNvPr>
          <p:cNvCxnSpPr>
            <a:cxnSpLocks/>
          </p:cNvCxnSpPr>
          <p:nvPr/>
        </p:nvCxnSpPr>
        <p:spPr>
          <a:xfrm>
            <a:off x="1953491" y="793602"/>
            <a:ext cx="10179360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8">
            <a:extLst>
              <a:ext uri="{FF2B5EF4-FFF2-40B4-BE49-F238E27FC236}">
                <a16:creationId xmlns:a16="http://schemas.microsoft.com/office/drawing/2014/main" id="{0F2DA70C-F347-E746-8AF1-FA78FAD80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715" y="1044894"/>
            <a:ext cx="807444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Char char="§"/>
            </a:pPr>
            <a:r>
              <a:rPr lang="en-US" b="1" dirty="0">
                <a:latin typeface="Arial Narrow" charset="0"/>
              </a:rPr>
              <a:t>    </a:t>
            </a:r>
            <a:r>
              <a:rPr lang="en-US" dirty="0">
                <a:latin typeface="+mn-lt"/>
              </a:rPr>
              <a:t>Meissner state becomes unstable at H &gt; H</a:t>
            </a:r>
            <a:r>
              <a:rPr lang="en-US" baseline="-25000" dirty="0">
                <a:latin typeface="+mn-lt"/>
              </a:rPr>
              <a:t>s</a:t>
            </a:r>
            <a:r>
              <a:rPr lang="en-US" dirty="0">
                <a:latin typeface="+mn-lt"/>
              </a:rPr>
              <a:t> as the Cooper pairs reach the critical</a:t>
            </a:r>
          </a:p>
          <a:p>
            <a:pPr eaLnBrk="1" hangingPunct="1"/>
            <a:r>
              <a:rPr lang="en-US" dirty="0">
                <a:latin typeface="+mn-lt"/>
              </a:rPr>
              <a:t>      pairbreaking velocity and the RF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current density 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J</a:t>
            </a:r>
            <a:r>
              <a:rPr lang="en-US" sz="2000" baseline="-25000" dirty="0">
                <a:solidFill>
                  <a:srgbClr val="0000FF"/>
                </a:solidFill>
                <a:latin typeface="+mn-lt"/>
              </a:rPr>
              <a:t>s</a:t>
            </a:r>
            <a:r>
              <a:rPr lang="en-US" sz="2000" dirty="0">
                <a:solidFill>
                  <a:srgbClr val="0000FF"/>
                </a:solidFill>
                <a:latin typeface="+mn-lt"/>
              </a:rPr>
              <a:t> = H/</a:t>
            </a:r>
            <a:r>
              <a:rPr lang="en-US" sz="2000" dirty="0">
                <a:solidFill>
                  <a:srgbClr val="0000FF"/>
                </a:solidFill>
                <a:latin typeface="+mn-lt"/>
                <a:sym typeface="Symbol" charset="0"/>
              </a:rPr>
              <a:t></a:t>
            </a:r>
            <a:r>
              <a:rPr lang="en-US" dirty="0">
                <a:latin typeface="+mn-lt"/>
                <a:sym typeface="Symbol" charset="0"/>
              </a:rPr>
              <a:t> at the  surface  </a:t>
            </a:r>
          </a:p>
          <a:p>
            <a:pPr eaLnBrk="1" hangingPunct="1"/>
            <a:r>
              <a:rPr lang="en-US" dirty="0">
                <a:latin typeface="+mn-lt"/>
                <a:sym typeface="Symbol" charset="0"/>
              </a:rPr>
              <a:t>      approaches </a:t>
            </a:r>
            <a:r>
              <a:rPr lang="en-US" dirty="0">
                <a:latin typeface="+mn-lt"/>
                <a:sym typeface="Mathematica1" charset="0"/>
              </a:rPr>
              <a:t>the </a:t>
            </a:r>
            <a:r>
              <a:rPr lang="en-US" dirty="0" err="1">
                <a:latin typeface="+mn-lt"/>
                <a:sym typeface="Mathematica1" charset="0"/>
              </a:rPr>
              <a:t>depairing</a:t>
            </a:r>
            <a:r>
              <a:rPr lang="en-US" dirty="0">
                <a:latin typeface="+mn-lt"/>
                <a:sym typeface="Mathematica1" charset="0"/>
              </a:rPr>
              <a:t>  current  density </a:t>
            </a:r>
            <a:r>
              <a:rPr lang="en-US" sz="2000" dirty="0" err="1">
                <a:solidFill>
                  <a:srgbClr val="0000FF"/>
                </a:solidFill>
                <a:latin typeface="+mn-lt"/>
                <a:sym typeface="Symbol" charset="0"/>
              </a:rPr>
              <a:t>J</a:t>
            </a:r>
            <a:r>
              <a:rPr lang="en-US" sz="2000" baseline="-25000" dirty="0" err="1">
                <a:solidFill>
                  <a:srgbClr val="0000FF"/>
                </a:solidFill>
                <a:latin typeface="+mn-lt"/>
                <a:sym typeface="Symbol" charset="0"/>
              </a:rPr>
              <a:t>d</a:t>
            </a:r>
            <a:r>
              <a:rPr lang="en-US" sz="2000" dirty="0">
                <a:solidFill>
                  <a:srgbClr val="0000FF"/>
                </a:solidFill>
                <a:latin typeface="+mn-lt"/>
                <a:sym typeface="Symbol" charset="0"/>
              </a:rPr>
              <a:t> = H</a:t>
            </a:r>
            <a:r>
              <a:rPr lang="en-US" sz="2000" baseline="-25000" dirty="0">
                <a:solidFill>
                  <a:srgbClr val="0000FF"/>
                </a:solidFill>
                <a:latin typeface="+mn-lt"/>
                <a:sym typeface="Symbol" charset="0"/>
              </a:rPr>
              <a:t>s</a:t>
            </a:r>
            <a:r>
              <a:rPr lang="en-US" sz="2000" dirty="0">
                <a:solidFill>
                  <a:srgbClr val="0000FF"/>
                </a:solidFill>
                <a:latin typeface="+mn-lt"/>
                <a:sym typeface="Symbol" charset="0"/>
              </a:rPr>
              <a:t>/</a:t>
            </a:r>
            <a:r>
              <a:rPr lang="en-US" sz="2000" dirty="0">
                <a:solidFill>
                  <a:srgbClr val="0000FF"/>
                </a:solidFill>
                <a:sym typeface="Symbol" charset="0"/>
              </a:rPr>
              <a:t>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F803EC-C794-4F4F-8F72-4C04FF0E7AFE}"/>
              </a:ext>
            </a:extLst>
          </p:cNvPr>
          <p:cNvSpPr txBox="1"/>
          <p:nvPr/>
        </p:nvSpPr>
        <p:spPr>
          <a:xfrm>
            <a:off x="635423" y="4932216"/>
            <a:ext cx="58486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At T &lt;&lt; T</a:t>
            </a:r>
            <a:r>
              <a:rPr lang="en-US" baseline="-25000" dirty="0">
                <a:latin typeface="+mn-lt"/>
              </a:rPr>
              <a:t>c</a:t>
            </a:r>
            <a:r>
              <a:rPr lang="en-US" dirty="0">
                <a:latin typeface="+mn-lt"/>
              </a:rPr>
              <a:t>, only 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H</a:t>
            </a:r>
            <a:r>
              <a:rPr lang="en-US" sz="2000" b="1" baseline="-25000" dirty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(0) = 0.84H</a:t>
            </a:r>
            <a:r>
              <a:rPr lang="en-US" sz="2000" b="1" baseline="-25000" dirty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  </a:t>
            </a:r>
            <a:r>
              <a:rPr lang="en-US" dirty="0">
                <a:latin typeface="+mn-lt"/>
              </a:rPr>
              <a:t>at </a:t>
            </a:r>
            <a:r>
              <a:rPr lang="en-US" dirty="0" err="1">
                <a:latin typeface="+mn-lt"/>
              </a:rPr>
              <a:t>κ</a:t>
            </a:r>
            <a:r>
              <a:rPr lang="en-US" dirty="0">
                <a:latin typeface="+mn-lt"/>
              </a:rPr>
              <a:t> &gt;&gt; 1 has been</a:t>
            </a:r>
          </a:p>
          <a:p>
            <a:r>
              <a:rPr lang="en-US" dirty="0">
                <a:latin typeface="+mn-lt"/>
              </a:rPr>
              <a:t>calculated in the clean limit 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(</a:t>
            </a:r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Galaiko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 1966, </a:t>
            </a:r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Catelani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 and </a:t>
            </a:r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Sethna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, PRB 2008)</a:t>
            </a:r>
          </a:p>
          <a:p>
            <a:r>
              <a:rPr lang="en-US" dirty="0">
                <a:latin typeface="+mn-lt"/>
              </a:rPr>
              <a:t>and for arbitrary impurity concentration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 (Lin and </a:t>
            </a:r>
            <a:r>
              <a:rPr lang="en-US" sz="1200" b="1" dirty="0">
                <a:solidFill>
                  <a:srgbClr val="0000FF"/>
                </a:solidFill>
              </a:rPr>
              <a:t> </a:t>
            </a:r>
            <a:r>
              <a:rPr lang="en-US" sz="1200" b="1" dirty="0" err="1">
                <a:solidFill>
                  <a:srgbClr val="0000FF"/>
                </a:solidFill>
              </a:rPr>
              <a:t>Gurevich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, PRB 2012)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5B5820-465E-EC4D-AB6E-5EBBC7E6AD7B}"/>
              </a:ext>
            </a:extLst>
          </p:cNvPr>
          <p:cNvGrpSpPr/>
          <p:nvPr/>
        </p:nvGrpSpPr>
        <p:grpSpPr>
          <a:xfrm>
            <a:off x="8856123" y="835183"/>
            <a:ext cx="2770918" cy="1981703"/>
            <a:chOff x="6874920" y="1605243"/>
            <a:chExt cx="2286000" cy="1630363"/>
          </a:xfrm>
        </p:grpSpPr>
        <p:grpSp>
          <p:nvGrpSpPr>
            <p:cNvPr id="7" name="Group 51">
              <a:extLst>
                <a:ext uri="{FF2B5EF4-FFF2-40B4-BE49-F238E27FC236}">
                  <a16:creationId xmlns:a16="http://schemas.microsoft.com/office/drawing/2014/main" id="{DF604479-A8F6-A24D-AC7F-D9C4973FE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74920" y="1605243"/>
              <a:ext cx="2286000" cy="1630363"/>
              <a:chOff x="4032" y="3332"/>
              <a:chExt cx="1440" cy="1027"/>
            </a:xfrm>
          </p:grpSpPr>
          <p:pic>
            <p:nvPicPr>
              <p:cNvPr id="8" name="Picture 49">
                <a:extLst>
                  <a:ext uri="{FF2B5EF4-FFF2-40B4-BE49-F238E27FC236}">
                    <a16:creationId xmlns:a16="http://schemas.microsoft.com/office/drawing/2014/main" id="{2E884724-4235-CE4E-97BD-CA779338E5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6" t="6046" b="7362"/>
              <a:stretch/>
            </p:blipFill>
            <p:spPr bwMode="auto">
              <a:xfrm>
                <a:off x="4032" y="3332"/>
                <a:ext cx="1440" cy="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 Box 50">
                <a:extLst>
                  <a:ext uri="{FF2B5EF4-FFF2-40B4-BE49-F238E27FC236}">
                    <a16:creationId xmlns:a16="http://schemas.microsoft.com/office/drawing/2014/main" id="{A1F0F41E-39CE-204E-8FB9-F57161EF89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52" y="4128"/>
                <a:ext cx="195" cy="2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b="1">
                    <a:sym typeface="Symbol" charset="0"/>
                  </a:rPr>
                  <a:t></a:t>
                </a:r>
                <a:endParaRPr lang="en-US" b="1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ECE591E-48C1-A34C-A291-8F9F60E1CF18}"/>
                </a:ext>
              </a:extLst>
            </p:cNvPr>
            <p:cNvCxnSpPr/>
            <p:nvPr/>
          </p:nvCxnSpPr>
          <p:spPr>
            <a:xfrm flipH="1" flipV="1">
              <a:off x="7772400" y="2015839"/>
              <a:ext cx="527379" cy="762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E79276F-BE1B-5040-B347-AAC22E3EE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591" y="2864392"/>
            <a:ext cx="3380481" cy="7416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AD1B4E1-3C90-CB47-BF02-9BAF5842CAE8}"/>
              </a:ext>
            </a:extLst>
          </p:cNvPr>
          <p:cNvGrpSpPr/>
          <p:nvPr/>
        </p:nvGrpSpPr>
        <p:grpSpPr>
          <a:xfrm>
            <a:off x="231095" y="2197274"/>
            <a:ext cx="11960905" cy="4270932"/>
            <a:chOff x="231095" y="2418954"/>
            <a:chExt cx="11960905" cy="4270932"/>
          </a:xfrm>
        </p:grpSpPr>
        <p:grpSp>
          <p:nvGrpSpPr>
            <p:cNvPr id="11" name="Group 18">
              <a:extLst>
                <a:ext uri="{FF2B5EF4-FFF2-40B4-BE49-F238E27FC236}">
                  <a16:creationId xmlns:a16="http://schemas.microsoft.com/office/drawing/2014/main" id="{84FD8190-5BCC-B44F-A25E-0FA541C1B7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095" y="2418954"/>
              <a:ext cx="11960905" cy="4270932"/>
              <a:chOff x="209" y="1355"/>
              <a:chExt cx="5532" cy="2567"/>
            </a:xfrm>
          </p:grpSpPr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8C966477-DFEE-F94A-97FC-452A8AA6FA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" y="1355"/>
                <a:ext cx="322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buFont typeface="Wingdings" charset="0"/>
                  <a:buChar char="§"/>
                </a:pPr>
                <a:r>
                  <a:rPr lang="en-US" b="1" dirty="0">
                    <a:latin typeface="Arial Narrow" charset="0"/>
                    <a:sym typeface="Symbol" charset="0"/>
                  </a:rPr>
                  <a:t>  </a:t>
                </a:r>
                <a:r>
                  <a:rPr lang="en-US" dirty="0">
                    <a:latin typeface="+mn-lt"/>
                    <a:sym typeface="Symbol" charset="0"/>
                  </a:rPr>
                  <a:t>  GL region, T ≈ </a:t>
                </a:r>
                <a:r>
                  <a:rPr lang="en-US" dirty="0" err="1">
                    <a:latin typeface="+mn-lt"/>
                    <a:sym typeface="Symbol" charset="0"/>
                  </a:rPr>
                  <a:t>T</a:t>
                </a:r>
                <a:r>
                  <a:rPr lang="en-US" baseline="-25000" dirty="0" err="1">
                    <a:latin typeface="+mn-lt"/>
                    <a:sym typeface="Symbol" charset="0"/>
                  </a:rPr>
                  <a:t>c</a:t>
                </a:r>
                <a:r>
                  <a:rPr lang="en-US" dirty="0">
                    <a:latin typeface="+mn-lt"/>
                    <a:sym typeface="Symbol" charset="0"/>
                  </a:rPr>
                  <a:t>: </a:t>
                </a:r>
                <a:r>
                  <a:rPr lang="en-US" sz="1400" b="1" dirty="0">
                    <a:solidFill>
                      <a:srgbClr val="0000FF"/>
                    </a:solidFill>
                    <a:latin typeface="Arial Narrow" charset="0"/>
                    <a:sym typeface="Symbol" charset="0"/>
                  </a:rPr>
                  <a:t>(</a:t>
                </a:r>
                <a:r>
                  <a:rPr lang="en-US" sz="1200" b="1" dirty="0" err="1">
                    <a:solidFill>
                      <a:srgbClr val="0000FF"/>
                    </a:solidFill>
                    <a:latin typeface="Arial Narrow" charset="0"/>
                    <a:sym typeface="Symbol" charset="0"/>
                  </a:rPr>
                  <a:t>Matricon</a:t>
                </a:r>
                <a:r>
                  <a:rPr lang="en-US" sz="1200" b="1" dirty="0">
                    <a:solidFill>
                      <a:srgbClr val="0000FF"/>
                    </a:solidFill>
                    <a:latin typeface="Arial Narrow" charset="0"/>
                    <a:sym typeface="Symbol" charset="0"/>
                  </a:rPr>
                  <a:t> and Saint-James, 1967,  Chapman 1995</a:t>
                </a:r>
                <a:r>
                  <a:rPr lang="en-US" sz="1400" b="1" dirty="0">
                    <a:solidFill>
                      <a:srgbClr val="0000FF"/>
                    </a:solidFill>
                    <a:latin typeface="Arial Narrow" charset="0"/>
                    <a:sym typeface="Symbol" charset="0"/>
                  </a:rPr>
                  <a:t>)</a:t>
                </a:r>
                <a:endParaRPr lang="en-US" sz="1400" b="1" baseline="-25000" dirty="0">
                  <a:solidFill>
                    <a:srgbClr val="0000FF"/>
                  </a:solidFill>
                  <a:latin typeface="Arial Narrow" charset="0"/>
                  <a:sym typeface="Symbol" charset="0"/>
                </a:endParaRPr>
              </a:p>
              <a:p>
                <a:pPr eaLnBrk="1" hangingPunct="1"/>
                <a:endParaRPr lang="en-US" dirty="0"/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86969DDB-80AE-C64B-8E4C-D9B5C40E59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2" y="2386"/>
                <a:ext cx="3306" cy="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buFont typeface="Wingdings" charset="0"/>
                  <a:buChar char="§"/>
                </a:pPr>
                <a:r>
                  <a:rPr lang="en-US" dirty="0"/>
                  <a:t>   </a:t>
                </a:r>
                <a:r>
                  <a:rPr lang="en-US" dirty="0" err="1">
                    <a:latin typeface="+mn-lt"/>
                  </a:rPr>
                  <a:t>B</a:t>
                </a:r>
                <a:r>
                  <a:rPr lang="en-US" baseline="-25000" dirty="0" err="1">
                    <a:latin typeface="+mn-lt"/>
                  </a:rPr>
                  <a:t>s</a:t>
                </a:r>
                <a:r>
                  <a:rPr lang="en-US" dirty="0">
                    <a:latin typeface="+mn-lt"/>
                  </a:rPr>
                  <a:t> decreases as the GL parameter </a:t>
                </a:r>
                <a:r>
                  <a:rPr lang="en-US" dirty="0" err="1">
                    <a:latin typeface="+mn-lt"/>
                  </a:rPr>
                  <a:t>κ</a:t>
                </a:r>
                <a:r>
                  <a:rPr lang="en-US" dirty="0">
                    <a:latin typeface="+mn-lt"/>
                  </a:rPr>
                  <a:t> = </a:t>
                </a:r>
                <a:r>
                  <a:rPr lang="en-US" dirty="0" err="1">
                    <a:latin typeface="+mn-lt"/>
                  </a:rPr>
                  <a:t>λ</a:t>
                </a:r>
                <a:r>
                  <a:rPr lang="en-US" dirty="0">
                    <a:latin typeface="+mn-lt"/>
                  </a:rPr>
                  <a:t>/</a:t>
                </a:r>
                <a:r>
                  <a:rPr lang="en-US" dirty="0" err="1">
                    <a:latin typeface="+mn-lt"/>
                  </a:rPr>
                  <a:t>ξ</a:t>
                </a:r>
                <a:r>
                  <a:rPr lang="en-US" dirty="0">
                    <a:latin typeface="+mn-lt"/>
                    <a:sym typeface="Mathematica1" charset="0"/>
                  </a:rPr>
                  <a:t> increases</a:t>
                </a:r>
              </a:p>
              <a:p>
                <a:pPr eaLnBrk="1" hangingPunct="1"/>
                <a:endParaRPr lang="en-US" dirty="0">
                  <a:latin typeface="+mn-lt"/>
                  <a:sym typeface="Mathematica1" charset="0"/>
                </a:endParaRPr>
              </a:p>
              <a:p>
                <a:pPr marL="285750" indent="-285750" eaLnBrk="1" hangingPunct="1">
                  <a:buFont typeface="Wingdings" charset="2"/>
                  <a:buChar char="§"/>
                </a:pPr>
                <a:r>
                  <a:rPr lang="en-US" dirty="0">
                    <a:latin typeface="+mn-lt"/>
                    <a:sym typeface="Mathematica1" charset="0"/>
                  </a:rPr>
                  <a:t>No microscopic theory of H</a:t>
                </a:r>
                <a:r>
                  <a:rPr lang="en-US" baseline="-25000" dirty="0">
                    <a:latin typeface="+mn-lt"/>
                    <a:sym typeface="Mathematica1" charset="0"/>
                  </a:rPr>
                  <a:t>s</a:t>
                </a:r>
                <a:r>
                  <a:rPr lang="en-US" dirty="0">
                    <a:latin typeface="+mn-lt"/>
                    <a:sym typeface="Mathematica1" charset="0"/>
                  </a:rPr>
                  <a:t>(T) at low T and </a:t>
                </a:r>
                <a:r>
                  <a:rPr lang="en-US" dirty="0"/>
                  <a:t> </a:t>
                </a:r>
                <a:r>
                  <a:rPr lang="en-US" dirty="0">
                    <a:latin typeface="+mn-lt"/>
                    <a:sym typeface="Mathematica1" charset="0"/>
                  </a:rPr>
                  <a:t> </a:t>
                </a:r>
                <a:endParaRPr lang="en-US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  <p:grpSp>
            <p:nvGrpSpPr>
              <p:cNvPr id="15" name="Group 18">
                <a:extLst>
                  <a:ext uri="{FF2B5EF4-FFF2-40B4-BE49-F238E27FC236}">
                    <a16:creationId xmlns:a16="http://schemas.microsoft.com/office/drawing/2014/main" id="{608B5F46-3B51-D54A-9E10-12764D9E2A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9" y="1624"/>
                <a:ext cx="2172" cy="2298"/>
                <a:chOff x="5586628" y="2579972"/>
                <a:chExt cx="3448050" cy="3648075"/>
              </a:xfrm>
            </p:grpSpPr>
            <p:pic>
              <p:nvPicPr>
                <p:cNvPr id="16" name="Picture 3">
                  <a:extLst>
                    <a:ext uri="{FF2B5EF4-FFF2-40B4-BE49-F238E27FC236}">
                      <a16:creationId xmlns:a16="http://schemas.microsoft.com/office/drawing/2014/main" id="{3BFA12F1-0013-6449-9AC8-B4B384B34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6628" y="2579972"/>
                  <a:ext cx="3448050" cy="3648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8874734A-5A64-ED4F-BA14-D34E01BD8CC1}"/>
                    </a:ext>
                  </a:extLst>
                </p:cNvPr>
                <p:cNvCxnSpPr/>
                <p:nvPr/>
              </p:nvCxnSpPr>
              <p:spPr>
                <a:xfrm rot="16200000" flipV="1">
                  <a:off x="7090196" y="4793254"/>
                  <a:ext cx="427038" cy="11113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F91E86E-8392-7C48-A3BF-24EE3A354A7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89971" y="4991242"/>
                  <a:ext cx="513282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2000" b="1" dirty="0" err="1">
                      <a:solidFill>
                        <a:srgbClr val="7030A0"/>
                      </a:solidFill>
                    </a:rPr>
                    <a:t>Nb</a:t>
                  </a:r>
                  <a:endParaRPr lang="en-US" sz="2000" b="1" dirty="0">
                    <a:solidFill>
                      <a:srgbClr val="7030A0"/>
                    </a:solidFill>
                  </a:endParaRPr>
                </a:p>
              </p:txBody>
            </p:sp>
          </p:grp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F56D341-2A94-FF4B-B394-64F384005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0469" y="4690202"/>
              <a:ext cx="1548771" cy="306441"/>
            </a:xfrm>
            <a:prstGeom prst="rect">
              <a:avLst/>
            </a:prstGeom>
          </p:spPr>
        </p:pic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7D02FA-2626-0244-BC5F-9A92F160D207}"/>
              </a:ext>
            </a:extLst>
          </p:cNvPr>
          <p:cNvCxnSpPr/>
          <p:nvPr/>
        </p:nvCxnSpPr>
        <p:spPr>
          <a:xfrm>
            <a:off x="8288097" y="5640508"/>
            <a:ext cx="3560618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530C6E-969A-494B-8CC0-98083A5270CD}"/>
              </a:ext>
            </a:extLst>
          </p:cNvPr>
          <p:cNvSpPr txBox="1"/>
          <p:nvPr/>
        </p:nvSpPr>
        <p:spPr>
          <a:xfrm>
            <a:off x="588815" y="5943595"/>
            <a:ext cx="655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Microscopic theory gives 13% larger H</a:t>
            </a:r>
            <a:r>
              <a:rPr lang="en-US" baseline="-25000" dirty="0"/>
              <a:t>s</a:t>
            </a:r>
            <a:r>
              <a:rPr lang="en-US" dirty="0"/>
              <a:t>(0) than the GL extrapolation</a:t>
            </a:r>
          </a:p>
        </p:txBody>
      </p:sp>
    </p:spTree>
    <p:extLst>
      <p:ext uri="{BB962C8B-B14F-4D97-AF65-F5344CB8AC3E}">
        <p14:creationId xmlns:p14="http://schemas.microsoft.com/office/powerpoint/2010/main" val="2892059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5BAD-AEEA-2C41-918A-0A7F200F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642" y="-272189"/>
            <a:ext cx="6885707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      Surface </a:t>
            </a:r>
            <a:r>
              <a:rPr lang="en-US" sz="2800" b="1" dirty="0" err="1">
                <a:latin typeface="+mn-lt"/>
              </a:rPr>
              <a:t>nanostructuring</a:t>
            </a:r>
            <a:r>
              <a:rPr lang="en-US" sz="2800" b="1" dirty="0">
                <a:latin typeface="+mn-lt"/>
              </a:rPr>
              <a:t> to increase B</a:t>
            </a:r>
            <a:r>
              <a:rPr lang="en-US" sz="2800" b="1" baseline="-25000" dirty="0">
                <a:latin typeface="+mn-lt"/>
              </a:rPr>
              <a:t>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236DA-0F94-1E4A-868C-6FD81EB8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C95F2-C1F8-DA49-A6E1-CEEC97A5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5DE302CF-E0F3-A543-A8D0-3BD27FFF5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5" y="4292133"/>
            <a:ext cx="3560824" cy="70195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506353-EDE4-9B42-8FE2-1D4BA2C7AAEE}"/>
              </a:ext>
            </a:extLst>
          </p:cNvPr>
          <p:cNvSpPr txBox="1"/>
          <p:nvPr/>
        </p:nvSpPr>
        <p:spPr>
          <a:xfrm>
            <a:off x="277197" y="6120730"/>
            <a:ext cx="4208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+mn-lt"/>
              </a:rPr>
              <a:t>Kubo et al, APL, 104, 032603 (2014);  SUST, 30, 023001 (2017); </a:t>
            </a:r>
            <a:endParaRPr lang="en-US" sz="1200" b="1" dirty="0">
              <a:latin typeface="+mn-lt"/>
            </a:endParaRPr>
          </a:p>
          <a:p>
            <a:r>
              <a:rPr lang="en-US" sz="1200" b="1" dirty="0">
                <a:solidFill>
                  <a:srgbClr val="0000FF"/>
                </a:solidFill>
                <a:latin typeface="+mn-lt"/>
              </a:rPr>
              <a:t>Posen, </a:t>
            </a:r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Transtrum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Catelani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Liepe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, Sethna, Phys. Rev. Appl. 4, 044019 (2015); </a:t>
            </a:r>
            <a:r>
              <a:rPr lang="en-US" sz="1200" b="1" dirty="0" err="1">
                <a:solidFill>
                  <a:srgbClr val="0000FF"/>
                </a:solidFill>
                <a:latin typeface="+mn-lt"/>
              </a:rPr>
              <a:t>Gurevich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, AIP Adv. 5, 017112 (2015)</a:t>
            </a:r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F6115763-231C-CF46-BB73-B10453F44007}"/>
              </a:ext>
            </a:extLst>
          </p:cNvPr>
          <p:cNvGrpSpPr>
            <a:grpSpLocks/>
          </p:cNvGrpSpPr>
          <p:nvPr/>
        </p:nvGrpSpPr>
        <p:grpSpPr bwMode="auto">
          <a:xfrm>
            <a:off x="304794" y="789709"/>
            <a:ext cx="3657449" cy="3338945"/>
            <a:chOff x="144" y="528"/>
            <a:chExt cx="3338" cy="3377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90B9B0D7-8F6C-8E4A-9F41-C620F179B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" y="1488"/>
              <a:ext cx="1392" cy="187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r>
                <a:rPr lang="en-US" sz="2400" b="1"/>
                <a:t>Nb</a:t>
              </a:r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298C0E0B-008D-4D42-917A-3DF0F65AA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488"/>
              <a:ext cx="96" cy="187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86ED07C9-8F52-0849-9872-D26FEAC4A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488"/>
              <a:ext cx="48" cy="1872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A965AF34-46BD-BA44-AD79-6ABB974F6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488"/>
              <a:ext cx="96" cy="187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E0DF0F69-5478-3C4E-AD35-04EB5DF48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488"/>
              <a:ext cx="48" cy="1872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36BF1907-E78D-9B42-A8BE-776418826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488"/>
              <a:ext cx="96" cy="187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6F07E834-7506-6343-A27D-663EEDCB9A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488"/>
              <a:ext cx="48" cy="1872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B2A33C6F-51FC-3041-A216-11B56BB5E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488"/>
              <a:ext cx="96" cy="187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84E60023-9837-1F41-9E80-4995BA143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488"/>
              <a:ext cx="48" cy="1872"/>
            </a:xfrm>
            <a:prstGeom prst="rect">
              <a:avLst/>
            </a:prstGeom>
            <a:solidFill>
              <a:schemeClr val="tx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F57DB14C-9BC7-3E4E-805B-3215B71D7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488"/>
              <a:ext cx="96" cy="1872"/>
            </a:xfrm>
            <a:prstGeom prst="rect">
              <a:avLst/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Line 15">
              <a:extLst>
                <a:ext uri="{FF2B5EF4-FFF2-40B4-BE49-F238E27FC236}">
                  <a16:creationId xmlns:a16="http://schemas.microsoft.com/office/drawing/2014/main" id="{9F2AFF16-7932-6446-9FC1-61A538EEA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360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DF254BDF-3793-0B4D-AC34-BB9E5B9BB0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3360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7">
              <a:extLst>
                <a:ext uri="{FF2B5EF4-FFF2-40B4-BE49-F238E27FC236}">
                  <a16:creationId xmlns:a16="http://schemas.microsoft.com/office/drawing/2014/main" id="{73C47AB3-75F3-C24C-939B-E672EA5F0F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3360"/>
              <a:ext cx="96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8">
              <a:extLst>
                <a:ext uri="{FF2B5EF4-FFF2-40B4-BE49-F238E27FC236}">
                  <a16:creationId xmlns:a16="http://schemas.microsoft.com/office/drawing/2014/main" id="{9FC5383E-855A-0046-984B-EEE69065BF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2" y="3360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id="{600ED7C6-20FA-DC4D-A239-F89CCD0C1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5" y="3678"/>
              <a:ext cx="1417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dirty="0">
                  <a:latin typeface="+mn-lt"/>
                </a:rPr>
                <a:t>dielectric layers</a:t>
              </a:r>
            </a:p>
          </p:txBody>
        </p:sp>
        <p:sp>
          <p:nvSpPr>
            <p:cNvPr id="27" name="Text Box 20">
              <a:extLst>
                <a:ext uri="{FF2B5EF4-FFF2-40B4-BE49-F238E27FC236}">
                  <a16:creationId xmlns:a16="http://schemas.microsoft.com/office/drawing/2014/main" id="{232864B9-45AC-B649-AB36-79583AE2D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528"/>
              <a:ext cx="1754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 dirty="0">
                  <a:latin typeface="+mn-lt"/>
                </a:rPr>
                <a:t>higher-</a:t>
              </a:r>
              <a:r>
                <a:rPr lang="en-US" sz="1400" dirty="0" err="1">
                  <a:latin typeface="+mn-lt"/>
                </a:rPr>
                <a:t>T</a:t>
              </a:r>
              <a:r>
                <a:rPr lang="en-US" sz="1400" baseline="-25000" dirty="0" err="1">
                  <a:latin typeface="+mn-lt"/>
                </a:rPr>
                <a:t>c</a:t>
              </a:r>
              <a:r>
                <a:rPr lang="en-US" sz="1400" dirty="0" err="1">
                  <a:latin typeface="+mn-lt"/>
                </a:rPr>
                <a:t>SC</a:t>
              </a:r>
              <a:r>
                <a:rPr lang="en-US" sz="1400" dirty="0">
                  <a:latin typeface="+mn-lt"/>
                </a:rPr>
                <a:t>: Nb</a:t>
              </a:r>
              <a:r>
                <a:rPr lang="en-US" sz="1400" baseline="-25000" dirty="0">
                  <a:latin typeface="+mn-lt"/>
                </a:rPr>
                <a:t>3</a:t>
              </a:r>
              <a:r>
                <a:rPr lang="en-US" sz="1400" dirty="0">
                  <a:latin typeface="+mn-lt"/>
                </a:rPr>
                <a:t>Sn, …</a:t>
              </a:r>
            </a:p>
          </p:txBody>
        </p:sp>
        <p:sp>
          <p:nvSpPr>
            <p:cNvPr id="28" name="Line 21">
              <a:extLst>
                <a:ext uri="{FF2B5EF4-FFF2-40B4-BE49-F238E27FC236}">
                  <a16:creationId xmlns:a16="http://schemas.microsoft.com/office/drawing/2014/main" id="{147C3CBC-6A66-0B47-AF7B-4AECD0259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912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CA56F80-5B45-934D-951D-73CA68AA37B8}"/>
              </a:ext>
            </a:extLst>
          </p:cNvPr>
          <p:cNvCxnSpPr>
            <a:cxnSpLocks/>
          </p:cNvCxnSpPr>
          <p:nvPr/>
        </p:nvCxnSpPr>
        <p:spPr>
          <a:xfrm>
            <a:off x="4336318" y="752037"/>
            <a:ext cx="7796533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0775A03-1C1A-2F48-9A77-7D03ACA66CAA}"/>
              </a:ext>
            </a:extLst>
          </p:cNvPr>
          <p:cNvSpPr txBox="1"/>
          <p:nvPr/>
        </p:nvSpPr>
        <p:spPr>
          <a:xfrm>
            <a:off x="166249" y="346363"/>
            <a:ext cx="3907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SIS multilayers </a:t>
            </a:r>
            <a:r>
              <a:rPr lang="en-US" sz="1200" b="1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200" b="1" dirty="0" err="1">
                <a:solidFill>
                  <a:srgbClr val="0000FF"/>
                </a:solidFill>
                <a:latin typeface="Calibri" charset="0"/>
              </a:rPr>
              <a:t>Gurevich</a:t>
            </a:r>
            <a:r>
              <a:rPr lang="en-US" sz="1200" b="1" dirty="0">
                <a:solidFill>
                  <a:srgbClr val="0000FF"/>
                </a:solidFill>
                <a:latin typeface="Calibri" charset="0"/>
              </a:rPr>
              <a:t>,  APL. 88, 012511 (2006)</a:t>
            </a:r>
            <a:endParaRPr lang="en-US" dirty="0">
              <a:solidFill>
                <a:srgbClr val="0000FF"/>
              </a:solidFill>
            </a:endParaRPr>
          </a:p>
          <a:p>
            <a:endParaRPr lang="en-US" b="1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4ED1A9-E1D4-A640-B126-AA1304D03695}"/>
              </a:ext>
            </a:extLst>
          </p:cNvPr>
          <p:cNvGrpSpPr/>
          <p:nvPr/>
        </p:nvGrpSpPr>
        <p:grpSpPr>
          <a:xfrm>
            <a:off x="6594767" y="4197927"/>
            <a:ext cx="5545364" cy="2138019"/>
            <a:chOff x="6594767" y="4087089"/>
            <a:chExt cx="5545364" cy="213801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D81ABDA-9667-B34F-89AD-7DFFA550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1672" y="4867090"/>
              <a:ext cx="3107199" cy="35815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DFF7415-D156-0E46-BDCB-6433D46DD136}"/>
                </a:ext>
              </a:extLst>
            </p:cNvPr>
            <p:cNvSpPr txBox="1"/>
            <p:nvPr/>
          </p:nvSpPr>
          <p:spPr>
            <a:xfrm>
              <a:off x="6594767" y="4087089"/>
              <a:ext cx="5545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Smooth increase of the impurity scattering rate in a dirty </a:t>
              </a:r>
            </a:p>
            <a:p>
              <a:r>
                <a:rPr lang="en-US" dirty="0"/>
                <a:t>surface layer of thickness 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C51C215-8AAB-DB40-AC8B-BEC722FD3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7838" y="4396399"/>
              <a:ext cx="483218" cy="2953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7DD16E1-129E-E342-A95C-629C9AD9BF7A}"/>
                </a:ext>
              </a:extLst>
            </p:cNvPr>
            <p:cNvSpPr txBox="1"/>
            <p:nvPr/>
          </p:nvSpPr>
          <p:spPr>
            <a:xfrm>
              <a:off x="6642852" y="5948109"/>
              <a:ext cx="4273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0000DB"/>
                  </a:solidFill>
                </a:rPr>
                <a:t>Ngampruetikorn</a:t>
              </a:r>
              <a:r>
                <a:rPr lang="en-US" sz="1200" b="1" dirty="0">
                  <a:solidFill>
                    <a:srgbClr val="0000DB"/>
                  </a:solidFill>
                </a:rPr>
                <a:t> and </a:t>
              </a:r>
              <a:r>
                <a:rPr lang="en-US" sz="1200" b="1" dirty="0" err="1">
                  <a:solidFill>
                    <a:srgbClr val="0000DB"/>
                  </a:solidFill>
                </a:rPr>
                <a:t>Sauls</a:t>
              </a:r>
              <a:r>
                <a:rPr lang="en-US" sz="1200" b="1" dirty="0">
                  <a:solidFill>
                    <a:srgbClr val="0000DB"/>
                  </a:solidFill>
                </a:rPr>
                <a:t>, Phys Rev Research. 1, 012015 (2019)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915741-B6FA-B041-BF25-20FBB79B97AA}"/>
                </a:ext>
              </a:extLst>
            </p:cNvPr>
            <p:cNvSpPr txBox="1"/>
            <p:nvPr/>
          </p:nvSpPr>
          <p:spPr>
            <a:xfrm>
              <a:off x="6622475" y="5349995"/>
              <a:ext cx="52330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Calculations of H</a:t>
              </a:r>
              <a:r>
                <a:rPr lang="en-US" baseline="-25000" dirty="0"/>
                <a:t>s</a:t>
              </a:r>
              <a:r>
                <a:rPr lang="en-US" dirty="0"/>
                <a:t>(T) at low T and large GL parameter </a:t>
              </a:r>
            </a:p>
            <a:p>
              <a:r>
                <a:rPr lang="en-US" dirty="0"/>
                <a:t>based on the microscopic </a:t>
              </a:r>
              <a:r>
                <a:rPr lang="en-US" dirty="0" err="1"/>
                <a:t>Eilenberger</a:t>
              </a:r>
              <a:r>
                <a:rPr lang="en-US" dirty="0"/>
                <a:t> equations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22B7CE-8683-344E-9346-4E53AC168F13}"/>
              </a:ext>
            </a:extLst>
          </p:cNvPr>
          <p:cNvGrpSpPr/>
          <p:nvPr/>
        </p:nvGrpSpPr>
        <p:grpSpPr>
          <a:xfrm>
            <a:off x="6292016" y="800258"/>
            <a:ext cx="5803012" cy="3153872"/>
            <a:chOff x="6292016" y="800258"/>
            <a:chExt cx="5803012" cy="315387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6821A2F-D4D4-F94C-9A7D-13165B3D0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2016" y="800258"/>
              <a:ext cx="5539780" cy="295567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1FB275E-7962-EA4D-80BD-C9A18F023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63889" y="3713687"/>
              <a:ext cx="307767" cy="240443"/>
            </a:xfrm>
            <a:prstGeom prst="rect">
              <a:avLst/>
            </a:prstGeom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C67538A-D59C-7D4F-9560-50BE17084233}"/>
                </a:ext>
              </a:extLst>
            </p:cNvPr>
            <p:cNvCxnSpPr/>
            <p:nvPr/>
          </p:nvCxnSpPr>
          <p:spPr>
            <a:xfrm flipV="1">
              <a:off x="11388447" y="1359218"/>
              <a:ext cx="0" cy="2069782"/>
            </a:xfrm>
            <a:prstGeom prst="straightConnector1">
              <a:avLst/>
            </a:prstGeom>
            <a:ln w="12700">
              <a:solidFill>
                <a:srgbClr val="0000DB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DA25C3B-3C69-9249-B10F-1C4D120D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51204" y="2293781"/>
              <a:ext cx="643824" cy="19123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449981-6C50-244B-9442-91FBBC85BC10}"/>
              </a:ext>
            </a:extLst>
          </p:cNvPr>
          <p:cNvGrpSpPr/>
          <p:nvPr/>
        </p:nvGrpSpPr>
        <p:grpSpPr>
          <a:xfrm>
            <a:off x="3889458" y="2484924"/>
            <a:ext cx="2512085" cy="1477329"/>
            <a:chOff x="3674984" y="2592644"/>
            <a:chExt cx="2512085" cy="147732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0633DB-C6A6-BD41-83E2-74F8B989BBB4}"/>
                </a:ext>
              </a:extLst>
            </p:cNvPr>
            <p:cNvSpPr txBox="1"/>
            <p:nvPr/>
          </p:nvSpPr>
          <p:spPr>
            <a:xfrm>
              <a:off x="3728575" y="2592645"/>
              <a:ext cx="245849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Calculation of H</a:t>
              </a:r>
              <a:r>
                <a:rPr lang="en-US" b="1" baseline="-25000" dirty="0"/>
                <a:t>s</a:t>
              </a:r>
              <a:r>
                <a:rPr lang="en-US" b="1" dirty="0"/>
                <a:t> for a </a:t>
              </a:r>
            </a:p>
            <a:p>
              <a:r>
                <a:rPr lang="en-US" b="1" dirty="0"/>
                <a:t>nanostructured surface </a:t>
              </a:r>
            </a:p>
            <a:p>
              <a:r>
                <a:rPr lang="en-US" b="1" dirty="0"/>
                <a:t>as functions of            ,</a:t>
              </a:r>
            </a:p>
            <a:p>
              <a:r>
                <a:rPr lang="en-US" b="1" dirty="0"/>
                <a:t>and the impurity </a:t>
              </a:r>
              <a:r>
                <a:rPr lang="en-US" b="1" dirty="0" err="1"/>
                <a:t>m.f.p.</a:t>
              </a:r>
              <a:r>
                <a:rPr lang="en-US" b="1" dirty="0"/>
                <a:t> </a:t>
              </a:r>
            </a:p>
            <a:p>
              <a:r>
                <a:rPr lang="en-US" b="1" dirty="0"/>
                <a:t>is needed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8FB78BD-1E74-D94C-92B5-BEE86FD18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95318" y="3198090"/>
              <a:ext cx="500476" cy="246388"/>
            </a:xfrm>
            <a:prstGeom prst="rect">
              <a:avLst/>
            </a:prstGeom>
          </p:spPr>
        </p:pic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7735EEFB-E5B1-A74C-B23F-4578E6477CE1}"/>
                </a:ext>
              </a:extLst>
            </p:cNvPr>
            <p:cNvSpPr/>
            <p:nvPr/>
          </p:nvSpPr>
          <p:spPr>
            <a:xfrm>
              <a:off x="3674984" y="2592644"/>
              <a:ext cx="2508742" cy="1477327"/>
            </a:xfrm>
            <a:prstGeom prst="round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C4DD9B5-B357-D246-AB0B-7C3A4F60B250}"/>
              </a:ext>
            </a:extLst>
          </p:cNvPr>
          <p:cNvGrpSpPr/>
          <p:nvPr/>
        </p:nvGrpSpPr>
        <p:grpSpPr>
          <a:xfrm>
            <a:off x="3964062" y="1582538"/>
            <a:ext cx="2307235" cy="555329"/>
            <a:chOff x="3977917" y="1443990"/>
            <a:chExt cx="2307235" cy="55532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8A1B0D1-9F10-4043-9F1D-6E680F437207}"/>
                </a:ext>
              </a:extLst>
            </p:cNvPr>
            <p:cNvSpPr txBox="1"/>
            <p:nvPr/>
          </p:nvSpPr>
          <p:spPr>
            <a:xfrm>
              <a:off x="3977917" y="1565564"/>
              <a:ext cx="2307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20-40% increase of H</a:t>
              </a:r>
              <a:r>
                <a:rPr lang="en-US" b="1" baseline="-25000" dirty="0"/>
                <a:t>s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7C9B1B93-D785-0F4D-B21A-12CF57F06037}"/>
                </a:ext>
              </a:extLst>
            </p:cNvPr>
            <p:cNvSpPr/>
            <p:nvPr/>
          </p:nvSpPr>
          <p:spPr>
            <a:xfrm>
              <a:off x="3978246" y="1443990"/>
              <a:ext cx="2272205" cy="555329"/>
            </a:xfrm>
            <a:prstGeom prst="round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3BC1829-8042-AC4A-890A-C44FBC77ED63}"/>
              </a:ext>
            </a:extLst>
          </p:cNvPr>
          <p:cNvGrpSpPr/>
          <p:nvPr/>
        </p:nvGrpSpPr>
        <p:grpSpPr>
          <a:xfrm>
            <a:off x="263341" y="5134747"/>
            <a:ext cx="5001385" cy="923330"/>
            <a:chOff x="277196" y="5093182"/>
            <a:chExt cx="5001385" cy="9233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56C14D-855B-0D47-888C-6F8A04F000D3}"/>
                </a:ext>
              </a:extLst>
            </p:cNvPr>
            <p:cNvSpPr txBox="1"/>
            <p:nvPr/>
          </p:nvSpPr>
          <p:spPr>
            <a:xfrm>
              <a:off x="277196" y="5093182"/>
              <a:ext cx="50013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</a:t>
              </a:r>
              <a:r>
                <a:rPr lang="en-US" baseline="-25000" dirty="0"/>
                <a:t>m</a:t>
              </a:r>
              <a:r>
                <a:rPr lang="en-US" dirty="0"/>
                <a:t> at the optimum thickness exceeds H</a:t>
              </a:r>
              <a:r>
                <a:rPr lang="en-US" baseline="-25000" dirty="0"/>
                <a:t>s</a:t>
              </a:r>
              <a:r>
                <a:rPr lang="en-US" dirty="0"/>
                <a:t> of both Nb and the layer material.                         </a:t>
              </a:r>
              <a:r>
                <a:rPr lang="en-US" dirty="0" err="1"/>
                <a:t>mT</a:t>
              </a:r>
              <a:r>
                <a:rPr lang="en-US" dirty="0"/>
                <a:t> (dirty Nb layer),                         </a:t>
              </a:r>
              <a:r>
                <a:rPr lang="en-US" dirty="0" err="1"/>
                <a:t>mT</a:t>
              </a:r>
              <a:r>
                <a:rPr lang="en-US" dirty="0"/>
                <a:t> (Nb</a:t>
              </a:r>
              <a:r>
                <a:rPr lang="en-US" baseline="-25000" dirty="0"/>
                <a:t>3</a:t>
              </a:r>
              <a:r>
                <a:rPr lang="en-US" dirty="0"/>
                <a:t>Sn)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157BA87-2E7D-024D-A28F-D3F42C705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40576" y="5449578"/>
              <a:ext cx="1158589" cy="21767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F943D94-A6CC-0049-A492-1B7D893C0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6580" y="5735734"/>
              <a:ext cx="1158589" cy="217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787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081FF-BD02-CC40-83D6-5B830C80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415" y="-47503"/>
            <a:ext cx="5077691" cy="88178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Nonequilibrium SRF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A532C-A5A5-6148-A3DF-2B21C65E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85282-25A3-3947-A06B-41AF6977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B56081-E7CE-C348-A9F3-6E8BA81DDD5E}"/>
              </a:ext>
            </a:extLst>
          </p:cNvPr>
          <p:cNvCxnSpPr>
            <a:cxnSpLocks/>
          </p:cNvCxnSpPr>
          <p:nvPr/>
        </p:nvCxnSpPr>
        <p:spPr>
          <a:xfrm>
            <a:off x="1953491" y="738182"/>
            <a:ext cx="10179360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AD4E7C-AABA-6A46-AB63-0199987D17C2}"/>
              </a:ext>
            </a:extLst>
          </p:cNvPr>
          <p:cNvSpPr txBox="1"/>
          <p:nvPr/>
        </p:nvSpPr>
        <p:spPr>
          <a:xfrm>
            <a:off x="365759" y="783951"/>
            <a:ext cx="11659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Mattis-Bardeen cannot describe the field-dependent R</a:t>
            </a:r>
            <a:r>
              <a:rPr lang="en-US" baseline="-25000" dirty="0"/>
              <a:t>s</a:t>
            </a:r>
            <a:r>
              <a:rPr lang="en-US" dirty="0"/>
              <a:t>(H) high RF fields</a:t>
            </a:r>
          </a:p>
          <a:p>
            <a:r>
              <a:rPr lang="en-US" dirty="0"/>
              <a:t>Numerical simulations of  time-dependent equations of nonequilibrium BCS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Kinetic equations for quasiparticles and dynamic equations for SC condensate</a:t>
            </a:r>
          </a:p>
          <a:p>
            <a:pPr marL="342900" indent="-342900">
              <a:buAutoNum type="arabicPeriod"/>
            </a:pPr>
            <a:r>
              <a:rPr lang="en-US" dirty="0"/>
              <a:t>Time-dependent GL equations for a gapped dirty superconductor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0ECB17-E81C-7D41-9DBD-776411EF8305}"/>
              </a:ext>
            </a:extLst>
          </p:cNvPr>
          <p:cNvGrpSpPr/>
          <p:nvPr/>
        </p:nvGrpSpPr>
        <p:grpSpPr>
          <a:xfrm>
            <a:off x="468563" y="4468364"/>
            <a:ext cx="7165744" cy="646331"/>
            <a:chOff x="838200" y="3767328"/>
            <a:chExt cx="7165744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35B6E4-86F2-474D-B657-0B8084AE57C7}"/>
                </a:ext>
              </a:extLst>
            </p:cNvPr>
            <p:cNvSpPr txBox="1"/>
            <p:nvPr/>
          </p:nvSpPr>
          <p:spPr>
            <a:xfrm>
              <a:off x="838200" y="3767328"/>
              <a:ext cx="71657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Relaxation time constant of quasiparticles on phonons can be much larger </a:t>
              </a:r>
            </a:p>
            <a:p>
              <a:r>
                <a:rPr lang="en-US" dirty="0"/>
                <a:t>than the RF period at 1-2 GHz frequencies of SRF cavities, 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E29AE8-3D6E-FD4D-9586-BA80AD4F3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7457" y="4124899"/>
              <a:ext cx="1652778" cy="23125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8A1A384-355E-AB40-A70B-2703AFA93997}"/>
              </a:ext>
            </a:extLst>
          </p:cNvPr>
          <p:cNvSpPr txBox="1"/>
          <p:nvPr/>
        </p:nvSpPr>
        <p:spPr>
          <a:xfrm>
            <a:off x="8244119" y="898065"/>
            <a:ext cx="337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0000DB"/>
                </a:solidFill>
              </a:rPr>
              <a:t>Sheikhzada</a:t>
            </a:r>
            <a:r>
              <a:rPr lang="en-US" sz="1200" b="1" dirty="0">
                <a:solidFill>
                  <a:srgbClr val="0000DB"/>
                </a:solidFill>
              </a:rPr>
              <a:t> and </a:t>
            </a:r>
            <a:r>
              <a:rPr lang="en-US" sz="1200" b="1" dirty="0" err="1">
                <a:solidFill>
                  <a:srgbClr val="0000DB"/>
                </a:solidFill>
              </a:rPr>
              <a:t>Gurevich</a:t>
            </a:r>
            <a:r>
              <a:rPr lang="en-US" sz="1200" b="1" dirty="0">
                <a:solidFill>
                  <a:srgbClr val="0000DB"/>
                </a:solidFill>
              </a:rPr>
              <a:t>, PRB 102, 104507 (2020)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99B596-A9BD-D543-A7F4-412EB6C20B34}"/>
              </a:ext>
            </a:extLst>
          </p:cNvPr>
          <p:cNvSpPr txBox="1"/>
          <p:nvPr/>
        </p:nvSpPr>
        <p:spPr>
          <a:xfrm>
            <a:off x="8216413" y="1818104"/>
            <a:ext cx="3864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DB"/>
                </a:solidFill>
              </a:rPr>
              <a:t>Kramer and Watts-Tobin, PRL, 40. 1041 (1978)</a:t>
            </a:r>
          </a:p>
          <a:p>
            <a:r>
              <a:rPr lang="en-US" sz="1200" b="1" dirty="0">
                <a:solidFill>
                  <a:srgbClr val="0000DB"/>
                </a:solidFill>
              </a:rPr>
              <a:t>Watts-Tobin, </a:t>
            </a:r>
            <a:r>
              <a:rPr lang="en-US" sz="1200" b="1" dirty="0" err="1">
                <a:solidFill>
                  <a:srgbClr val="0000DB"/>
                </a:solidFill>
              </a:rPr>
              <a:t>Krahenbuhl</a:t>
            </a:r>
            <a:r>
              <a:rPr lang="en-US" sz="1200" b="1" dirty="0">
                <a:solidFill>
                  <a:srgbClr val="0000DB"/>
                </a:solidFill>
              </a:rPr>
              <a:t> and Kramer, JLTP 42, 459 (1980)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D2F9FD-755D-5E4D-8B5A-F71C8FFF79A9}"/>
              </a:ext>
            </a:extLst>
          </p:cNvPr>
          <p:cNvSpPr txBox="1"/>
          <p:nvPr/>
        </p:nvSpPr>
        <p:spPr>
          <a:xfrm>
            <a:off x="8250375" y="2437795"/>
            <a:ext cx="342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Relaxation time of SC condensate: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2FB785-D178-454A-89CE-88CFC0B32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910" y="2838322"/>
            <a:ext cx="2285999" cy="6667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C5B23B3-FFC1-DA42-80B7-1A64408E7240}"/>
              </a:ext>
            </a:extLst>
          </p:cNvPr>
          <p:cNvSpPr txBox="1"/>
          <p:nvPr/>
        </p:nvSpPr>
        <p:spPr>
          <a:xfrm>
            <a:off x="8264229" y="3607450"/>
            <a:ext cx="3896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Relaxation time of quasiparticles due to</a:t>
            </a:r>
          </a:p>
          <a:p>
            <a:r>
              <a:rPr lang="en-US" dirty="0"/>
              <a:t>inelastic electron-phonon collisions: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D014C-5066-2743-86BB-70681AAC4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144" y="4323232"/>
            <a:ext cx="3020747" cy="6800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3235872-A0A5-7945-AD45-FC04BD808054}"/>
              </a:ext>
            </a:extLst>
          </p:cNvPr>
          <p:cNvGrpSpPr/>
          <p:nvPr/>
        </p:nvGrpSpPr>
        <p:grpSpPr>
          <a:xfrm>
            <a:off x="457194" y="5335085"/>
            <a:ext cx="11069787" cy="395955"/>
            <a:chOff x="554179" y="5362795"/>
            <a:chExt cx="11383900" cy="3959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EA116C-CBF3-554C-A403-8CBB6ED84D5F}"/>
                </a:ext>
              </a:extLst>
            </p:cNvPr>
            <p:cNvSpPr txBox="1"/>
            <p:nvPr/>
          </p:nvSpPr>
          <p:spPr>
            <a:xfrm>
              <a:off x="554179" y="5389418"/>
              <a:ext cx="11383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 Nb at 7K:                                                                                  ,   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315B40-68E1-8C40-98A7-88D7FDD3A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5871" y="5392974"/>
              <a:ext cx="4222173" cy="33208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6366282-6BCA-BA44-900A-3BA5C2B38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5198" y="5362795"/>
              <a:ext cx="2869208" cy="33661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6E83F2E-6503-4141-9198-CE1C5D8A863C}"/>
              </a:ext>
            </a:extLst>
          </p:cNvPr>
          <p:cNvSpPr txBox="1"/>
          <p:nvPr/>
        </p:nvSpPr>
        <p:spPr>
          <a:xfrm>
            <a:off x="443342" y="5791196"/>
            <a:ext cx="10855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</a:rPr>
              <a:t>Nearly instantaneous reaction of the SC condensate to the RF field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FF0000"/>
                </a:solidFill>
              </a:rPr>
              <a:t>Much slower relaxation of quasiparticles. Quasiparticle relaxation slows down greatly as T decreases 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F7714E-74C3-F342-B88B-2B76375C1B1A}"/>
              </a:ext>
            </a:extLst>
          </p:cNvPr>
          <p:cNvGrpSpPr/>
          <p:nvPr/>
        </p:nvGrpSpPr>
        <p:grpSpPr>
          <a:xfrm>
            <a:off x="372882" y="2522946"/>
            <a:ext cx="7615428" cy="1617526"/>
            <a:chOff x="372882" y="2390426"/>
            <a:chExt cx="7615428" cy="1617526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ADFA9728-F9F4-AE4B-B6D5-56AA35636AB5}"/>
                </a:ext>
              </a:extLst>
            </p:cNvPr>
            <p:cNvSpPr/>
            <p:nvPr/>
          </p:nvSpPr>
          <p:spPr>
            <a:xfrm>
              <a:off x="372882" y="2390426"/>
              <a:ext cx="7615428" cy="161752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BF193B-2738-C44D-8318-019CF9CAF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186" y="2525281"/>
              <a:ext cx="7327392" cy="73121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94A9269-5291-4441-A217-D3D8B0044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71650" y="3337092"/>
              <a:ext cx="5147892" cy="574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746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563C-DEFD-3047-921A-0EB52DADB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765" y="-286039"/>
            <a:ext cx="8481392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Dynamic breakdown of superconductivity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0B0FC-080B-AD44-A426-7E27EB97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3FE05-7652-F14F-96EB-D970D39B8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7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10FF90-15FF-C64F-A6AC-75BA0D7D9E24}"/>
              </a:ext>
            </a:extLst>
          </p:cNvPr>
          <p:cNvCxnSpPr>
            <a:cxnSpLocks/>
          </p:cNvCxnSpPr>
          <p:nvPr/>
        </p:nvCxnSpPr>
        <p:spPr>
          <a:xfrm>
            <a:off x="1953491" y="738182"/>
            <a:ext cx="10179360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1CE5176-FBDA-C84E-8B4A-7E78A63A0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96" y="775441"/>
            <a:ext cx="4327600" cy="34700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B46423E-059C-8047-BA13-AB56BB29B53D}"/>
              </a:ext>
            </a:extLst>
          </p:cNvPr>
          <p:cNvGrpSpPr/>
          <p:nvPr/>
        </p:nvGrpSpPr>
        <p:grpSpPr>
          <a:xfrm>
            <a:off x="5874324" y="882501"/>
            <a:ext cx="6251176" cy="5596517"/>
            <a:chOff x="5037730" y="882501"/>
            <a:chExt cx="6870245" cy="55965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EEECA8-3CA1-4745-BC91-B9F167E98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7730" y="882501"/>
              <a:ext cx="6870245" cy="27501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7FDD6A-D5F3-1B41-AC87-5DF37C7E0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3705" y="3535649"/>
              <a:ext cx="6561299" cy="25436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605429-C4F4-804C-ACE3-D0BF8E3E8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3095" y="2563999"/>
              <a:ext cx="1047172" cy="31500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731B33-2013-FA4D-864F-37FE80A83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84497" y="6134672"/>
              <a:ext cx="958585" cy="34434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B49862-CECD-904C-B265-502741702E6C}"/>
                </a:ext>
              </a:extLst>
            </p:cNvPr>
            <p:cNvSpPr/>
            <p:nvPr/>
          </p:nvSpPr>
          <p:spPr>
            <a:xfrm>
              <a:off x="8305556" y="3198325"/>
              <a:ext cx="332509" cy="3150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958FBE-66CE-BB46-ACF1-22F2D2EA02C7}"/>
              </a:ext>
            </a:extLst>
          </p:cNvPr>
          <p:cNvSpPr txBox="1"/>
          <p:nvPr/>
        </p:nvSpPr>
        <p:spPr>
          <a:xfrm>
            <a:off x="344556" y="4187690"/>
            <a:ext cx="46780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 breakdown above </a:t>
            </a:r>
            <a:r>
              <a:rPr lang="en-US" sz="2000" dirty="0" err="1"/>
              <a:t>H</a:t>
            </a:r>
            <a:r>
              <a:rPr lang="en-US" sz="2000" baseline="-25000" dirty="0" err="1"/>
              <a:t>d</a:t>
            </a:r>
            <a:r>
              <a:rPr lang="en-US" sz="2000" dirty="0"/>
              <a:t> (</a:t>
            </a:r>
            <a:r>
              <a:rPr lang="en-US" sz="2000" dirty="0" err="1"/>
              <a:t>T,f</a:t>
            </a:r>
            <a:r>
              <a:rPr lang="en-US" sz="2000" dirty="0"/>
              <a:t>) which increases with f up to the limit: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6C4959-C9C6-DB48-A0AE-E364D2FB09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13" y="4914540"/>
            <a:ext cx="3832149" cy="29320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859066-A6F1-1E47-B39D-A8DC8B63259F}"/>
              </a:ext>
            </a:extLst>
          </p:cNvPr>
          <p:cNvSpPr txBox="1"/>
          <p:nvPr/>
        </p:nvSpPr>
        <p:spPr>
          <a:xfrm>
            <a:off x="370736" y="53793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 pairbreaking caused by the time </a:t>
            </a:r>
          </a:p>
          <a:p>
            <a:r>
              <a:rPr lang="en-US" sz="2000" dirty="0"/>
              <a:t>     averaged squared RF field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0AFEE9-39A7-174B-B9EA-0E51DAA79B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772" y="6237935"/>
            <a:ext cx="2464628" cy="3228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66D775D-96CF-FE44-A480-F6FF116F6A91}"/>
              </a:ext>
            </a:extLst>
          </p:cNvPr>
          <p:cNvGrpSpPr/>
          <p:nvPr/>
        </p:nvGrpSpPr>
        <p:grpSpPr>
          <a:xfrm>
            <a:off x="5493642" y="1750300"/>
            <a:ext cx="451546" cy="3426833"/>
            <a:chOff x="5493642" y="1750300"/>
            <a:chExt cx="451546" cy="34268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08A141-8BCB-F145-9C14-7B29AC6B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5145685" y="2098257"/>
              <a:ext cx="1074571" cy="37865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36DE53C-050B-8E46-A99B-97917C95C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5218573" y="4450519"/>
              <a:ext cx="1074571" cy="378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1902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54A39-52A0-B548-A04F-401290E6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9A7F7-427B-0849-BC2A-AADCE213F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66427E-9991-134D-B4DB-9F7B8F929837}"/>
              </a:ext>
            </a:extLst>
          </p:cNvPr>
          <p:cNvSpPr txBox="1">
            <a:spLocks/>
          </p:cNvSpPr>
          <p:nvPr/>
        </p:nvSpPr>
        <p:spPr>
          <a:xfrm>
            <a:off x="5685184" y="-286039"/>
            <a:ext cx="5208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+mn-lt"/>
              </a:rPr>
              <a:t>Dynamic superheating field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B35B79-B1D3-264A-B0E7-B495E841D618}"/>
              </a:ext>
            </a:extLst>
          </p:cNvPr>
          <p:cNvCxnSpPr>
            <a:cxnSpLocks/>
          </p:cNvCxnSpPr>
          <p:nvPr/>
        </p:nvCxnSpPr>
        <p:spPr>
          <a:xfrm>
            <a:off x="4479234" y="738182"/>
            <a:ext cx="7719877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42082B3-9D1D-5344-A0F4-16C169905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350413"/>
            <a:ext cx="3968125" cy="3068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DF400C-59F4-794A-864A-960664AD3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572" y="1379541"/>
            <a:ext cx="3818515" cy="1511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365451-F571-2C42-A769-2FDB2701EE59}"/>
              </a:ext>
            </a:extLst>
          </p:cNvPr>
          <p:cNvSpPr txBox="1"/>
          <p:nvPr/>
        </p:nvSpPr>
        <p:spPr>
          <a:xfrm>
            <a:off x="4570113" y="890106"/>
            <a:ext cx="7091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High temperatures: enhancement of </a:t>
            </a:r>
            <a:r>
              <a:rPr lang="en-US" sz="2000" dirty="0" err="1"/>
              <a:t>H</a:t>
            </a:r>
            <a:r>
              <a:rPr lang="en-US" sz="2000" baseline="-25000" dirty="0" err="1"/>
              <a:t>d</a:t>
            </a:r>
            <a:r>
              <a:rPr lang="en-US" sz="2000" dirty="0"/>
              <a:t> due to slow </a:t>
            </a:r>
            <a:r>
              <a:rPr lang="en-US" sz="2000" dirty="0" err="1"/>
              <a:t>qp</a:t>
            </a:r>
            <a:r>
              <a:rPr lang="en-US" sz="2000" dirty="0"/>
              <a:t> relaxation: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746DDDD-B930-5041-AFC6-378E9FF4147C}"/>
              </a:ext>
            </a:extLst>
          </p:cNvPr>
          <p:cNvGrpSpPr/>
          <p:nvPr/>
        </p:nvGrpSpPr>
        <p:grpSpPr>
          <a:xfrm>
            <a:off x="26505" y="3318177"/>
            <a:ext cx="4120920" cy="3039101"/>
            <a:chOff x="26505" y="3318177"/>
            <a:chExt cx="4120920" cy="30391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A41668-4E03-5D45-9210-32C7EAD71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05" y="3318177"/>
              <a:ext cx="4120920" cy="300238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AC50D3-E702-A84B-82E6-D2C18E3D7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5946" y="6063878"/>
              <a:ext cx="1197389" cy="29340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158F3DA-A7C2-744A-8718-E141B9F14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907" y="4140007"/>
            <a:ext cx="4722746" cy="3110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4B3AF5-6E83-0146-BDB2-10B52D5CE7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1909" y="4681448"/>
            <a:ext cx="3929702" cy="2780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2ECBED-B97A-EE4B-A555-A40536D7FAC0}"/>
              </a:ext>
            </a:extLst>
          </p:cNvPr>
          <p:cNvSpPr txBox="1"/>
          <p:nvPr/>
        </p:nvSpPr>
        <p:spPr>
          <a:xfrm>
            <a:off x="251791" y="6503050"/>
            <a:ext cx="2803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DB"/>
                </a:solidFill>
              </a:rPr>
              <a:t>Lin and </a:t>
            </a:r>
            <a:r>
              <a:rPr lang="en-US" sz="1200" b="1" dirty="0" err="1">
                <a:solidFill>
                  <a:srgbClr val="0000DB"/>
                </a:solidFill>
              </a:rPr>
              <a:t>Gurevich</a:t>
            </a:r>
            <a:r>
              <a:rPr lang="en-US" sz="1200" b="1" dirty="0">
                <a:solidFill>
                  <a:srgbClr val="0000DB"/>
                </a:solidFill>
              </a:rPr>
              <a:t>, PRB 85, 054513 (2012)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2B0E7DD-000E-4248-AC98-B34D3357A6A5}"/>
              </a:ext>
            </a:extLst>
          </p:cNvPr>
          <p:cNvGrpSpPr/>
          <p:nvPr/>
        </p:nvGrpSpPr>
        <p:grpSpPr>
          <a:xfrm>
            <a:off x="4570113" y="3026629"/>
            <a:ext cx="7562738" cy="923330"/>
            <a:chOff x="4570113" y="3198906"/>
            <a:chExt cx="7562738" cy="9233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6C84A5-5E49-DE43-BF13-7B9621873A24}"/>
                </a:ext>
              </a:extLst>
            </p:cNvPr>
            <p:cNvSpPr txBox="1"/>
            <p:nvPr/>
          </p:nvSpPr>
          <p:spPr>
            <a:xfrm>
              <a:off x="4570113" y="3198906"/>
              <a:ext cx="75627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Low temperatures: T &lt; 0.5Tc: the relaxation time               increases greatly but the density of quasiparticles decreases exponentially in the dirty limit. </a:t>
              </a:r>
            </a:p>
            <a:p>
              <a:r>
                <a:rPr lang="en-US" dirty="0"/>
                <a:t>No effect of quasiparticles on SC breakdown if  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18E1C54-854E-EA46-BAEB-03771778F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61611" y="3254359"/>
              <a:ext cx="584754" cy="24039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9B0177B-1862-6C46-88B8-299D21B0B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08762" y="3814041"/>
              <a:ext cx="784595" cy="26153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7C8D01-AB24-AC4D-8BB6-66158BC1CD58}"/>
              </a:ext>
            </a:extLst>
          </p:cNvPr>
          <p:cNvGrpSpPr/>
          <p:nvPr/>
        </p:nvGrpSpPr>
        <p:grpSpPr>
          <a:xfrm>
            <a:off x="4583365" y="5221359"/>
            <a:ext cx="7226594" cy="923330"/>
            <a:chOff x="4570113" y="5473148"/>
            <a:chExt cx="7226594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FBD36A-8F51-0A48-BC78-2DEDDB4654B1}"/>
                </a:ext>
              </a:extLst>
            </p:cNvPr>
            <p:cNvSpPr txBox="1"/>
            <p:nvPr/>
          </p:nvSpPr>
          <p:spPr>
            <a:xfrm>
              <a:off x="4570113" y="5473148"/>
              <a:ext cx="722659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 the clean limit                 the quasiparticle gap             vanishes at H &lt; H</a:t>
              </a:r>
              <a:r>
                <a:rPr lang="en-US" baseline="-25000" dirty="0"/>
                <a:t>s</a:t>
              </a:r>
              <a:r>
                <a:rPr lang="en-US" dirty="0"/>
                <a:t>, </a:t>
              </a:r>
            </a:p>
            <a:p>
              <a:r>
                <a:rPr lang="en-US" dirty="0"/>
                <a:t>so the dynamic superheating field may be enhanced by slow relaxation of </a:t>
              </a:r>
            </a:p>
            <a:p>
              <a:r>
                <a:rPr lang="en-US" dirty="0"/>
                <a:t>quasiparticles        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8D2C86-8790-0B4E-9BC5-89BAAD341FF4}"/>
                </a:ext>
              </a:extLst>
            </p:cNvPr>
            <p:cNvGrpSpPr/>
            <p:nvPr/>
          </p:nvGrpSpPr>
          <p:grpSpPr>
            <a:xfrm>
              <a:off x="6317146" y="5557271"/>
              <a:ext cx="3330439" cy="245330"/>
              <a:chOff x="6317146" y="5557271"/>
              <a:chExt cx="3330439" cy="24533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7038B75-710E-3144-82C7-B071C8E46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17146" y="5567098"/>
                <a:ext cx="706507" cy="235503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B2C284B-BC60-C54F-900C-B34B389AA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04845" y="5557271"/>
                <a:ext cx="542740" cy="234365"/>
              </a:xfrm>
              <a:prstGeom prst="rect">
                <a:avLst/>
              </a:prstGeom>
            </p:spPr>
          </p:pic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A4DB04A-1C4D-0B45-94FC-D2F62AA38DF5}"/>
              </a:ext>
            </a:extLst>
          </p:cNvPr>
          <p:cNvSpPr txBox="1"/>
          <p:nvPr/>
        </p:nvSpPr>
        <p:spPr>
          <a:xfrm>
            <a:off x="8283875" y="5933897"/>
            <a:ext cx="3379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0000DB"/>
                </a:solidFill>
              </a:rPr>
              <a:t>Sheikhzada</a:t>
            </a:r>
            <a:r>
              <a:rPr lang="en-US" sz="1200" b="1" dirty="0">
                <a:solidFill>
                  <a:srgbClr val="0000DB"/>
                </a:solidFill>
              </a:rPr>
              <a:t> and </a:t>
            </a:r>
            <a:r>
              <a:rPr lang="en-US" sz="1200" b="1" dirty="0" err="1">
                <a:solidFill>
                  <a:srgbClr val="0000DB"/>
                </a:solidFill>
              </a:rPr>
              <a:t>Gurevich</a:t>
            </a:r>
            <a:r>
              <a:rPr lang="en-US" sz="1200" b="1" dirty="0">
                <a:solidFill>
                  <a:srgbClr val="0000DB"/>
                </a:solidFill>
              </a:rPr>
              <a:t>, PRB 102, 104507 (2020)</a:t>
            </a:r>
          </a:p>
        </p:txBody>
      </p:sp>
    </p:spTree>
    <p:extLst>
      <p:ext uri="{BB962C8B-B14F-4D97-AF65-F5344CB8AC3E}">
        <p14:creationId xmlns:p14="http://schemas.microsoft.com/office/powerpoint/2010/main" val="3253401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921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Trapped vortex driven by RF Meissner current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52054" y="2152893"/>
            <a:ext cx="6670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depinning </a:t>
            </a:r>
            <a:r>
              <a:rPr lang="en-US" dirty="0" err="1"/>
              <a:t>J</a:t>
            </a:r>
            <a:r>
              <a:rPr lang="en-US" baseline="-25000" dirty="0" err="1"/>
              <a:t>c</a:t>
            </a:r>
            <a:r>
              <a:rPr lang="en-US" dirty="0"/>
              <a:t> = 10-100  kA/cm</a:t>
            </a:r>
            <a:r>
              <a:rPr lang="en-US" baseline="30000" dirty="0"/>
              <a:t>2</a:t>
            </a:r>
            <a:r>
              <a:rPr lang="en-US" dirty="0"/>
              <a:t> in Nb are some </a:t>
            </a:r>
            <a:r>
              <a:rPr lang="en-US" dirty="0">
                <a:solidFill>
                  <a:srgbClr val="FF0000"/>
                </a:solidFill>
              </a:rPr>
              <a:t>4 orders of magnitude  </a:t>
            </a:r>
            <a:r>
              <a:rPr lang="en-US" dirty="0"/>
              <a:t>lower than </a:t>
            </a:r>
            <a:r>
              <a:rPr lang="en-US" dirty="0" err="1"/>
              <a:t>J</a:t>
            </a:r>
            <a:r>
              <a:rPr lang="en-US" baseline="-25000" dirty="0" err="1"/>
              <a:t>d</a:t>
            </a:r>
            <a:r>
              <a:rPr lang="en-US" dirty="0"/>
              <a:t> = </a:t>
            </a:r>
            <a:r>
              <a:rPr lang="en-US" dirty="0" err="1"/>
              <a:t>H</a:t>
            </a:r>
            <a:r>
              <a:rPr lang="en-US" baseline="-25000" dirty="0" err="1"/>
              <a:t>c</a:t>
            </a:r>
            <a:r>
              <a:rPr lang="en-US" dirty="0"/>
              <a:t>/</a:t>
            </a:r>
            <a:r>
              <a:rPr lang="en-US" dirty="0" err="1"/>
              <a:t>λ</a:t>
            </a:r>
            <a:r>
              <a:rPr lang="en-US" dirty="0"/>
              <a:t>, = 500 MA/cm</a:t>
            </a:r>
            <a:r>
              <a:rPr lang="en-US" baseline="30000" dirty="0"/>
              <a:t>2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Pinning is too weak to stop the vortex tip above H &gt; 0.01H</a:t>
            </a:r>
            <a:r>
              <a:rPr lang="en-US" baseline="-25000" dirty="0">
                <a:solidFill>
                  <a:srgbClr val="0000FF"/>
                </a:solidFill>
              </a:rPr>
              <a:t>c</a:t>
            </a:r>
            <a:r>
              <a:rPr lang="en-US" dirty="0">
                <a:solidFill>
                  <a:srgbClr val="0000FF"/>
                </a:solidFill>
              </a:rPr>
              <a:t> = 2 </a:t>
            </a:r>
            <a:r>
              <a:rPr lang="en-US" dirty="0" err="1">
                <a:solidFill>
                  <a:srgbClr val="0000FF"/>
                </a:solidFill>
              </a:rPr>
              <a:t>mT</a:t>
            </a:r>
            <a:endParaRPr lang="en-US" dirty="0"/>
          </a:p>
        </p:txBody>
      </p:sp>
      <p:sp>
        <p:nvSpPr>
          <p:cNvPr id="72" name="Line 3"/>
          <p:cNvSpPr>
            <a:spLocks noChangeShapeType="1"/>
          </p:cNvSpPr>
          <p:nvPr/>
        </p:nvSpPr>
        <p:spPr bwMode="auto">
          <a:xfrm>
            <a:off x="3420439" y="762000"/>
            <a:ext cx="87185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60F1AB-3F79-4348-AD13-2471B75B30EF}"/>
              </a:ext>
            </a:extLst>
          </p:cNvPr>
          <p:cNvGrpSpPr/>
          <p:nvPr/>
        </p:nvGrpSpPr>
        <p:grpSpPr>
          <a:xfrm>
            <a:off x="112644" y="2143541"/>
            <a:ext cx="4648200" cy="4267199"/>
            <a:chOff x="76200" y="1600200"/>
            <a:chExt cx="5257800" cy="5257800"/>
          </a:xfrm>
        </p:grpSpPr>
        <p:grpSp>
          <p:nvGrpSpPr>
            <p:cNvPr id="6" name="Group 45"/>
            <p:cNvGrpSpPr>
              <a:grpSpLocks/>
            </p:cNvGrpSpPr>
            <p:nvPr/>
          </p:nvGrpSpPr>
          <p:grpSpPr bwMode="auto">
            <a:xfrm>
              <a:off x="457200" y="1600200"/>
              <a:ext cx="4876800" cy="5257800"/>
              <a:chOff x="228600" y="1447800"/>
              <a:chExt cx="4038600" cy="4601834"/>
            </a:xfrm>
          </p:grpSpPr>
          <p:sp>
            <p:nvSpPr>
              <p:cNvPr id="7" name="Freeform 6"/>
              <p:cNvSpPr/>
              <p:nvPr/>
            </p:nvSpPr>
            <p:spPr bwMode="auto">
              <a:xfrm>
                <a:off x="1903413" y="2241493"/>
                <a:ext cx="557212" cy="3808141"/>
              </a:xfrm>
              <a:custGeom>
                <a:avLst/>
                <a:gdLst>
                  <a:gd name="connsiteX0" fmla="*/ 360438 w 556380"/>
                  <a:gd name="connsiteY0" fmla="*/ 0 h 3618895"/>
                  <a:gd name="connsiteX1" fmla="*/ 491066 w 556380"/>
                  <a:gd name="connsiteY1" fmla="*/ 391886 h 3618895"/>
                  <a:gd name="connsiteX2" fmla="*/ 476552 w 556380"/>
                  <a:gd name="connsiteY2" fmla="*/ 1190172 h 3618895"/>
                  <a:gd name="connsiteX3" fmla="*/ 12095 w 556380"/>
                  <a:gd name="connsiteY3" fmla="*/ 2220686 h 3618895"/>
                  <a:gd name="connsiteX4" fmla="*/ 403980 w 556380"/>
                  <a:gd name="connsiteY4" fmla="*/ 3410857 h 3618895"/>
                  <a:gd name="connsiteX5" fmla="*/ 433009 w 556380"/>
                  <a:gd name="connsiteY5" fmla="*/ 3468915 h 361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6380" h="3618895">
                    <a:moveTo>
                      <a:pt x="360438" y="0"/>
                    </a:moveTo>
                    <a:cubicBezTo>
                      <a:pt x="416076" y="96762"/>
                      <a:pt x="471714" y="193524"/>
                      <a:pt x="491066" y="391886"/>
                    </a:cubicBezTo>
                    <a:cubicBezTo>
                      <a:pt x="510418" y="590248"/>
                      <a:pt x="556380" y="885372"/>
                      <a:pt x="476552" y="1190172"/>
                    </a:cubicBezTo>
                    <a:cubicBezTo>
                      <a:pt x="396724" y="1494972"/>
                      <a:pt x="24190" y="1850572"/>
                      <a:pt x="12095" y="2220686"/>
                    </a:cubicBezTo>
                    <a:cubicBezTo>
                      <a:pt x="0" y="2590800"/>
                      <a:pt x="333828" y="3202819"/>
                      <a:pt x="403980" y="3410857"/>
                    </a:cubicBezTo>
                    <a:cubicBezTo>
                      <a:pt x="474132" y="3618895"/>
                      <a:pt x="453570" y="3543905"/>
                      <a:pt x="433009" y="3468915"/>
                    </a:cubicBezTo>
                  </a:path>
                </a:pathLst>
              </a:custGeom>
              <a:ln w="1270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8" name="Arc 7"/>
              <p:cNvSpPr/>
              <p:nvPr/>
            </p:nvSpPr>
            <p:spPr bwMode="auto">
              <a:xfrm>
                <a:off x="1447800" y="4211440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9" name="Arc 8"/>
              <p:cNvSpPr/>
              <p:nvPr/>
            </p:nvSpPr>
            <p:spPr bwMode="auto">
              <a:xfrm>
                <a:off x="990600" y="4070163"/>
                <a:ext cx="1905000" cy="561935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0" name="Arc 9"/>
              <p:cNvSpPr/>
              <p:nvPr/>
            </p:nvSpPr>
            <p:spPr bwMode="auto">
              <a:xfrm>
                <a:off x="1676400" y="4311445"/>
                <a:ext cx="533400" cy="16032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1" name="Arc 10"/>
              <p:cNvSpPr/>
              <p:nvPr/>
            </p:nvSpPr>
            <p:spPr bwMode="auto">
              <a:xfrm>
                <a:off x="1828800" y="3409810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2" name="Arc 11"/>
              <p:cNvSpPr/>
              <p:nvPr/>
            </p:nvSpPr>
            <p:spPr bwMode="auto">
              <a:xfrm>
                <a:off x="1371600" y="3268533"/>
                <a:ext cx="1905000" cy="56034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3" name="Arc 12"/>
              <p:cNvSpPr/>
              <p:nvPr/>
            </p:nvSpPr>
            <p:spPr bwMode="auto">
              <a:xfrm>
                <a:off x="2057400" y="3508228"/>
                <a:ext cx="533400" cy="16032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4" name="Arc 13"/>
              <p:cNvSpPr/>
              <p:nvPr/>
            </p:nvSpPr>
            <p:spPr bwMode="auto">
              <a:xfrm>
                <a:off x="1905000" y="2608180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5" name="Arc 14"/>
              <p:cNvSpPr/>
              <p:nvPr/>
            </p:nvSpPr>
            <p:spPr bwMode="auto">
              <a:xfrm>
                <a:off x="1447800" y="2466902"/>
                <a:ext cx="1905000" cy="560348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6" name="Arc 15"/>
              <p:cNvSpPr/>
              <p:nvPr/>
            </p:nvSpPr>
            <p:spPr bwMode="auto">
              <a:xfrm>
                <a:off x="2133600" y="2706598"/>
                <a:ext cx="533400" cy="160326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7" name="Arc 16"/>
              <p:cNvSpPr/>
              <p:nvPr/>
            </p:nvSpPr>
            <p:spPr bwMode="auto">
              <a:xfrm>
                <a:off x="1676400" y="5254353"/>
                <a:ext cx="990600" cy="339701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8" name="Arc 17"/>
              <p:cNvSpPr/>
              <p:nvPr/>
            </p:nvSpPr>
            <p:spPr bwMode="auto">
              <a:xfrm>
                <a:off x="1219200" y="5113076"/>
                <a:ext cx="1905000" cy="56034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19" name="Arc 18"/>
              <p:cNvSpPr/>
              <p:nvPr/>
            </p:nvSpPr>
            <p:spPr bwMode="auto">
              <a:xfrm>
                <a:off x="1905000" y="5352771"/>
                <a:ext cx="533400" cy="160327"/>
              </a:xfrm>
              <a:prstGeom prst="arc">
                <a:avLst>
                  <a:gd name="adj1" fmla="val 10490490"/>
                  <a:gd name="adj2" fmla="val 10331459"/>
                </a:avLst>
              </a:prstGeom>
              <a:ln w="19050">
                <a:solidFill>
                  <a:srgbClr val="0033CC"/>
                </a:solidFill>
                <a:head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1828800" y="4005080"/>
                <a:ext cx="279400" cy="0"/>
              </a:xfrm>
              <a:prstGeom prst="straightConnector1">
                <a:avLst/>
              </a:prstGeom>
              <a:ln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 bwMode="auto">
              <a:xfrm>
                <a:off x="2159000" y="4005080"/>
                <a:ext cx="279400" cy="0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46"/>
              <p:cNvSpPr txBox="1">
                <a:spLocks noChangeArrowheads="1"/>
              </p:cNvSpPr>
              <p:nvPr/>
            </p:nvSpPr>
            <p:spPr bwMode="auto">
              <a:xfrm>
                <a:off x="2438424" y="3776692"/>
                <a:ext cx="428251" cy="398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b="1">
                    <a:solidFill>
                      <a:srgbClr val="660066"/>
                    </a:solidFill>
                    <a:latin typeface="Arial Narrow" pitchFamily="34" charset="0"/>
                  </a:rPr>
                  <a:t>2</a:t>
                </a:r>
                <a:r>
                  <a:rPr lang="en-US" b="1">
                    <a:solidFill>
                      <a:srgbClr val="660066"/>
                    </a:solidFill>
                    <a:latin typeface="Arial Narrow" pitchFamily="34" charset="0"/>
                    <a:sym typeface="Symbol" pitchFamily="18" charset="2"/>
                  </a:rPr>
                  <a:t> </a:t>
                </a:r>
                <a:endParaRPr lang="en-US" b="1">
                  <a:solidFill>
                    <a:srgbClr val="660066"/>
                  </a:solidFill>
                  <a:latin typeface="Arial Narrow" pitchFamily="34" charset="0"/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 bwMode="auto">
              <a:xfrm rot="5400000" flipH="1" flipV="1">
                <a:off x="1852633" y="5152760"/>
                <a:ext cx="561935" cy="317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2133600" y="4952749"/>
                <a:ext cx="914400" cy="1588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52"/>
              <p:cNvSpPr txBox="1">
                <a:spLocks noChangeArrowheads="1"/>
              </p:cNvSpPr>
              <p:nvPr/>
            </p:nvSpPr>
            <p:spPr bwMode="auto">
              <a:xfrm>
                <a:off x="2528883" y="4631765"/>
                <a:ext cx="321640" cy="398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l-GR" b="1">
                    <a:solidFill>
                      <a:srgbClr val="660066"/>
                    </a:solidFill>
                    <a:latin typeface="Arial Narrow" pitchFamily="34" charset="0"/>
                  </a:rPr>
                  <a:t>λ</a:t>
                </a:r>
                <a:r>
                  <a:rPr lang="en-US" b="1">
                    <a:solidFill>
                      <a:srgbClr val="660066"/>
                    </a:solidFill>
                    <a:latin typeface="Arial Narrow" pitchFamily="34" charset="0"/>
                  </a:rPr>
                  <a:t> 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966913" y="5448014"/>
                <a:ext cx="471487" cy="40160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57200" y="3668554"/>
                <a:ext cx="304800" cy="4016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124200" y="4471772"/>
                <a:ext cx="304800" cy="25556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>
                <a:off x="3810000" y="2241493"/>
                <a:ext cx="0" cy="360813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Flowchart: Data 30"/>
              <p:cNvSpPr/>
              <p:nvPr/>
            </p:nvSpPr>
            <p:spPr>
              <a:xfrm>
                <a:off x="228600" y="2000211"/>
                <a:ext cx="4038600" cy="320652"/>
              </a:xfrm>
              <a:prstGeom prst="flowChartInputOut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cxnSp>
            <p:nvCxnSpPr>
              <p:cNvPr id="31" name="Straight Arrow Connector 30"/>
              <p:cNvCxnSpPr/>
              <p:nvPr/>
            </p:nvCxnSpPr>
            <p:spPr>
              <a:xfrm>
                <a:off x="228600" y="2466902"/>
                <a:ext cx="12192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228600" y="2627229"/>
                <a:ext cx="9906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28600" y="2787554"/>
                <a:ext cx="7620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228600" y="2947881"/>
                <a:ext cx="5334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228600" y="3108206"/>
                <a:ext cx="3810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228600" y="3268533"/>
                <a:ext cx="228600" cy="0"/>
              </a:xfrm>
              <a:prstGeom prst="straightConnector1">
                <a:avLst/>
              </a:prstGeom>
              <a:ln w="25400">
                <a:solidFill>
                  <a:srgbClr val="1F0EF8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2209800" y="2160537"/>
                <a:ext cx="152400" cy="4762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660066"/>
                  </a:solidFill>
                </a:endParaRPr>
              </a:p>
            </p:txBody>
          </p:sp>
          <p:sp>
            <p:nvSpPr>
              <p:cNvPr id="38" name="TextBox 4111"/>
              <p:cNvSpPr txBox="1">
                <a:spLocks noChangeArrowheads="1"/>
              </p:cNvSpPr>
              <p:nvPr/>
            </p:nvSpPr>
            <p:spPr bwMode="auto">
              <a:xfrm rot="16200000">
                <a:off x="3373469" y="3841669"/>
                <a:ext cx="391035" cy="54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3200" dirty="0">
                    <a:solidFill>
                      <a:srgbClr val="660066"/>
                    </a:solidFill>
                    <a:latin typeface="MT Extra" pitchFamily="18" charset="2"/>
                  </a:rPr>
                  <a:t>l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V="1">
                <a:off x="304800" y="1839885"/>
                <a:ext cx="838200" cy="320652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4115"/>
              <p:cNvSpPr txBox="1">
                <a:spLocks noChangeArrowheads="1"/>
              </p:cNvSpPr>
              <p:nvPr/>
            </p:nvSpPr>
            <p:spPr bwMode="auto">
              <a:xfrm>
                <a:off x="257927" y="1447800"/>
                <a:ext cx="653489" cy="497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400">
                    <a:solidFill>
                      <a:srgbClr val="660066"/>
                    </a:solidFill>
                  </a:rPr>
                  <a:t>H(t)</a:t>
                </a: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V="1">
                <a:off x="2286000" y="1933540"/>
                <a:ext cx="762000" cy="25557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4"/>
              <p:cNvSpPr txBox="1">
                <a:spLocks noChangeArrowheads="1"/>
              </p:cNvSpPr>
              <p:nvPr/>
            </p:nvSpPr>
            <p:spPr bwMode="auto">
              <a:xfrm>
                <a:off x="2512488" y="3013274"/>
                <a:ext cx="272087" cy="398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dirty="0">
                    <a:solidFill>
                      <a:srgbClr val="660066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>
                  <a:solidFill>
                    <a:srgbClr val="660066"/>
                  </a:solidFill>
                </a:endParaRPr>
              </a:p>
            </p:txBody>
          </p:sp>
        </p:grpSp>
        <p:sp>
          <p:nvSpPr>
            <p:cNvPr id="43" name="TextBox 44"/>
            <p:cNvSpPr txBox="1">
              <a:spLocks noChangeArrowheads="1"/>
            </p:cNvSpPr>
            <p:nvPr/>
          </p:nvSpPr>
          <p:spPr bwMode="auto">
            <a:xfrm>
              <a:off x="1600200" y="2438400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44" name="TextBox 44"/>
            <p:cNvSpPr txBox="1">
              <a:spLocks noChangeArrowheads="1"/>
            </p:cNvSpPr>
            <p:nvPr/>
          </p:nvSpPr>
          <p:spPr bwMode="auto">
            <a:xfrm>
              <a:off x="3205118" y="35168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660066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45" name="TextBox 44"/>
            <p:cNvSpPr txBox="1">
              <a:spLocks noChangeArrowheads="1"/>
            </p:cNvSpPr>
            <p:nvPr/>
          </p:nvSpPr>
          <p:spPr bwMode="auto">
            <a:xfrm>
              <a:off x="3738518" y="2819399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660066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46" name="TextBox 44"/>
            <p:cNvSpPr txBox="1">
              <a:spLocks noChangeArrowheads="1"/>
            </p:cNvSpPr>
            <p:nvPr/>
          </p:nvSpPr>
          <p:spPr bwMode="auto">
            <a:xfrm>
              <a:off x="3509918" y="38216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47" name="TextBox 44"/>
            <p:cNvSpPr txBox="1">
              <a:spLocks noChangeArrowheads="1"/>
            </p:cNvSpPr>
            <p:nvPr/>
          </p:nvSpPr>
          <p:spPr bwMode="auto">
            <a:xfrm>
              <a:off x="3429000" y="42788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48" name="TextBox 44"/>
            <p:cNvSpPr txBox="1">
              <a:spLocks noChangeArrowheads="1"/>
            </p:cNvSpPr>
            <p:nvPr/>
          </p:nvSpPr>
          <p:spPr bwMode="auto">
            <a:xfrm>
              <a:off x="3814718" y="41264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660066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49" name="TextBox 44"/>
            <p:cNvSpPr txBox="1">
              <a:spLocks noChangeArrowheads="1"/>
            </p:cNvSpPr>
            <p:nvPr/>
          </p:nvSpPr>
          <p:spPr bwMode="auto">
            <a:xfrm>
              <a:off x="3357518" y="3276600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50" name="TextBox 44"/>
            <p:cNvSpPr txBox="1">
              <a:spLocks noChangeArrowheads="1"/>
            </p:cNvSpPr>
            <p:nvPr/>
          </p:nvSpPr>
          <p:spPr bwMode="auto">
            <a:xfrm>
              <a:off x="3509918" y="38216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51" name="TextBox 44"/>
            <p:cNvSpPr txBox="1">
              <a:spLocks noChangeArrowheads="1"/>
            </p:cNvSpPr>
            <p:nvPr/>
          </p:nvSpPr>
          <p:spPr bwMode="auto">
            <a:xfrm>
              <a:off x="685800" y="2514601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52" name="TextBox 44"/>
            <p:cNvSpPr txBox="1">
              <a:spLocks noChangeArrowheads="1"/>
            </p:cNvSpPr>
            <p:nvPr/>
          </p:nvSpPr>
          <p:spPr bwMode="auto">
            <a:xfrm>
              <a:off x="914400" y="3581400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53" name="TextBox 44"/>
            <p:cNvSpPr txBox="1">
              <a:spLocks noChangeArrowheads="1"/>
            </p:cNvSpPr>
            <p:nvPr/>
          </p:nvSpPr>
          <p:spPr bwMode="auto">
            <a:xfrm>
              <a:off x="1752600" y="42788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54" name="TextBox 44"/>
            <p:cNvSpPr txBox="1">
              <a:spLocks noChangeArrowheads="1"/>
            </p:cNvSpPr>
            <p:nvPr/>
          </p:nvSpPr>
          <p:spPr bwMode="auto">
            <a:xfrm>
              <a:off x="914400" y="44312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55" name="TextBox 44"/>
            <p:cNvSpPr txBox="1">
              <a:spLocks noChangeArrowheads="1"/>
            </p:cNvSpPr>
            <p:nvPr/>
          </p:nvSpPr>
          <p:spPr bwMode="auto">
            <a:xfrm>
              <a:off x="1676400" y="5193267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56" name="TextBox 44"/>
            <p:cNvSpPr txBox="1">
              <a:spLocks noChangeArrowheads="1"/>
            </p:cNvSpPr>
            <p:nvPr/>
          </p:nvSpPr>
          <p:spPr bwMode="auto">
            <a:xfrm>
              <a:off x="2057400" y="45836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57" name="TextBox 44"/>
            <p:cNvSpPr txBox="1">
              <a:spLocks noChangeArrowheads="1"/>
            </p:cNvSpPr>
            <p:nvPr/>
          </p:nvSpPr>
          <p:spPr bwMode="auto">
            <a:xfrm>
              <a:off x="2209800" y="47360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58" name="TextBox 44"/>
            <p:cNvSpPr txBox="1">
              <a:spLocks noChangeArrowheads="1"/>
            </p:cNvSpPr>
            <p:nvPr/>
          </p:nvSpPr>
          <p:spPr bwMode="auto">
            <a:xfrm>
              <a:off x="1905000" y="3352800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59" name="TextBox 44"/>
            <p:cNvSpPr txBox="1">
              <a:spLocks noChangeArrowheads="1"/>
            </p:cNvSpPr>
            <p:nvPr/>
          </p:nvSpPr>
          <p:spPr bwMode="auto">
            <a:xfrm>
              <a:off x="2514600" y="5040869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60" name="TextBox 44"/>
            <p:cNvSpPr txBox="1">
              <a:spLocks noChangeArrowheads="1"/>
            </p:cNvSpPr>
            <p:nvPr/>
          </p:nvSpPr>
          <p:spPr bwMode="auto">
            <a:xfrm>
              <a:off x="533400" y="4876800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61" name="TextBox 44"/>
            <p:cNvSpPr txBox="1">
              <a:spLocks noChangeArrowheads="1"/>
            </p:cNvSpPr>
            <p:nvPr/>
          </p:nvSpPr>
          <p:spPr bwMode="auto">
            <a:xfrm>
              <a:off x="762000" y="3048000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62" name="TextBox 44"/>
            <p:cNvSpPr txBox="1">
              <a:spLocks noChangeArrowheads="1"/>
            </p:cNvSpPr>
            <p:nvPr/>
          </p:nvSpPr>
          <p:spPr bwMode="auto">
            <a:xfrm>
              <a:off x="1371600" y="3048000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63" name="TextBox 44"/>
            <p:cNvSpPr txBox="1">
              <a:spLocks noChangeArrowheads="1"/>
            </p:cNvSpPr>
            <p:nvPr/>
          </p:nvSpPr>
          <p:spPr bwMode="auto">
            <a:xfrm>
              <a:off x="1524000" y="3581400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64" name="TextBox 44"/>
            <p:cNvSpPr txBox="1">
              <a:spLocks noChangeArrowheads="1"/>
            </p:cNvSpPr>
            <p:nvPr/>
          </p:nvSpPr>
          <p:spPr bwMode="auto">
            <a:xfrm>
              <a:off x="1676400" y="3733800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65" name="TextBox 44"/>
            <p:cNvSpPr txBox="1">
              <a:spLocks noChangeArrowheads="1"/>
            </p:cNvSpPr>
            <p:nvPr/>
          </p:nvSpPr>
          <p:spPr bwMode="auto">
            <a:xfrm>
              <a:off x="1828800" y="3886200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66" name="TextBox 44"/>
            <p:cNvSpPr txBox="1">
              <a:spLocks noChangeArrowheads="1"/>
            </p:cNvSpPr>
            <p:nvPr/>
          </p:nvSpPr>
          <p:spPr bwMode="auto">
            <a:xfrm>
              <a:off x="990600" y="4952999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67" name="TextBox 44"/>
            <p:cNvSpPr txBox="1">
              <a:spLocks noChangeArrowheads="1"/>
            </p:cNvSpPr>
            <p:nvPr/>
          </p:nvSpPr>
          <p:spPr bwMode="auto">
            <a:xfrm>
              <a:off x="1143000" y="54980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68" name="TextBox 44"/>
            <p:cNvSpPr txBox="1">
              <a:spLocks noChangeArrowheads="1"/>
            </p:cNvSpPr>
            <p:nvPr/>
          </p:nvSpPr>
          <p:spPr bwMode="auto">
            <a:xfrm>
              <a:off x="762000" y="56504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69" name="TextBox 44"/>
            <p:cNvSpPr txBox="1">
              <a:spLocks noChangeArrowheads="1"/>
            </p:cNvSpPr>
            <p:nvPr/>
          </p:nvSpPr>
          <p:spPr bwMode="auto">
            <a:xfrm>
              <a:off x="1447800" y="58028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sp>
          <p:nvSpPr>
            <p:cNvPr id="70" name="TextBox 44"/>
            <p:cNvSpPr txBox="1">
              <a:spLocks noChangeArrowheads="1"/>
            </p:cNvSpPr>
            <p:nvPr/>
          </p:nvSpPr>
          <p:spPr bwMode="auto">
            <a:xfrm>
              <a:off x="1600200" y="5955268"/>
              <a:ext cx="328558" cy="455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dirty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381000" y="2743200"/>
              <a:ext cx="0" cy="9144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76200" y="2983468"/>
              <a:ext cx="330372" cy="455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λ</a:t>
              </a:r>
              <a:endParaRPr lang="en-US" dirty="0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73D3F37F-9660-8347-9EB8-4FF65055F64D}"/>
              </a:ext>
            </a:extLst>
          </p:cNvPr>
          <p:cNvSpPr txBox="1"/>
          <p:nvPr/>
        </p:nvSpPr>
        <p:spPr>
          <a:xfrm>
            <a:off x="382104" y="914401"/>
            <a:ext cx="11478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trapped elastic vortex is driven by the Lorentz force balanced by viscous drag and bending stress  At H</a:t>
            </a:r>
            <a:r>
              <a:rPr lang="en-US" baseline="-25000" dirty="0"/>
              <a:t>a</a:t>
            </a:r>
            <a:r>
              <a:rPr lang="en-US" dirty="0"/>
              <a:t> = 100-200 </a:t>
            </a:r>
            <a:r>
              <a:rPr lang="en-US" dirty="0" err="1"/>
              <a:t>mT</a:t>
            </a:r>
            <a:r>
              <a:rPr lang="en-US" dirty="0"/>
              <a:t>, J(0) at the surface approaches the </a:t>
            </a:r>
            <a:r>
              <a:rPr lang="en-US" dirty="0" err="1"/>
              <a:t>depairing</a:t>
            </a:r>
            <a:r>
              <a:rPr lang="en-US" dirty="0"/>
              <a:t> limit </a:t>
            </a:r>
          </a:p>
          <a:p>
            <a:r>
              <a:rPr lang="en-US" dirty="0"/>
              <a:t>                            </a:t>
            </a:r>
            <a:r>
              <a:rPr lang="en-US" b="1" dirty="0"/>
              <a:t>:</a:t>
            </a:r>
            <a:r>
              <a:rPr lang="en-US" dirty="0"/>
              <a:t>    </a:t>
            </a:r>
          </a:p>
          <a:p>
            <a:endParaRPr lang="en-US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3EF01D1E-DA1E-9744-BBC0-5744E5797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030" y="1506673"/>
            <a:ext cx="1724920" cy="3868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1" name="Footer Placeholder 70">
            <a:extLst>
              <a:ext uri="{FF2B5EF4-FFF2-40B4-BE49-F238E27FC236}">
                <a16:creationId xmlns:a16="http://schemas.microsoft.com/office/drawing/2014/main" id="{BDF165CA-B687-BA41-9B8F-93355BE36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Gurevich and Sauls, SNOWMASS-AF7-RF, 2/16/2021</a:t>
            </a:r>
          </a:p>
        </p:txBody>
      </p:sp>
      <p:sp>
        <p:nvSpPr>
          <p:cNvPr id="75" name="Slide Number Placeholder 74">
            <a:extLst>
              <a:ext uri="{FF2B5EF4-FFF2-40B4-BE49-F238E27FC236}">
                <a16:creationId xmlns:a16="http://schemas.microsoft.com/office/drawing/2014/main" id="{6CE313AD-B770-0B42-9B23-B4DA4148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917F4-69CE-C848-A829-59C74A1C27FE}" type="slidenum">
              <a:rPr lang="en-US" smtClean="0"/>
              <a:t>9</a:t>
            </a:fld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B55BDEE-326B-5043-BF6E-A98163622AF8}"/>
              </a:ext>
            </a:extLst>
          </p:cNvPr>
          <p:cNvSpPr txBox="1"/>
          <p:nvPr/>
        </p:nvSpPr>
        <p:spPr>
          <a:xfrm>
            <a:off x="5029800" y="3363750"/>
            <a:ext cx="6613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H = </a:t>
            </a:r>
            <a:r>
              <a:rPr lang="en-US" dirty="0" err="1"/>
              <a:t>H</a:t>
            </a:r>
            <a:r>
              <a:rPr lang="en-US" baseline="-25000" dirty="0" err="1"/>
              <a:t>c</a:t>
            </a:r>
            <a:r>
              <a:rPr lang="en-US" dirty="0"/>
              <a:t>, the </a:t>
            </a:r>
            <a:r>
              <a:rPr lang="en-US" dirty="0" err="1"/>
              <a:t>superflow</a:t>
            </a:r>
            <a:r>
              <a:rPr lang="en-US" dirty="0"/>
              <a:t> velocity of Cooper pairs reaches the critical pairbreaking value </a:t>
            </a:r>
            <a:r>
              <a:rPr lang="en-US" dirty="0" err="1"/>
              <a:t>v</a:t>
            </a:r>
            <a:r>
              <a:rPr lang="en-US" baseline="-25000" dirty="0" err="1"/>
              <a:t>c</a:t>
            </a:r>
            <a:r>
              <a:rPr lang="en-US" dirty="0"/>
              <a:t> = </a:t>
            </a:r>
            <a:r>
              <a:rPr lang="en-US" dirty="0">
                <a:sym typeface="Symbol"/>
              </a:rPr>
              <a:t>/p</a:t>
            </a:r>
            <a:r>
              <a:rPr lang="en-US" baseline="-25000" dirty="0">
                <a:sym typeface="Symbol"/>
              </a:rPr>
              <a:t>F</a:t>
            </a:r>
            <a:r>
              <a:rPr lang="en-US" dirty="0"/>
              <a:t>  and the velocity of the vortex tip is </a:t>
            </a:r>
          </a:p>
          <a:p>
            <a:endParaRPr lang="en-US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4C44EA-67EC-394D-AD17-5D4AD013744C}"/>
              </a:ext>
            </a:extLst>
          </p:cNvPr>
          <p:cNvSpPr txBox="1"/>
          <p:nvPr/>
        </p:nvSpPr>
        <p:spPr>
          <a:xfrm>
            <a:off x="4969865" y="4927507"/>
            <a:ext cx="67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yields v = 10 km/s, which exceeds the speed of sound (2-4 km/s) and </a:t>
            </a:r>
            <a:r>
              <a:rPr lang="en-US" dirty="0" err="1"/>
              <a:t>v</a:t>
            </a:r>
            <a:r>
              <a:rPr lang="en-US" baseline="-25000" dirty="0" err="1"/>
              <a:t>c</a:t>
            </a:r>
            <a:r>
              <a:rPr lang="en-US" dirty="0"/>
              <a:t> = </a:t>
            </a:r>
            <a:r>
              <a:rPr lang="en-US" dirty="0">
                <a:sym typeface="Symbol"/>
              </a:rPr>
              <a:t>/p</a:t>
            </a:r>
            <a:r>
              <a:rPr lang="en-US" baseline="-25000" dirty="0">
                <a:sym typeface="Symbol"/>
              </a:rPr>
              <a:t>F</a:t>
            </a:r>
            <a:r>
              <a:rPr lang="en-US" dirty="0"/>
              <a:t> = 1 km/s. Vortex velocities 10-20 km/s were observed by SQUID scanning microscopy </a:t>
            </a:r>
            <a:r>
              <a:rPr lang="en-US" sz="1200" b="1" dirty="0" err="1">
                <a:solidFill>
                  <a:srgbClr val="0000DB"/>
                </a:solidFill>
              </a:rPr>
              <a:t>Embon</a:t>
            </a:r>
            <a:r>
              <a:rPr lang="en-US" sz="1200" b="1" dirty="0">
                <a:solidFill>
                  <a:srgbClr val="0000DB"/>
                </a:solidFill>
              </a:rPr>
              <a:t> et al, Nature Comm. 8, 85 (2017) </a:t>
            </a:r>
            <a:endParaRPr lang="en-US" dirty="0"/>
          </a:p>
          <a:p>
            <a:endParaRPr lang="en-US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A851B8E-39CD-B649-8EE2-70ED0666A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819" y="4261607"/>
            <a:ext cx="2181938" cy="608568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2F6D1AA-1BBE-5743-8742-942082D8F840}"/>
              </a:ext>
            </a:extLst>
          </p:cNvPr>
          <p:cNvSpPr txBox="1"/>
          <p:nvPr/>
        </p:nvSpPr>
        <p:spPr>
          <a:xfrm>
            <a:off x="5204792" y="729835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can a supersonic vortex tip remain connected to a subsonic elastic vortex line in the bulk?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82E1D20-4CCC-B94B-812F-015A18D64B62}"/>
              </a:ext>
            </a:extLst>
          </p:cNvPr>
          <p:cNvSpPr txBox="1"/>
          <p:nvPr/>
        </p:nvSpPr>
        <p:spPr>
          <a:xfrm>
            <a:off x="4990946" y="5937812"/>
            <a:ext cx="700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vortex tip can move faster than the superfluid velocity of rf current </a:t>
            </a:r>
          </a:p>
        </p:txBody>
      </p:sp>
    </p:spTree>
    <p:extLst>
      <p:ext uri="{BB962C8B-B14F-4D97-AF65-F5344CB8AC3E}">
        <p14:creationId xmlns:p14="http://schemas.microsoft.com/office/powerpoint/2010/main" val="3831508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2196</Words>
  <Application>Microsoft Macintosh PowerPoint</Application>
  <PresentationFormat>Widescreen</PresentationFormat>
  <Paragraphs>325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Cambria Math</vt:lpstr>
      <vt:lpstr>Courier New</vt:lpstr>
      <vt:lpstr>MT Extra</vt:lpstr>
      <vt:lpstr>MV Boli</vt:lpstr>
      <vt:lpstr>Wingdings</vt:lpstr>
      <vt:lpstr>Office Theme</vt:lpstr>
      <vt:lpstr>Challenges and opportunities of SRF theory for particle accelerators</vt:lpstr>
      <vt:lpstr>Have the best Nb cavities reached theoretical limits?</vt:lpstr>
      <vt:lpstr>Theoretical challenges </vt:lpstr>
      <vt:lpstr>DC superheating field near Tc</vt:lpstr>
      <vt:lpstr>      Surface nanostructuring to increase Bs</vt:lpstr>
      <vt:lpstr>Nonequilibrium SRF</vt:lpstr>
      <vt:lpstr>Dynamic breakdown of superconductivity</vt:lpstr>
      <vt:lpstr>PowerPoint Presentation</vt:lpstr>
      <vt:lpstr>Trapped vortex driven by RF Meissner current</vt:lpstr>
      <vt:lpstr>What happens to the vortex core at high velocities?</vt:lpstr>
      <vt:lpstr>Manifestations of the LO effects in SRF cavities</vt:lpstr>
      <vt:lpstr>Nonlinear dynamics of a trapped vortex in a random pinning potential</vt:lpstr>
      <vt:lpstr>LO mechanism of the low-field Q(H) rise</vt:lpstr>
      <vt:lpstr>Tuning the negative Q slope by impurities</vt:lpstr>
      <vt:lpstr>Residual surface resistance of trapped vortices</vt:lpstr>
      <vt:lpstr>Vortex overheating effects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and opportunities of SRF theory for particle accelerators</dc:title>
  <dc:creator>Gurevich, Alex</dc:creator>
  <cp:lastModifiedBy>Gurevich, Alex</cp:lastModifiedBy>
  <cp:revision>110</cp:revision>
  <dcterms:created xsi:type="dcterms:W3CDTF">2021-02-13T18:19:38Z</dcterms:created>
  <dcterms:modified xsi:type="dcterms:W3CDTF">2021-02-16T03:33:37Z</dcterms:modified>
</cp:coreProperties>
</file>