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0"/>
  </p:notesMasterIdLst>
  <p:handoutMasterIdLst>
    <p:handoutMasterId r:id="rId31"/>
  </p:handoutMasterIdLst>
  <p:sldIdLst>
    <p:sldId id="298" r:id="rId2"/>
    <p:sldId id="275" r:id="rId3"/>
    <p:sldId id="2600" r:id="rId4"/>
    <p:sldId id="375" r:id="rId5"/>
    <p:sldId id="376" r:id="rId6"/>
    <p:sldId id="933" r:id="rId7"/>
    <p:sldId id="467" r:id="rId8"/>
    <p:sldId id="2601" r:id="rId9"/>
    <p:sldId id="2602" r:id="rId10"/>
    <p:sldId id="468" r:id="rId11"/>
    <p:sldId id="2599" r:id="rId12"/>
    <p:sldId id="2603" r:id="rId13"/>
    <p:sldId id="2606" r:id="rId14"/>
    <p:sldId id="2613" r:id="rId15"/>
    <p:sldId id="2610" r:id="rId16"/>
    <p:sldId id="2598" r:id="rId17"/>
    <p:sldId id="2614" r:id="rId18"/>
    <p:sldId id="659" r:id="rId19"/>
    <p:sldId id="2615" r:id="rId20"/>
    <p:sldId id="2619" r:id="rId21"/>
    <p:sldId id="2616" r:id="rId22"/>
    <p:sldId id="257" r:id="rId23"/>
    <p:sldId id="258" r:id="rId24"/>
    <p:sldId id="259" r:id="rId25"/>
    <p:sldId id="2617" r:id="rId26"/>
    <p:sldId id="2618" r:id="rId27"/>
    <p:sldId id="2604" r:id="rId28"/>
    <p:sldId id="2605" r:id="rId2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517D8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E535E0-31AC-6B42-9FD7-90F8D69BA975}" v="259" dt="2021-02-16T16:01:44.64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5" autoAdjust="0"/>
    <p:restoredTop sz="90650"/>
  </p:normalViewPr>
  <p:slideViewPr>
    <p:cSldViewPr snapToGrid="0" snapToObjects="1" showGuides="1">
      <p:cViewPr varScale="1">
        <p:scale>
          <a:sx n="154" d="100"/>
          <a:sy n="154" d="100"/>
        </p:scale>
        <p:origin x="1064" y="19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4552D-B227-B346-9A0A-ADA09003844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905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4552D-B227-B346-9A0A-ADA09003844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85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3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DB9396C7-4149-9C47-A29B-8E42ED734A73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6AD2061-C5AC-DD49-BDEE-1C1BC85610A2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B18DD65-5ECF-3F43-A391-3B721A8AC107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DF7CEC-0D19-7249-8D86-D92530FF1C78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7" y="205741"/>
            <a:ext cx="8568927" cy="376257"/>
          </a:xfrm>
        </p:spPr>
        <p:txBody>
          <a:bodyPr/>
          <a:lstStyle>
            <a:lvl1pPr>
              <a:lnSpc>
                <a:spcPct val="95000"/>
              </a:lnSpc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3" y="1028700"/>
            <a:ext cx="8529578" cy="3185968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726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80404"/>
            <a:ext cx="8464378" cy="365618"/>
          </a:xfrm>
        </p:spPr>
        <p:txBody>
          <a:bodyPr>
            <a:normAutofit/>
          </a:bodyPr>
          <a:lstStyle>
            <a:lvl1pPr>
              <a:defRPr sz="18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724541"/>
            <a:ext cx="8464378" cy="4036271"/>
          </a:xfrm>
        </p:spPr>
        <p:txBody>
          <a:bodyPr/>
          <a:lstStyle>
            <a:lvl1pPr>
              <a:defRPr sz="1650" baseline="0">
                <a:solidFill>
                  <a:schemeClr val="tx1"/>
                </a:solidFill>
                <a:latin typeface="Arial" charset="0"/>
              </a:defRPr>
            </a:lvl1pPr>
            <a:lvl2pPr marL="514350" indent="-171450">
              <a:buFont typeface="PingFangSC-Regular" charset="-122"/>
              <a:buChar char="－"/>
              <a:defRPr sz="1500" baseline="0">
                <a:solidFill>
                  <a:schemeClr val="tx1"/>
                </a:solidFill>
                <a:latin typeface="Arial" charset="0"/>
              </a:defRPr>
            </a:lvl2pPr>
            <a:lvl3pPr marL="857250" indent="-171450">
              <a:buFont typeface="Arial" charset="0"/>
              <a:buChar char="•"/>
              <a:defRPr sz="1350" baseline="0">
                <a:solidFill>
                  <a:schemeClr val="tx1"/>
                </a:solidFill>
                <a:latin typeface="Arial" charset="0"/>
              </a:defRPr>
            </a:lvl3pPr>
            <a:lvl4pPr marL="1243013" indent="-214313">
              <a:buFont typeface="PingFangSC-Regular" charset="-122"/>
              <a:buChar char="－"/>
              <a:defRPr sz="1200" baseline="0">
                <a:solidFill>
                  <a:schemeClr val="tx1"/>
                </a:solidFill>
                <a:latin typeface="Arial" charset="0"/>
              </a:defRPr>
            </a:lvl4pPr>
            <a:lvl5pPr marL="1543050" indent="-171450">
              <a:buFont typeface="Arial" charset="0"/>
              <a:buChar char="•"/>
              <a:defRPr sz="105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4850502"/>
            <a:ext cx="3917888" cy="23349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Martina Martinello | Plasma processing for in-situ field emission mitigation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4850502"/>
            <a:ext cx="536158" cy="227523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4805851"/>
            <a:ext cx="1329050" cy="32279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551990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78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F389F0-8E96-014C-BB8A-6B652A55FC2D}"/>
              </a:ext>
            </a:extLst>
          </p:cNvPr>
          <p:cNvCxnSpPr/>
          <p:nvPr userDrawn="1"/>
        </p:nvCxnSpPr>
        <p:spPr>
          <a:xfrm>
            <a:off x="23" y="805786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DD1755C6-3338-AC4B-9308-1244F4FE2D8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7079" y="4825078"/>
            <a:ext cx="8176372" cy="229077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Martina Martinello | Plasma processing for in-situ field emission mitigation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8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C5ADD93-EA11-C449-BD2A-77BF131C7885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C6551E0-28A0-8A43-BC31-8BC612F35E01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B346AC8-EE51-3E40-8432-FEB78C8DB5B2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  <p:sldLayoutId id="2147484130" r:id="rId15"/>
    <p:sldLayoutId id="2147484131" r:id="rId1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3" Type="http://schemas.openxmlformats.org/officeDocument/2006/relationships/oleObject" Target="../embeddings/oleObject3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A8F1D-4241-3C48-99C2-55C880D982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634903"/>
          </a:xfrm>
        </p:spPr>
        <p:txBody>
          <a:bodyPr/>
          <a:lstStyle/>
          <a:p>
            <a:r>
              <a:rPr lang="en-US" dirty="0"/>
              <a:t>Martina </a:t>
            </a:r>
            <a:r>
              <a:rPr lang="en-US" dirty="0" err="1"/>
              <a:t>Martinello</a:t>
            </a:r>
            <a:endParaRPr lang="en-US" dirty="0"/>
          </a:p>
          <a:p>
            <a:r>
              <a:rPr lang="en-US" dirty="0"/>
              <a:t>Cavity Performance Frontier </a:t>
            </a:r>
            <a:r>
              <a:rPr lang="en-US" dirty="0" err="1"/>
              <a:t>miniWorkshop</a:t>
            </a:r>
            <a:endParaRPr lang="en-US" dirty="0"/>
          </a:p>
          <a:p>
            <a:r>
              <a:rPr lang="en-US" dirty="0"/>
              <a:t>Feb 16, 2021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850CB-7CF0-494E-A72C-26EA10881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Plasma Processing for In-Situ Field Emission Mitigation of SRF Cryomodules</a:t>
            </a:r>
          </a:p>
        </p:txBody>
      </p:sp>
    </p:spTree>
    <p:extLst>
      <p:ext uri="{BB962C8B-B14F-4D97-AF65-F5344CB8AC3E}">
        <p14:creationId xmlns:p14="http://schemas.microsoft.com/office/powerpoint/2010/main" val="11604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2250" y="405752"/>
            <a:ext cx="8686800" cy="320908"/>
          </a:xfrm>
        </p:spPr>
        <p:txBody>
          <a:bodyPr/>
          <a:lstStyle/>
          <a:p>
            <a:r>
              <a:rPr lang="en-US" dirty="0"/>
              <a:t>Plasma processing of N-doped cavities for LCLS-II – single-cell studies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59044FC-DBFC-5245-8ACF-9C36EF85A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Martina Martinello | Plasma processing for in-situ field emission mitigation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19" name="Object 18" descr="Project Path: C:\Users\giaccone\Desktop\PhD @ Fermilab\Plasma Processing\TE1RI007\TE1RI007_VTStests.opju&#10;PE Folder: /TE1RI007_VTStests/Folder1/&#10;Short Name: Graph7">
            <a:extLst>
              <a:ext uri="{FF2B5EF4-FFF2-40B4-BE49-F238E27FC236}">
                <a16:creationId xmlns:a16="http://schemas.microsoft.com/office/drawing/2014/main" id="{9844ECFC-942E-4682-8F04-C7C9870ABB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424667"/>
              </p:ext>
            </p:extLst>
          </p:nvPr>
        </p:nvGraphicFramePr>
        <p:xfrm>
          <a:off x="5129609" y="812407"/>
          <a:ext cx="3785791" cy="289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19" name="Object 18" descr="Project Path: C:\Users\giaccone\Desktop\PhD @ Fermilab\Plasma Processing\TE1RI007\TE1RI007_VTStests.opju&#10;PE Folder: /TE1RI007_VTStests/Folder1/&#10;Short Name: Graph7">
                        <a:extLst>
                          <a:ext uri="{FF2B5EF4-FFF2-40B4-BE49-F238E27FC236}">
                            <a16:creationId xmlns:a16="http://schemas.microsoft.com/office/drawing/2014/main" id="{9844ECFC-942E-4682-8F04-C7C9870ABB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29609" y="812407"/>
                        <a:ext cx="3785791" cy="2896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4ED9FE-A639-4913-A52E-36F61473CDD6}"/>
              </a:ext>
            </a:extLst>
          </p:cNvPr>
          <p:cNvCxnSpPr>
            <a:cxnSpLocks/>
          </p:cNvCxnSpPr>
          <p:nvPr/>
        </p:nvCxnSpPr>
        <p:spPr>
          <a:xfrm>
            <a:off x="7346014" y="2455239"/>
            <a:ext cx="898855" cy="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FB995A3-D823-4619-BEF9-5B3F817DA85C}"/>
              </a:ext>
            </a:extLst>
          </p:cNvPr>
          <p:cNvSpPr txBox="1"/>
          <p:nvPr/>
        </p:nvSpPr>
        <p:spPr>
          <a:xfrm>
            <a:off x="390677" y="3676451"/>
            <a:ext cx="831270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685800">
              <a:buFont typeface="Wingdings" panose="05000000000000000000" pitchFamily="2" charset="2"/>
              <a:buChar char="Ø"/>
              <a:defRPr/>
            </a:pPr>
            <a:r>
              <a:rPr lang="en-US" sz="2000" u="sng" dirty="0">
                <a:solidFill>
                  <a:prstClr val="black"/>
                </a:solidFill>
                <a:latin typeface="Calibri"/>
              </a:rPr>
              <a:t>No Q degradation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observed in N-doped cavities after plasma processing</a:t>
            </a:r>
          </a:p>
          <a:p>
            <a:pPr algn="just" defTabSz="685800"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  <a:p>
            <a:pPr marL="257175" indent="-257175" defTabSz="685800"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C00000"/>
                </a:solidFill>
                <a:latin typeface="Calibri"/>
              </a:rPr>
              <a:t>15 MV/m gained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after plasma processing cavity contaminated with carbon</a:t>
            </a:r>
          </a:p>
        </p:txBody>
      </p:sp>
      <p:graphicFrame>
        <p:nvGraphicFramePr>
          <p:cNvPr id="28" name="Object 27" descr="Project Path: C:\Users\giaccone\Desktop\PhD @ Fermilab\Plasma Processing\TE1RI007\TE1RI007_VTStests.opju&#10;PE Folder: /TE1RI007_VTStests/Folder1/&#10;Short Name: Graph9">
            <a:extLst>
              <a:ext uri="{FF2B5EF4-FFF2-40B4-BE49-F238E27FC236}">
                <a16:creationId xmlns:a16="http://schemas.microsoft.com/office/drawing/2014/main" id="{22D22A28-A988-46F5-BF83-02FAA6363D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548097"/>
              </p:ext>
            </p:extLst>
          </p:nvPr>
        </p:nvGraphicFramePr>
        <p:xfrm>
          <a:off x="1599313" y="808788"/>
          <a:ext cx="3785791" cy="289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28" name="Object 27" descr="Project Path: C:\Users\giaccone\Desktop\PhD @ Fermilab\Plasma Processing\TE1RI007\TE1RI007_VTStests.opju&#10;PE Folder: /TE1RI007_VTStests/Folder1/&#10;Short Name: Graph9">
                        <a:extLst>
                          <a:ext uri="{FF2B5EF4-FFF2-40B4-BE49-F238E27FC236}">
                            <a16:creationId xmlns:a16="http://schemas.microsoft.com/office/drawing/2014/main" id="{22D22A28-A988-46F5-BF83-02FAA6363D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9313" y="808788"/>
                        <a:ext cx="3785791" cy="2896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6F409BDD-87AB-424B-A15F-BCCC0183ACAE}"/>
              </a:ext>
            </a:extLst>
          </p:cNvPr>
          <p:cNvSpPr/>
          <p:nvPr/>
        </p:nvSpPr>
        <p:spPr>
          <a:xfrm>
            <a:off x="2157810" y="826526"/>
            <a:ext cx="2971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N-doped single-cell cavity with no FE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3CE3C9-20BC-2948-A7D0-5E23B3BC82A9}"/>
              </a:ext>
            </a:extLst>
          </p:cNvPr>
          <p:cNvSpPr/>
          <p:nvPr/>
        </p:nvSpPr>
        <p:spPr>
          <a:xfrm>
            <a:off x="5541277" y="683304"/>
            <a:ext cx="3162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N-doped single-cell cavity contaminated with </a:t>
            </a:r>
            <a:r>
              <a:rPr lang="en-US" sz="1200" b="1" dirty="0" err="1"/>
              <a:t>Acquadag</a:t>
            </a:r>
            <a:r>
              <a:rPr lang="en-US" sz="1200" b="1" dirty="0"/>
              <a:t> (carbon-based panting)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BF286-6B2F-014A-878F-83719FBF13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r="15815"/>
          <a:stretch/>
        </p:blipFill>
        <p:spPr>
          <a:xfrm>
            <a:off x="271755" y="808788"/>
            <a:ext cx="1451897" cy="270340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69F550F-85E6-3746-9747-AFEC21008CD3}"/>
              </a:ext>
            </a:extLst>
          </p:cNvPr>
          <p:cNvCxnSpPr>
            <a:cxnSpLocks/>
          </p:cNvCxnSpPr>
          <p:nvPr/>
        </p:nvCxnSpPr>
        <p:spPr>
          <a:xfrm flipH="1" flipV="1">
            <a:off x="506034" y="2958173"/>
            <a:ext cx="362484" cy="373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D84673-3556-0B45-AE95-0C36BFF3138A}"/>
              </a:ext>
            </a:extLst>
          </p:cNvPr>
          <p:cNvCxnSpPr>
            <a:cxnSpLocks/>
          </p:cNvCxnSpPr>
          <p:nvPr/>
        </p:nvCxnSpPr>
        <p:spPr>
          <a:xfrm flipV="1">
            <a:off x="959767" y="1648799"/>
            <a:ext cx="454908" cy="17365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F360A5B-A4C9-8244-A231-EF6E3DDDD2AA}"/>
              </a:ext>
            </a:extLst>
          </p:cNvPr>
          <p:cNvSpPr txBox="1"/>
          <p:nvPr/>
        </p:nvSpPr>
        <p:spPr>
          <a:xfrm>
            <a:off x="529904" y="3254574"/>
            <a:ext cx="1145786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HOM couplers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50BCF-B162-4D4E-B4B6-EE7BB836EB00}"/>
              </a:ext>
            </a:extLst>
          </p:cNvPr>
          <p:cNvSpPr/>
          <p:nvPr/>
        </p:nvSpPr>
        <p:spPr>
          <a:xfrm>
            <a:off x="149311" y="4481137"/>
            <a:ext cx="3715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>
                <a:solidFill>
                  <a:srgbClr val="0000FF"/>
                </a:solidFill>
              </a:rPr>
              <a:t>B. </a:t>
            </a:r>
            <a:r>
              <a:rPr lang="en-US" sz="2000" baseline="30000" dirty="0" err="1">
                <a:solidFill>
                  <a:srgbClr val="0000FF"/>
                </a:solidFill>
              </a:rPr>
              <a:t>Giaccone</a:t>
            </a:r>
            <a:r>
              <a:rPr lang="en-US" sz="2000" baseline="30000" dirty="0">
                <a:solidFill>
                  <a:srgbClr val="0000FF"/>
                </a:solidFill>
              </a:rPr>
              <a:t> et al., accepted for publication in PRAB</a:t>
            </a:r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08F5ED-48E6-8245-8C48-C915144709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C52E32F-4078-6043-9B47-62A56479AA98}" type="datetime1">
              <a:rPr lang="en-US" smtClean="0"/>
              <a:t>2/16/21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69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descr="Project Path: C:\Users\giaccone\Desktop\PhD @ Fermilab\Plasma Processing\cavities\TB9RI022\TB9RI022_FieldEmitting_VTStests_Plasma.opju&#10;PE Folder: /TB9RI022_FieldEmitting_VTStests_Plasma/Folder1/&#10;Short Name: Graph5">
            <a:extLst>
              <a:ext uri="{FF2B5EF4-FFF2-40B4-BE49-F238E27FC236}">
                <a16:creationId xmlns:a16="http://schemas.microsoft.com/office/drawing/2014/main" id="{E894D81B-792E-E644-BB7D-47FA2519DD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314601"/>
              </p:ext>
            </p:extLst>
          </p:nvPr>
        </p:nvGraphicFramePr>
        <p:xfrm>
          <a:off x="2897923" y="657005"/>
          <a:ext cx="3348153" cy="2561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17" name="Object 16" descr="Project Path: C:\Users\giaccone\Desktop\PhD @ Fermilab\Plasma Processing\cavities\TB9RI022\TB9RI022_FieldEmitting_VTStests_Plasma.opju&#10;PE Folder: /TB9RI022_FieldEmitting_VTStests_Plasma/Folder1/&#10;Short Name: Graph5">
                        <a:extLst>
                          <a:ext uri="{FF2B5EF4-FFF2-40B4-BE49-F238E27FC236}">
                            <a16:creationId xmlns:a16="http://schemas.microsoft.com/office/drawing/2014/main" id="{E894D81B-792E-E644-BB7D-47FA2519D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7923" y="657005"/>
                        <a:ext cx="3348153" cy="2561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18" name="Object 17" descr="Project Path: &#10;PE Folder: //&#10;Short Name: Graph1">
            <a:extLst>
              <a:ext uri="{FF2B5EF4-FFF2-40B4-BE49-F238E27FC236}">
                <a16:creationId xmlns:a16="http://schemas.microsoft.com/office/drawing/2014/main" id="{8F6E8BB6-5FD3-45C9-84D3-2D8BF9832E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925955"/>
              </p:ext>
            </p:extLst>
          </p:nvPr>
        </p:nvGraphicFramePr>
        <p:xfrm>
          <a:off x="-141994" y="643409"/>
          <a:ext cx="3426206" cy="2621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18" name="Object 17" descr="Project Path: &#10;PE Folder: //&#10;Short Name: Graph1">
                        <a:extLst>
                          <a:ext uri="{FF2B5EF4-FFF2-40B4-BE49-F238E27FC236}">
                            <a16:creationId xmlns:a16="http://schemas.microsoft.com/office/drawing/2014/main" id="{8F6E8BB6-5FD3-45C9-84D3-2D8BF9832E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41994" y="643409"/>
                        <a:ext cx="3426206" cy="2621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>
            <a:extLst>
              <a:ext uri="{FF2B5EF4-FFF2-40B4-BE49-F238E27FC236}">
                <a16:creationId xmlns:a16="http://schemas.microsoft.com/office/drawing/2014/main" id="{6A65B321-3997-4AFF-994D-567E5EC3C7A1}"/>
              </a:ext>
            </a:extLst>
          </p:cNvPr>
          <p:cNvSpPr/>
          <p:nvPr/>
        </p:nvSpPr>
        <p:spPr>
          <a:xfrm>
            <a:off x="5217319" y="982651"/>
            <a:ext cx="560510" cy="17844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B3372A-75E7-4EB3-A7C2-226A721CD41B}"/>
              </a:ext>
            </a:extLst>
          </p:cNvPr>
          <p:cNvSpPr/>
          <p:nvPr/>
        </p:nvSpPr>
        <p:spPr>
          <a:xfrm>
            <a:off x="2169794" y="1419557"/>
            <a:ext cx="514350" cy="13888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32CBFB-1049-4338-80AF-4C33EAAA2364}"/>
              </a:ext>
            </a:extLst>
          </p:cNvPr>
          <p:cNvSpPr txBox="1"/>
          <p:nvPr/>
        </p:nvSpPr>
        <p:spPr>
          <a:xfrm>
            <a:off x="57174" y="3074243"/>
            <a:ext cx="7506597" cy="156966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No radiation detected </a:t>
            </a:r>
            <a:r>
              <a:rPr lang="en-US" sz="1800" dirty="0">
                <a:solidFill>
                  <a:prstClr val="black"/>
                </a:solidFill>
              </a:rPr>
              <a:t>after plasma processing in naturally FE cavities (1/2) and in cavity with vacuum failure in clean-room (1/1)</a:t>
            </a:r>
          </a:p>
          <a:p>
            <a:pPr algn="just" defTabSz="685800">
              <a:defRPr/>
            </a:pPr>
            <a:endParaRPr lang="en-US" sz="600" dirty="0">
              <a:solidFill>
                <a:prstClr val="black"/>
              </a:solidFill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</a:rPr>
              <a:t>No significant improvement detected in cavities w vacuum failure outside cleanroom (3/3). Particle analysis show presence of metallic particles.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F3B2C5-EEAD-3140-848D-45EAC23F5F08}"/>
              </a:ext>
            </a:extLst>
          </p:cNvPr>
          <p:cNvSpPr/>
          <p:nvPr/>
        </p:nvSpPr>
        <p:spPr>
          <a:xfrm>
            <a:off x="3273944" y="520986"/>
            <a:ext cx="26807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Simulated vacuum failure in clean-room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F55012-8B13-AB46-ABA3-B749BAE56C40}"/>
              </a:ext>
            </a:extLst>
          </p:cNvPr>
          <p:cNvSpPr/>
          <p:nvPr/>
        </p:nvSpPr>
        <p:spPr>
          <a:xfrm>
            <a:off x="31644" y="592770"/>
            <a:ext cx="30015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Naturally FE cavity from vendor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92B3FD-7B1C-4B0D-A533-A432A4550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068" y="975507"/>
            <a:ext cx="2831390" cy="20553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EA7025-BD04-4383-9836-2A0EF3509473}"/>
              </a:ext>
            </a:extLst>
          </p:cNvPr>
          <p:cNvSpPr/>
          <p:nvPr/>
        </p:nvSpPr>
        <p:spPr>
          <a:xfrm>
            <a:off x="6033736" y="2913741"/>
            <a:ext cx="3160953" cy="1285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71108E-45C8-4897-9E66-F38913B5D8FE}"/>
              </a:ext>
            </a:extLst>
          </p:cNvPr>
          <p:cNvSpPr/>
          <p:nvPr/>
        </p:nvSpPr>
        <p:spPr>
          <a:xfrm>
            <a:off x="6351944" y="524978"/>
            <a:ext cx="2903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Simulated vacuum failure outside clean-room</a:t>
            </a:r>
          </a:p>
        </p:txBody>
      </p:sp>
      <p:pic>
        <p:nvPicPr>
          <p:cNvPr id="20" name="Picture 19" descr="A picture containing black, photo, playing, woman&#10;&#10;Description automatically generated">
            <a:extLst>
              <a:ext uri="{FF2B5EF4-FFF2-40B4-BE49-F238E27FC236}">
                <a16:creationId xmlns:a16="http://schemas.microsoft.com/office/drawing/2014/main" id="{8AF3183F-A673-429A-8B5B-9B80B55710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175"/>
          <a:stretch/>
        </p:blipFill>
        <p:spPr>
          <a:xfrm>
            <a:off x="7563771" y="3184608"/>
            <a:ext cx="1574687" cy="1461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A0F5FE-DDA2-4AFA-AC2B-7F6F7DCAD439}"/>
              </a:ext>
            </a:extLst>
          </p:cNvPr>
          <p:cNvSpPr txBox="1"/>
          <p:nvPr/>
        </p:nvSpPr>
        <p:spPr>
          <a:xfrm>
            <a:off x="7852987" y="3792794"/>
            <a:ext cx="502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C4FBB7-4D77-4E48-859D-51CEB3AF8AF4}"/>
              </a:ext>
            </a:extLst>
          </p:cNvPr>
          <p:cNvSpPr txBox="1"/>
          <p:nvPr/>
        </p:nvSpPr>
        <p:spPr>
          <a:xfrm>
            <a:off x="8517836" y="3745936"/>
            <a:ext cx="502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99E377-DDD1-4A97-9926-159C2868C2DF}"/>
              </a:ext>
            </a:extLst>
          </p:cNvPr>
          <p:cNvCxnSpPr>
            <a:cxnSpLocks/>
          </p:cNvCxnSpPr>
          <p:nvPr/>
        </p:nvCxnSpPr>
        <p:spPr>
          <a:xfrm flipV="1">
            <a:off x="7496426" y="4167993"/>
            <a:ext cx="262323" cy="185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9">
            <a:extLst>
              <a:ext uri="{FF2B5EF4-FFF2-40B4-BE49-F238E27FC236}">
                <a16:creationId xmlns:a16="http://schemas.microsoft.com/office/drawing/2014/main" id="{FE6667ED-EC7F-414F-8554-C1C6FDF49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400367"/>
            <a:ext cx="8686800" cy="320908"/>
          </a:xfrm>
        </p:spPr>
        <p:txBody>
          <a:bodyPr/>
          <a:lstStyle/>
          <a:p>
            <a:r>
              <a:rPr lang="en-US" dirty="0"/>
              <a:t>Plasma processing of N-doped cavities for LCLS-II – nine-cell studies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D612D4-13B2-DC47-88AB-899471420926}"/>
              </a:ext>
            </a:extLst>
          </p:cNvPr>
          <p:cNvSpPr/>
          <p:nvPr/>
        </p:nvSpPr>
        <p:spPr>
          <a:xfrm>
            <a:off x="1881467" y="4490200"/>
            <a:ext cx="3715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>
                <a:solidFill>
                  <a:srgbClr val="0000FF"/>
                </a:solidFill>
              </a:rPr>
              <a:t>B. </a:t>
            </a:r>
            <a:r>
              <a:rPr lang="en-US" sz="2000" baseline="30000" dirty="0" err="1">
                <a:solidFill>
                  <a:srgbClr val="0000FF"/>
                </a:solidFill>
              </a:rPr>
              <a:t>Giaccone</a:t>
            </a:r>
            <a:r>
              <a:rPr lang="en-US" sz="2000" baseline="30000" dirty="0">
                <a:solidFill>
                  <a:srgbClr val="0000FF"/>
                </a:solidFill>
              </a:rPr>
              <a:t> et al., accepted for publication in PRAB</a:t>
            </a:r>
            <a:endParaRPr lang="en-US" sz="2000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7CC825E-6B68-C943-99C7-D2C3A8F606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D331F5C-3D6B-084C-9CBC-CB292C3FE241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7575CA5-8D24-2849-B668-BECA0F77E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4873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F2F9A2A-63EC-9943-AE99-D1DF009A2E8B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4095B4-A7C2-EC40-88D0-946B7351B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Introduction on plasma processing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Example of plasma cleaning on SRF cavities &amp; cryomodules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Plasma processing effort in the SRF community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Future perspective</a:t>
            </a:r>
          </a:p>
        </p:txBody>
      </p:sp>
    </p:spTree>
    <p:extLst>
      <p:ext uri="{BB962C8B-B14F-4D97-AF65-F5344CB8AC3E}">
        <p14:creationId xmlns:p14="http://schemas.microsoft.com/office/powerpoint/2010/main" val="4128382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7487F-4FEF-B348-97F2-4CCA18A3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8849"/>
            <a:ext cx="8686800" cy="320908"/>
          </a:xfrm>
        </p:spPr>
        <p:txBody>
          <a:bodyPr/>
          <a:lstStyle/>
          <a:p>
            <a:r>
              <a:rPr lang="en-US" dirty="0"/>
              <a:t>Plasma processing effort in US and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A4F-3643-E744-9E44-A544F8A61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5608721-88E2-F442-8F59-78A5282A023E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C09-5340-3E42-8F3A-24BA1722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45B0-1DB8-0040-A691-2121DC9A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701632-B541-644B-8FDF-800AC5D2DB97}"/>
              </a:ext>
            </a:extLst>
          </p:cNvPr>
          <p:cNvSpPr txBox="1">
            <a:spLocks/>
          </p:cNvSpPr>
          <p:nvPr/>
        </p:nvSpPr>
        <p:spPr>
          <a:xfrm>
            <a:off x="228603" y="594852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Plasma processing has been developed at ORNL for SNS HB 805 MHz cavities, and thanks to the successful experience is being implemented in other labs worldwide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SNS medium-beta cryomodules are being plasma processed as part of PPU to increase their accelerating gradients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in partnership with ORNL and SLAC developed plasma processing methodology for LCLS-II 1.3 GHz 9-cell cavities and will be now implemented in the LCLS-II 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vCM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is also considering to develop plasma processing for PIP-II SSR and 650 MHz cavities</a:t>
            </a:r>
          </a:p>
          <a:p>
            <a:pPr algn="just">
              <a:spcBef>
                <a:spcPts val="0"/>
              </a:spcBef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developing similar plasma processing procedure for CEBAF 7-cell 1.5GHz C100 cavities to mitigate CEBAF cryomodules degradation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MSU is developing plasma processing for FRIB 322 MHz HWR and 80.5 MHz QWR cavities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 is developing plasma processing for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CiADS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162.5 MHz HWR</a:t>
            </a:r>
          </a:p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09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7487F-4FEF-B348-97F2-4CCA18A3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8849"/>
            <a:ext cx="8686800" cy="320908"/>
          </a:xfrm>
        </p:spPr>
        <p:txBody>
          <a:bodyPr/>
          <a:lstStyle/>
          <a:p>
            <a:r>
              <a:rPr lang="en-US" dirty="0"/>
              <a:t>Plasma processing effort in US and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A4F-3643-E744-9E44-A544F8A61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2BCB03B-C048-FE4F-BDBA-CD3CB441E6E5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C09-5340-3E42-8F3A-24BA1722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45B0-1DB8-0040-A691-2121DC9A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701632-B541-644B-8FDF-800AC5D2DB97}"/>
              </a:ext>
            </a:extLst>
          </p:cNvPr>
          <p:cNvSpPr txBox="1">
            <a:spLocks/>
          </p:cNvSpPr>
          <p:nvPr/>
        </p:nvSpPr>
        <p:spPr>
          <a:xfrm>
            <a:off x="228603" y="594852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Plasma processing has been developed at ORNL for SNS HB 805 MHz cavities, and thanks to the successful experience is being implemented in other labs worldwide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SNS medium-beta cryomodules are being plasma processed as part of PPU to increase their accelerating gradients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in partnership with ORNL and SLAC developed plasma processing methodology for LCLS-II 1.3 GHz 9-cell cavities and will be now implemented in the LCLS-II 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vCM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is also considering to develop plasma processing for PIP-II SSR and 650 MHz cavities</a:t>
            </a:r>
          </a:p>
          <a:p>
            <a:pPr algn="just">
              <a:spcBef>
                <a:spcPts val="0"/>
              </a:spcBef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developing similar plasma processing procedure for CEBAF 7-cell 1.5GHz C100 cavities to mitigate CEBAF cryomodules degradation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MSU is developing plasma processing for FRIB 322 MHz HWR and 80.5 MHz QWR cavities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 is developing plasma processing for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CiADS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162.5 MHz HWR</a:t>
            </a:r>
          </a:p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30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7487F-4FEF-B348-97F2-4CCA18A3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8849"/>
            <a:ext cx="8686800" cy="320908"/>
          </a:xfrm>
        </p:spPr>
        <p:txBody>
          <a:bodyPr/>
          <a:lstStyle/>
          <a:p>
            <a:r>
              <a:rPr lang="en-US" dirty="0"/>
              <a:t>Plasma processing effort in US and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A4F-3643-E744-9E44-A544F8A61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070893E-D34C-FA47-AE31-12B5509252A3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C09-5340-3E42-8F3A-24BA1722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45B0-1DB8-0040-A691-2121DC9A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1914AF7-27FB-D345-BD6D-2171F8894E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603" y="594852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Plasma processing has been developed at ORNL for SNS HB 805 MHz cavities, and thanks to the successful experience is being implemented in other labs worldwide</a:t>
            </a: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SNS medium-beta cryomodules are being plasma processed as part of PPU to increase their accelerating gradients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in partnership with ORNL and SLAC developed plasma processing methodology for LCLS-II 1.3 GHz 9-cell cavities and will be now implemented in the LCLS-II 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vCM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is also considering to develop plasma processing for PIP-II SSR and 650 MHz cavities</a:t>
            </a:r>
          </a:p>
          <a:p>
            <a:pPr algn="just">
              <a:spcBef>
                <a:spcPts val="0"/>
              </a:spcBef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developing similar plasma processing procedure for CEBAF 7-cell 1.5GHz C100 cavities to mitigate CEBAF cryomodules degradation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MSU is developing plasma processing for FRIB 322 MHz HWR and 80.5 MHz QWR cavities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 is developing plasma processing for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CiADS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162.5 MHz HWR</a:t>
            </a:r>
          </a:p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3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824583-5916-D04E-AB7F-A2DC1B84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59" y="674488"/>
            <a:ext cx="4771997" cy="4010467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Medium-beta cryomodules being plasma processed as part of PPU to increase their accelerating gradients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lvl="1"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First time medium-beta cryomodules are being plasma processed at SNS</a:t>
            </a:r>
          </a:p>
          <a:p>
            <a:pPr lvl="1"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8 high-beta cryomodules have been plasma processed before</a:t>
            </a:r>
          </a:p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3 cavities in medium-beta  cryomodules plasma processed simultaneously</a:t>
            </a:r>
          </a:p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Cleaning of the cavities’ RF surface is observed through gas analysis</a:t>
            </a:r>
          </a:p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Cavities in the first plasma processed medium beta cryomodule improved by 2.5 MV/m on average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A8883-EA90-2F4C-B828-1CDB50933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Plasma Processing for Proton Power Upgrade is underway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AFBAC3-BD77-B443-A837-DA471ECE30D8}"/>
              </a:ext>
            </a:extLst>
          </p:cNvPr>
          <p:cNvSpPr txBox="1"/>
          <p:nvPr/>
        </p:nvSpPr>
        <p:spPr>
          <a:xfrm>
            <a:off x="5201900" y="2847912"/>
            <a:ext cx="387327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Plasma processing RF carts in front of a medium-beta cryomodule </a:t>
            </a:r>
          </a:p>
        </p:txBody>
      </p: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26E726ED-378C-4D02-9ABC-E509B9BB7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2798" y="509722"/>
            <a:ext cx="3091922" cy="2318942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D472D6E-6E76-4D57-B99B-D4194521D3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19282" t="55080" r="2483" b="20133"/>
          <a:stretch/>
        </p:blipFill>
        <p:spPr>
          <a:xfrm>
            <a:off x="5149861" y="3233821"/>
            <a:ext cx="3674471" cy="8724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9DCE5F-D17D-40D8-9159-B6231A6F02D4}"/>
              </a:ext>
            </a:extLst>
          </p:cNvPr>
          <p:cNvSpPr txBox="1"/>
          <p:nvPr/>
        </p:nvSpPr>
        <p:spPr>
          <a:xfrm>
            <a:off x="5042121" y="4094025"/>
            <a:ext cx="38732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Gas analysis during plasma processing. By-products of hydrocarbon oxidation by the neon-oxygen plasma are observed indicating cleaning of the RF surfaces.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03186C-E944-854E-A7D3-0F88545D93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5C6E89E-34E2-874F-BA2C-44A06D069AB2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B303E-BC60-5342-8C55-3D4476EED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9C9B1-DABC-7D46-AED0-67E8562BB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5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7487F-4FEF-B348-97F2-4CCA18A3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8849"/>
            <a:ext cx="8686800" cy="320908"/>
          </a:xfrm>
        </p:spPr>
        <p:txBody>
          <a:bodyPr/>
          <a:lstStyle/>
          <a:p>
            <a:r>
              <a:rPr lang="en-US" dirty="0"/>
              <a:t>Plasma processing effort in US and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A4F-3643-E744-9E44-A544F8A61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3C4718A-9733-1244-966F-EF2F60E5989A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C09-5340-3E42-8F3A-24BA1722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45B0-1DB8-0040-A691-2121DC9A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701632-B541-644B-8FDF-800AC5D2DB97}"/>
              </a:ext>
            </a:extLst>
          </p:cNvPr>
          <p:cNvSpPr txBox="1">
            <a:spLocks/>
          </p:cNvSpPr>
          <p:nvPr/>
        </p:nvSpPr>
        <p:spPr>
          <a:xfrm>
            <a:off x="228603" y="594852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Plasma processing has been developed at ORNL for SNS HB 805 MHz cavities, and thanks to the successful experience is being implemented in other labs worldwide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SNS medium-beta cryomodules are being plasma processed as part of PPU to increase their accelerating gradients</a:t>
            </a: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FNAL in partnership with ORNL and SLAC developed plasma processing methodology for LCLS-II 1.3 GHz 9-cell cavities and will be now implemented in the LCLS-II HE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vCM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is also considering to develop plasma processing for PIP-II SSR and 650 MHz cavities</a:t>
            </a:r>
          </a:p>
          <a:p>
            <a:pPr algn="just">
              <a:spcBef>
                <a:spcPts val="0"/>
              </a:spcBef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developing similar plasma processing procedure for CEBAF 7-cell 1.5GHz C100 cavities to mitigate CEBAF cryomodules degradation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MSU is developing plasma processing for FRIB 322 MHz HWR and 80.5 MHz QWR cavities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 is developing plasma processing for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CiADS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162.5 MHz HWR</a:t>
            </a:r>
          </a:p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32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processing for LCLS-II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895" y="541120"/>
            <a:ext cx="3114087" cy="20306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75625" y="509722"/>
                <a:ext cx="5289287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 algn="just"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The Linear Coherent Light Source-II (LCLS-II) consists of 35 CM, with 8 TESLA-type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1300 </m:t>
                    </m:r>
                    <m:r>
                      <a:rPr lang="en-US" sz="20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𝑀𝐻𝑧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9-cells cavities / CM</a:t>
                </a:r>
                <a:endParaRPr lang="en-US" sz="9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257175" indent="-257175" algn="just">
                  <a:spcAft>
                    <a:spcPts val="1200"/>
                  </a:spcAft>
                  <a:buClr>
                    <a:schemeClr val="accent6">
                      <a:lumMod val="50000"/>
                    </a:schemeClr>
                  </a:buClr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Plasma processing has been developed for these cavities, and high-Q preservation after plasma processing has been demonstrated </a:t>
                </a:r>
              </a:p>
              <a:p>
                <a:pPr marL="257175" indent="-257175" algn="just">
                  <a:spcAft>
                    <a:spcPts val="1200"/>
                  </a:spcAft>
                  <a:buClr>
                    <a:schemeClr val="accent6">
                      <a:lumMod val="50000"/>
                    </a:schemeClr>
                  </a:buClr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The </a:t>
                </a:r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methodology will be validated in-situ in a CM next summer 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during the LCLS-II HE </a:t>
                </a:r>
                <a:r>
                  <a:rPr lang="en-US" sz="2000" dirty="0" err="1">
                    <a:solidFill>
                      <a:schemeClr val="accent6">
                        <a:lumMod val="50000"/>
                      </a:schemeClr>
                    </a:solidFill>
                  </a:rPr>
                  <a:t>vCM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test at the CMTF at FNAL</a:t>
                </a:r>
              </a:p>
              <a:p>
                <a:pPr marL="257175" indent="-257175" algn="just">
                  <a:spcAft>
                    <a:spcPts val="1200"/>
                  </a:spcAft>
                  <a:buClr>
                    <a:schemeClr val="accent6">
                      <a:lumMod val="50000"/>
                    </a:schemeClr>
                  </a:buClr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If successful plasma processing might be implemented in both LCLS-II and LCLS-II HE CMs</a:t>
                </a: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5" y="509722"/>
                <a:ext cx="5289287" cy="4247317"/>
              </a:xfrm>
              <a:prstGeom prst="rect">
                <a:avLst/>
              </a:prstGeom>
              <a:blipFill>
                <a:blip r:embed="rId4"/>
                <a:stretch>
                  <a:fillRect l="-959" t="-595" r="-1199" b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 descr="Project Path: C:\Users\giaccone\Desktop\PhD @ Fermilab\Plasma Processing\TE1RI007\TE1RI007_VTStests.opju&#10;PE Folder: /TE1RI007_VTStests/Folder1/&#10;Short Name: Graph9">
            <a:extLst>
              <a:ext uri="{FF2B5EF4-FFF2-40B4-BE49-F238E27FC236}">
                <a16:creationId xmlns:a16="http://schemas.microsoft.com/office/drawing/2014/main" id="{A8A12918-587E-2346-AA8B-CFE1C71AA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509482"/>
              </p:ext>
            </p:extLst>
          </p:nvPr>
        </p:nvGraphicFramePr>
        <p:xfrm>
          <a:off x="5926461" y="2453268"/>
          <a:ext cx="2915521" cy="2230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9" name="Object 8" descr="Project Path: C:\Users\giaccone\Desktop\PhD @ Fermilab\Plasma Processing\TE1RI007\TE1RI007_VTStests.opju&#10;PE Folder: /TE1RI007_VTStests/Folder1/&#10;Short Name: Graph9">
                        <a:extLst>
                          <a:ext uri="{FF2B5EF4-FFF2-40B4-BE49-F238E27FC236}">
                            <a16:creationId xmlns:a16="http://schemas.microsoft.com/office/drawing/2014/main" id="{A8A12918-587E-2346-AA8B-CFE1C71AA1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26461" y="2453268"/>
                        <a:ext cx="2915521" cy="2230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490A5F2-A880-D940-AB9C-17E41F1471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DB60193-9235-504F-BDB3-47E557BCF6DB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82F386-F1E8-924D-BCB2-771A931B6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07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7487F-4FEF-B348-97F2-4CCA18A3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8849"/>
            <a:ext cx="8686800" cy="320908"/>
          </a:xfrm>
        </p:spPr>
        <p:txBody>
          <a:bodyPr/>
          <a:lstStyle/>
          <a:p>
            <a:r>
              <a:rPr lang="en-US" dirty="0"/>
              <a:t>Plasma processing effort in US and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A4F-3643-E744-9E44-A544F8A61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24659A6-07F0-F448-A38A-7DF538259213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C09-5340-3E42-8F3A-24BA1722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45B0-1DB8-0040-A691-2121DC9A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701632-B541-644B-8FDF-800AC5D2DB97}"/>
              </a:ext>
            </a:extLst>
          </p:cNvPr>
          <p:cNvSpPr txBox="1">
            <a:spLocks/>
          </p:cNvSpPr>
          <p:nvPr/>
        </p:nvSpPr>
        <p:spPr>
          <a:xfrm>
            <a:off x="228603" y="594852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Plasma processing has been developed at ORNL for SNS HB 805 MHz cavities, and thanks to the successful experience is being implemented in other labs worldwide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SNS medium-beta cryomodules are being plasma processed as part of PPU to increase their accelerating gradients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in partnership with ORNL and SLAC developed plasma processing methodology for LCLS-II 1.3 GHz 9-cell cavities and will be now implemented in the LCLS-II 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vCM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FNAL is also considering to develop plasma processing for PIP-II SSR and 650 MHz cavities</a:t>
            </a:r>
          </a:p>
          <a:p>
            <a:pPr algn="just">
              <a:spcBef>
                <a:spcPts val="0"/>
              </a:spcBef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developing similar plasma processing procedure for CEBAF 7-cell 1.5GHz C100 cavities to mitigate CEBAF cryomodules degradation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MSU is developing plasma processing for FRIB 322 MHz HWR and 80.5 MHz QWR cavities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 is developing plasma processing for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CiADS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162.5 MHz HWR</a:t>
            </a:r>
          </a:p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9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D2C5D85-4F1D-6B4C-BFE5-9455940D3683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4095B4-A7C2-EC40-88D0-946B7351B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Introduction on plasma processing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Example of plasma cleaning on SRF cavities &amp; cryomodules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Plasma processing effort in the SRF community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Future perspective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plasma processing efforts at FNAL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/>
          </a:p>
        </p:txBody>
      </p:sp>
      <p:sp>
        <p:nvSpPr>
          <p:cNvPr id="13" name="Rectangle 12"/>
          <p:cNvSpPr/>
          <p:nvPr/>
        </p:nvSpPr>
        <p:spPr>
          <a:xfrm>
            <a:off x="108169" y="601980"/>
            <a:ext cx="528928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Proton Improvement Plan-II (PIP-II) consists of HWR, SSR1, SSR2, LB650 and HB650 cavities</a:t>
            </a: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257175" indent="-257175" algn="just"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Plasma processing may be helpful to decrease field emission and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multipacting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in SSR and 650 MHz CMs</a:t>
            </a:r>
          </a:p>
          <a:p>
            <a:pPr marL="257175" indent="-257175" algn="just"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Plasma ignition has been achieved in an SSR1 cavity but further studies are needed to fully develop a plasma cleaning methodology</a:t>
            </a:r>
          </a:p>
          <a:p>
            <a:pPr marL="257175" indent="-257175" algn="just">
              <a:spcAft>
                <a:spcPts val="1200"/>
              </a:spcAft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FNAL is also collaborating with BNL to develop plasma processing in an 112 MHz SRF gun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B52AA6-B3D3-C342-8411-697A274867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1F628CC-045B-AD4D-BB1F-FEF54FBCB158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3050F-C558-E747-9FF9-FFCE820D7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1" name="Picture 8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62193DB-17DE-6C43-AFCD-C78739CCC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2" t="23134" r="42997" b="46918"/>
          <a:stretch/>
        </p:blipFill>
        <p:spPr>
          <a:xfrm>
            <a:off x="5631022" y="2308154"/>
            <a:ext cx="1743738" cy="1207286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28F2B7B-1469-7F4E-A862-2BBB0218F382}"/>
              </a:ext>
            </a:extLst>
          </p:cNvPr>
          <p:cNvSpPr txBox="1"/>
          <p:nvPr/>
        </p:nvSpPr>
        <p:spPr>
          <a:xfrm>
            <a:off x="7478944" y="2308154"/>
            <a:ext cx="1351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Plasma ignited in an SSR1 cavity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DFC5023-A40D-C141-A069-E0D207BFF860}"/>
              </a:ext>
            </a:extLst>
          </p:cNvPr>
          <p:cNvSpPr/>
          <p:nvPr/>
        </p:nvSpPr>
        <p:spPr>
          <a:xfrm>
            <a:off x="7374760" y="3166443"/>
            <a:ext cx="1455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517D8"/>
                </a:solidFill>
              </a:rPr>
              <a:t>P. </a:t>
            </a:r>
            <a:r>
              <a:rPr lang="en-US" sz="1200" dirty="0" err="1">
                <a:solidFill>
                  <a:srgbClr val="1517D8"/>
                </a:solidFill>
              </a:rPr>
              <a:t>Berrutti</a:t>
            </a:r>
            <a:r>
              <a:rPr lang="en-US" sz="1200" dirty="0">
                <a:solidFill>
                  <a:srgbClr val="1517D8"/>
                </a:solidFill>
              </a:rPr>
              <a:t>, TTC 2018</a:t>
            </a:r>
            <a:endParaRPr lang="en-US" sz="1200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412FCFF-59A5-9A49-AED8-9CDC891A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557" y="0"/>
            <a:ext cx="2966443" cy="2252866"/>
          </a:xfrm>
          <a:prstGeom prst="rect">
            <a:avLst/>
          </a:prstGeom>
        </p:spPr>
      </p:pic>
      <p:pic>
        <p:nvPicPr>
          <p:cNvPr id="87" name="Picture 86" descr="Diagram&#10;&#10;Description automatically generated">
            <a:extLst>
              <a:ext uri="{FF2B5EF4-FFF2-40B4-BE49-F238E27FC236}">
                <a16:creationId xmlns:a16="http://schemas.microsoft.com/office/drawing/2014/main" id="{34F07E23-AD7D-DC41-8251-C38812981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689" y="3570729"/>
            <a:ext cx="3322142" cy="13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72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7487F-4FEF-B348-97F2-4CCA18A3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8849"/>
            <a:ext cx="8686800" cy="320908"/>
          </a:xfrm>
        </p:spPr>
        <p:txBody>
          <a:bodyPr/>
          <a:lstStyle/>
          <a:p>
            <a:r>
              <a:rPr lang="en-US" dirty="0"/>
              <a:t>Plasma processing effort in US and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A4F-3643-E744-9E44-A544F8A61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1A581BF-722B-0A43-B0BB-D3839260A03C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C09-5340-3E42-8F3A-24BA1722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45B0-1DB8-0040-A691-2121DC9A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701632-B541-644B-8FDF-800AC5D2DB97}"/>
              </a:ext>
            </a:extLst>
          </p:cNvPr>
          <p:cNvSpPr txBox="1">
            <a:spLocks/>
          </p:cNvSpPr>
          <p:nvPr/>
        </p:nvSpPr>
        <p:spPr>
          <a:xfrm>
            <a:off x="228603" y="594852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Plasma processing has been developed at ORNL for SNS HB 805 MHz cavities, and thanks to the successful experience is being implemented in other labs worldwide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SNS medium-beta cryomodules are being plasma processed as part of PPU to increase their accelerating gradients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in partnership with ORNL and SLAC developed plasma processing methodology for LCLS-II 1.3 GHz 9-cell cavities and will be now implemented in the LCLS-II 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vCM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is also considering to develop plasma processing for PIP-II SSR and 650 MHz cavities</a:t>
            </a:r>
          </a:p>
          <a:p>
            <a:pPr algn="just">
              <a:spcBef>
                <a:spcPts val="0"/>
              </a:spcBef>
            </a:pP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is developing similar plasma processing procedure for CEBAF 7-cell 1.5GHz C100 cavities to mitigate CEBAF cryomodules degradation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MSU is developing plasma processing for FRIB 322 MHz HWR and 80.5 MHz QWR cavities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 is developing plasma processing for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CiADS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162.5 MHz HWR</a:t>
            </a:r>
          </a:p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80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engine&#10;&#10;Description automatically generated">
            <a:extLst>
              <a:ext uri="{FF2B5EF4-FFF2-40B4-BE49-F238E27FC236}">
                <a16:creationId xmlns:a16="http://schemas.microsoft.com/office/drawing/2014/main" id="{23D463D5-7498-4CC2-BB2C-971CEBB34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358" y="533523"/>
            <a:ext cx="6665077" cy="1869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In-situ plasma processing at JLAB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735" y="2403446"/>
            <a:ext cx="87276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The Continuous Electron Beam Accelerator Facility uses 418 SRF cavities for producing electron beams at energies up to 12 GeV.</a:t>
            </a:r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JLAB is developing procedures and equipment for in-situ plasma processing to help mitigating CEBAF linac energy degradation.</a:t>
            </a:r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Initial effort focuses on C100 cryomodules with follow-on effort towards processing the other cryomodule types used in CEBAF.</a:t>
            </a:r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Initial effort is focused on using argon and 1% to 3% oxygen for removing hydrocarbons from the inner surface of the cavities.  Other methods will be investigated in the future.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478" y="4443635"/>
            <a:ext cx="89995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517D8"/>
                </a:solidFill>
              </a:rPr>
              <a:t>Information about field emission at CEBAF: R. </a:t>
            </a:r>
            <a:r>
              <a:rPr lang="en-US" sz="1050" dirty="0" err="1">
                <a:solidFill>
                  <a:srgbClr val="1517D8"/>
                </a:solidFill>
              </a:rPr>
              <a:t>Geng</a:t>
            </a:r>
            <a:r>
              <a:rPr lang="en-US" sz="1050" dirty="0">
                <a:solidFill>
                  <a:srgbClr val="1517D8"/>
                </a:solidFill>
              </a:rPr>
              <a:t>,“Particulate field emitters in CEBAF: from root-cause studies to mitigation solutions”, Invited talk at LINAC20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14A421-D3DB-4E43-AD20-6B86A589EE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42AFAA5-6258-EC4C-AA2D-6ADF15F7A178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2A1688-B2C3-7443-93EA-F326135B2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2426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96" y="586309"/>
            <a:ext cx="8672513" cy="3794522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Two sets of RF and vacuum carts fabricated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Additional RF systems being developed for processing multiple cavities/cryomodules simultaneously in the tunnel.  Each of two systems will be able to process 2 cavities at the same time.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Software developed to automate the RF and vacuum measurements and control.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Automatic software developed to ignite plasma in each of the 7 cells of a C100 cavity.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Software developed that tracks the frequency shift. 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Higher plasma density leads to larger frequency shift.  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Pattern of shifts for different modes used to confirm plasma location independent of using a camera. Cameras are not effective when processing a 10 m long cryomodule. 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Procedures developed for processing C100 cavities in the JLAB vertical test area as well as in an off-line laboratory setting.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RF based HOM coupler breakdown Interlock has been implemented.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Have completed our first C100 cavity vertical test cycle of 2 K RF test, process, 2K RF test, process, 2K RF test with a 15% improvement in operating gradient.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Processing followed by cold test of a C100 cryomodule prior to disassembly for rebuild will occur in the spring 2021.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In-situ plasma processing at JLAB Status*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Martina Martinello | Plasma processing for in-situ field emission mitigation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E0C94-4591-DF4A-A435-F38A46CB7A56}"/>
              </a:ext>
            </a:extLst>
          </p:cNvPr>
          <p:cNvSpPr txBox="1"/>
          <p:nvPr/>
        </p:nvSpPr>
        <p:spPr>
          <a:xfrm>
            <a:off x="1551460" y="4352963"/>
            <a:ext cx="7460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*Status and  data provided by Tom Powers and Tiffany </a:t>
            </a:r>
            <a:r>
              <a:rPr lang="en-US" sz="1100" dirty="0" err="1"/>
              <a:t>Ganey</a:t>
            </a:r>
            <a:r>
              <a:rPr lang="en-US" sz="1100" dirty="0"/>
              <a:t>, from JLAB</a:t>
            </a:r>
          </a:p>
          <a:p>
            <a:r>
              <a:rPr lang="en-US" sz="1100" dirty="0"/>
              <a:t>  Funding provided by SC Nuclear Physics Program through DOE SC Lab funding announcement </a:t>
            </a:r>
            <a:r>
              <a:rPr lang="en-US" sz="1100" u="sng" dirty="0"/>
              <a:t>Lab-20-2310</a:t>
            </a:r>
            <a:endParaRPr lang="en-US" sz="11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2C96F19-616E-4E4A-8FFB-79AE9EAF57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2270872-8A43-354D-95E5-4E1BBB872A62}" type="datetime1">
              <a:rPr lang="en-US" smtClean="0"/>
              <a:t>2/16/21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9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 Methods in JLAB Vertical Test Area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Martina Martinello | Plasma processing for in-situ field emission mitigation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029" y="537363"/>
            <a:ext cx="8876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831" indent="-127397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Processing done in the vertical staging area with the cavity is mounted on a vertical test stand in order to reduce cleanroom labor and improve throughput. </a:t>
            </a:r>
          </a:p>
          <a:p>
            <a:pPr marL="173831" indent="-127397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Argon with 1% to 3% oxygen at a pressure between 80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mTorr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and 250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mTorr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173831" indent="-127397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Two cells are processed at the same time by using two different frequencies.  This reduces processing time by about 40%</a:t>
            </a:r>
          </a:p>
          <a:p>
            <a:pPr marL="173831" indent="-127397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Exhaust gas monitored using an RGA.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2712" t="34338" r="4670" b="3525"/>
          <a:stretch/>
        </p:blipFill>
        <p:spPr>
          <a:xfrm>
            <a:off x="4601737" y="2880152"/>
            <a:ext cx="3081073" cy="18012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3528" y="2712377"/>
            <a:ext cx="34909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Cells 3/4             1/2                      7              5/6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698" t="13525" r="3677" b="497"/>
          <a:stretch/>
        </p:blipFill>
        <p:spPr>
          <a:xfrm>
            <a:off x="569561" y="3212923"/>
            <a:ext cx="2674620" cy="11315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784" t="5289" r="9016" b="7439"/>
          <a:stretch/>
        </p:blipFill>
        <p:spPr>
          <a:xfrm>
            <a:off x="374187" y="2082317"/>
            <a:ext cx="3232493" cy="1122866"/>
          </a:xfrm>
          <a:prstGeom prst="rect">
            <a:avLst/>
          </a:prstGeom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572001" y="1746559"/>
            <a:ext cx="3080367" cy="1008255"/>
            <a:chOff x="0" y="0"/>
            <a:chExt cx="12418332" cy="406499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5671" y="10886"/>
              <a:ext cx="1879600" cy="403669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457" y="0"/>
              <a:ext cx="2174875" cy="403669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43"/>
              <a:ext cx="3236595" cy="405955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0"/>
              <a:ext cx="5166360" cy="4059554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536454" y="4300037"/>
            <a:ext cx="3003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Cavity S21 measurement and frequency shift by mode for cell 3 and 4 ignited.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82809" y="2684736"/>
            <a:ext cx="1461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Plasma image, RF Power and partial pressure of C0</a:t>
            </a:r>
            <a:r>
              <a:rPr lang="en-US" sz="1200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, CO and H</a:t>
            </a:r>
            <a:r>
              <a:rPr lang="en-US" sz="1200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O during processing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24909-B60B-DB46-BB17-5FD6FF7A920D}"/>
              </a:ext>
            </a:extLst>
          </p:cNvPr>
          <p:cNvSpPr txBox="1"/>
          <p:nvPr/>
        </p:nvSpPr>
        <p:spPr>
          <a:xfrm>
            <a:off x="2644933" y="4613001"/>
            <a:ext cx="4291126" cy="5078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00" dirty="0"/>
              <a:t>*Status and  data provided by Tom Powers and Tiffany </a:t>
            </a:r>
            <a:r>
              <a:rPr lang="en-US" sz="900" dirty="0" err="1"/>
              <a:t>Ganey</a:t>
            </a:r>
            <a:r>
              <a:rPr lang="en-US" sz="900" dirty="0"/>
              <a:t>, from JLAB</a:t>
            </a:r>
          </a:p>
          <a:p>
            <a:r>
              <a:rPr lang="en-US" sz="900" dirty="0"/>
              <a:t>  Funding provided by SC Nuclear Physics Program through DOE SC Lab funding announcement </a:t>
            </a:r>
            <a:r>
              <a:rPr lang="en-US" sz="900" u="sng" dirty="0"/>
              <a:t>Lab-20-2310</a:t>
            </a:r>
            <a:endParaRPr lang="en-US" sz="9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F8A600-1621-6F4B-A1BE-AD3CED9486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1A58AA2-2A00-1840-B4C7-840799D5B45D}" type="datetime1">
              <a:rPr lang="en-US" smtClean="0"/>
              <a:t>2/16/21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60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7487F-4FEF-B348-97F2-4CCA18A3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8849"/>
            <a:ext cx="8686800" cy="320908"/>
          </a:xfrm>
        </p:spPr>
        <p:txBody>
          <a:bodyPr/>
          <a:lstStyle/>
          <a:p>
            <a:r>
              <a:rPr lang="en-US" dirty="0"/>
              <a:t>Plasma processing effort in US and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A4F-3643-E744-9E44-A544F8A61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6BE0A4E-23EA-2F43-9604-F41F2470A38A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C09-5340-3E42-8F3A-24BA1722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45B0-1DB8-0040-A691-2121DC9A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701632-B541-644B-8FDF-800AC5D2DB97}"/>
              </a:ext>
            </a:extLst>
          </p:cNvPr>
          <p:cNvSpPr txBox="1">
            <a:spLocks/>
          </p:cNvSpPr>
          <p:nvPr/>
        </p:nvSpPr>
        <p:spPr>
          <a:xfrm>
            <a:off x="228603" y="594852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Plasma processing has been developed at ORNL for SNS HB 805 MHz cavities, and thanks to the successful experience is being implemented in other labs worldwide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SNS medium-beta cryomodules are being plasma processed as part of PPU to increase their accelerating gradients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in partnership with ORNL and SLAC developed plasma processing methodology for LCLS-II 1.3 GHz 9-cell cavities and will be now implemented in the LCLS-II 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vCM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is also considering to develop plasma processing for PIP-II SSR and 650 MHz cavities</a:t>
            </a:r>
          </a:p>
          <a:p>
            <a:pPr algn="just">
              <a:spcBef>
                <a:spcPts val="0"/>
              </a:spcBef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developing similar plasma processing procedure for CEBAF 7-cell 1.5GHz C100 cavities to mitigate CEBAF cryomodules degradation</a:t>
            </a: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MSU is developing plasma processing for FRIB 322 MHz HWR and 80.5 MHz QWR cavities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 is developing plasma processing for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CiADS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162.5 MHz HWR</a:t>
            </a:r>
          </a:p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28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7487F-4FEF-B348-97F2-4CCA18A3B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78849"/>
            <a:ext cx="8686800" cy="320908"/>
          </a:xfrm>
        </p:spPr>
        <p:txBody>
          <a:bodyPr/>
          <a:lstStyle/>
          <a:p>
            <a:r>
              <a:rPr lang="en-US" dirty="0"/>
              <a:t>Plasma processing effort in US and around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A4F-3643-E744-9E44-A544F8A615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6C2CF18-26AC-6142-AC7C-07059017F1BC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9C09-5340-3E42-8F3A-24BA1722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B45B0-1DB8-0040-A691-2121DC9A5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701632-B541-644B-8FDF-800AC5D2DB97}"/>
              </a:ext>
            </a:extLst>
          </p:cNvPr>
          <p:cNvSpPr txBox="1">
            <a:spLocks/>
          </p:cNvSpPr>
          <p:nvPr/>
        </p:nvSpPr>
        <p:spPr>
          <a:xfrm>
            <a:off x="228603" y="594852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Plasma processing has been developed at ORNL for SNS HB 805 MHz cavities, and thanks to the successful experience is being implemented in other labs worldwide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SNS medium-beta cryomodules are being plasma processed as part of PPU to increase their accelerating gradients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in partnership with ORNL and SLAC developed plasma processing methodology for LCLS-II 1.3 GHz 9-cell cavities and will be now implemented in the LCLS-II 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vCM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FNAL is also considering to develop plasma processing for PIP-II SSR and 650 MHz cavities</a:t>
            </a:r>
          </a:p>
          <a:p>
            <a:pPr algn="just">
              <a:spcBef>
                <a:spcPts val="0"/>
              </a:spcBef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developing similar plasma processing procedure for CEBAF 7-cell 1.5GHz C100 cavities to mitigate CEBAF cryomodules degradation</a:t>
            </a:r>
          </a:p>
          <a:p>
            <a:pPr algn="just">
              <a:spcBef>
                <a:spcPts val="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MSU is developing plasma processing for FRIB 322 MHz HWR and 80.5 MHz QWR cavities</a:t>
            </a: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IMP is developing plasma processing for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CiADS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162.5 MHz HWR</a:t>
            </a:r>
          </a:p>
          <a:p>
            <a:pPr algn="just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22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1FC0A55-C640-1845-BCEA-9352EDC73692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4095B4-A7C2-EC40-88D0-946B7351B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Introduction on plasma processing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Example of plasma cleaning on SRF cavities &amp; cryomodules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Plasma processing effort in the SRF community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Future perspective</a:t>
            </a:r>
          </a:p>
        </p:txBody>
      </p:sp>
    </p:spTree>
    <p:extLst>
      <p:ext uri="{BB962C8B-B14F-4D97-AF65-F5344CB8AC3E}">
        <p14:creationId xmlns:p14="http://schemas.microsoft.com/office/powerpoint/2010/main" val="221144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597CFC-B39E-F34D-A31B-B2AD5E4B8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Very active R&amp;D on plasma processing in US and around the world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Successful experience of SNS cryomodules encouraging for other SRF machines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Within next couple of years plasma processing is expected to be applied in several cryomodules allowing for performance recovery and energy improvement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technique may be optimized to be even more effective against different types of field emitters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developing of plasma processing and other techniques for field emission abatement are crucial to push the technology forward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F007D8-9B01-8448-8454-FEBE32D8E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perspective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4BD82-49AC-9C40-BD1B-5466A701D5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E7F8161-3C46-674A-96E7-D9D4C9724179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72F2C-E366-AE41-A545-AFFD6B7B8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01FCA-2CAE-3F41-9AA1-ED819502C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3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669E34A-F9E7-B24C-8080-C3EC44305FB8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4095B4-A7C2-EC40-88D0-946B7351B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Introduction on plasma processing 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Example of plasma cleaning on SRF cavities &amp; cryomodules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Plasma processing effort in the SRF community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Future perspective</a:t>
            </a:r>
          </a:p>
        </p:txBody>
      </p:sp>
    </p:spTree>
    <p:extLst>
      <p:ext uri="{BB962C8B-B14F-4D97-AF65-F5344CB8AC3E}">
        <p14:creationId xmlns:p14="http://schemas.microsoft.com/office/powerpoint/2010/main" val="3016928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EDA747A-66A8-9343-988F-7949773E2E09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826" y="553871"/>
            <a:ext cx="7195150" cy="197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Plasma processing was developed at first at ORNL/SNS and focused on: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Reducing FE by </a:t>
            </a:r>
            <a:r>
              <a:rPr lang="en-US" sz="1800" b="1" dirty="0">
                <a:solidFill>
                  <a:srgbClr val="C00000"/>
                </a:solidFill>
              </a:rPr>
              <a:t>increasing work function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of cavity RF surface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Hydrocarbon contaminants observed on all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cavities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endParaRPr lang="en-US" sz="525" dirty="0">
              <a:solidFill>
                <a:schemeClr val="accent6">
                  <a:lumMod val="50000"/>
                </a:schemeClr>
              </a:solidFill>
            </a:endParaRP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Hydrocarbons and adsorbates lower work function of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Enabling operation at higher accelerating gradients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095840" y="2697599"/>
                <a:ext cx="2445991" cy="794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840" y="2697599"/>
                <a:ext cx="2445991" cy="794769"/>
              </a:xfrm>
              <a:prstGeom prst="rect">
                <a:avLst/>
              </a:prstGeom>
              <a:blipFill>
                <a:blip r:embed="rId3"/>
                <a:stretch>
                  <a:fillRect l="-3608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095841" y="3846614"/>
                <a:ext cx="9328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𝑑𝑗</m:t>
                      </m:r>
                      <m:r>
                        <a:rPr lang="en-US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841" y="3846614"/>
                <a:ext cx="932819" cy="369332"/>
              </a:xfrm>
              <a:prstGeom prst="rect">
                <a:avLst/>
              </a:prstGeom>
              <a:blipFill>
                <a:blip r:embed="rId4"/>
                <a:stretch>
                  <a:fillRect l="-10811" r="-675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3277742" y="3650406"/>
                <a:ext cx="1590692" cy="6650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den>
                      </m:f>
                      <m:r>
                        <a:rPr lang="el-GR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l-GR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l-GR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742" y="3650406"/>
                <a:ext cx="1590692" cy="6650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087252" y="3652612"/>
                <a:ext cx="2546216" cy="78483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>
                    <a:solidFill>
                      <a:schemeClr val="accent6">
                        <a:lumMod val="50000"/>
                      </a:schemeClr>
                    </a:solidFill>
                  </a:rPr>
                  <a:t>Increasing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5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1500" b="1" dirty="0">
                    <a:solidFill>
                      <a:schemeClr val="accent6">
                        <a:lumMod val="50000"/>
                      </a:schemeClr>
                    </a:solidFill>
                  </a:rPr>
                  <a:t> by 10 % means increasing </a:t>
                </a:r>
                <a:r>
                  <a:rPr lang="en-US" sz="1500" b="1" dirty="0" err="1">
                    <a:solidFill>
                      <a:schemeClr val="accent6">
                        <a:lumMod val="50000"/>
                      </a:schemeClr>
                    </a:solidFill>
                  </a:rPr>
                  <a:t>E</a:t>
                </a:r>
                <a:r>
                  <a:rPr lang="en-US" sz="1500" b="1" baseline="-25000" dirty="0" err="1">
                    <a:solidFill>
                      <a:schemeClr val="accent6">
                        <a:lumMod val="50000"/>
                      </a:schemeClr>
                    </a:solidFill>
                  </a:rPr>
                  <a:t>acc</a:t>
                </a:r>
                <a:r>
                  <a:rPr lang="en-US" sz="1500" b="1" dirty="0">
                    <a:solidFill>
                      <a:schemeClr val="accent6">
                        <a:lumMod val="50000"/>
                      </a:schemeClr>
                    </a:solidFill>
                  </a:rPr>
                  <a:t> of about 15 %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252" y="3652612"/>
                <a:ext cx="2546216" cy="7848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Processing to Increase Work Function and Acc. Gradient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5087252" y="2510657"/>
                <a:ext cx="2816157" cy="1131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35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sz="1350" dirty="0">
                    <a:solidFill>
                      <a:schemeClr val="accent6">
                        <a:lumMod val="50000"/>
                      </a:schemeClr>
                    </a:solidFill>
                  </a:rPr>
                  <a:t>: current density</a:t>
                </a:r>
              </a:p>
              <a:p>
                <a:r>
                  <a:rPr lang="en-US" sz="1350" dirty="0">
                    <a:solidFill>
                      <a:schemeClr val="accent6">
                        <a:lumMod val="50000"/>
                      </a:schemeClr>
                    </a:solidFill>
                  </a:rPr>
                  <a:t>E: surface electric field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5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sz="1350" dirty="0">
                    <a:solidFill>
                      <a:schemeClr val="accent6">
                        <a:lumMod val="50000"/>
                      </a:schemeClr>
                    </a:solidFill>
                  </a:rPr>
                  <a:t>: work function</a:t>
                </a:r>
              </a:p>
              <a:p>
                <a14:m>
                  <m:oMath xmlns:m="http://schemas.openxmlformats.org/officeDocument/2006/math">
                    <m:r>
                      <a:rPr lang="en-US" sz="135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350" dirty="0">
                    <a:solidFill>
                      <a:schemeClr val="accent6">
                        <a:lumMod val="50000"/>
                      </a:schemeClr>
                    </a:solidFill>
                  </a:rPr>
                  <a:t>: enhancement factor (10s to 100s)</a:t>
                </a:r>
              </a:p>
              <a:p>
                <a:r>
                  <a:rPr lang="en-US" sz="1350" dirty="0">
                    <a:solidFill>
                      <a:schemeClr val="accent6">
                        <a:lumMod val="50000"/>
                      </a:schemeClr>
                    </a:solidFill>
                  </a:rPr>
                  <a:t>A,B: constant</a:t>
                </a: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252" y="2510657"/>
                <a:ext cx="2816157" cy="1131079"/>
              </a:xfrm>
              <a:prstGeom prst="rect">
                <a:avLst/>
              </a:prstGeom>
              <a:blipFill>
                <a:blip r:embed="rId7"/>
                <a:stretch>
                  <a:fillRect l="-45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891477" y="2616012"/>
            <a:ext cx="3011972" cy="17530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extBox 16"/>
          <p:cNvSpPr txBox="1"/>
          <p:nvPr/>
        </p:nvSpPr>
        <p:spPr>
          <a:xfrm>
            <a:off x="854955" y="4457568"/>
            <a:ext cx="2481770" cy="25391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517D8"/>
                </a:solidFill>
              </a:rPr>
              <a:t>M. Doleans et al. NIMA 812 (2016) 50-59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CD693C-BBDF-424E-A75B-54A080041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1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7830" y="2467233"/>
                <a:ext cx="49214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chemeClr val="accent6">
                        <a:lumMod val="50000"/>
                      </a:schemeClr>
                    </a:solidFill>
                  </a:rPr>
                  <a:t>Mixture of Neon-Oxygen: </a:t>
                </a:r>
              </a:p>
              <a:p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100−200 </m:t>
                    </m:r>
                  </m:oMath>
                </a14:m>
                <a:r>
                  <a:rPr lang="en-US" sz="1800" dirty="0" err="1">
                    <a:solidFill>
                      <a:schemeClr val="accent6">
                        <a:lumMod val="50000"/>
                      </a:schemeClr>
                    </a:solidFill>
                  </a:rPr>
                  <a:t>mTorr</a:t>
                </a: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, 2 %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0" y="2467233"/>
                <a:ext cx="4921493" cy="646331"/>
              </a:xfrm>
              <a:prstGeom prst="rect">
                <a:avLst/>
              </a:prstGeom>
              <a:blipFill>
                <a:blip r:embed="rId3"/>
                <a:stretch>
                  <a:fillRect l="-773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977898" y="4045742"/>
                <a:ext cx="3081356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𝐶𝑂</m:t>
                      </m:r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𝐶𝑂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898" y="4045742"/>
                <a:ext cx="3081356" cy="298928"/>
              </a:xfrm>
              <a:prstGeom prst="rect">
                <a:avLst/>
              </a:prstGeom>
              <a:blipFill>
                <a:blip r:embed="rId4"/>
                <a:stretch>
                  <a:fillRect l="-1230" r="-820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Image result for plasma clea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891" y="2498254"/>
            <a:ext cx="2804003" cy="21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Reactive Oxygen Plasma to Remove Hydrocarbons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442870" y="3113564"/>
                <a:ext cx="4536454" cy="900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"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𝑵𝒆</m:t>
                    </m:r>
                  </m:oMath>
                </a14:m>
                <a:r>
                  <a:rPr lang="en-US" sz="15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1500" dirty="0">
                    <a:solidFill>
                      <a:schemeClr val="accent6">
                        <a:lumMod val="50000"/>
                      </a:schemeClr>
                    </a:solidFill>
                  </a:rPr>
                  <a:t>→</a:t>
                </a:r>
                <a:r>
                  <a:rPr lang="en-US" sz="15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1500" u="sng" dirty="0">
                    <a:solidFill>
                      <a:schemeClr val="accent6">
                        <a:lumMod val="50000"/>
                      </a:schemeClr>
                    </a:solidFill>
                  </a:rPr>
                  <a:t>support gas </a:t>
                </a:r>
                <a:r>
                  <a:rPr lang="en-US" sz="1500" dirty="0">
                    <a:solidFill>
                      <a:schemeClr val="accent6">
                        <a:lumMod val="50000"/>
                      </a:schemeClr>
                    </a:solidFill>
                  </a:rPr>
                  <a:t>to create very stable discharge</a:t>
                </a:r>
              </a:p>
              <a:p>
                <a:pPr marL="68580" lvl="2"/>
                <a:r>
                  <a:rPr lang="en-US" sz="750" dirty="0">
                    <a:solidFill>
                      <a:schemeClr val="accent6">
                        <a:lumMod val="50000"/>
                      </a:schemeClr>
                    </a:solidFill>
                  </a:rPr>
                  <a:t>  </a:t>
                </a:r>
              </a:p>
              <a:p>
                <a:pPr marL="68580"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sz="15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5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1500" dirty="0">
                    <a:solidFill>
                      <a:schemeClr val="accent6">
                        <a:lumMod val="50000"/>
                      </a:schemeClr>
                    </a:solidFill>
                  </a:rPr>
                  <a:t>→</a:t>
                </a:r>
                <a:r>
                  <a:rPr lang="en-US" sz="1500" b="1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US" sz="1500" u="sng" dirty="0">
                    <a:solidFill>
                      <a:schemeClr val="accent6">
                        <a:lumMod val="50000"/>
                      </a:schemeClr>
                    </a:solidFill>
                  </a:rPr>
                  <a:t>cleaning agent</a:t>
                </a:r>
                <a:r>
                  <a:rPr lang="en-US" sz="1500" dirty="0">
                    <a:solidFill>
                      <a:schemeClr val="accent6">
                        <a:lumMod val="50000"/>
                      </a:schemeClr>
                    </a:solidFill>
                  </a:rPr>
                  <a:t>, react with carbon forming volatile species</a:t>
                </a: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70" y="3113564"/>
                <a:ext cx="4536454" cy="900246"/>
              </a:xfrm>
              <a:prstGeom prst="rect">
                <a:avLst/>
              </a:prstGeom>
              <a:blipFill>
                <a:blip r:embed="rId6"/>
                <a:stretch>
                  <a:fillRect t="-1389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57423" y="593094"/>
            <a:ext cx="47637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5740" indent="-20574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C00000"/>
                </a:solidFill>
              </a:rPr>
              <a:t>Oxygen plasma at room temperature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(reactive environment with ions, e-, neutrals, radicals, etc.)</a:t>
            </a:r>
          </a:p>
          <a:p>
            <a:pPr marL="205740" indent="-205740" algn="just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205740" indent="-205740" algn="just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Volatile by-products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are formed through oxidation of hydrocarbons and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pumped out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and monitored (RGA)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443" y="571983"/>
            <a:ext cx="3738957" cy="19997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9EAA0D8-61DD-5B4F-A0D4-7C27646ABFBF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DEB834-AA83-FD4A-B2F4-881D6DBDBA39}"/>
              </a:ext>
            </a:extLst>
          </p:cNvPr>
          <p:cNvSpPr txBox="1"/>
          <p:nvPr/>
        </p:nvSpPr>
        <p:spPr>
          <a:xfrm>
            <a:off x="854955" y="4457568"/>
            <a:ext cx="2481770" cy="25391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517D8"/>
                </a:solidFill>
              </a:rPr>
              <a:t>M. Doleans et al. NIMA 812 (2016) 50-59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AA617-1C7A-3745-8174-1516E9A6A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4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ignition in multi-cell cavities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CB97EE-470A-A742-959E-05F750F81D45}"/>
              </a:ext>
            </a:extLst>
          </p:cNvPr>
          <p:cNvSpPr txBox="1"/>
          <p:nvPr/>
        </p:nvSpPr>
        <p:spPr>
          <a:xfrm>
            <a:off x="0" y="1032463"/>
            <a:ext cx="4074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Plasma ignition sequentially cell-by-cell by mixing RF modes to increase electric field amplitude in the desired cell*</a:t>
            </a:r>
            <a:endParaRPr lang="en-US" baseline="30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spcAft>
                <a:spcPts val="0"/>
              </a:spcAft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257175" indent="-257175" algn="just">
              <a:spcAft>
                <a:spcPts val="165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Position of plasma monitored using RF signals only*;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1239E-CDE4-0840-A946-0F81C8324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528" y="738505"/>
            <a:ext cx="4916705" cy="36863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380C4E-3CEE-E24D-B39C-357528BC9DF2}"/>
              </a:ext>
            </a:extLst>
          </p:cNvPr>
          <p:cNvSpPr/>
          <p:nvPr/>
        </p:nvSpPr>
        <p:spPr>
          <a:xfrm>
            <a:off x="249146" y="3943222"/>
            <a:ext cx="3576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* </a:t>
            </a:r>
            <a:r>
              <a:rPr lang="en-US" sz="1600" baseline="30000" dirty="0">
                <a:solidFill>
                  <a:srgbClr val="0000FF"/>
                </a:solidFill>
              </a:rPr>
              <a:t>M. </a:t>
            </a:r>
            <a:r>
              <a:rPr lang="en-US" sz="1600" baseline="30000" dirty="0" err="1">
                <a:solidFill>
                  <a:srgbClr val="0000FF"/>
                </a:solidFill>
              </a:rPr>
              <a:t>Doleans</a:t>
            </a:r>
            <a:r>
              <a:rPr lang="en-US" sz="1600" baseline="30000" dirty="0">
                <a:solidFill>
                  <a:srgbClr val="0000FF"/>
                </a:solidFill>
              </a:rPr>
              <a:t>, J. Appl. Phys. 120, 243301 (2016); </a:t>
            </a:r>
          </a:p>
          <a:p>
            <a:pPr algn="just">
              <a:spcAft>
                <a:spcPts val="0"/>
              </a:spcAft>
            </a:pPr>
            <a:r>
              <a:rPr lang="en-US" sz="1600" baseline="30000" dirty="0">
                <a:solidFill>
                  <a:srgbClr val="0000FF"/>
                </a:solidFill>
              </a:rPr>
              <a:t>P. </a:t>
            </a:r>
            <a:r>
              <a:rPr lang="en-US" sz="1600" baseline="30000" dirty="0" err="1">
                <a:solidFill>
                  <a:srgbClr val="0000FF"/>
                </a:solidFill>
              </a:rPr>
              <a:t>Berrutti</a:t>
            </a:r>
            <a:r>
              <a:rPr lang="en-US" sz="1600" baseline="30000" dirty="0">
                <a:solidFill>
                  <a:srgbClr val="0000FF"/>
                </a:solidFill>
              </a:rPr>
              <a:t> et al., J. App. Phys. 126, 023302 (2019)</a:t>
            </a:r>
            <a:endParaRPr lang="en-US" sz="1600" baseline="30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4AC6C-8645-334B-8158-940474B607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F98016B-2B79-BD48-BBB9-42798CBA16D0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74DBB-4FBF-0243-AEF1-F6A015E149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4203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effective hydrocarbon contamination removal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7ECE19-EBE8-FA4B-BD4E-EEBC16CDDBE0}"/>
              </a:ext>
            </a:extLst>
          </p:cNvPr>
          <p:cNvSpPr txBox="1"/>
          <p:nvPr/>
        </p:nvSpPr>
        <p:spPr>
          <a:xfrm>
            <a:off x="133344" y="586191"/>
            <a:ext cx="8877311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removal of hydrocarbon contamination with plasma cleaning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“dots” of permanent markers around the iris of the first cell of a 9-cell LCLS-II cavity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F7D382-9374-A544-BEE3-C36F60A4D399}"/>
              </a:ext>
            </a:extLst>
          </p:cNvPr>
          <p:cNvSpPr txBox="1"/>
          <p:nvPr/>
        </p:nvSpPr>
        <p:spPr>
          <a:xfrm>
            <a:off x="-537519" y="45102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99A03-0E48-BA40-8C81-027823E9D5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59BB0F4-FA56-8C4D-9837-2B96D119D8D1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4763B-0995-4B42-812F-74A2476B2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929A44-0FD4-2942-8C54-99A5EFC5D8C6}"/>
              </a:ext>
            </a:extLst>
          </p:cNvPr>
          <p:cNvGrpSpPr/>
          <p:nvPr/>
        </p:nvGrpSpPr>
        <p:grpSpPr>
          <a:xfrm>
            <a:off x="1007694" y="1553624"/>
            <a:ext cx="6745052" cy="3413519"/>
            <a:chOff x="695460" y="1546900"/>
            <a:chExt cx="6745052" cy="3413519"/>
          </a:xfrm>
        </p:grpSpPr>
        <p:pic>
          <p:nvPicPr>
            <p:cNvPr id="29" name="Immagine 11">
              <a:extLst>
                <a:ext uri="{FF2B5EF4-FFF2-40B4-BE49-F238E27FC236}">
                  <a16:creationId xmlns:a16="http://schemas.microsoft.com/office/drawing/2014/main" id="{BCACEC4F-C3AC-7E4C-B062-5F092B137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903" t="14934" r="9355" b="58043"/>
            <a:stretch/>
          </p:blipFill>
          <p:spPr>
            <a:xfrm>
              <a:off x="2589828" y="1726915"/>
              <a:ext cx="4082843" cy="841804"/>
            </a:xfrm>
            <a:prstGeom prst="rect">
              <a:avLst/>
            </a:prstGeom>
          </p:spPr>
        </p:pic>
        <p:cxnSp>
          <p:nvCxnSpPr>
            <p:cNvPr id="30" name="Connettore 2 12">
              <a:extLst>
                <a:ext uri="{FF2B5EF4-FFF2-40B4-BE49-F238E27FC236}">
                  <a16:creationId xmlns:a16="http://schemas.microsoft.com/office/drawing/2014/main" id="{EC0E3393-5EAE-734C-94DA-916935A38E60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6341785" y="2401044"/>
              <a:ext cx="254540" cy="1895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13">
              <a:extLst>
                <a:ext uri="{FF2B5EF4-FFF2-40B4-BE49-F238E27FC236}">
                  <a16:creationId xmlns:a16="http://schemas.microsoft.com/office/drawing/2014/main" id="{C8DB5FCF-0E17-034F-BF89-5D90C0CFF0BB}"/>
                </a:ext>
              </a:extLst>
            </p:cNvPr>
            <p:cNvSpPr txBox="1"/>
            <p:nvPr/>
          </p:nvSpPr>
          <p:spPr>
            <a:xfrm>
              <a:off x="6596325" y="2452064"/>
              <a:ext cx="5883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/>
                <a:t>FPC</a:t>
              </a:r>
            </a:p>
          </p:txBody>
        </p:sp>
        <p:cxnSp>
          <p:nvCxnSpPr>
            <p:cNvPr id="32" name="Connettore 2 14">
              <a:extLst>
                <a:ext uri="{FF2B5EF4-FFF2-40B4-BE49-F238E27FC236}">
                  <a16:creationId xmlns:a16="http://schemas.microsoft.com/office/drawing/2014/main" id="{028B9D82-2379-F14E-A803-A1F5307286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7570" y="2452064"/>
              <a:ext cx="252334" cy="1287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15">
              <a:extLst>
                <a:ext uri="{FF2B5EF4-FFF2-40B4-BE49-F238E27FC236}">
                  <a16:creationId xmlns:a16="http://schemas.microsoft.com/office/drawing/2014/main" id="{5E974AFA-89DF-D147-9292-C3A9ADF7A0F2}"/>
                </a:ext>
              </a:extLst>
            </p:cNvPr>
            <p:cNvSpPr txBox="1"/>
            <p:nvPr/>
          </p:nvSpPr>
          <p:spPr>
            <a:xfrm>
              <a:off x="1999472" y="2485306"/>
              <a:ext cx="6721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/>
                <a:t>HOM</a:t>
              </a:r>
            </a:p>
          </p:txBody>
        </p:sp>
        <p:cxnSp>
          <p:nvCxnSpPr>
            <p:cNvPr id="34" name="Connettore 2 16">
              <a:extLst>
                <a:ext uri="{FF2B5EF4-FFF2-40B4-BE49-F238E27FC236}">
                  <a16:creationId xmlns:a16="http://schemas.microsoft.com/office/drawing/2014/main" id="{15BCB6F3-8224-904E-A951-4C3372CA35F8}"/>
                </a:ext>
              </a:extLst>
            </p:cNvPr>
            <p:cNvCxnSpPr>
              <a:cxnSpLocks/>
            </p:cNvCxnSpPr>
            <p:nvPr/>
          </p:nvCxnSpPr>
          <p:spPr>
            <a:xfrm>
              <a:off x="2639104" y="1809141"/>
              <a:ext cx="251474" cy="1106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17">
              <a:extLst>
                <a:ext uri="{FF2B5EF4-FFF2-40B4-BE49-F238E27FC236}">
                  <a16:creationId xmlns:a16="http://schemas.microsoft.com/office/drawing/2014/main" id="{02AE6E36-46E5-DD42-80E3-137E7BAD1F21}"/>
                </a:ext>
              </a:extLst>
            </p:cNvPr>
            <p:cNvSpPr txBox="1"/>
            <p:nvPr/>
          </p:nvSpPr>
          <p:spPr>
            <a:xfrm>
              <a:off x="2220311" y="1616534"/>
              <a:ext cx="4946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PU</a:t>
              </a:r>
            </a:p>
          </p:txBody>
        </p:sp>
        <p:cxnSp>
          <p:nvCxnSpPr>
            <p:cNvPr id="36" name="Connettore 2 18">
              <a:extLst>
                <a:ext uri="{FF2B5EF4-FFF2-40B4-BE49-F238E27FC236}">
                  <a16:creationId xmlns:a16="http://schemas.microsoft.com/office/drawing/2014/main" id="{D52B9660-8242-3D4B-B1EC-BB3B5DB802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1785" y="1712886"/>
              <a:ext cx="158255" cy="491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19">
              <a:extLst>
                <a:ext uri="{FF2B5EF4-FFF2-40B4-BE49-F238E27FC236}">
                  <a16:creationId xmlns:a16="http://schemas.microsoft.com/office/drawing/2014/main" id="{90C5AA30-FFD1-F345-980D-4DD2488F279A}"/>
                </a:ext>
              </a:extLst>
            </p:cNvPr>
            <p:cNvSpPr txBox="1"/>
            <p:nvPr/>
          </p:nvSpPr>
          <p:spPr>
            <a:xfrm>
              <a:off x="6469055" y="1546900"/>
              <a:ext cx="622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/>
                <a:t>HOM</a:t>
              </a:r>
            </a:p>
          </p:txBody>
        </p:sp>
        <p:sp>
          <p:nvSpPr>
            <p:cNvPr id="38" name="Figura a mano libera 20">
              <a:extLst>
                <a:ext uri="{FF2B5EF4-FFF2-40B4-BE49-F238E27FC236}">
                  <a16:creationId xmlns:a16="http://schemas.microsoft.com/office/drawing/2014/main" id="{AC707071-B324-D74A-8300-AF37AD014B1D}"/>
                </a:ext>
              </a:extLst>
            </p:cNvPr>
            <p:cNvSpPr/>
            <p:nvPr/>
          </p:nvSpPr>
          <p:spPr>
            <a:xfrm>
              <a:off x="5935475" y="2136865"/>
              <a:ext cx="149098" cy="451837"/>
            </a:xfrm>
            <a:custGeom>
              <a:avLst/>
              <a:gdLst>
                <a:gd name="connsiteX0" fmla="*/ 29497 w 206668"/>
                <a:gd name="connsiteY0" fmla="*/ 86696 h 1104335"/>
                <a:gd name="connsiteX1" fmla="*/ 206478 w 206668"/>
                <a:gd name="connsiteY1" fmla="*/ 101445 h 1104335"/>
                <a:gd name="connsiteX2" fmla="*/ 0 w 206668"/>
                <a:gd name="connsiteY2" fmla="*/ 1104335 h 1104335"/>
                <a:gd name="connsiteX3" fmla="*/ 0 w 206668"/>
                <a:gd name="connsiteY3" fmla="*/ 1104335 h 11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668" h="1104335">
                  <a:moveTo>
                    <a:pt x="29497" y="86696"/>
                  </a:moveTo>
                  <a:cubicBezTo>
                    <a:pt x="120445" y="9267"/>
                    <a:pt x="211394" y="-68161"/>
                    <a:pt x="206478" y="101445"/>
                  </a:cubicBezTo>
                  <a:cubicBezTo>
                    <a:pt x="201562" y="271051"/>
                    <a:pt x="0" y="1104335"/>
                    <a:pt x="0" y="1104335"/>
                  </a:cubicBezTo>
                  <a:lnTo>
                    <a:pt x="0" y="1104335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>
                <a:solidFill>
                  <a:schemeClr val="tx1"/>
                </a:solidFill>
              </a:endParaRPr>
            </a:p>
          </p:txBody>
        </p:sp>
        <p:cxnSp>
          <p:nvCxnSpPr>
            <p:cNvPr id="39" name="Connettore 2 21">
              <a:extLst>
                <a:ext uri="{FF2B5EF4-FFF2-40B4-BE49-F238E27FC236}">
                  <a16:creationId xmlns:a16="http://schemas.microsoft.com/office/drawing/2014/main" id="{EF19F635-27C4-1F4A-B1CD-77248EF0871E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flipH="1">
              <a:off x="5881377" y="2172337"/>
              <a:ext cx="75378" cy="461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sellaDiTesto 22">
              <a:extLst>
                <a:ext uri="{FF2B5EF4-FFF2-40B4-BE49-F238E27FC236}">
                  <a16:creationId xmlns:a16="http://schemas.microsoft.com/office/drawing/2014/main" id="{234EF536-0E4D-7A42-A2A2-21A3D08AECBD}"/>
                </a:ext>
              </a:extLst>
            </p:cNvPr>
            <p:cNvSpPr txBox="1"/>
            <p:nvPr/>
          </p:nvSpPr>
          <p:spPr>
            <a:xfrm>
              <a:off x="4548597" y="2513378"/>
              <a:ext cx="21312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/>
                <a:t>Contamination with sharpie</a:t>
              </a:r>
            </a:p>
          </p:txBody>
        </p:sp>
        <p:cxnSp>
          <p:nvCxnSpPr>
            <p:cNvPr id="41" name="Connettore 2 23">
              <a:extLst>
                <a:ext uri="{FF2B5EF4-FFF2-40B4-BE49-F238E27FC236}">
                  <a16:creationId xmlns:a16="http://schemas.microsoft.com/office/drawing/2014/main" id="{3B8178D8-4AB5-8D4F-8A86-8678BB89E8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76242" y="2004009"/>
              <a:ext cx="171450" cy="1223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Segnaposto contenuto 7">
              <a:extLst>
                <a:ext uri="{FF2B5EF4-FFF2-40B4-BE49-F238E27FC236}">
                  <a16:creationId xmlns:a16="http://schemas.microsoft.com/office/drawing/2014/main" id="{7BD01DDD-E6D4-DF4D-8070-0A520EDFB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95460" y="2718361"/>
              <a:ext cx="2989411" cy="2242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Immagine 6">
              <a:extLst>
                <a:ext uri="{FF2B5EF4-FFF2-40B4-BE49-F238E27FC236}">
                  <a16:creationId xmlns:a16="http://schemas.microsoft.com/office/drawing/2014/main" id="{61FCEC3C-A4B8-C947-9F8D-ECD02189DF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015" t="18508" r="62537" b="64577"/>
            <a:stretch/>
          </p:blipFill>
          <p:spPr>
            <a:xfrm>
              <a:off x="3902854" y="3408270"/>
              <a:ext cx="971192" cy="1221566"/>
            </a:xfrm>
            <a:prstGeom prst="rect">
              <a:avLst/>
            </a:prstGeom>
          </p:spPr>
        </p:pic>
        <p:pic>
          <p:nvPicPr>
            <p:cNvPr id="51" name="Immagine 11">
              <a:extLst>
                <a:ext uri="{FF2B5EF4-FFF2-40B4-BE49-F238E27FC236}">
                  <a16:creationId xmlns:a16="http://schemas.microsoft.com/office/drawing/2014/main" id="{9668A6D4-81CA-9546-973B-9114DA537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627" t="20315" r="63075" b="62969"/>
            <a:stretch/>
          </p:blipFill>
          <p:spPr>
            <a:xfrm>
              <a:off x="6288067" y="3394854"/>
              <a:ext cx="896588" cy="1244318"/>
            </a:xfrm>
            <a:prstGeom prst="rect">
              <a:avLst/>
            </a:prstGeom>
          </p:spPr>
        </p:pic>
        <p:pic>
          <p:nvPicPr>
            <p:cNvPr id="56" name="Immagine 16">
              <a:extLst>
                <a:ext uri="{FF2B5EF4-FFF2-40B4-BE49-F238E27FC236}">
                  <a16:creationId xmlns:a16="http://schemas.microsoft.com/office/drawing/2014/main" id="{A413EE6B-D1C0-ED49-82A0-8DBA8E361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379" t="18950" r="62205" b="66517"/>
            <a:stretch/>
          </p:blipFill>
          <p:spPr>
            <a:xfrm>
              <a:off x="5094462" y="3402168"/>
              <a:ext cx="971191" cy="1240330"/>
            </a:xfrm>
            <a:prstGeom prst="rect">
              <a:avLst/>
            </a:prstGeom>
          </p:spPr>
        </p:pic>
        <p:sp>
          <p:nvSpPr>
            <p:cNvPr id="60" name="CasellaDiTesto 20">
              <a:extLst>
                <a:ext uri="{FF2B5EF4-FFF2-40B4-BE49-F238E27FC236}">
                  <a16:creationId xmlns:a16="http://schemas.microsoft.com/office/drawing/2014/main" id="{F94C32D1-EBF6-A441-8E0E-E4B171457694}"/>
                </a:ext>
              </a:extLst>
            </p:cNvPr>
            <p:cNvSpPr txBox="1"/>
            <p:nvPr/>
          </p:nvSpPr>
          <p:spPr>
            <a:xfrm>
              <a:off x="3875989" y="3096138"/>
              <a:ext cx="11946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Initial</a:t>
              </a:r>
              <a:r>
                <a:rPr lang="it-IT" sz="1500" dirty="0">
                  <a:latin typeface="Arial" panose="020B0604020202020204" pitchFamily="34" charset="0"/>
                  <a:cs typeface="Arial" panose="020B0604020202020204" pitchFamily="34" charset="0"/>
                </a:rPr>
                <a:t> state</a:t>
              </a:r>
            </a:p>
          </p:txBody>
        </p:sp>
        <p:sp>
          <p:nvSpPr>
            <p:cNvPr id="61" name="CasellaDiTesto 20">
              <a:extLst>
                <a:ext uri="{FF2B5EF4-FFF2-40B4-BE49-F238E27FC236}">
                  <a16:creationId xmlns:a16="http://schemas.microsoft.com/office/drawing/2014/main" id="{5E0156FE-BDB0-7D43-B930-5CDCD5C6DDF5}"/>
                </a:ext>
              </a:extLst>
            </p:cNvPr>
            <p:cNvSpPr txBox="1"/>
            <p:nvPr/>
          </p:nvSpPr>
          <p:spPr>
            <a:xfrm>
              <a:off x="5093390" y="3086674"/>
              <a:ext cx="11946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After</a:t>
              </a:r>
              <a:r>
                <a:rPr lang="it-IT" sz="1500" dirty="0">
                  <a:latin typeface="Arial" panose="020B0604020202020204" pitchFamily="34" charset="0"/>
                  <a:cs typeface="Arial" panose="020B0604020202020204" pitchFamily="34" charset="0"/>
                </a:rPr>
                <a:t> 5 h</a:t>
              </a:r>
            </a:p>
          </p:txBody>
        </p:sp>
        <p:sp>
          <p:nvSpPr>
            <p:cNvPr id="62" name="CasellaDiTesto 20">
              <a:extLst>
                <a:ext uri="{FF2B5EF4-FFF2-40B4-BE49-F238E27FC236}">
                  <a16:creationId xmlns:a16="http://schemas.microsoft.com/office/drawing/2014/main" id="{A0B9082D-C96F-C44B-8500-D4633AEE7EDE}"/>
                </a:ext>
              </a:extLst>
            </p:cNvPr>
            <p:cNvSpPr txBox="1"/>
            <p:nvPr/>
          </p:nvSpPr>
          <p:spPr>
            <a:xfrm>
              <a:off x="6245835" y="3063568"/>
              <a:ext cx="11946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After</a:t>
              </a:r>
              <a:r>
                <a:rPr lang="it-IT" sz="1500" dirty="0">
                  <a:latin typeface="Arial" panose="020B0604020202020204" pitchFamily="34" charset="0"/>
                  <a:cs typeface="Arial" panose="020B0604020202020204" pitchFamily="34" charset="0"/>
                </a:rPr>
                <a:t> 19 h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934BC0-9AFF-0140-A9FB-192DCADB3868}"/>
                </a:ext>
              </a:extLst>
            </p:cNvPr>
            <p:cNvSpPr/>
            <p:nvPr/>
          </p:nvSpPr>
          <p:spPr>
            <a:xfrm>
              <a:off x="3802184" y="3008003"/>
              <a:ext cx="3495929" cy="1767254"/>
            </a:xfrm>
            <a:prstGeom prst="rect">
              <a:avLst/>
            </a:prstGeom>
            <a:noFill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90664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20A97FA-9E74-A944-902E-F2B3CDE1454A}" type="datetime1">
              <a:rPr lang="en-US" smtClean="0"/>
              <a:t>2/16/21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Plasma processing for in-situ field emission mitigation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04095B4-A7C2-EC40-88D0-946B7351B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Introduction on plasma processing </a:t>
            </a:r>
          </a:p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Example of plasma cleaning on SRF cavities &amp; cryomodules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Plasma processing effort in the SRF community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Future perspective</a:t>
            </a:r>
          </a:p>
        </p:txBody>
      </p:sp>
    </p:spTree>
    <p:extLst>
      <p:ext uri="{BB962C8B-B14F-4D97-AF65-F5344CB8AC3E}">
        <p14:creationId xmlns:p14="http://schemas.microsoft.com/office/powerpoint/2010/main" val="278001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E937-F912-5744-B866-14D4109AF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beam energy improvement with plasma processing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291BFA0-BDBC-0742-B841-145A16B05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762" y="621292"/>
            <a:ext cx="5061492" cy="40619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E8CEB4-4A73-CC46-9246-3991F82075CC}"/>
              </a:ext>
            </a:extLst>
          </p:cNvPr>
          <p:cNvSpPr/>
          <p:nvPr/>
        </p:nvSpPr>
        <p:spPr>
          <a:xfrm>
            <a:off x="7895063" y="581998"/>
            <a:ext cx="996191" cy="31753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59C12-1D9F-4246-BAEA-598F72B11D02}"/>
              </a:ext>
            </a:extLst>
          </p:cNvPr>
          <p:cNvSpPr txBox="1"/>
          <p:nvPr/>
        </p:nvSpPr>
        <p:spPr>
          <a:xfrm>
            <a:off x="0" y="740765"/>
            <a:ext cx="3738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In-situ plasma processing in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tunnel done during SNS planned down periods on HB CMs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32 cavities plasma processed at SNS with an average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Eacc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increase of 2.5 MV/m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Beam energy at SNS has been sustained at 1 GeV since summer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0EFC-4B6B-844F-B605-99F8AC51224A}"/>
              </a:ext>
            </a:extLst>
          </p:cNvPr>
          <p:cNvSpPr/>
          <p:nvPr/>
        </p:nvSpPr>
        <p:spPr>
          <a:xfrm>
            <a:off x="223018" y="4330668"/>
            <a:ext cx="3148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0000FF"/>
                </a:solidFill>
              </a:rPr>
              <a:t>M. </a:t>
            </a:r>
            <a:r>
              <a:rPr lang="en-US" baseline="30000" dirty="0" err="1">
                <a:solidFill>
                  <a:srgbClr val="0000FF"/>
                </a:solidFill>
              </a:rPr>
              <a:t>Doleans</a:t>
            </a:r>
            <a:r>
              <a:rPr lang="en-US" baseline="30000" dirty="0">
                <a:solidFill>
                  <a:srgbClr val="0000FF"/>
                </a:solidFill>
              </a:rPr>
              <a:t>, invited talk LINAC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9133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ACC5B8B7-4881-3A42-B148-992DB39D7017}" vid="{D17B6A01-1A8A-194F-8473-11391C446D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1446</TotalTime>
  <Words>2958</Words>
  <Application>Microsoft Macintosh PowerPoint</Application>
  <PresentationFormat>On-screen Show (16:9)</PresentationFormat>
  <Paragraphs>303</Paragraphs>
  <Slides>28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PingFangSC-Regular</vt:lpstr>
      <vt:lpstr>Arial</vt:lpstr>
      <vt:lpstr>Calibri</vt:lpstr>
      <vt:lpstr>Cambria Math</vt:lpstr>
      <vt:lpstr>Helvetica</vt:lpstr>
      <vt:lpstr>Wingdings</vt:lpstr>
      <vt:lpstr>Fermilab_PPT_090915</vt:lpstr>
      <vt:lpstr>Graph</vt:lpstr>
      <vt:lpstr>PowerPoint Presentation</vt:lpstr>
      <vt:lpstr>Outline</vt:lpstr>
      <vt:lpstr>Outline</vt:lpstr>
      <vt:lpstr>Plasma Processing to Increase Work Function and Acc. Gradient</vt:lpstr>
      <vt:lpstr>Reactive Oxygen Plasma to Remove Hydrocarbons</vt:lpstr>
      <vt:lpstr>Plasma ignition in multi-cell cavities</vt:lpstr>
      <vt:lpstr>Proof of effective hydrocarbon contamination removal</vt:lpstr>
      <vt:lpstr>Outline</vt:lpstr>
      <vt:lpstr>SNS beam energy improvement with plasma processing</vt:lpstr>
      <vt:lpstr>Plasma processing of N-doped cavities for LCLS-II – single-cell studies</vt:lpstr>
      <vt:lpstr>Plasma processing of N-doped cavities for LCLS-II – nine-cell studies</vt:lpstr>
      <vt:lpstr>Outline</vt:lpstr>
      <vt:lpstr>Plasma processing effort in US and around the world</vt:lpstr>
      <vt:lpstr>Plasma processing effort in US and around the world</vt:lpstr>
      <vt:lpstr>Plasma processing effort in US and around the world</vt:lpstr>
      <vt:lpstr>Plasma Processing for Proton Power Upgrade is underway</vt:lpstr>
      <vt:lpstr>Plasma processing effort in US and around the world</vt:lpstr>
      <vt:lpstr>Plasma processing for LCLS-II</vt:lpstr>
      <vt:lpstr>Plasma processing effort in US and around the world</vt:lpstr>
      <vt:lpstr>Other plasma processing efforts at FNAL</vt:lpstr>
      <vt:lpstr>Plasma processing effort in US and around the world</vt:lpstr>
      <vt:lpstr>In-situ plasma processing at JLAB</vt:lpstr>
      <vt:lpstr>In-situ plasma processing at JLAB Status*</vt:lpstr>
      <vt:lpstr>Processing Methods in JLAB Vertical Test Area</vt:lpstr>
      <vt:lpstr>Plasma processing effort in US and around the world</vt:lpstr>
      <vt:lpstr>Plasma processing effort in US and around the world</vt:lpstr>
      <vt:lpstr>Outline</vt:lpstr>
      <vt:lpstr>Future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Martina Martinello</dc:creator>
  <cp:lastModifiedBy>Martina Martinello</cp:lastModifiedBy>
  <cp:revision>2</cp:revision>
  <cp:lastPrinted>2014-01-20T19:40:21Z</cp:lastPrinted>
  <dcterms:created xsi:type="dcterms:W3CDTF">2021-01-25T20:30:45Z</dcterms:created>
  <dcterms:modified xsi:type="dcterms:W3CDTF">2021-02-16T16:02:15Z</dcterms:modified>
</cp:coreProperties>
</file>