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375" r:id="rId2"/>
    <p:sldId id="501" r:id="rId3"/>
    <p:sldId id="507" r:id="rId4"/>
    <p:sldId id="511" r:id="rId5"/>
    <p:sldId id="509" r:id="rId6"/>
    <p:sldId id="398" r:id="rId7"/>
    <p:sldId id="407" r:id="rId8"/>
    <p:sldId id="445" r:id="rId9"/>
    <p:sldId id="493" r:id="rId10"/>
    <p:sldId id="516" r:id="rId11"/>
    <p:sldId id="517" r:id="rId12"/>
    <p:sldId id="450" r:id="rId13"/>
    <p:sldId id="515" r:id="rId14"/>
    <p:sldId id="510" r:id="rId15"/>
    <p:sldId id="512" r:id="rId16"/>
    <p:sldId id="513" r:id="rId17"/>
    <p:sldId id="452" r:id="rId18"/>
    <p:sldId id="444" r:id="rId19"/>
    <p:sldId id="410" r:id="rId20"/>
    <p:sldId id="500" r:id="rId21"/>
    <p:sldId id="50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C5DD"/>
    <a:srgbClr val="6ECBE3"/>
    <a:srgbClr val="333333"/>
    <a:srgbClr val="FFFFFF"/>
    <a:srgbClr val="F57F21"/>
    <a:srgbClr val="14667C"/>
    <a:srgbClr val="FF6600"/>
    <a:srgbClr val="C60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18" autoAdjust="0"/>
    <p:restoredTop sz="91709" autoAdjust="0"/>
  </p:normalViewPr>
  <p:slideViewPr>
    <p:cSldViewPr>
      <p:cViewPr varScale="1">
        <p:scale>
          <a:sx n="119" d="100"/>
          <a:sy n="119" d="100"/>
        </p:scale>
        <p:origin x="372" y="126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-1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F5C35-207E-4CF6-BBEE-C80066EA4839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55564-ADE4-4F8D-A7AF-101B9EB1A1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977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introduce myself. Feels like I need a grander entry, better at selling. Less introducing us, more salesman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55564-ADE4-4F8D-A7AF-101B9EB1A1C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916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4ED4C-0852-4DEF-A91B-24C4635914C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70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55564-ADE4-4F8D-A7AF-101B9EB1A1C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929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CBMM-D reaches higher fields after processing, but with a lower Q. I’m not sure whether to list 21 MV/m or 24 MV/m as the usable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55564-ADE4-4F8D-A7AF-101B9EB1A1C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706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55564-ADE4-4F8D-A7AF-101B9EB1A1C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687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55564-ADE4-4F8D-A7AF-101B9EB1A1C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898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55564-ADE4-4F8D-A7AF-101B9EB1A1C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37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55564-ADE4-4F8D-A7AF-101B9EB1A1C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895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55564-ADE4-4F8D-A7AF-101B9EB1A1C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837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55564-ADE4-4F8D-A7AF-101B9EB1A1C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210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FB522-99ED-40E0-A1F6-F68D0A4EBE4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59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with figure with overlapped AES022 + N-infused/doped cavity with higher Q but lower </a:t>
            </a:r>
            <a:r>
              <a:rPr lang="en-US" dirty="0" err="1"/>
              <a:t>Eacc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55564-ADE4-4F8D-A7AF-101B9EB1A1C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810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55564-ADE4-4F8D-A7AF-101B9EB1A1C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956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FB522-99ED-40E0-A1F6-F68D0A4EBE4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29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46 contributions at Nb3Sn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55564-ADE4-4F8D-A7AF-101B9EB1A1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973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55564-ADE4-4F8D-A7AF-101B9EB1A1C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398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to include N-infused/mid-T bake type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55564-ADE4-4F8D-A7AF-101B9EB1A1C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006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Ryan Porter     SNOWMASS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519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Ryan Porter     SNOWMASS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256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1"/>
            <a:ext cx="27432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1"/>
            <a:ext cx="8026400" cy="5516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Ryan Porter     SNOWMASS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096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Ryan Porter     SNOWMASS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043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Ryan Porter     SNOWMASS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153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Ryan Porter     SNOWMASS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323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68580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447800"/>
            <a:ext cx="5386917" cy="4678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68580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7800"/>
            <a:ext cx="5389033" cy="4678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Ryan Porter     SNOWMASS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19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Ryan Porter     SNOWMASS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20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Ryan Porter     SNOWMASS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922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858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685801"/>
            <a:ext cx="6815667" cy="5440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05000"/>
            <a:ext cx="4011084" cy="42211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Ryan Porter     SNOWMASS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969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Ryan Porter     SNOWMASS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961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961" y="0"/>
            <a:ext cx="4647039" cy="49193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0FAC42D-628A-4063-B8B5-C46FB42CFE88}"/>
              </a:ext>
            </a:extLst>
          </p:cNvPr>
          <p:cNvSpPr/>
          <p:nvPr userDrawn="1"/>
        </p:nvSpPr>
        <p:spPr>
          <a:xfrm>
            <a:off x="2032000" y="0"/>
            <a:ext cx="8128000" cy="491935"/>
          </a:xfrm>
          <a:prstGeom prst="rect">
            <a:avLst/>
          </a:prstGeom>
          <a:gradFill>
            <a:gsLst>
              <a:gs pos="0">
                <a:srgbClr val="333333"/>
              </a:gs>
              <a:gs pos="100000">
                <a:srgbClr val="6CC5DD">
                  <a:lumMod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685801"/>
            <a:ext cx="10972800" cy="5440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2/17/2021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Ryan Porter     SNOWMASS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DBAE2-7DA5-433F-94A3-C02DB4BDDEE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32000" y="1779"/>
            <a:ext cx="8128001" cy="491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DCE75E-2DF5-42E6-AA76-13CAB200163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2051680" cy="4919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224CBE-2F95-4FD7-A9B3-8D7CCD20B11B}"/>
              </a:ext>
            </a:extLst>
          </p:cNvPr>
          <p:cNvSpPr/>
          <p:nvPr userDrawn="1"/>
        </p:nvSpPr>
        <p:spPr>
          <a:xfrm>
            <a:off x="10134600" y="0"/>
            <a:ext cx="2057400" cy="491935"/>
          </a:xfrm>
          <a:prstGeom prst="rect">
            <a:avLst/>
          </a:prstGeom>
          <a:gradFill>
            <a:gsLst>
              <a:gs pos="100000">
                <a:srgbClr val="6CC5DD">
                  <a:alpha val="50000"/>
                  <a:lumMod val="80000"/>
                </a:srgbClr>
              </a:gs>
              <a:gs pos="0">
                <a:srgbClr val="6CC5DD">
                  <a:lumMod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80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tiff"/><Relationship Id="rId4" Type="http://schemas.openxmlformats.org/officeDocument/2006/relationships/image" Target="../media/image26.png"/><Relationship Id="rId9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12" Type="http://schemas.openxmlformats.org/officeDocument/2006/relationships/image" Target="../media/image29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5.png"/><Relationship Id="rId1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gif"/><Relationship Id="rId12" Type="http://schemas.openxmlformats.org/officeDocument/2006/relationships/image" Target="../media/image6.emf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6.pn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3.pn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Relationship Id="rId1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29.png"/><Relationship Id="rId10" Type="http://schemas.openxmlformats.org/officeDocument/2006/relationships/image" Target="../media/image6.emf"/><Relationship Id="rId4" Type="http://schemas.openxmlformats.org/officeDocument/2006/relationships/image" Target="../media/image60.png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914400"/>
            <a:ext cx="10363200" cy="1470025"/>
          </a:xfrm>
        </p:spPr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Superconducting Radiofrequency Cavities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2362200"/>
            <a:ext cx="7543800" cy="1752600"/>
          </a:xfrm>
        </p:spPr>
        <p:txBody>
          <a:bodyPr>
            <a:normAutofit fontScale="25000" lnSpcReduction="20000"/>
          </a:bodyPr>
          <a:lstStyle/>
          <a:p>
            <a:r>
              <a:rPr lang="en-GB" sz="12800" dirty="0"/>
              <a:t>Presenter: Ryan Porter</a:t>
            </a:r>
            <a:r>
              <a:rPr lang="en-GB" sz="12800" baseline="30000" dirty="0"/>
              <a:t>1</a:t>
            </a:r>
            <a:r>
              <a:rPr lang="en-GB" sz="12800" dirty="0"/>
              <a:t> </a:t>
            </a:r>
          </a:p>
          <a:p>
            <a:endParaRPr lang="en-GB" sz="5900" dirty="0"/>
          </a:p>
          <a:p>
            <a:r>
              <a:rPr lang="en-GB" sz="5900" dirty="0"/>
              <a:t>Authors: S. Posen</a:t>
            </a:r>
            <a:r>
              <a:rPr lang="en-GB" sz="5900" baseline="30000" dirty="0"/>
              <a:t>2</a:t>
            </a:r>
            <a:r>
              <a:rPr lang="en-GB" sz="5900" dirty="0"/>
              <a:t>, M. Liepe</a:t>
            </a:r>
            <a:r>
              <a:rPr lang="en-GB" sz="5900" baseline="30000" dirty="0"/>
              <a:t>1</a:t>
            </a:r>
            <a:r>
              <a:rPr lang="en-GB" sz="5900" dirty="0"/>
              <a:t>, G. Eremeev</a:t>
            </a:r>
            <a:r>
              <a:rPr lang="en-GB" sz="5900" baseline="30000" dirty="0"/>
              <a:t>2</a:t>
            </a:r>
            <a:r>
              <a:rPr lang="en-GB" sz="5900" dirty="0"/>
              <a:t>, U. Pudasaini</a:t>
            </a:r>
            <a:r>
              <a:rPr lang="en-GB" sz="5900" baseline="30000" dirty="0"/>
              <a:t>3</a:t>
            </a:r>
            <a:r>
              <a:rPr lang="en-GB" sz="5900" dirty="0"/>
              <a:t>, C.E. Reece</a:t>
            </a:r>
            <a:r>
              <a:rPr lang="en-GB" sz="5900" baseline="30000" dirty="0"/>
              <a:t>3</a:t>
            </a:r>
          </a:p>
          <a:p>
            <a:r>
              <a:rPr lang="en-GB" sz="5900" baseline="30000" dirty="0"/>
              <a:t>1</a:t>
            </a:r>
            <a:r>
              <a:rPr lang="en-GB" sz="5900" dirty="0"/>
              <a:t>Cornell University</a:t>
            </a:r>
          </a:p>
          <a:p>
            <a:r>
              <a:rPr lang="en-GB" sz="5900" baseline="30000" dirty="0"/>
              <a:t>2</a:t>
            </a:r>
            <a:r>
              <a:rPr lang="en-GB" sz="5900" dirty="0"/>
              <a:t>Fermi National Accelerator Laboratory</a:t>
            </a:r>
          </a:p>
          <a:p>
            <a:r>
              <a:rPr lang="en-GB" sz="5900" baseline="30000" dirty="0"/>
              <a:t>3</a:t>
            </a:r>
            <a:r>
              <a:rPr lang="en-GB" sz="5900" dirty="0"/>
              <a:t>Thomas Jefferson National Accelerator Facility</a:t>
            </a:r>
            <a:endParaRPr lang="en-GB" dirty="0"/>
          </a:p>
          <a:p>
            <a:endParaRPr lang="en-GB" dirty="0"/>
          </a:p>
          <a:p>
            <a:endParaRPr lang="en-US" dirty="0">
              <a:solidFill>
                <a:schemeClr val="bg1">
                  <a:lumMod val="50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764668-2376-468C-95C6-E7F7B6EA2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798" y="5902124"/>
            <a:ext cx="866140" cy="8661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CE5BF0-31F5-4380-B40C-20861E4BF9F0}"/>
              </a:ext>
            </a:extLst>
          </p:cNvPr>
          <p:cNvSpPr txBox="1"/>
          <p:nvPr/>
        </p:nvSpPr>
        <p:spPr>
          <a:xfrm>
            <a:off x="1449792" y="4191000"/>
            <a:ext cx="929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SNOWMASS Letter of Interest: SNOWMASS21-AF7_AF0_Posen-086</a:t>
            </a:r>
          </a:p>
          <a:p>
            <a:pPr algn="ctr"/>
            <a:r>
              <a:rPr lang="en-US" dirty="0"/>
              <a:t>https://www.snowmass21.org/docs/files/summaries/AF/SNOWMASS21-AF7_AF0_Posen-086.pdf</a:t>
            </a:r>
          </a:p>
        </p:txBody>
      </p:sp>
      <p:pic>
        <p:nvPicPr>
          <p:cNvPr id="7" name="Picture 6" descr="FermiLogo_RGB_NALBlue.png">
            <a:extLst>
              <a:ext uri="{FF2B5EF4-FFF2-40B4-BE49-F238E27FC236}">
                <a16:creationId xmlns:a16="http://schemas.microsoft.com/office/drawing/2014/main" id="{B3A23C74-107A-4ACF-BE33-DE0F7236BB1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3054" y="5175951"/>
            <a:ext cx="3121525" cy="56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C28E1F-38BC-48F9-8273-30F6EB055DD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156" y="4876800"/>
            <a:ext cx="3626163" cy="11742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4666F8-CAE6-4CBD-B862-69A51DBCDF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422" y="5085540"/>
            <a:ext cx="3048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33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Chart, line chart&#10;&#10;Description automatically generated">
            <a:extLst>
              <a:ext uri="{FF2B5EF4-FFF2-40B4-BE49-F238E27FC236}">
                <a16:creationId xmlns:a16="http://schemas.microsoft.com/office/drawing/2014/main" id="{000C5510-50B4-4554-8517-9906B3C83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77" y="524652"/>
            <a:ext cx="9999523" cy="57140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C55816-AC7D-4942-86FB-E049A8FA8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Cryo-Efficiency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62CA8A-0419-43CA-B76E-63538FD2852C}"/>
              </a:ext>
            </a:extLst>
          </p:cNvPr>
          <p:cNvSpPr txBox="1"/>
          <p:nvPr/>
        </p:nvSpPr>
        <p:spPr>
          <a:xfrm rot="19487470">
            <a:off x="6323831" y="2637123"/>
            <a:ext cx="2444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‘State of the art’ Nb at 2 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2B6369-D8C6-4D8F-BDF1-045353036B54}"/>
              </a:ext>
            </a:extLst>
          </p:cNvPr>
          <p:cNvSpPr txBox="1"/>
          <p:nvPr/>
        </p:nvSpPr>
        <p:spPr>
          <a:xfrm rot="20875081">
            <a:off x="8058654" y="4445588"/>
            <a:ext cx="2145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Nb</a:t>
            </a:r>
            <a:r>
              <a:rPr lang="en-US" sz="2400" b="1" baseline="-25000" dirty="0"/>
              <a:t>3</a:t>
            </a:r>
            <a:r>
              <a:rPr lang="en-US" sz="2400" b="1" dirty="0"/>
              <a:t>Sn at 4.2 K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Ryan Porter     SNOWMASS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E908E4-EF41-42B7-B5D2-06E2EACD1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10</a:t>
            </a:fld>
            <a:endParaRPr lang="en-GB"/>
          </a:p>
        </p:txBody>
      </p:sp>
      <p:sp>
        <p:nvSpPr>
          <p:cNvPr id="11" name="Right Arrow 9">
            <a:extLst>
              <a:ext uri="{FF2B5EF4-FFF2-40B4-BE49-F238E27FC236}">
                <a16:creationId xmlns:a16="http://schemas.microsoft.com/office/drawing/2014/main" id="{BCAE4E7E-EE90-4E48-9466-2290DF66C09F}"/>
              </a:ext>
            </a:extLst>
          </p:cNvPr>
          <p:cNvSpPr/>
          <p:nvPr/>
        </p:nvSpPr>
        <p:spPr>
          <a:xfrm rot="16200000" flipH="1">
            <a:off x="8344436" y="3285897"/>
            <a:ext cx="1758397" cy="354965"/>
          </a:xfrm>
          <a:prstGeom prst="rightArrow">
            <a:avLst>
              <a:gd name="adj1" fmla="val 50000"/>
              <a:gd name="adj2" fmla="val 85821"/>
            </a:avLst>
          </a:prstGeom>
          <a:gradFill flip="none" rotWithShape="1">
            <a:gsLst>
              <a:gs pos="1000">
                <a:srgbClr val="C00000"/>
              </a:gs>
              <a:gs pos="100000">
                <a:srgbClr val="92D050"/>
              </a:gs>
            </a:gsLst>
            <a:lin ang="0" scaled="1"/>
            <a:tileRect/>
          </a:gra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8CFFB3-EA65-44A2-85B9-C772BC3A829E}"/>
              </a:ext>
            </a:extLst>
          </p:cNvPr>
          <p:cNvSpPr txBox="1"/>
          <p:nvPr/>
        </p:nvSpPr>
        <p:spPr>
          <a:xfrm>
            <a:off x="10160000" y="652237"/>
            <a:ext cx="1326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1.3 GHz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482211C-9325-41A2-B434-853F6C244AED}"/>
              </a:ext>
            </a:extLst>
          </p:cNvPr>
          <p:cNvSpPr/>
          <p:nvPr/>
        </p:nvSpPr>
        <p:spPr>
          <a:xfrm>
            <a:off x="4471236" y="4421547"/>
            <a:ext cx="685800" cy="136965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68652E-14F7-4FB1-92AE-C63D163E07BF}"/>
              </a:ext>
            </a:extLst>
          </p:cNvPr>
          <p:cNvSpPr txBox="1"/>
          <p:nvPr/>
        </p:nvSpPr>
        <p:spPr>
          <a:xfrm>
            <a:off x="3778724" y="3511580"/>
            <a:ext cx="2070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More efficient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at ILC spec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1C6EE9-A882-4B16-B2AB-5BDAE63189A4}"/>
              </a:ext>
            </a:extLst>
          </p:cNvPr>
          <p:cNvSpPr txBox="1"/>
          <p:nvPr/>
        </p:nvSpPr>
        <p:spPr>
          <a:xfrm rot="20817754">
            <a:off x="7770799" y="4314128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Q = 4·10</a:t>
            </a:r>
            <a:r>
              <a:rPr lang="en-US" b="1" baseline="30000" dirty="0">
                <a:solidFill>
                  <a:schemeClr val="accent3"/>
                </a:solidFill>
              </a:rPr>
              <a:t>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51AFFD-5688-4F99-A530-12000832CFE8}"/>
              </a:ext>
            </a:extLst>
          </p:cNvPr>
          <p:cNvSpPr txBox="1"/>
          <p:nvPr/>
        </p:nvSpPr>
        <p:spPr>
          <a:xfrm rot="19195441">
            <a:off x="8957946" y="1615416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Q = 4·10</a:t>
            </a:r>
            <a:r>
              <a:rPr lang="en-US" b="1" baseline="30000" dirty="0">
                <a:solidFill>
                  <a:schemeClr val="accent2"/>
                </a:solidFill>
              </a:rPr>
              <a:t>10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17514A-6A40-4629-AD3E-E8CE497ED629}"/>
              </a:ext>
            </a:extLst>
          </p:cNvPr>
          <p:cNvCxnSpPr>
            <a:cxnSpLocks/>
          </p:cNvCxnSpPr>
          <p:nvPr/>
        </p:nvCxnSpPr>
        <p:spPr>
          <a:xfrm flipH="1">
            <a:off x="6222948" y="3463379"/>
            <a:ext cx="2" cy="2071676"/>
          </a:xfrm>
          <a:prstGeom prst="line">
            <a:avLst/>
          </a:prstGeom>
          <a:ln w="38100"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255627D-29B6-47C3-AA09-82745DF567EA}"/>
              </a:ext>
            </a:extLst>
          </p:cNvPr>
          <p:cNvSpPr txBox="1"/>
          <p:nvPr/>
        </p:nvSpPr>
        <p:spPr>
          <a:xfrm>
            <a:off x="5862913" y="5404776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Niobium</a:t>
            </a:r>
            <a:br>
              <a:rPr lang="en-US" sz="1200" dirty="0"/>
            </a:br>
            <a:r>
              <a:rPr lang="en-US" sz="1200" dirty="0"/>
              <a:t>Limit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A08B67-8A6A-48EA-8BEC-3F0EF8945C94}"/>
              </a:ext>
            </a:extLst>
          </p:cNvPr>
          <p:cNvSpPr txBox="1"/>
          <p:nvPr/>
        </p:nvSpPr>
        <p:spPr>
          <a:xfrm rot="20084294">
            <a:off x="7545330" y="3671696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Q = 2·10</a:t>
            </a:r>
            <a:r>
              <a:rPr lang="en-US" b="1" baseline="30000" dirty="0">
                <a:solidFill>
                  <a:schemeClr val="accent1"/>
                </a:solidFill>
              </a:rPr>
              <a:t>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14196" y="2887094"/>
            <a:ext cx="2594864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1.5 - 3 x efficient than niobium!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6523267-0237-4E67-8A8E-D774E9941828}"/>
              </a:ext>
            </a:extLst>
          </p:cNvPr>
          <p:cNvSpPr/>
          <p:nvPr/>
        </p:nvSpPr>
        <p:spPr>
          <a:xfrm>
            <a:off x="0" y="493715"/>
            <a:ext cx="12192000" cy="587057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Screen Shot 2011-12-16 at 11.43.47 AM.png">
            <a:extLst>
              <a:ext uri="{FF2B5EF4-FFF2-40B4-BE49-F238E27FC236}">
                <a16:creationId xmlns:a16="http://schemas.microsoft.com/office/drawing/2014/main" id="{282D5AE4-ECC5-4CB6-B0E4-9A8977B5F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30" r="23687"/>
          <a:stretch/>
        </p:blipFill>
        <p:spPr>
          <a:xfrm>
            <a:off x="1423547" y="1912272"/>
            <a:ext cx="4820615" cy="2992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54DFD50-6413-4A2F-8AC4-96218BD996A9}"/>
              </a:ext>
            </a:extLst>
          </p:cNvPr>
          <p:cNvGrpSpPr/>
          <p:nvPr/>
        </p:nvGrpSpPr>
        <p:grpSpPr>
          <a:xfrm>
            <a:off x="6566794" y="2676999"/>
            <a:ext cx="4341611" cy="1380497"/>
            <a:chOff x="368300" y="2771372"/>
            <a:chExt cx="10896600" cy="7612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8E43AF2-00D0-473A-A5D9-A93DE8278535}"/>
                </a:ext>
              </a:extLst>
            </p:cNvPr>
            <p:cNvSpPr/>
            <p:nvPr/>
          </p:nvSpPr>
          <p:spPr>
            <a:xfrm>
              <a:off x="368300" y="2771372"/>
              <a:ext cx="10896600" cy="7612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E2AE60D-521C-471B-BD00-28581A639100}"/>
                </a:ext>
              </a:extLst>
            </p:cNvPr>
            <p:cNvSpPr txBox="1"/>
            <p:nvPr/>
          </p:nvSpPr>
          <p:spPr>
            <a:xfrm>
              <a:off x="368300" y="2828836"/>
              <a:ext cx="10896600" cy="624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Simpler, cheaper cryogenics at 4.2 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64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1912E-9652-4102-B8B1-C05074ABB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Cryocooled SRF Cavities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E66A3-018F-4A61-A6A8-19CA24486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52" y="3761627"/>
            <a:ext cx="7373048" cy="195337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No liquid helium</a:t>
            </a:r>
          </a:p>
          <a:p>
            <a:r>
              <a:rPr lang="en-US" dirty="0"/>
              <a:t>Small, turn-key, affordable</a:t>
            </a:r>
          </a:p>
          <a:p>
            <a:r>
              <a:rPr lang="en-US" dirty="0"/>
              <a:t>Enables small scale SRF accelerators</a:t>
            </a:r>
          </a:p>
          <a:p>
            <a:pPr lvl="1"/>
            <a:r>
              <a:rPr lang="en-US" dirty="0"/>
              <a:t>Compact light sources, polymer cross-linking, waste processing,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F4709-C358-4B61-8391-F7FAB936C0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70" y="6546937"/>
            <a:ext cx="2844800" cy="365125"/>
          </a:xfrm>
        </p:spPr>
        <p:txBody>
          <a:bodyPr/>
          <a:lstStyle/>
          <a:p>
            <a:r>
              <a:rPr lang="en-US"/>
              <a:t>2/17/2021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927AD-2BD1-4C5D-9142-9C26425F9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Ryan Porter     SNOWMASS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5556A-599B-43A0-B3BD-5733DAC57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11</a:t>
            </a:fld>
            <a:endParaRPr lang="en-GB"/>
          </a:p>
        </p:txBody>
      </p:sp>
      <p:pic>
        <p:nvPicPr>
          <p:cNvPr id="7" name="Picture 6" descr="Image">
            <a:extLst>
              <a:ext uri="{FF2B5EF4-FFF2-40B4-BE49-F238E27FC236}">
                <a16:creationId xmlns:a16="http://schemas.microsoft.com/office/drawing/2014/main" id="{0591F1B3-6869-4F44-86BB-BEE467D06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9"/>
          <a:stretch/>
        </p:blipFill>
        <p:spPr bwMode="auto">
          <a:xfrm>
            <a:off x="8420252" y="705809"/>
            <a:ext cx="2370727" cy="169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1FC96A-ABAE-4E82-AC10-40BB73FE1174}"/>
              </a:ext>
            </a:extLst>
          </p:cNvPr>
          <p:cNvSpPr txBox="1"/>
          <p:nvPr/>
        </p:nvSpPr>
        <p:spPr>
          <a:xfrm>
            <a:off x="10928735" y="1084188"/>
            <a:ext cx="1263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R.C. 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Dhuley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et al, ﻿</a:t>
            </a:r>
            <a:r>
              <a:rPr lang="en-US" sz="12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Supercond</a:t>
            </a:r>
            <a:r>
              <a:rPr lang="en-US" sz="1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. Sci. Technol.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33 06LT01 (2020)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AEF912-E008-4646-A951-CBF6DE71B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33"/>
          <a:stretch/>
        </p:blipFill>
        <p:spPr>
          <a:xfrm>
            <a:off x="8282494" y="4618325"/>
            <a:ext cx="2646241" cy="16999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AA40D6-FB2B-4FA1-B63C-05701A3F2938}"/>
              </a:ext>
            </a:extLst>
          </p:cNvPr>
          <p:cNvSpPr txBox="1"/>
          <p:nvPr/>
        </p:nvSpPr>
        <p:spPr>
          <a:xfrm>
            <a:off x="10928734" y="5069546"/>
            <a:ext cx="1263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N. 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Stilin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et al, ﻿arXiv:2002.11755v1 (2020)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35F555-F0C2-4C9F-B90B-0723ED993995}"/>
              </a:ext>
            </a:extLst>
          </p:cNvPr>
          <p:cNvSpPr txBox="1"/>
          <p:nvPr/>
        </p:nvSpPr>
        <p:spPr>
          <a:xfrm>
            <a:off x="10928735" y="3096531"/>
            <a:ext cx="1263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G. 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Ciovati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et al, </a:t>
            </a:r>
            <a:r>
              <a:rPr lang="en-US" sz="12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Supercond</a:t>
            </a:r>
            <a:r>
              <a:rPr lang="en-US" sz="1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. Sci. Technol.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33 07LT01 (2020)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5EEC08-5B03-4159-9227-96DC31EC0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494" y="2662067"/>
            <a:ext cx="2646241" cy="169992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193C5E4-F7BE-475B-8ECE-72FABA357180}"/>
              </a:ext>
            </a:extLst>
          </p:cNvPr>
          <p:cNvGrpSpPr/>
          <p:nvPr/>
        </p:nvGrpSpPr>
        <p:grpSpPr>
          <a:xfrm>
            <a:off x="1219200" y="1666276"/>
            <a:ext cx="5232836" cy="1649645"/>
            <a:chOff x="6349564" y="1292948"/>
            <a:chExt cx="5232836" cy="164964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8A87E7C-1FB9-4F02-9C33-6D3D54B4890F}"/>
                </a:ext>
              </a:extLst>
            </p:cNvPr>
            <p:cNvGrpSpPr/>
            <p:nvPr/>
          </p:nvGrpSpPr>
          <p:grpSpPr>
            <a:xfrm>
              <a:off x="6349564" y="1292948"/>
              <a:ext cx="5232836" cy="1649645"/>
              <a:chOff x="679072" y="4810640"/>
              <a:chExt cx="5232836" cy="1649645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3BD6643-BA88-4D37-BD3F-B54E6E6121B9}"/>
                  </a:ext>
                </a:extLst>
              </p:cNvPr>
              <p:cNvGrpSpPr/>
              <p:nvPr/>
            </p:nvGrpSpPr>
            <p:grpSpPr>
              <a:xfrm>
                <a:off x="679072" y="4810640"/>
                <a:ext cx="5232836" cy="1649645"/>
                <a:chOff x="432623" y="4401625"/>
                <a:chExt cx="5641282" cy="2146353"/>
              </a:xfrm>
            </p:grpSpPr>
            <p:sp>
              <p:nvSpPr>
                <p:cNvPr id="19" name="Freeform 52">
                  <a:extLst>
                    <a:ext uri="{FF2B5EF4-FFF2-40B4-BE49-F238E27FC236}">
                      <a16:creationId xmlns:a16="http://schemas.microsoft.com/office/drawing/2014/main" id="{E763A349-4454-472E-8FD7-6B4CD5B7EE7B}"/>
                    </a:ext>
                  </a:extLst>
                </p:cNvPr>
                <p:cNvSpPr/>
                <p:nvPr/>
              </p:nvSpPr>
              <p:spPr>
                <a:xfrm>
                  <a:off x="1551485" y="5437772"/>
                  <a:ext cx="2500131" cy="1110206"/>
                </a:xfrm>
                <a:custGeom>
                  <a:avLst/>
                  <a:gdLst>
                    <a:gd name="connsiteX0" fmla="*/ 0 w 2500131"/>
                    <a:gd name="connsiteY0" fmla="*/ 1203767 h 1226917"/>
                    <a:gd name="connsiteX1" fmla="*/ 2500131 w 2500131"/>
                    <a:gd name="connsiteY1" fmla="*/ 1226917 h 1226917"/>
                    <a:gd name="connsiteX2" fmla="*/ 2141316 w 2500131"/>
                    <a:gd name="connsiteY2" fmla="*/ 763929 h 1226917"/>
                    <a:gd name="connsiteX3" fmla="*/ 1551007 w 2500131"/>
                    <a:gd name="connsiteY3" fmla="*/ 486137 h 1226917"/>
                    <a:gd name="connsiteX4" fmla="*/ 821802 w 2500131"/>
                    <a:gd name="connsiteY4" fmla="*/ 81023 h 1226917"/>
                    <a:gd name="connsiteX5" fmla="*/ 428263 w 2500131"/>
                    <a:gd name="connsiteY5" fmla="*/ 0 h 1226917"/>
                    <a:gd name="connsiteX6" fmla="*/ 0 w 2500131"/>
                    <a:gd name="connsiteY6" fmla="*/ 1203767 h 1226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00131" h="1226917">
                      <a:moveTo>
                        <a:pt x="0" y="1203767"/>
                      </a:moveTo>
                      <a:lnTo>
                        <a:pt x="2500131" y="1226917"/>
                      </a:lnTo>
                      <a:lnTo>
                        <a:pt x="2141316" y="763929"/>
                      </a:lnTo>
                      <a:lnTo>
                        <a:pt x="1551007" y="486137"/>
                      </a:lnTo>
                      <a:lnTo>
                        <a:pt x="821802" y="81023"/>
                      </a:lnTo>
                      <a:lnTo>
                        <a:pt x="428263" y="0"/>
                      </a:lnTo>
                      <a:lnTo>
                        <a:pt x="0" y="1203767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Freeform 53">
                  <a:extLst>
                    <a:ext uri="{FF2B5EF4-FFF2-40B4-BE49-F238E27FC236}">
                      <a16:creationId xmlns:a16="http://schemas.microsoft.com/office/drawing/2014/main" id="{CC271D98-8B8D-4BC5-A688-6AC556AB1828}"/>
                    </a:ext>
                  </a:extLst>
                </p:cNvPr>
                <p:cNvSpPr/>
                <p:nvPr/>
              </p:nvSpPr>
              <p:spPr>
                <a:xfrm>
                  <a:off x="1551485" y="5437772"/>
                  <a:ext cx="2500131" cy="1110206"/>
                </a:xfrm>
                <a:custGeom>
                  <a:avLst/>
                  <a:gdLst>
                    <a:gd name="connsiteX0" fmla="*/ 0 w 2500131"/>
                    <a:gd name="connsiteY0" fmla="*/ 1203767 h 1226917"/>
                    <a:gd name="connsiteX1" fmla="*/ 2500131 w 2500131"/>
                    <a:gd name="connsiteY1" fmla="*/ 1226917 h 1226917"/>
                    <a:gd name="connsiteX2" fmla="*/ 2141316 w 2500131"/>
                    <a:gd name="connsiteY2" fmla="*/ 763929 h 1226917"/>
                    <a:gd name="connsiteX3" fmla="*/ 1551007 w 2500131"/>
                    <a:gd name="connsiteY3" fmla="*/ 486137 h 1226917"/>
                    <a:gd name="connsiteX4" fmla="*/ 821802 w 2500131"/>
                    <a:gd name="connsiteY4" fmla="*/ 81023 h 1226917"/>
                    <a:gd name="connsiteX5" fmla="*/ 428263 w 2500131"/>
                    <a:gd name="connsiteY5" fmla="*/ 0 h 1226917"/>
                    <a:gd name="connsiteX6" fmla="*/ 0 w 2500131"/>
                    <a:gd name="connsiteY6" fmla="*/ 1203767 h 1226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00131" h="1226917">
                      <a:moveTo>
                        <a:pt x="0" y="1203767"/>
                      </a:moveTo>
                      <a:lnTo>
                        <a:pt x="2500131" y="1226917"/>
                      </a:lnTo>
                      <a:lnTo>
                        <a:pt x="2141316" y="763929"/>
                      </a:lnTo>
                      <a:lnTo>
                        <a:pt x="1551007" y="486137"/>
                      </a:lnTo>
                      <a:lnTo>
                        <a:pt x="821802" y="81023"/>
                      </a:lnTo>
                      <a:lnTo>
                        <a:pt x="428263" y="0"/>
                      </a:lnTo>
                      <a:lnTo>
                        <a:pt x="0" y="1203767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F5A1027-CF76-4744-A3D5-A6305B91E50C}"/>
                    </a:ext>
                  </a:extLst>
                </p:cNvPr>
                <p:cNvSpPr/>
                <p:nvPr/>
              </p:nvSpPr>
              <p:spPr>
                <a:xfrm>
                  <a:off x="4575720" y="4430993"/>
                  <a:ext cx="1498185" cy="2035446"/>
                </a:xfrm>
                <a:prstGeom prst="rect">
                  <a:avLst/>
                </a:prstGeom>
                <a:gradFill flip="none" rotWithShape="1">
                  <a:gsLst>
                    <a:gs pos="8000">
                      <a:srgbClr val="DCDBFF">
                        <a:shade val="30000"/>
                        <a:satMod val="115000"/>
                        <a:lumMod val="52000"/>
                        <a:lumOff val="48000"/>
                      </a:srgbClr>
                    </a:gs>
                    <a:gs pos="50000">
                      <a:srgbClr val="DCDBFF">
                        <a:shade val="67500"/>
                        <a:satMod val="115000"/>
                        <a:lumMod val="35000"/>
                        <a:lumOff val="65000"/>
                      </a:srgbClr>
                    </a:gs>
                    <a:gs pos="100000">
                      <a:srgbClr val="DCDBFF">
                        <a:shade val="100000"/>
                        <a:satMod val="115000"/>
                        <a:lumMod val="64000"/>
                        <a:lumOff val="36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solidFill>
                    <a:schemeClr val="tx2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0208AB64-0ECF-45E5-AB50-60D25818D6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2623" y="4449810"/>
                  <a:ext cx="3182771" cy="2036017"/>
                </a:xfrm>
                <a:prstGeom prst="rect">
                  <a:avLst/>
                </a:prstGeom>
                <a:ln>
                  <a:solidFill>
                    <a:schemeClr val="tx2"/>
                  </a:solidFill>
                </a:ln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F2BCD98C-895A-4580-9EA4-3274E31DD8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647507" y="4785790"/>
                  <a:ext cx="1295903" cy="847546"/>
                </a:xfrm>
                <a:prstGeom prst="rect">
                  <a:avLst/>
                </a:prstGeom>
              </p:spPr>
            </p:pic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9B6BD258-9347-46DD-BA15-48EC749084E4}"/>
                    </a:ext>
                  </a:extLst>
                </p:cNvPr>
                <p:cNvSpPr/>
                <p:nvPr/>
              </p:nvSpPr>
              <p:spPr>
                <a:xfrm>
                  <a:off x="2542139" y="5516443"/>
                  <a:ext cx="229696" cy="531818"/>
                </a:xfrm>
                <a:prstGeom prst="ellipse">
                  <a:avLst/>
                </a:prstGeom>
                <a:noFill/>
                <a:ln w="38100" cmpd="sng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A0C5CCD8-FECE-486A-AC10-83A3707206F0}"/>
                    </a:ext>
                  </a:extLst>
                </p:cNvPr>
                <p:cNvSpPr/>
                <p:nvPr/>
              </p:nvSpPr>
              <p:spPr>
                <a:xfrm>
                  <a:off x="5498144" y="4401625"/>
                  <a:ext cx="517054" cy="48053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/>
                    <a:t>4K</a:t>
                  </a: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753EC7E-00DE-4165-9FD5-2E90012675CA}"/>
                    </a:ext>
                  </a:extLst>
                </p:cNvPr>
                <p:cNvSpPr/>
                <p:nvPr/>
              </p:nvSpPr>
              <p:spPr>
                <a:xfrm>
                  <a:off x="3178818" y="4401625"/>
                  <a:ext cx="517054" cy="48053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/>
                    <a:t>2K</a:t>
                  </a:r>
                </a:p>
              </p:txBody>
            </p:sp>
          </p:grpSp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656DABD5-40F7-492D-9FA7-D402802252E3}"/>
                  </a:ext>
                </a:extLst>
              </p:cNvPr>
              <p:cNvSpPr/>
              <p:nvPr/>
            </p:nvSpPr>
            <p:spPr>
              <a:xfrm rot="242348">
                <a:off x="4709247" y="5514462"/>
                <a:ext cx="482600" cy="110693"/>
              </a:xfrm>
              <a:prstGeom prst="parallelogram">
                <a:avLst/>
              </a:prstGeom>
              <a:solidFill>
                <a:srgbClr val="4957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Down Arrow 72">
              <a:extLst>
                <a:ext uri="{FF2B5EF4-FFF2-40B4-BE49-F238E27FC236}">
                  <a16:creationId xmlns:a16="http://schemas.microsoft.com/office/drawing/2014/main" id="{27E9843C-130A-42B6-BDFB-B2226D4E4CB6}"/>
                </a:ext>
              </a:extLst>
            </p:cNvPr>
            <p:cNvSpPr/>
            <p:nvPr/>
          </p:nvSpPr>
          <p:spPr>
            <a:xfrm rot="16200000">
              <a:off x="9526851" y="1681816"/>
              <a:ext cx="426695" cy="715148"/>
            </a:xfrm>
            <a:prstGeom prst="downArrow">
              <a:avLst/>
            </a:prstGeom>
            <a:gradFill rotWithShape="1">
              <a:gsLst>
                <a:gs pos="0">
                  <a:srgbClr val="2D2D8A">
                    <a:shade val="51000"/>
                    <a:satMod val="130000"/>
                  </a:srgbClr>
                </a:gs>
                <a:gs pos="80000">
                  <a:srgbClr val="2D2D8A">
                    <a:shade val="93000"/>
                    <a:satMod val="130000"/>
                  </a:srgbClr>
                </a:gs>
                <a:gs pos="100000">
                  <a:srgbClr val="2D2D8A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2D2D8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FADBA65-F0B6-4A85-B01C-22662BB4D2F4}"/>
                </a:ext>
              </a:extLst>
            </p:cNvPr>
            <p:cNvSpPr txBox="1"/>
            <p:nvPr/>
          </p:nvSpPr>
          <p:spPr>
            <a:xfrm>
              <a:off x="10200893" y="2212353"/>
              <a:ext cx="13387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Turn Key Cooling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DABE3A1-6D40-49C3-91D6-B7BF96CE1877}"/>
              </a:ext>
            </a:extLst>
          </p:cNvPr>
          <p:cNvSpPr txBox="1"/>
          <p:nvPr/>
        </p:nvSpPr>
        <p:spPr>
          <a:xfrm>
            <a:off x="399352" y="762000"/>
            <a:ext cx="7216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High efficiency enables cryocooler operation:</a:t>
            </a:r>
          </a:p>
        </p:txBody>
      </p:sp>
      <p:pic>
        <p:nvPicPr>
          <p:cNvPr id="32" name="Picture 6" descr="FermiLogo_RGB_NALBlue.png">
            <a:extLst>
              <a:ext uri="{FF2B5EF4-FFF2-40B4-BE49-F238E27FC236}">
                <a16:creationId xmlns:a16="http://schemas.microsoft.com/office/drawing/2014/main" id="{23B92549-C621-453F-BDA1-7247B46B999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0253" y="2440502"/>
            <a:ext cx="1257148" cy="22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9A0DC61-0E3E-4A76-80A9-261BB270A42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1718" y="4114800"/>
            <a:ext cx="1431882" cy="46369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982CFF2-16AE-413D-B3B2-CFEC02FE9C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0293" y="6352832"/>
            <a:ext cx="1217221" cy="30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17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Increasing Efficiency</a:t>
            </a:r>
            <a:endParaRPr lang="en-GB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GB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Ryan Porter     SNOWMASS</a:t>
            </a:r>
          </a:p>
        </p:txBody>
      </p:sp>
      <p:sp>
        <p:nvSpPr>
          <p:cNvPr id="4" name="Rectangle 3"/>
          <p:cNvSpPr/>
          <p:nvPr/>
        </p:nvSpPr>
        <p:spPr>
          <a:xfrm flipV="1">
            <a:off x="1143001" y="3711108"/>
            <a:ext cx="1101406" cy="24097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 flipV="1">
            <a:off x="1139516" y="1301373"/>
            <a:ext cx="1104890" cy="24097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03524" y="5770584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0 n</a:t>
            </a:r>
            <a:r>
              <a:rPr lang="el-GR" sz="2800" b="1" dirty="0"/>
              <a:t>Ω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1163092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16 n</a:t>
            </a:r>
            <a:r>
              <a:rPr lang="el-GR" sz="2800" b="1" dirty="0"/>
              <a:t>Ω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353192" y="1443841"/>
            <a:ext cx="37719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 i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3600" b="1" i="1" dirty="0">
                <a:solidFill>
                  <a:schemeClr val="accent2">
                    <a:lumMod val="75000"/>
                  </a:schemeClr>
                </a:solidFill>
              </a:rPr>
              <a:t>Not fundamental</a:t>
            </a:r>
          </a:p>
          <a:p>
            <a:endParaRPr lang="en-GB" sz="3600" b="1" i="1" dirty="0">
              <a:solidFill>
                <a:srgbClr val="92D050"/>
              </a:solidFill>
            </a:endParaRPr>
          </a:p>
          <a:p>
            <a:endParaRPr lang="en-GB" sz="3600" b="1" i="1" dirty="0"/>
          </a:p>
          <a:p>
            <a:r>
              <a:rPr lang="en-GB" sz="3600" b="1" i="1" dirty="0">
                <a:solidFill>
                  <a:srgbClr val="C00000"/>
                </a:solidFill>
              </a:rPr>
              <a:t> </a:t>
            </a:r>
            <a:endParaRPr lang="en-GB" sz="3600" i="1" dirty="0"/>
          </a:p>
          <a:p>
            <a:r>
              <a:rPr lang="en-GB" sz="3600" b="1" i="1" dirty="0">
                <a:solidFill>
                  <a:srgbClr val="0070C0"/>
                </a:solidFill>
              </a:rPr>
              <a:t>Fundamental (BCS) Resistance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647700" y="1724818"/>
            <a:ext cx="0" cy="397258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00106" y="531253"/>
            <a:ext cx="10591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Surface resistance at 4.2 K and 10 MV/m (Cornell single-cell)</a:t>
            </a:r>
            <a:endParaRPr lang="en-US" sz="3200" b="1" baseline="-25000" dirty="0">
              <a:solidFill>
                <a:srgbClr val="0070C0"/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2C46A3F-2977-4E7C-8E90-BE0C2F5B82B7}"/>
              </a:ext>
            </a:extLst>
          </p:cNvPr>
          <p:cNvGrpSpPr/>
          <p:nvPr/>
        </p:nvGrpSpPr>
        <p:grpSpPr>
          <a:xfrm>
            <a:off x="6315095" y="4528100"/>
            <a:ext cx="5262823" cy="798765"/>
            <a:chOff x="6714392" y="4945112"/>
            <a:chExt cx="5262823" cy="79876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EDD7DE1-5442-4FFA-B8B3-3A8E825FE0EB}"/>
                </a:ext>
              </a:extLst>
            </p:cNvPr>
            <p:cNvSpPr txBox="1"/>
            <p:nvPr/>
          </p:nvSpPr>
          <p:spPr>
            <a:xfrm>
              <a:off x="6778302" y="4959774"/>
              <a:ext cx="24961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400" b="1" dirty="0"/>
                <a:t>Q = 2·10</a:t>
              </a:r>
              <a:r>
                <a:rPr lang="en-US" sz="4400" b="1" baseline="30000" dirty="0"/>
                <a:t>10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B47ED37-C5EB-4FE1-AA97-557D83424848}"/>
                </a:ext>
              </a:extLst>
            </p:cNvPr>
            <p:cNvCxnSpPr>
              <a:cxnSpLocks/>
              <a:stCxn id="25" idx="3"/>
              <a:endCxn id="28" idx="1"/>
            </p:cNvCxnSpPr>
            <p:nvPr/>
          </p:nvCxnSpPr>
          <p:spPr>
            <a:xfrm>
              <a:off x="9274498" y="5344495"/>
              <a:ext cx="849325" cy="0"/>
            </a:xfrm>
            <a:prstGeom prst="straightConnector1">
              <a:avLst/>
            </a:prstGeom>
            <a:ln w="76200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C229189-4B81-4E33-BB54-9264A59D9346}"/>
                </a:ext>
              </a:extLst>
            </p:cNvPr>
            <p:cNvSpPr txBox="1"/>
            <p:nvPr/>
          </p:nvSpPr>
          <p:spPr>
            <a:xfrm>
              <a:off x="10123823" y="4959774"/>
              <a:ext cx="1853392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400" b="1" dirty="0"/>
                <a:t>4·10</a:t>
              </a:r>
              <a:r>
                <a:rPr lang="en-US" sz="4400" b="1" baseline="30000" dirty="0"/>
                <a:t>10</a:t>
              </a:r>
              <a:r>
                <a:rPr lang="en-US" sz="4400" b="1" dirty="0"/>
                <a:t>+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889D0D2-B19E-473E-A2FE-5B714E2547E4}"/>
                </a:ext>
              </a:extLst>
            </p:cNvPr>
            <p:cNvSpPr/>
            <p:nvPr/>
          </p:nvSpPr>
          <p:spPr>
            <a:xfrm>
              <a:off x="6714392" y="4945112"/>
              <a:ext cx="5262823" cy="798765"/>
            </a:xfrm>
            <a:prstGeom prst="rect">
              <a:avLst/>
            </a:prstGeom>
            <a:noFill/>
            <a:ln w="762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D598EA83-C592-493D-83A4-79968271A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12</a:t>
            </a:fld>
            <a:endParaRPr lang="en-GB" dirty="0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9E636506-89EF-4EA6-8A71-E26C467F9A5F}"/>
              </a:ext>
            </a:extLst>
          </p:cNvPr>
          <p:cNvSpPr/>
          <p:nvPr/>
        </p:nvSpPr>
        <p:spPr>
          <a:xfrm>
            <a:off x="6209565" y="1967714"/>
            <a:ext cx="1066800" cy="68580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6E0F876-CC48-4314-9D30-2D3F84E86DE2}"/>
              </a:ext>
            </a:extLst>
          </p:cNvPr>
          <p:cNvSpPr txBox="1"/>
          <p:nvPr/>
        </p:nvSpPr>
        <p:spPr>
          <a:xfrm>
            <a:off x="7392387" y="2007183"/>
            <a:ext cx="3529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75000"/>
                  </a:schemeClr>
                </a:solidFill>
              </a:rPr>
              <a:t>Can be removed</a:t>
            </a:r>
            <a:endParaRPr 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626A72BE-6006-4A3F-B5BD-9D13988FD94E}"/>
              </a:ext>
            </a:extLst>
          </p:cNvPr>
          <p:cNvSpPr/>
          <p:nvPr/>
        </p:nvSpPr>
        <p:spPr>
          <a:xfrm rot="5400000">
            <a:off x="8362210" y="3065971"/>
            <a:ext cx="1590295" cy="896668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F4E59D0-E74E-4476-9999-EE7EF4572792}"/>
              </a:ext>
            </a:extLst>
          </p:cNvPr>
          <p:cNvSpPr txBox="1"/>
          <p:nvPr/>
        </p:nvSpPr>
        <p:spPr>
          <a:xfrm>
            <a:off x="9525799" y="3108667"/>
            <a:ext cx="2056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Further R&amp;D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55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6" grpId="0" animBg="1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D982D-09DE-4D47-94F0-3A1AE767D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Research Highlight I: Quality factor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1A8482-DF05-4AFE-8A68-BAA9E743BE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9349" y="3854711"/>
            <a:ext cx="3860800" cy="26984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86DF17-9A85-4213-9481-944A1DC8958B}"/>
              </a:ext>
            </a:extLst>
          </p:cNvPr>
          <p:cNvSpPr txBox="1"/>
          <p:nvPr/>
        </p:nvSpPr>
        <p:spPr>
          <a:xfrm>
            <a:off x="4267200" y="3352800"/>
            <a:ext cx="3400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‘2-Gap’ BCS Analysis: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894039-6A6E-4551-A3D5-6E19452455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22"/>
          <a:stretch/>
        </p:blipFill>
        <p:spPr>
          <a:xfrm>
            <a:off x="400120" y="961410"/>
            <a:ext cx="3086257" cy="2684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798F87-77E1-45F3-9A98-990C6BE8E7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91" t="2237" r="50768" b="1440"/>
          <a:stretch/>
        </p:blipFill>
        <p:spPr>
          <a:xfrm>
            <a:off x="1074333" y="4176703"/>
            <a:ext cx="3116667" cy="23764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7FC6B3-85EC-4FFB-8C19-78C8FDE86CF2}"/>
              </a:ext>
            </a:extLst>
          </p:cNvPr>
          <p:cNvSpPr txBox="1"/>
          <p:nvPr/>
        </p:nvSpPr>
        <p:spPr>
          <a:xfrm>
            <a:off x="279759" y="457200"/>
            <a:ext cx="7050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Sn-Segregation in Grain Boundaries + Vortex Entry: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338C10-7077-4233-B75A-F8F307E75898}"/>
              </a:ext>
            </a:extLst>
          </p:cNvPr>
          <p:cNvSpPr txBox="1"/>
          <p:nvPr/>
        </p:nvSpPr>
        <p:spPr>
          <a:xfrm>
            <a:off x="8363643" y="488345"/>
            <a:ext cx="3381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Material Growth Studies: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03644-B9FE-44ED-BD2A-5346E761C3BD}"/>
              </a:ext>
            </a:extLst>
          </p:cNvPr>
          <p:cNvSpPr txBox="1"/>
          <p:nvPr/>
        </p:nvSpPr>
        <p:spPr>
          <a:xfrm>
            <a:off x="1001975" y="3733800"/>
            <a:ext cx="2568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Sn Nano Residue:</a:t>
            </a:r>
          </a:p>
        </p:txBody>
      </p:sp>
      <p:pic>
        <p:nvPicPr>
          <p:cNvPr id="17" name="Media1">
            <a:hlinkClick r:id="" action="ppaction://media"/>
            <a:extLst>
              <a:ext uri="{FF2B5EF4-FFF2-40B4-BE49-F238E27FC236}">
                <a16:creationId xmlns:a16="http://schemas.microsoft.com/office/drawing/2014/main" id="{7C83F5A6-A867-4551-ADE0-77AD1E41A9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8261" t="6076" r="5466"/>
          <a:stretch/>
        </p:blipFill>
        <p:spPr>
          <a:xfrm>
            <a:off x="3742009" y="955569"/>
            <a:ext cx="2904772" cy="2371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Content Placeholder 5">
            <a:extLst>
              <a:ext uri="{FF2B5EF4-FFF2-40B4-BE49-F238E27FC236}">
                <a16:creationId xmlns:a16="http://schemas.microsoft.com/office/drawing/2014/main" id="{CF920D52-1F4A-44A1-840E-B2F0F4B995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8511969" y="1149112"/>
            <a:ext cx="3365756" cy="2314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F99A07C-B9BB-4FC2-84A6-3702FCEF0C2F}"/>
              </a:ext>
            </a:extLst>
          </p:cNvPr>
          <p:cNvSpPr txBox="1"/>
          <p:nvPr/>
        </p:nvSpPr>
        <p:spPr>
          <a:xfrm>
            <a:off x="8383054" y="872113"/>
            <a:ext cx="28430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ighlight>
                  <a:srgbClr val="FFFFFF"/>
                </a:highlight>
              </a:rPr>
              <a:t>Coating with different nucleation profiles: 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43C421F9-936A-48F4-9F38-39023CBD68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89075" y="3840423"/>
            <a:ext cx="2588650" cy="26984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53" name="Picture 2" descr="Center for Bright Beams">
            <a:extLst>
              <a:ext uri="{FF2B5EF4-FFF2-40B4-BE49-F238E27FC236}">
                <a16:creationId xmlns:a16="http://schemas.microsoft.com/office/drawing/2014/main" id="{9FF16687-94D7-4840-820D-BFA8337B8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693" y="3114412"/>
            <a:ext cx="1446555" cy="20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D5DEEDD4-663E-40B0-AC11-9DCA0082E052}"/>
              </a:ext>
            </a:extLst>
          </p:cNvPr>
          <p:cNvSpPr txBox="1"/>
          <p:nvPr/>
        </p:nvSpPr>
        <p:spPr>
          <a:xfrm>
            <a:off x="6680488" y="955379"/>
            <a:ext cx="1345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J. Carlson et al, ﻿</a:t>
            </a:r>
            <a:r>
              <a:rPr lang="en-US" sz="1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Phys Rev B 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103 024516 (2021)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0474D9B-D720-4081-A79F-9B6E88E576E0}"/>
              </a:ext>
            </a:extLst>
          </p:cNvPr>
          <p:cNvSpPr txBox="1"/>
          <p:nvPr/>
        </p:nvSpPr>
        <p:spPr>
          <a:xfrm>
            <a:off x="7277486" y="2614922"/>
            <a:ext cx="1263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U. </a:t>
            </a:r>
            <a:r>
              <a:rPr lang="en-US" sz="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Pudasaini</a:t>
            </a:r>
            <a:r>
              <a:rPr lang="en-US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, ﻿</a:t>
            </a:r>
            <a:r>
              <a:rPr lang="en-US" sz="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 Nb3Sn growth in vapor diffusion: process design for large surface area coatings,” presented at Nb3SnSRF’20, Nov 2020</a:t>
            </a:r>
            <a:endParaRPr lang="en-US" sz="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43A1B9A-300F-4959-8584-5BEDFFACF0ED}"/>
              </a:ext>
            </a:extLst>
          </p:cNvPr>
          <p:cNvSpPr txBox="1"/>
          <p:nvPr/>
        </p:nvSpPr>
        <p:spPr>
          <a:xfrm>
            <a:off x="8153400" y="3858240"/>
            <a:ext cx="1058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R.D. Porter et. al.</a:t>
            </a:r>
            <a:r>
              <a:rPr lang="en-US" sz="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, “High Frequency Nb3Sn Cavities,” in proc. of SRF2019, Germany, 2019</a:t>
            </a:r>
            <a:endParaRPr lang="en-US" sz="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EE29082-F99A-442E-B1CD-6F0D68DDE494}"/>
              </a:ext>
            </a:extLst>
          </p:cNvPr>
          <p:cNvSpPr txBox="1"/>
          <p:nvPr/>
        </p:nvSpPr>
        <p:spPr>
          <a:xfrm>
            <a:off x="0" y="4310099"/>
            <a:ext cx="10474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U. </a:t>
            </a:r>
            <a:r>
              <a:rPr lang="en-US" sz="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Pudasaini</a:t>
            </a:r>
            <a:r>
              <a:rPr lang="en-US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, ﻿</a:t>
            </a:r>
            <a:r>
              <a:rPr lang="en-US" sz="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 Nb3Sn growth in vapor diffusion: process design for large surface area coatings,” presented at Nb3SnSRF’20, Nov 2020</a:t>
            </a:r>
            <a:endParaRPr lang="en-US" sz="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549E573-FD99-4BF4-A5C4-776C8B51F0A0}"/>
              </a:ext>
            </a:extLst>
          </p:cNvPr>
          <p:cNvSpPr txBox="1"/>
          <p:nvPr/>
        </p:nvSpPr>
        <p:spPr>
          <a:xfrm>
            <a:off x="8272868" y="5567127"/>
            <a:ext cx="1058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R. D. Porter, ﻿</a:t>
            </a:r>
            <a:r>
              <a:rPr lang="en-US" sz="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 Growth Studies and Optimization of Nb3Sn Coatings,” presented at Nb3SnSRF’20, Nov 2020</a:t>
            </a:r>
            <a:endParaRPr lang="en-US" sz="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0" name="Picture 6" descr="FermiLogo_RGB_NALBlue.png">
            <a:extLst>
              <a:ext uri="{FF2B5EF4-FFF2-40B4-BE49-F238E27FC236}">
                <a16:creationId xmlns:a16="http://schemas.microsoft.com/office/drawing/2014/main" id="{D52102BF-077B-4664-9AB2-120769ED91B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95" y="3463842"/>
            <a:ext cx="891550" cy="16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74205B6-B1B6-46C5-A604-F907BB8FE04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539" y="4176703"/>
            <a:ext cx="1110038" cy="35946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4E3C8B3-2B30-4B3D-8A55-3FC8BCF152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8399" y="6267864"/>
            <a:ext cx="1084195" cy="27104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FD0726E-5ED6-4F6E-91EC-E2B2032A84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0400" y="3854712"/>
            <a:ext cx="1007447" cy="25186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F8B0D69-4C69-44E6-9424-CCAEE12503F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1445" y="3062369"/>
            <a:ext cx="1110038" cy="35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EED2B-D7BB-4776-BE3B-802A8194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Increasing </a:t>
            </a:r>
            <a:r>
              <a:rPr lang="en-US" dirty="0" err="1"/>
              <a:t>E</a:t>
            </a:r>
            <a:r>
              <a:rPr lang="en-US" baseline="-25000" dirty="0" err="1"/>
              <a:t>acc</a:t>
            </a:r>
            <a:endParaRPr lang="en-US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EAE90-57BB-4A2E-B947-9D4A6F219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6564" y="1117850"/>
            <a:ext cx="5867400" cy="124435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Can reach </a:t>
            </a:r>
            <a:r>
              <a:rPr lang="en-US" b="1" u="sng" dirty="0">
                <a:solidFill>
                  <a:srgbClr val="00B050"/>
                </a:solidFill>
              </a:rPr>
              <a:t>24 MV/m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dirty="0" err="1"/>
              <a:t>E</a:t>
            </a:r>
            <a:r>
              <a:rPr lang="en-US" baseline="-25000" dirty="0" err="1"/>
              <a:t>acc</a:t>
            </a:r>
            <a:endParaRPr lang="en-US" dirty="0"/>
          </a:p>
          <a:p>
            <a:pPr lvl="1"/>
            <a:r>
              <a:rPr lang="en-US" dirty="0"/>
              <a:t>Meets spec for many machines!</a:t>
            </a:r>
          </a:p>
          <a:p>
            <a:pPr lvl="1"/>
            <a:r>
              <a:rPr lang="en-US" dirty="0"/>
              <a:t>Could read </a:t>
            </a:r>
            <a:r>
              <a:rPr lang="en-US" b="1" u="sng" dirty="0"/>
              <a:t>100 MV/m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69E3E-EEAF-4CC9-B2CD-286E255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FA757-6624-40ED-A422-FFEE34BF6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Ryan Porter     SNOWMASS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CE74A-F98B-4DBB-A3C6-6E51DE1DD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14</a:t>
            </a:fld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2027F6-8823-467D-A922-98C3A79A3BCA}"/>
              </a:ext>
            </a:extLst>
          </p:cNvPr>
          <p:cNvSpPr/>
          <p:nvPr/>
        </p:nvSpPr>
        <p:spPr>
          <a:xfrm>
            <a:off x="424294" y="5208497"/>
            <a:ext cx="1653964" cy="81099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Before 2013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b="1" dirty="0"/>
              <a:t> 5 MV/m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8FC360-A416-4AF7-8F6C-09FBCE56DCEC}"/>
              </a:ext>
            </a:extLst>
          </p:cNvPr>
          <p:cNvSpPr/>
          <p:nvPr/>
        </p:nvSpPr>
        <p:spPr>
          <a:xfrm>
            <a:off x="2858221" y="5208497"/>
            <a:ext cx="1653964" cy="81099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2013</a:t>
            </a:r>
          </a:p>
          <a:p>
            <a:pPr algn="ctr"/>
            <a:r>
              <a:rPr lang="en-US" b="1" dirty="0"/>
              <a:t>15 MV/m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091C29A-F06A-457F-B2F0-301BB9C13768}"/>
              </a:ext>
            </a:extLst>
          </p:cNvPr>
          <p:cNvSpPr/>
          <p:nvPr/>
        </p:nvSpPr>
        <p:spPr>
          <a:xfrm>
            <a:off x="5292147" y="5208497"/>
            <a:ext cx="1653964" cy="81099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2015</a:t>
            </a:r>
          </a:p>
          <a:p>
            <a:pPr algn="ctr"/>
            <a:r>
              <a:rPr lang="en-US" b="1" dirty="0"/>
              <a:t>18 MV/m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367C389-3039-435C-96C0-B6A7AEFF7674}"/>
              </a:ext>
            </a:extLst>
          </p:cNvPr>
          <p:cNvSpPr/>
          <p:nvPr/>
        </p:nvSpPr>
        <p:spPr>
          <a:xfrm>
            <a:off x="10160000" y="5208497"/>
            <a:ext cx="1653964" cy="81099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2030</a:t>
            </a:r>
          </a:p>
          <a:p>
            <a:pPr algn="ctr"/>
            <a:r>
              <a:rPr lang="en-US" b="1" dirty="0"/>
              <a:t>50 MV/m ???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B30F3A0-0F7D-464A-B3D9-EB5447C4C734}"/>
              </a:ext>
            </a:extLst>
          </p:cNvPr>
          <p:cNvSpPr/>
          <p:nvPr/>
        </p:nvSpPr>
        <p:spPr>
          <a:xfrm>
            <a:off x="7726074" y="5208497"/>
            <a:ext cx="1653964" cy="81099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2020</a:t>
            </a:r>
          </a:p>
          <a:p>
            <a:pPr algn="ctr"/>
            <a:r>
              <a:rPr lang="en-US" b="1" dirty="0"/>
              <a:t>24 MV/m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E06CE52-F9A6-4307-80FC-57DDB847E528}"/>
              </a:ext>
            </a:extLst>
          </p:cNvPr>
          <p:cNvCxnSpPr>
            <a:cxnSpLocks/>
          </p:cNvCxnSpPr>
          <p:nvPr/>
        </p:nvCxnSpPr>
        <p:spPr>
          <a:xfrm>
            <a:off x="2223125" y="5583829"/>
            <a:ext cx="514567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9913B0-84D4-4AC7-A676-ADF41F74E939}"/>
              </a:ext>
            </a:extLst>
          </p:cNvPr>
          <p:cNvCxnSpPr>
            <a:cxnSpLocks/>
          </p:cNvCxnSpPr>
          <p:nvPr/>
        </p:nvCxnSpPr>
        <p:spPr>
          <a:xfrm>
            <a:off x="4648939" y="5583829"/>
            <a:ext cx="514567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10184E3-AC49-44FA-A8B3-D9C27CE29C5B}"/>
              </a:ext>
            </a:extLst>
          </p:cNvPr>
          <p:cNvCxnSpPr>
            <a:cxnSpLocks/>
          </p:cNvCxnSpPr>
          <p:nvPr/>
        </p:nvCxnSpPr>
        <p:spPr>
          <a:xfrm>
            <a:off x="7074753" y="5583829"/>
            <a:ext cx="514567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4741326-A680-4BCE-9F2C-1957410CDF11}"/>
              </a:ext>
            </a:extLst>
          </p:cNvPr>
          <p:cNvCxnSpPr>
            <a:cxnSpLocks/>
          </p:cNvCxnSpPr>
          <p:nvPr/>
        </p:nvCxnSpPr>
        <p:spPr>
          <a:xfrm>
            <a:off x="9500566" y="5583829"/>
            <a:ext cx="514567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FAFFE8A-1E78-40C3-AE2E-E9EF12AE4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10557"/>
            <a:ext cx="5308505" cy="388374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C65C131-2C14-43E6-95AE-3A84E9795377}"/>
              </a:ext>
            </a:extLst>
          </p:cNvPr>
          <p:cNvSpPr/>
          <p:nvPr/>
        </p:nvSpPr>
        <p:spPr>
          <a:xfrm>
            <a:off x="9408613" y="2843126"/>
            <a:ext cx="2091044" cy="100545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Future</a:t>
            </a:r>
          </a:p>
          <a:p>
            <a:pPr algn="ctr"/>
            <a:r>
              <a:rPr lang="en-US" sz="2800" b="1" dirty="0"/>
              <a:t>100 MV/m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C93D3F5-B0CF-491C-A227-402789807FE6}"/>
              </a:ext>
            </a:extLst>
          </p:cNvPr>
          <p:cNvSpPr/>
          <p:nvPr/>
        </p:nvSpPr>
        <p:spPr>
          <a:xfrm>
            <a:off x="5867400" y="2843127"/>
            <a:ext cx="2091044" cy="100545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Current</a:t>
            </a:r>
          </a:p>
          <a:p>
            <a:pPr algn="ctr"/>
            <a:r>
              <a:rPr lang="en-US" sz="2800" b="1" dirty="0"/>
              <a:t>24 MV/m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4C3F66-7041-47EB-B0D7-6490B461F172}"/>
              </a:ext>
            </a:extLst>
          </p:cNvPr>
          <p:cNvSpPr txBox="1"/>
          <p:nvPr/>
        </p:nvSpPr>
        <p:spPr>
          <a:xfrm>
            <a:off x="395719" y="4746495"/>
            <a:ext cx="3892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Steady advancement over last 10 years: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4CC9AA82-A135-47EA-9F56-ACE339EEDC02}"/>
              </a:ext>
            </a:extLst>
          </p:cNvPr>
          <p:cNvSpPr/>
          <p:nvPr/>
        </p:nvSpPr>
        <p:spPr>
          <a:xfrm>
            <a:off x="8150128" y="3002952"/>
            <a:ext cx="1066800" cy="685800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48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3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9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edia2">
            <a:hlinkClick r:id="" action="ppaction://media"/>
            <a:extLst>
              <a:ext uri="{FF2B5EF4-FFF2-40B4-BE49-F238E27FC236}">
                <a16:creationId xmlns:a16="http://schemas.microsoft.com/office/drawing/2014/main" id="{9AE98A08-F464-454E-9696-ED067D6962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660" t="5815" r="6756" b="3146"/>
          <a:stretch/>
        </p:blipFill>
        <p:spPr>
          <a:xfrm>
            <a:off x="34636" y="864808"/>
            <a:ext cx="3089563" cy="24649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074965-0F61-4559-8DEC-BDEB5CD83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039" y="3702696"/>
            <a:ext cx="6324599" cy="26341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1C60646-73DC-4A47-9378-D07DEB5AB6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" r="3435"/>
          <a:stretch/>
        </p:blipFill>
        <p:spPr>
          <a:xfrm>
            <a:off x="5334000" y="883374"/>
            <a:ext cx="6629400" cy="29544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EEB0AB-FB57-4CC6-8BED-702AD531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Research Highlights II: Cavity Quench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D9B9C-389F-42B7-B5EB-F3F9AF266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FA135-EC5A-4BAC-937E-BE1C0A8F0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Ryan Porter     SNOWMASS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346C0-88F6-4C70-A5AB-0C0FA0293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15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E76D45-4DBD-425A-B69A-D84B2D350493}"/>
              </a:ext>
            </a:extLst>
          </p:cNvPr>
          <p:cNvSpPr txBox="1"/>
          <p:nvPr/>
        </p:nvSpPr>
        <p:spPr>
          <a:xfrm>
            <a:off x="5176695" y="476978"/>
            <a:ext cx="5002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Time Resolved Quench Thermometry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840E11-CE22-4D7F-BE03-F87A554D8828}"/>
              </a:ext>
            </a:extLst>
          </p:cNvPr>
          <p:cNvSpPr txBox="1"/>
          <p:nvPr/>
        </p:nvSpPr>
        <p:spPr>
          <a:xfrm>
            <a:off x="126713" y="3228945"/>
            <a:ext cx="5002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Surface Roughness Reduction: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E7C095-39B2-4513-AC03-B219C7E2BC7C}"/>
              </a:ext>
            </a:extLst>
          </p:cNvPr>
          <p:cNvSpPr txBox="1"/>
          <p:nvPr/>
        </p:nvSpPr>
        <p:spPr>
          <a:xfrm>
            <a:off x="60037" y="491097"/>
            <a:ext cx="5135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Vortex Nucleation at Grain Boundaries: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C7C3B7-2F98-4AA9-AC10-69B90DD15726}"/>
              </a:ext>
            </a:extLst>
          </p:cNvPr>
          <p:cNvSpPr txBox="1"/>
          <p:nvPr/>
        </p:nvSpPr>
        <p:spPr>
          <a:xfrm>
            <a:off x="6569638" y="3857246"/>
            <a:ext cx="5724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Material Growth Optimization and New Processes: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7A889E-9FD8-4223-A8A9-4C9F64C1FE61}"/>
              </a:ext>
            </a:extLst>
          </p:cNvPr>
          <p:cNvSpPr txBox="1"/>
          <p:nvPr/>
        </p:nvSpPr>
        <p:spPr>
          <a:xfrm>
            <a:off x="3080465" y="2643884"/>
            <a:ext cx="10443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dirty="0"/>
              <a:t>A. R. Pack, M. Transtrum (BYU), SRF2019, MOP017</a:t>
            </a:r>
            <a:endParaRPr lang="en-US" sz="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EADC4F-D74D-47A1-A3A3-995133890A47}"/>
              </a:ext>
            </a:extLst>
          </p:cNvPr>
          <p:cNvSpPr txBox="1"/>
          <p:nvPr/>
        </p:nvSpPr>
        <p:spPr>
          <a:xfrm>
            <a:off x="4275074" y="2362486"/>
            <a:ext cx="105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R. D. Porter, ﻿</a:t>
            </a:r>
            <a:r>
              <a:rPr lang="en-US" sz="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 Surface Resistance, Frequency Dependence, and Field Limitation in Nb3Sn Cavities,” presented at Nb3SnSRF’20, Nov 2020</a:t>
            </a:r>
            <a:endParaRPr lang="en-US" sz="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FC3D5B-6617-47EB-ADF0-80ABD75952D6}"/>
              </a:ext>
            </a:extLst>
          </p:cNvPr>
          <p:cNvSpPr txBox="1"/>
          <p:nvPr/>
        </p:nvSpPr>
        <p:spPr>
          <a:xfrm>
            <a:off x="2950697" y="926669"/>
            <a:ext cx="1462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Time dependent Ginzburg-Landau Simulation of Vortex Nucleation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C09693A-9C70-4167-A8CD-C84A94194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1315" y="4650167"/>
            <a:ext cx="1933402" cy="152717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noFill/>
            <a:miter lim="800000"/>
          </a:ln>
          <a:effectLst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13E305A-5817-4F46-8156-8C2D302D1F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8465" y="4694139"/>
            <a:ext cx="1666788" cy="147759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B97E507-D775-44FA-91B6-93C94E7A0118}"/>
              </a:ext>
            </a:extLst>
          </p:cNvPr>
          <p:cNvSpPr txBox="1"/>
          <p:nvPr/>
        </p:nvSpPr>
        <p:spPr>
          <a:xfrm>
            <a:off x="6853693" y="4311613"/>
            <a:ext cx="1627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Vapor Deposition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9FE8A7-D0B2-4E75-BDF5-33C4DA5D6194}"/>
              </a:ext>
            </a:extLst>
          </p:cNvPr>
          <p:cNvSpPr txBox="1"/>
          <p:nvPr/>
        </p:nvSpPr>
        <p:spPr>
          <a:xfrm>
            <a:off x="9106041" y="4311613"/>
            <a:ext cx="1051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Sputtering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1265A5-9832-4599-8627-EF1E1532E3AB}"/>
              </a:ext>
            </a:extLst>
          </p:cNvPr>
          <p:cNvGrpSpPr>
            <a:grpSpLocks noChangeAspect="1"/>
          </p:cNvGrpSpPr>
          <p:nvPr/>
        </p:nvGrpSpPr>
        <p:grpSpPr>
          <a:xfrm>
            <a:off x="10515600" y="4758059"/>
            <a:ext cx="1530335" cy="1216567"/>
            <a:chOff x="3505200" y="2538053"/>
            <a:chExt cx="2743892" cy="218130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499BE65-EF4A-4BA4-B2D4-7AD3ABC31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4"/>
            <a:stretch/>
          </p:blipFill>
          <p:spPr>
            <a:xfrm>
              <a:off x="3505200" y="2538053"/>
              <a:ext cx="2743200" cy="21813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50B8FFF-9A79-483D-8FE1-019C984E23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46" t="2418" r="2395" b="84316"/>
            <a:stretch/>
          </p:blipFill>
          <p:spPr>
            <a:xfrm>
              <a:off x="5404784" y="2855017"/>
              <a:ext cx="590309" cy="28936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C6C80D3-E192-4A39-A735-AD5E1C331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60" t="10909" r="90" b="79242"/>
            <a:stretch/>
          </p:blipFill>
          <p:spPr>
            <a:xfrm>
              <a:off x="5406731" y="2892286"/>
              <a:ext cx="842361" cy="214830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C804DD1-9679-4F33-8EF5-CF402D9F0A90}"/>
              </a:ext>
            </a:extLst>
          </p:cNvPr>
          <p:cNvSpPr txBox="1"/>
          <p:nvPr/>
        </p:nvSpPr>
        <p:spPr>
          <a:xfrm>
            <a:off x="10454130" y="4311613"/>
            <a:ext cx="1652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Electrodeposition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52B92F-0B17-4376-9202-CE022E81596A}"/>
              </a:ext>
            </a:extLst>
          </p:cNvPr>
          <p:cNvSpPr txBox="1"/>
          <p:nvPr/>
        </p:nvSpPr>
        <p:spPr>
          <a:xfrm>
            <a:off x="2210642" y="6401001"/>
            <a:ext cx="2064432" cy="22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S. Posen et. al., arXiv:2008.00599 ﻿</a:t>
            </a:r>
            <a:r>
              <a:rPr lang="en-US" sz="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, Aug 2020</a:t>
            </a:r>
            <a:endParaRPr lang="en-US" sz="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1AB9AF-E02A-4DD2-9405-A4E95B89FCF0}"/>
              </a:ext>
            </a:extLst>
          </p:cNvPr>
          <p:cNvSpPr txBox="1"/>
          <p:nvPr/>
        </p:nvSpPr>
        <p:spPr>
          <a:xfrm>
            <a:off x="8737056" y="6215708"/>
            <a:ext cx="1717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Md. N. Sayeed,</a:t>
            </a:r>
            <a:r>
              <a:rPr lang="en-US" sz="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Nb3SnSRF’20, Nov 2020</a:t>
            </a:r>
            <a:endParaRPr lang="en-US" sz="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0A674D-658E-4DD5-B17D-D2F2AE7C17DE}"/>
              </a:ext>
            </a:extLst>
          </p:cNvPr>
          <p:cNvSpPr txBox="1"/>
          <p:nvPr/>
        </p:nvSpPr>
        <p:spPr>
          <a:xfrm>
            <a:off x="10389944" y="6118921"/>
            <a:ext cx="17170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Z. Sun,</a:t>
            </a:r>
            <a:r>
              <a:rPr lang="en-US" sz="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Nb3SnSRF’20, Nov 2020</a:t>
            </a:r>
            <a:endParaRPr lang="en-US" sz="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3368D22-D834-4E97-9148-61029BD962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3547705"/>
            <a:ext cx="1084195" cy="27104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FDAB349-4287-4BD4-AABA-E14C6A4413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9998" y="5987742"/>
            <a:ext cx="645551" cy="161388"/>
          </a:xfrm>
          <a:prstGeom prst="rect">
            <a:avLst/>
          </a:prstGeom>
        </p:spPr>
      </p:pic>
      <p:pic>
        <p:nvPicPr>
          <p:cNvPr id="44" name="Picture 6" descr="FermiLogo_RGB_NALBlue.png">
            <a:extLst>
              <a:ext uri="{FF2B5EF4-FFF2-40B4-BE49-F238E27FC236}">
                <a16:creationId xmlns:a16="http://schemas.microsoft.com/office/drawing/2014/main" id="{B5784302-D3ED-44ED-99A0-3B9A72C7C45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3653" y="5832874"/>
            <a:ext cx="574484" cy="10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6" descr="FermiLogo_RGB_NALBlue.png">
            <a:extLst>
              <a:ext uri="{FF2B5EF4-FFF2-40B4-BE49-F238E27FC236}">
                <a16:creationId xmlns:a16="http://schemas.microsoft.com/office/drawing/2014/main" id="{0892EC83-08B5-40A9-8A6E-83E2A3EEADD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614" y="6141896"/>
            <a:ext cx="891550" cy="16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BB93C2B-3E74-4FCA-A25D-376E0273A3B0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031" y="6099866"/>
            <a:ext cx="715441" cy="231684"/>
          </a:xfrm>
          <a:prstGeom prst="rect">
            <a:avLst/>
          </a:prstGeom>
        </p:spPr>
      </p:pic>
      <p:pic>
        <p:nvPicPr>
          <p:cNvPr id="47" name="Picture 6" descr="Image result for brigham young university logo">
            <a:extLst>
              <a:ext uri="{FF2B5EF4-FFF2-40B4-BE49-F238E27FC236}">
                <a16:creationId xmlns:a16="http://schemas.microsoft.com/office/drawing/2014/main" id="{BA86CA06-BF8C-47B0-8D4B-738D0E846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34" y="2743199"/>
            <a:ext cx="331571" cy="33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95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8F9C7-F009-45B6-8370-36F6E3CB2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Collaborations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B9344-AD2B-4E07-B6DE-BE15E4EC9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685801"/>
            <a:ext cx="5541485" cy="5440363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Have built many collaborations</a:t>
            </a:r>
          </a:p>
          <a:p>
            <a:endParaRPr lang="en-US" dirty="0"/>
          </a:p>
          <a:p>
            <a:r>
              <a:rPr lang="en-US" dirty="0"/>
              <a:t>Unlocked skills + tools + knowledge outside our community</a:t>
            </a:r>
          </a:p>
          <a:p>
            <a:pPr lvl="1"/>
            <a:r>
              <a:rPr lang="en-US" dirty="0"/>
              <a:t>Condensed matter theorists, material scientists, microscopists, chemists, and more</a:t>
            </a:r>
          </a:p>
          <a:p>
            <a:endParaRPr lang="en-US" dirty="0"/>
          </a:p>
          <a:p>
            <a:r>
              <a:rPr lang="en-US" dirty="0"/>
              <a:t>Provides critical expertise needed to succeed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AC8D3-115E-4CE4-A71F-300CE53CA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F7077-2273-4033-A1BB-B3599772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Ryan Porter     SNOWMASS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C5BCD-F7BD-4C77-843F-AC9C1E2D4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16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CF7257-7F7C-4330-99E7-E2F1A946F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962" y="694908"/>
            <a:ext cx="2143438" cy="6883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C7C3D6-FACE-4CBF-BE73-1D8D65F9D2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967" y="748781"/>
            <a:ext cx="2906566" cy="507138"/>
          </a:xfrm>
          <a:prstGeom prst="rect">
            <a:avLst/>
          </a:prstGeom>
        </p:spPr>
      </p:pic>
      <p:pic>
        <p:nvPicPr>
          <p:cNvPr id="1026" name="Picture 2" descr="Image result for northwestern university logo">
            <a:extLst>
              <a:ext uri="{FF2B5EF4-FFF2-40B4-BE49-F238E27FC236}">
                <a16:creationId xmlns:a16="http://schemas.microsoft.com/office/drawing/2014/main" id="{6D703358-8EBE-40EE-9D13-F8BB3706F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648" y="2394979"/>
            <a:ext cx="829266" cy="82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university of chicago logo">
            <a:extLst>
              <a:ext uri="{FF2B5EF4-FFF2-40B4-BE49-F238E27FC236}">
                <a16:creationId xmlns:a16="http://schemas.microsoft.com/office/drawing/2014/main" id="{8FAB082C-F84D-4F54-96EA-FD2282286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029" y="1566721"/>
            <a:ext cx="2353471" cy="50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brigham young university logo">
            <a:extLst>
              <a:ext uri="{FF2B5EF4-FFF2-40B4-BE49-F238E27FC236}">
                <a16:creationId xmlns:a16="http://schemas.microsoft.com/office/drawing/2014/main" id="{E8EDFD6F-E161-405C-B5F0-F42348E2A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943" y="2394979"/>
            <a:ext cx="860680" cy="86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university of florida logo">
            <a:extLst>
              <a:ext uri="{FF2B5EF4-FFF2-40B4-BE49-F238E27FC236}">
                <a16:creationId xmlns:a16="http://schemas.microsoft.com/office/drawing/2014/main" id="{D9C003F8-14CA-4ACA-A1C2-24FEABB41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764" y="1634777"/>
            <a:ext cx="2480047" cy="46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TRIUMF logo">
            <a:extLst>
              <a:ext uri="{FF2B5EF4-FFF2-40B4-BE49-F238E27FC236}">
                <a16:creationId xmlns:a16="http://schemas.microsoft.com/office/drawing/2014/main" id="{CFC1C3B7-6499-40E1-9C7D-79866EE08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309" y="5796047"/>
            <a:ext cx="2352431" cy="42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argonne national lab logo">
            <a:extLst>
              <a:ext uri="{FF2B5EF4-FFF2-40B4-BE49-F238E27FC236}">
                <a16:creationId xmlns:a16="http://schemas.microsoft.com/office/drawing/2014/main" id="{03B76EDA-EA89-4628-81BE-44095617C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239" y="4575581"/>
            <a:ext cx="2627867" cy="71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enter for Bright Beams">
            <a:extLst>
              <a:ext uri="{FF2B5EF4-FFF2-40B4-BE49-F238E27FC236}">
                <a16:creationId xmlns:a16="http://schemas.microsoft.com/office/drawing/2014/main" id="{9558A068-7158-4752-BEC3-D74A3AA09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461441"/>
            <a:ext cx="6420727" cy="91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5CA219-3592-49A5-BDB2-8AF7D98BEB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1340" y="2446826"/>
            <a:ext cx="3074471" cy="768620"/>
          </a:xfrm>
          <a:prstGeom prst="rect">
            <a:avLst/>
          </a:prstGeom>
        </p:spPr>
      </p:pic>
      <p:pic>
        <p:nvPicPr>
          <p:cNvPr id="1038" name="Picture 14" descr="Image result for helmholtz zentrum berlin logo">
            <a:extLst>
              <a:ext uri="{FF2B5EF4-FFF2-40B4-BE49-F238E27FC236}">
                <a16:creationId xmlns:a16="http://schemas.microsoft.com/office/drawing/2014/main" id="{969AAFBF-F36E-448E-9810-8986A6DA0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877" y="5555247"/>
            <a:ext cx="2370865" cy="81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old dominion university logo">
            <a:extLst>
              <a:ext uri="{FF2B5EF4-FFF2-40B4-BE49-F238E27FC236}">
                <a16:creationId xmlns:a16="http://schemas.microsoft.com/office/drawing/2014/main" id="{7F6F1CEF-3105-4D83-A5E0-010C93ADF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419" y="4468678"/>
            <a:ext cx="2152209" cy="92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644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4578F-AD3C-40C0-B9D4-F12BE6610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557213"/>
            <a:ext cx="10363200" cy="1119187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tx1"/>
                </a:solidFill>
              </a:rPr>
              <a:t>Single-cell to Multi-cell Cavities</a:t>
            </a:r>
            <a:endParaRPr lang="en-US" sz="6000" baseline="-25000" dirty="0">
              <a:solidFill>
                <a:schemeClr val="tx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B57ECF-33BB-4552-8691-6437EF596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50D1D0-BB88-47EA-B987-2A53A9D71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Ryan Porter     SNOWMASS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4FE27-3CF8-4122-BB41-BCA6E76CC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17</a:t>
            </a:fld>
            <a:endParaRPr lang="en-GB"/>
          </a:p>
        </p:txBody>
      </p:sp>
      <p:pic>
        <p:nvPicPr>
          <p:cNvPr id="6" name="Picture 5" descr="\\SAMBA\accsrf\Sam\Pictures\ERL1-5\Coatings\First Coating\Compare to Other Cav\IMGP1374.JPG">
            <a:extLst>
              <a:ext uri="{FF2B5EF4-FFF2-40B4-BE49-F238E27FC236}">
                <a16:creationId xmlns:a16="http://schemas.microsoft.com/office/drawing/2014/main" id="{12C042A5-30E5-46D3-8451-905F524A21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0" t="8016" r="49490" b="13616"/>
          <a:stretch/>
        </p:blipFill>
        <p:spPr bwMode="auto">
          <a:xfrm>
            <a:off x="2044700" y="2341832"/>
            <a:ext cx="1828800" cy="3563246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D91837-A2BE-4B74-959C-3834D02E398A}"/>
              </a:ext>
            </a:extLst>
          </p:cNvPr>
          <p:cNvSpPr txBox="1"/>
          <p:nvPr/>
        </p:nvSpPr>
        <p:spPr>
          <a:xfrm>
            <a:off x="457200" y="3332432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Used for </a:t>
            </a:r>
          </a:p>
          <a:p>
            <a:r>
              <a:rPr lang="en-US" sz="2400" dirty="0"/>
              <a:t>material</a:t>
            </a:r>
          </a:p>
          <a:p>
            <a:r>
              <a:rPr lang="en-US" sz="2400" dirty="0"/>
              <a:t>R&amp;D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96F4F6-C12B-4D98-A4F3-2AD4871C3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341832"/>
            <a:ext cx="4419600" cy="2882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3F14F8-33AD-457F-8CFC-C21AD0FFAEB5}"/>
              </a:ext>
            </a:extLst>
          </p:cNvPr>
          <p:cNvSpPr txBox="1"/>
          <p:nvPr/>
        </p:nvSpPr>
        <p:spPr>
          <a:xfrm>
            <a:off x="7010400" y="5373547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Usable in real accelerators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2C32683-673B-4FAF-988F-5993690AEAC6}"/>
              </a:ext>
            </a:extLst>
          </p:cNvPr>
          <p:cNvSpPr/>
          <p:nvPr/>
        </p:nvSpPr>
        <p:spPr>
          <a:xfrm>
            <a:off x="4191000" y="3332432"/>
            <a:ext cx="2540000" cy="99060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2222D1-FB36-48EC-8117-A748FA922C4A}"/>
              </a:ext>
            </a:extLst>
          </p:cNvPr>
          <p:cNvSpPr txBox="1"/>
          <p:nvPr/>
        </p:nvSpPr>
        <p:spPr>
          <a:xfrm>
            <a:off x="2032000" y="19050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Single-cell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71BAD3-C7D7-4677-8BAF-E9EA9CB80561}"/>
              </a:ext>
            </a:extLst>
          </p:cNvPr>
          <p:cNvSpPr txBox="1"/>
          <p:nvPr/>
        </p:nvSpPr>
        <p:spPr>
          <a:xfrm>
            <a:off x="6985000" y="194349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Multi-cell</a:t>
            </a:r>
          </a:p>
        </p:txBody>
      </p:sp>
    </p:spTree>
    <p:extLst>
      <p:ext uri="{BB962C8B-B14F-4D97-AF65-F5344CB8AC3E}">
        <p14:creationId xmlns:p14="http://schemas.microsoft.com/office/powerpoint/2010/main" val="14542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F584243-8527-4313-93B0-DE421538E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7193" y="6087377"/>
            <a:ext cx="665480" cy="66548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9291" y="-1"/>
            <a:ext cx="11775232" cy="49209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Multi-cell Coating Nb</a:t>
            </a:r>
            <a:r>
              <a:rPr lang="en-US" sz="3600" baseline="-25000" dirty="0"/>
              <a:t>3</a:t>
            </a:r>
            <a:r>
              <a:rPr lang="en-US" sz="3600" dirty="0"/>
              <a:t>Sn Cavities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658649F-5AB5-9C44-9792-0B855A047E42}"/>
              </a:ext>
            </a:extLst>
          </p:cNvPr>
          <p:cNvGrpSpPr>
            <a:grpSpLocks noChangeAspect="1"/>
          </p:cNvGrpSpPr>
          <p:nvPr/>
        </p:nvGrpSpPr>
        <p:grpSpPr>
          <a:xfrm>
            <a:off x="3962400" y="2297081"/>
            <a:ext cx="3628693" cy="1940499"/>
            <a:chOff x="0" y="989051"/>
            <a:chExt cx="9144000" cy="48798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FCD1BC8-9628-AD49-A8BD-B9967EF89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989051"/>
              <a:ext cx="9144000" cy="4879898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F61F8C3-D42C-284F-9323-04BA2C6BD612}"/>
                </a:ext>
              </a:extLst>
            </p:cNvPr>
            <p:cNvCxnSpPr/>
            <p:nvPr/>
          </p:nvCxnSpPr>
          <p:spPr>
            <a:xfrm flipH="1" flipV="1">
              <a:off x="7057016" y="3679114"/>
              <a:ext cx="75304" cy="342784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CDE2A2A-B0F1-4746-88FE-82AFE440DF13}"/>
                </a:ext>
              </a:extLst>
            </p:cNvPr>
            <p:cNvCxnSpPr/>
            <p:nvPr/>
          </p:nvCxnSpPr>
          <p:spPr>
            <a:xfrm flipH="1" flipV="1">
              <a:off x="2858806" y="3668356"/>
              <a:ext cx="75304" cy="342784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6" descr="FermiLogo_RGB_NALBlue.png">
            <a:extLst>
              <a:ext uri="{FF2B5EF4-FFF2-40B4-BE49-F238E27FC236}">
                <a16:creationId xmlns:a16="http://schemas.microsoft.com/office/drawing/2014/main" id="{E96D3E1B-E024-0244-99F0-5EFFDAD3DF9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5455" y="938445"/>
            <a:ext cx="2168393" cy="39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B3D3D6-D3D8-EE4C-83F2-B73B58BC61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592117"/>
            <a:ext cx="1885473" cy="38566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0E34BB-1FF1-1E4F-AA6A-B9032D429CD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300" y="811368"/>
            <a:ext cx="1995872" cy="6463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B01368D-B3D8-644D-9201-82EA955C6297}"/>
              </a:ext>
            </a:extLst>
          </p:cNvPr>
          <p:cNvSpPr/>
          <p:nvPr/>
        </p:nvSpPr>
        <p:spPr>
          <a:xfrm>
            <a:off x="228600" y="5582335"/>
            <a:ext cx="38565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“Siemens” configuration</a:t>
            </a:r>
            <a:r>
              <a:rPr lang="en-US" dirty="0"/>
              <a:t>, i.e., no secondary heater for the tin source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DC62379-0A9C-D447-9489-D2D880D4A2D9}"/>
              </a:ext>
            </a:extLst>
          </p:cNvPr>
          <p:cNvSpPr/>
          <p:nvPr/>
        </p:nvSpPr>
        <p:spPr>
          <a:xfrm>
            <a:off x="4183291" y="5582335"/>
            <a:ext cx="38565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“Wuppertal” configuration</a:t>
            </a:r>
            <a:r>
              <a:rPr lang="en-US" dirty="0"/>
              <a:t>, i.e., with secondary heater for the tin source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Ryan Porter     SNOWMASS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D9D5F7F-AC5E-4E13-8DD6-144D6ED00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03525" y="6356350"/>
            <a:ext cx="2844800" cy="365125"/>
          </a:xfrm>
        </p:spPr>
        <p:txBody>
          <a:bodyPr/>
          <a:lstStyle/>
          <a:p>
            <a:fld id="{E38DBAE2-7DA5-433F-94A3-C02DB4BDDEE6}" type="slidenum">
              <a:rPr lang="en-GB" smtClean="0"/>
              <a:t>18</a:t>
            </a:fld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F8274DD-D04E-47C1-BAE0-0E09E3ACC3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22356" y1="55528" x2="22356" y2="55528"/>
                        <a14:backgroundMark x1="21985" y1="52948" x2="21985" y2="52948"/>
                        <a14:backgroundMark x1="22356" y1="35749" x2="22356" y2="357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5083" y="1431795"/>
            <a:ext cx="5361684" cy="40486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D01AF0-BC2C-449F-9D9C-896C72A486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3130" y="863484"/>
            <a:ext cx="2168393" cy="54209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63FA10F-470A-4404-8E86-A2ED959AF4AE}"/>
              </a:ext>
            </a:extLst>
          </p:cNvPr>
          <p:cNvSpPr txBox="1"/>
          <p:nvPr/>
        </p:nvSpPr>
        <p:spPr>
          <a:xfrm rot="338699">
            <a:off x="8378545" y="1504822"/>
            <a:ext cx="3567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Soon to be completed!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4FCBA8-FE0D-4DD0-B671-1EFAA27D9AC4}"/>
              </a:ext>
            </a:extLst>
          </p:cNvPr>
          <p:cNvSpPr/>
          <p:nvPr/>
        </p:nvSpPr>
        <p:spPr>
          <a:xfrm>
            <a:off x="8137982" y="5582335"/>
            <a:ext cx="38565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“Wuppertal” configuration</a:t>
            </a:r>
            <a:r>
              <a:rPr lang="en-US" dirty="0"/>
              <a:t>, i.e., with secondary heater for the tin source</a:t>
            </a:r>
          </a:p>
        </p:txBody>
      </p:sp>
    </p:spTree>
    <p:extLst>
      <p:ext uri="{BB962C8B-B14F-4D97-AF65-F5344CB8AC3E}">
        <p14:creationId xmlns:p14="http://schemas.microsoft.com/office/powerpoint/2010/main" val="4114967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15E413-04D3-F847-85E3-2C4F189EC985}"/>
              </a:ext>
            </a:extLst>
          </p:cNvPr>
          <p:cNvSpPr/>
          <p:nvPr/>
        </p:nvSpPr>
        <p:spPr>
          <a:xfrm>
            <a:off x="1659374" y="609600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JLAB: </a:t>
            </a:r>
            <a:r>
              <a:rPr lang="en-US" sz="2400" b="1" dirty="0">
                <a:solidFill>
                  <a:srgbClr val="006600"/>
                </a:solidFill>
              </a:rPr>
              <a:t>5-cell 1.5 GHz</a:t>
            </a:r>
            <a:r>
              <a:rPr lang="en-US" sz="2400" dirty="0"/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DBF178-84C0-194B-A79B-633011958DDD}"/>
              </a:ext>
            </a:extLst>
          </p:cNvPr>
          <p:cNvSpPr/>
          <p:nvPr/>
        </p:nvSpPr>
        <p:spPr>
          <a:xfrm>
            <a:off x="7465894" y="609600"/>
            <a:ext cx="3278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FNAL: </a:t>
            </a:r>
            <a:r>
              <a:rPr lang="en-US" sz="2400" b="1" dirty="0">
                <a:solidFill>
                  <a:srgbClr val="006600"/>
                </a:solidFill>
              </a:rPr>
              <a:t>9-cell 1.3 GHz</a:t>
            </a:r>
            <a:r>
              <a:rPr lang="en-US" sz="2400" dirty="0"/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7053A5E-53FA-254D-8317-936EB0CFE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232" y="1821332"/>
            <a:ext cx="5318114" cy="35278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DEBE3E-35F5-C74E-A24F-487B4D1838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6" y="1642361"/>
            <a:ext cx="4440543" cy="3720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42387C-A00B-7C4B-915D-1784C36AFE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051" y="4125962"/>
            <a:ext cx="2098749" cy="679646"/>
          </a:xfrm>
          <a:prstGeom prst="rect">
            <a:avLst/>
          </a:prstGeom>
        </p:spPr>
      </p:pic>
      <p:pic>
        <p:nvPicPr>
          <p:cNvPr id="13" name="Picture 6" descr="FermiLogo_RGB_NALBlue.png">
            <a:extLst>
              <a:ext uri="{FF2B5EF4-FFF2-40B4-BE49-F238E27FC236}">
                <a16:creationId xmlns:a16="http://schemas.microsoft.com/office/drawing/2014/main" id="{9FDDA6F0-A9EF-8D45-A2F9-DC093EA7F4D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7200" y="3898877"/>
            <a:ext cx="1559580" cy="28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5" descr="C:\Work\Presentations\Conferences\SRF2017\Commissioning of Nb3Sn multicell cavity coating system\20170616_114901.jpg">
            <a:extLst>
              <a:ext uri="{FF2B5EF4-FFF2-40B4-BE49-F238E27FC236}">
                <a16:creationId xmlns:a16="http://schemas.microsoft.com/office/drawing/2014/main" id="{CB4E536D-9F4E-7F40-BFFB-E867C3D26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20" y="1339053"/>
            <a:ext cx="1661136" cy="335444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207560C-ACCE-B74E-9E39-0FA31BA45A70}"/>
              </a:ext>
            </a:extLst>
          </p:cNvPr>
          <p:cNvSpPr txBox="1"/>
          <p:nvPr/>
        </p:nvSpPr>
        <p:spPr>
          <a:xfrm>
            <a:off x="713674" y="5333176"/>
            <a:ext cx="11056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Nb</a:t>
            </a:r>
            <a:r>
              <a:rPr lang="en-US" sz="2400" b="1" baseline="-25000" dirty="0"/>
              <a:t>3</a:t>
            </a:r>
            <a:r>
              <a:rPr lang="en-US" sz="2400" b="1" dirty="0"/>
              <a:t>Sn accelerator multi-cell cavities reaching useful gradients as high as 15 MV/m with high Q at 4.4 K!</a:t>
            </a:r>
            <a:endParaRPr lang="en-US" sz="2400" dirty="0"/>
          </a:p>
          <a:p>
            <a:endParaRPr lang="en-US" sz="2400" dirty="0">
              <a:solidFill>
                <a:srgbClr val="0066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51FA1C2-D91A-264F-B1F5-228410DE02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4"/>
          <a:stretch/>
        </p:blipFill>
        <p:spPr>
          <a:xfrm>
            <a:off x="6583616" y="1083866"/>
            <a:ext cx="3389160" cy="172242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D9D023C-EE08-43A4-9666-9CBF18C7F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Multi-cell Nb</a:t>
            </a:r>
            <a:r>
              <a:rPr lang="en-US" sz="2800" baseline="-25000" dirty="0"/>
              <a:t>3</a:t>
            </a:r>
            <a:r>
              <a:rPr lang="en-US" sz="2800" dirty="0"/>
              <a:t>Sn Cavities for Accelerator Applications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F1F0D-737D-4140-A322-8A3DAA24A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EB4449-2E01-4C3B-80E1-31E20DC2A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Ryan Porter     SNOWMASS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84FCCA-BD4F-4170-9988-D77BF0EA2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000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4B861-FF3E-4572-A112-39D6E0432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SRF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77426-0D24-4462-8ED4-D35C262C2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0457" y="648342"/>
            <a:ext cx="6047218" cy="2628258"/>
          </a:xfrm>
        </p:spPr>
        <p:txBody>
          <a:bodyPr>
            <a:normAutofit fontScale="70000" lnSpcReduction="20000"/>
          </a:bodyPr>
          <a:lstStyle/>
          <a:p>
            <a:r>
              <a:rPr lang="en-US" sz="3400" dirty="0"/>
              <a:t>Superconducting niobium RF cavities</a:t>
            </a:r>
          </a:p>
          <a:p>
            <a:pPr lvl="1"/>
            <a:r>
              <a:rPr lang="en-US" dirty="0"/>
              <a:t>Used to accelerate beams in modern accelerators</a:t>
            </a:r>
          </a:p>
          <a:p>
            <a:pPr lvl="1"/>
            <a:r>
              <a:rPr lang="en-US" dirty="0"/>
              <a:t>Low losses/high energy efficiency key to modern accelerators</a:t>
            </a:r>
            <a:br>
              <a:rPr lang="en-US" dirty="0"/>
            </a:br>
            <a:endParaRPr lang="en-US" dirty="0"/>
          </a:p>
          <a:p>
            <a:r>
              <a:rPr lang="en-US" sz="3400" dirty="0"/>
              <a:t>Gold standard for modern HEP accelerators</a:t>
            </a:r>
          </a:p>
          <a:p>
            <a:pPr lvl="1"/>
            <a:r>
              <a:rPr lang="en-US" dirty="0"/>
              <a:t>LBNF/DUNE, LHC, KEKB, etc.</a:t>
            </a:r>
          </a:p>
          <a:p>
            <a:pPr lvl="1"/>
            <a:r>
              <a:rPr lang="en-US" dirty="0"/>
              <a:t>Many past machines: LEP, HERA,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C404C-D8C6-42AD-BABA-C3B7D4E5B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82679-2015-40AF-BC2C-0725B324D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Ryan Porter     SNOWMASS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39D98-37C9-46C5-9D11-9BD39E517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2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6A842A8-D014-4B5A-A560-817F2E08DA7A}"/>
              </a:ext>
            </a:extLst>
          </p:cNvPr>
          <p:cNvGrpSpPr/>
          <p:nvPr/>
        </p:nvGrpSpPr>
        <p:grpSpPr>
          <a:xfrm>
            <a:off x="533400" y="576182"/>
            <a:ext cx="4839629" cy="2385595"/>
            <a:chOff x="1408285" y="770200"/>
            <a:chExt cx="3215640" cy="17641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6329F5-09B5-437D-B9FE-BC8AC20FB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08285" y="770200"/>
              <a:ext cx="3215640" cy="1764192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0EB1B6F-284E-44A2-9101-B66BABD8EAAB}"/>
                </a:ext>
              </a:extLst>
            </p:cNvPr>
            <p:cNvCxnSpPr/>
            <p:nvPr/>
          </p:nvCxnSpPr>
          <p:spPr>
            <a:xfrm flipH="1">
              <a:off x="2489469" y="1801974"/>
              <a:ext cx="1995088" cy="590404"/>
            </a:xfrm>
            <a:prstGeom prst="straightConnector1">
              <a:avLst/>
            </a:prstGeom>
            <a:ln>
              <a:solidFill>
                <a:schemeClr val="tx2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5DA7B4-572F-487E-9687-4C0239A78EA0}"/>
                </a:ext>
              </a:extLst>
            </p:cNvPr>
            <p:cNvSpPr txBox="1"/>
            <p:nvPr/>
          </p:nvSpPr>
          <p:spPr>
            <a:xfrm>
              <a:off x="3456030" y="207130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tx2"/>
                  </a:solidFill>
                </a:rPr>
                <a:t>1m</a:t>
              </a:r>
            </a:p>
          </p:txBody>
        </p:sp>
      </p:grpSp>
      <p:pic>
        <p:nvPicPr>
          <p:cNvPr id="11" name="Picture 2" descr="http://cdn.phys.org/newman/gfx/news/hires/2012/lhc.jpg">
            <a:extLst>
              <a:ext uri="{FF2B5EF4-FFF2-40B4-BE49-F238E27FC236}">
                <a16:creationId xmlns:a16="http://schemas.microsoft.com/office/drawing/2014/main" id="{3A308FE1-360C-4185-B288-B78FB14F1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0"/>
          <a:stretch/>
        </p:blipFill>
        <p:spPr bwMode="auto">
          <a:xfrm>
            <a:off x="9032875" y="3936010"/>
            <a:ext cx="2844800" cy="2129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2107C7E-A3FA-4B9E-9CF8-73DC9958C8CD}"/>
              </a:ext>
            </a:extLst>
          </p:cNvPr>
          <p:cNvSpPr txBox="1">
            <a:spLocks/>
          </p:cNvSpPr>
          <p:nvPr/>
        </p:nvSpPr>
        <p:spPr>
          <a:xfrm>
            <a:off x="457200" y="3581400"/>
            <a:ext cx="4839629" cy="2743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Key technology for future HEP projects</a:t>
            </a:r>
          </a:p>
          <a:p>
            <a:pPr lvl="1"/>
            <a:r>
              <a:rPr lang="en-US" sz="2400" dirty="0"/>
              <a:t>ILC, FCC-</a:t>
            </a:r>
            <a:r>
              <a:rPr lang="en-US" sz="2400" dirty="0" err="1"/>
              <a:t>ee</a:t>
            </a:r>
            <a:r>
              <a:rPr lang="en-US" sz="2400" dirty="0"/>
              <a:t>, </a:t>
            </a:r>
            <a:r>
              <a:rPr lang="en-US" sz="2400" dirty="0" err="1"/>
              <a:t>CepC</a:t>
            </a:r>
            <a:r>
              <a:rPr lang="en-US" sz="2400" dirty="0"/>
              <a:t>, </a:t>
            </a:r>
            <a:r>
              <a:rPr lang="en-US" sz="2800" dirty="0"/>
              <a:t>HL-LHC, PIP-II, </a:t>
            </a:r>
            <a:br>
              <a:rPr lang="en-US" sz="2400" dirty="0"/>
            </a:br>
            <a:endParaRPr lang="en-US" dirty="0"/>
          </a:p>
          <a:p>
            <a:r>
              <a:rPr lang="en-US" sz="2800" dirty="0"/>
              <a:t>Used in other major DOE projects: </a:t>
            </a:r>
          </a:p>
          <a:p>
            <a:pPr lvl="1"/>
            <a:r>
              <a:rPr lang="en-US" sz="2400" dirty="0"/>
              <a:t>LCLS II, Electron-Ion Collider (EIC)</a:t>
            </a:r>
          </a:p>
          <a:p>
            <a:pPr marL="457200" lvl="1" indent="0">
              <a:buNone/>
            </a:pPr>
            <a:r>
              <a:rPr lang="en-US" sz="2400" dirty="0"/>
              <a:t> 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DEAD2F-84FD-4D14-A7BF-C914831921C1}"/>
              </a:ext>
            </a:extLst>
          </p:cNvPr>
          <p:cNvSpPr txBox="1"/>
          <p:nvPr/>
        </p:nvSpPr>
        <p:spPr>
          <a:xfrm>
            <a:off x="10058400" y="3505200"/>
            <a:ext cx="67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LHC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322704-81C8-4EBE-A0C4-F9B83E49678C}"/>
              </a:ext>
            </a:extLst>
          </p:cNvPr>
          <p:cNvSpPr txBox="1"/>
          <p:nvPr/>
        </p:nvSpPr>
        <p:spPr>
          <a:xfrm>
            <a:off x="7043894" y="3764234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PIP-II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FA06A5-1586-44C7-AC0C-5D8D24822F35}"/>
              </a:ext>
            </a:extLst>
          </p:cNvPr>
          <p:cNvSpPr txBox="1"/>
          <p:nvPr/>
        </p:nvSpPr>
        <p:spPr>
          <a:xfrm>
            <a:off x="8077561" y="3048000"/>
            <a:ext cx="555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ILC</a:t>
            </a:r>
          </a:p>
        </p:txBody>
      </p:sp>
      <p:pic>
        <p:nvPicPr>
          <p:cNvPr id="1026" name="Picture 2" descr="Image result for PIP II">
            <a:extLst>
              <a:ext uri="{FF2B5EF4-FFF2-40B4-BE49-F238E27FC236}">
                <a16:creationId xmlns:a16="http://schemas.microsoft.com/office/drawing/2014/main" id="{BBD776F3-25FB-452D-A640-4CCD8F5B8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6" r="12456"/>
          <a:stretch/>
        </p:blipFill>
        <p:spPr bwMode="auto">
          <a:xfrm>
            <a:off x="5488452" y="4229604"/>
            <a:ext cx="3962400" cy="2021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nternational linear collider">
            <a:extLst>
              <a:ext uri="{FF2B5EF4-FFF2-40B4-BE49-F238E27FC236}">
                <a16:creationId xmlns:a16="http://schemas.microsoft.com/office/drawing/2014/main" id="{F35A2EF2-EBC9-48FC-8867-BD808010B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451676"/>
            <a:ext cx="4149148" cy="1848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53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C1862AD-9BCB-424A-92D1-C84499B4C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324" y="2089956"/>
            <a:ext cx="6640674" cy="1999152"/>
          </a:xfrm>
          <a:ln w="76200"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1300" b="1" u="sng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en-US" sz="4000" b="1" u="sng" dirty="0">
                <a:solidFill>
                  <a:srgbClr val="00B050"/>
                </a:solidFill>
              </a:rPr>
              <a:t>Higher Energy</a:t>
            </a:r>
          </a:p>
          <a:p>
            <a:pPr lvl="1"/>
            <a:r>
              <a:rPr lang="en-US" dirty="0"/>
              <a:t>~2 x higher potential maximum gradients</a:t>
            </a:r>
          </a:p>
          <a:p>
            <a:pPr lvl="1"/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+ Traveling Wave + Improved cell shape</a:t>
            </a:r>
            <a:br>
              <a:rPr lang="en-US" dirty="0"/>
            </a:br>
            <a:r>
              <a:rPr lang="en-US" dirty="0"/>
              <a:t> → </a:t>
            </a:r>
            <a:r>
              <a:rPr lang="en-US" b="1" u="sng" dirty="0" err="1"/>
              <a:t>E</a:t>
            </a:r>
            <a:r>
              <a:rPr lang="en-US" b="1" u="sng" baseline="-25000" dirty="0" err="1"/>
              <a:t>acc</a:t>
            </a:r>
            <a:r>
              <a:rPr lang="en-US" b="1" u="sng" dirty="0"/>
              <a:t> &gt; 140 MV/m (?)</a:t>
            </a:r>
          </a:p>
          <a:p>
            <a:pPr marL="457200" lvl="1" indent="0">
              <a:buNone/>
            </a:pPr>
            <a:r>
              <a:rPr lang="en-US" sz="1300" b="1" u="sng" dirty="0"/>
              <a:t> </a:t>
            </a:r>
          </a:p>
        </p:txBody>
      </p: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D83ECAA0-3DC7-4D6D-A4D0-25B36DDE6288}"/>
              </a:ext>
            </a:extLst>
          </p:cNvPr>
          <p:cNvCxnSpPr>
            <a:cxnSpLocks/>
            <a:stCxn id="34" idx="2"/>
            <a:endCxn id="9" idx="0"/>
          </p:cNvCxnSpPr>
          <p:nvPr/>
        </p:nvCxnSpPr>
        <p:spPr>
          <a:xfrm rot="5400000">
            <a:off x="9163787" y="579035"/>
            <a:ext cx="845795" cy="2176046"/>
          </a:xfrm>
          <a:prstGeom prst="bentConnector3">
            <a:avLst>
              <a:gd name="adj1" fmla="val 50000"/>
            </a:avLst>
          </a:prstGeom>
          <a:ln w="1016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144D081-57BD-443F-B2CB-59F396467C6E}"/>
              </a:ext>
            </a:extLst>
          </p:cNvPr>
          <p:cNvSpPr txBox="1"/>
          <p:nvPr/>
        </p:nvSpPr>
        <p:spPr>
          <a:xfrm>
            <a:off x="1921448" y="2800226"/>
            <a:ext cx="19673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b="1" i="1" dirty="0">
              <a:solidFill>
                <a:srgbClr val="92D050"/>
              </a:solidFill>
            </a:endParaRPr>
          </a:p>
          <a:p>
            <a:r>
              <a:rPr lang="en-GB" sz="2000" b="1" i="1" dirty="0">
                <a:solidFill>
                  <a:srgbClr val="92D050"/>
                </a:solidFill>
              </a:rPr>
              <a:t>Can be removed</a:t>
            </a:r>
          </a:p>
          <a:p>
            <a:endParaRPr lang="en-GB" sz="2000" b="1" i="1" dirty="0"/>
          </a:p>
          <a:p>
            <a:r>
              <a:rPr lang="en-GB" sz="2000" b="1" i="1" dirty="0">
                <a:solidFill>
                  <a:srgbClr val="C00000"/>
                </a:solidFill>
              </a:rPr>
              <a:t> </a:t>
            </a:r>
          </a:p>
          <a:p>
            <a:endParaRPr lang="en-GB" sz="2000" i="1" dirty="0"/>
          </a:p>
          <a:p>
            <a:endParaRPr lang="en-GB" sz="2000" i="1" dirty="0"/>
          </a:p>
          <a:p>
            <a:r>
              <a:rPr lang="en-GB" sz="2000" b="1" i="1" dirty="0">
                <a:solidFill>
                  <a:srgbClr val="0070C0"/>
                </a:solidFill>
              </a:rPr>
              <a:t>Fundamental</a:t>
            </a:r>
          </a:p>
          <a:p>
            <a:r>
              <a:rPr lang="en-GB" sz="2000" dirty="0"/>
              <a:t>	</a:t>
            </a:r>
            <a:endParaRPr lang="en-GB" sz="2000" i="1" dirty="0"/>
          </a:p>
          <a:p>
            <a:r>
              <a:rPr lang="en-GB" sz="2000" dirty="0"/>
              <a:t>	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Outlook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497E0D-27C5-4E76-AA3F-CFCAF6868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9EC26-93BE-42CB-ABF8-89B84CDCF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Ryan Porter     SNOWMASS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2F4E2-B3FF-454C-B747-2F050A7BD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20</a:t>
            </a:fld>
            <a:endParaRPr lang="en-GB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EE576C7-22E4-49FD-999D-942475D261A6}"/>
              </a:ext>
            </a:extLst>
          </p:cNvPr>
          <p:cNvGrpSpPr>
            <a:grpSpLocks noChangeAspect="1"/>
          </p:cNvGrpSpPr>
          <p:nvPr/>
        </p:nvGrpSpPr>
        <p:grpSpPr>
          <a:xfrm>
            <a:off x="723900" y="762000"/>
            <a:ext cx="10744200" cy="765033"/>
            <a:chOff x="228600" y="762000"/>
            <a:chExt cx="11806540" cy="84067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E5C4A4D-64D4-4A97-9CBC-6D62971419BA}"/>
                </a:ext>
              </a:extLst>
            </p:cNvPr>
            <p:cNvSpPr/>
            <p:nvPr/>
          </p:nvSpPr>
          <p:spPr>
            <a:xfrm>
              <a:off x="10744200" y="871845"/>
              <a:ext cx="838200" cy="4199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58F5EC3-DD6C-4949-93F6-4C269BD7D3CF}"/>
                </a:ext>
              </a:extLst>
            </p:cNvPr>
            <p:cNvSpPr/>
            <p:nvPr/>
          </p:nvSpPr>
          <p:spPr>
            <a:xfrm>
              <a:off x="10320640" y="762000"/>
              <a:ext cx="1714500" cy="840676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2030</a:t>
              </a:r>
            </a:p>
            <a:p>
              <a:pPr algn="ctr"/>
              <a:r>
                <a:rPr lang="en-US" b="1" dirty="0"/>
                <a:t>50 MV/m ???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5D25F1B-F6D9-4031-A0BF-ED9EA73C11F7}"/>
                </a:ext>
              </a:extLst>
            </p:cNvPr>
            <p:cNvSpPr/>
            <p:nvPr/>
          </p:nvSpPr>
          <p:spPr>
            <a:xfrm>
              <a:off x="228600" y="762000"/>
              <a:ext cx="1714500" cy="840676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Before 2013</a:t>
              </a:r>
            </a:p>
            <a:p>
              <a:pPr algn="ctr"/>
              <a:r>
                <a:rPr lang="en-US" b="1" dirty="0"/>
                <a:t>&lt; 5 MV/m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08D684-0439-4E9B-B71E-816FEB9E5BE1}"/>
                </a:ext>
              </a:extLst>
            </p:cNvPr>
            <p:cNvSpPr/>
            <p:nvPr/>
          </p:nvSpPr>
          <p:spPr>
            <a:xfrm>
              <a:off x="2751610" y="762000"/>
              <a:ext cx="1714500" cy="840676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2013</a:t>
              </a:r>
            </a:p>
            <a:p>
              <a:pPr algn="ctr"/>
              <a:r>
                <a:rPr lang="en-US" b="1" dirty="0"/>
                <a:t>15 MV/m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A097533-0AB9-4E04-9E88-8B95D3D9F6E4}"/>
                </a:ext>
              </a:extLst>
            </p:cNvPr>
            <p:cNvSpPr/>
            <p:nvPr/>
          </p:nvSpPr>
          <p:spPr>
            <a:xfrm>
              <a:off x="5274620" y="762000"/>
              <a:ext cx="1714500" cy="840676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2015</a:t>
              </a:r>
            </a:p>
            <a:p>
              <a:pPr algn="ctr"/>
              <a:r>
                <a:rPr lang="en-US" b="1" dirty="0"/>
                <a:t>18 MV/m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E9A707B-8569-4E62-99A5-6BAF1B8B0143}"/>
                </a:ext>
              </a:extLst>
            </p:cNvPr>
            <p:cNvSpPr/>
            <p:nvPr/>
          </p:nvSpPr>
          <p:spPr>
            <a:xfrm>
              <a:off x="7797630" y="762000"/>
              <a:ext cx="1714500" cy="840676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2020</a:t>
              </a:r>
            </a:p>
            <a:p>
              <a:pPr algn="ctr"/>
              <a:r>
                <a:rPr lang="en-US" b="1" dirty="0"/>
                <a:t>24 MV/m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1913319-AD05-481E-8AA6-686B6E27648D}"/>
                </a:ext>
              </a:extLst>
            </p:cNvPr>
            <p:cNvCxnSpPr>
              <a:cxnSpLocks/>
            </p:cNvCxnSpPr>
            <p:nvPr/>
          </p:nvCxnSpPr>
          <p:spPr>
            <a:xfrm>
              <a:off x="2093270" y="1151069"/>
              <a:ext cx="53340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0190C74-C4EA-459D-8C84-44957BCE7827}"/>
                </a:ext>
              </a:extLst>
            </p:cNvPr>
            <p:cNvCxnSpPr>
              <a:cxnSpLocks/>
            </p:cNvCxnSpPr>
            <p:nvPr/>
          </p:nvCxnSpPr>
          <p:spPr>
            <a:xfrm>
              <a:off x="4607870" y="1151069"/>
              <a:ext cx="53340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94B463D-A97B-4D68-A941-A6B8DA6AB995}"/>
                </a:ext>
              </a:extLst>
            </p:cNvPr>
            <p:cNvCxnSpPr>
              <a:cxnSpLocks/>
            </p:cNvCxnSpPr>
            <p:nvPr/>
          </p:nvCxnSpPr>
          <p:spPr>
            <a:xfrm>
              <a:off x="7122470" y="1151069"/>
              <a:ext cx="53340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48B4B97-9051-4C46-B7BA-E245D1B57826}"/>
                </a:ext>
              </a:extLst>
            </p:cNvPr>
            <p:cNvCxnSpPr>
              <a:cxnSpLocks/>
            </p:cNvCxnSpPr>
            <p:nvPr/>
          </p:nvCxnSpPr>
          <p:spPr>
            <a:xfrm>
              <a:off x="9637070" y="1151069"/>
              <a:ext cx="53340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60C3CAAA-301E-4F27-B049-0ACF25F7368E}"/>
              </a:ext>
            </a:extLst>
          </p:cNvPr>
          <p:cNvSpPr/>
          <p:nvPr/>
        </p:nvSpPr>
        <p:spPr>
          <a:xfrm flipV="1">
            <a:off x="1056140" y="2625653"/>
            <a:ext cx="819766" cy="161112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B4A900-0296-49BC-AC40-B7CE35E34948}"/>
              </a:ext>
            </a:extLst>
          </p:cNvPr>
          <p:cNvSpPr txBox="1"/>
          <p:nvPr/>
        </p:nvSpPr>
        <p:spPr>
          <a:xfrm>
            <a:off x="418544" y="5592004"/>
            <a:ext cx="592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0 n</a:t>
            </a:r>
            <a:r>
              <a:rPr lang="el-GR" sz="1600" b="1" dirty="0"/>
              <a:t>Ω</a:t>
            </a:r>
            <a:endParaRPr lang="en-GB" sz="16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54FA5E-7A83-4609-BE8E-66B3E635253F}"/>
              </a:ext>
            </a:extLst>
          </p:cNvPr>
          <p:cNvSpPr txBox="1"/>
          <p:nvPr/>
        </p:nvSpPr>
        <p:spPr>
          <a:xfrm>
            <a:off x="373002" y="2580112"/>
            <a:ext cx="683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16 n</a:t>
            </a:r>
            <a:r>
              <a:rPr lang="el-GR" sz="1600" b="1" dirty="0"/>
              <a:t>Ω</a:t>
            </a:r>
            <a:endParaRPr lang="en-US" sz="1600" b="1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A6A5675-9B0D-405B-952C-84802408CB25}"/>
              </a:ext>
            </a:extLst>
          </p:cNvPr>
          <p:cNvCxnSpPr>
            <a:stCxn id="25" idx="0"/>
            <a:endCxn id="26" idx="2"/>
          </p:cNvCxnSpPr>
          <p:nvPr/>
        </p:nvCxnSpPr>
        <p:spPr>
          <a:xfrm flipV="1">
            <a:off x="714571" y="2918666"/>
            <a:ext cx="0" cy="267333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9825E06-439F-4432-BD7E-9BCB30767FBC}"/>
              </a:ext>
            </a:extLst>
          </p:cNvPr>
          <p:cNvSpPr/>
          <p:nvPr/>
        </p:nvSpPr>
        <p:spPr>
          <a:xfrm flipV="1">
            <a:off x="1056140" y="4223264"/>
            <a:ext cx="819766" cy="16530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6924DA4-2849-45AA-8544-B112B290D997}"/>
              </a:ext>
            </a:extLst>
          </p:cNvPr>
          <p:cNvSpPr txBox="1">
            <a:spLocks/>
          </p:cNvSpPr>
          <p:nvPr/>
        </p:nvSpPr>
        <p:spPr>
          <a:xfrm>
            <a:off x="5178324" y="4261312"/>
            <a:ext cx="6640674" cy="2063288"/>
          </a:xfrm>
          <a:prstGeom prst="rect">
            <a:avLst/>
          </a:prstGeom>
          <a:ln w="762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300" b="1" u="sng" dirty="0">
              <a:solidFill>
                <a:srgbClr val="00B05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u="sng" dirty="0">
                <a:solidFill>
                  <a:srgbClr val="00B050"/>
                </a:solidFill>
              </a:rPr>
              <a:t>Higher Luminosity</a:t>
            </a:r>
          </a:p>
          <a:p>
            <a:pPr lvl="1"/>
            <a:r>
              <a:rPr lang="en-US" dirty="0"/>
              <a:t>Lower cryogenics loses</a:t>
            </a:r>
          </a:p>
          <a:p>
            <a:pPr lvl="1"/>
            <a:r>
              <a:rPr lang="en-US" dirty="0"/>
              <a:t>Lower cost</a:t>
            </a:r>
          </a:p>
          <a:p>
            <a:pPr lvl="1"/>
            <a:r>
              <a:rPr lang="en-US" dirty="0"/>
              <a:t>Longer pulse lengths/bunch train length</a:t>
            </a:r>
          </a:p>
          <a:p>
            <a:pPr lvl="1"/>
            <a:r>
              <a:rPr lang="en-US" dirty="0"/>
              <a:t>And/or higher rep. rate</a:t>
            </a:r>
          </a:p>
          <a:p>
            <a:pPr marL="457200" lvl="1" indent="0">
              <a:buNone/>
            </a:pPr>
            <a:r>
              <a:rPr lang="en-US" sz="1500" dirty="0"/>
              <a:t> </a:t>
            </a:r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35F15D39-1BBE-47D6-B073-1EFE35C1DA84}"/>
              </a:ext>
            </a:extLst>
          </p:cNvPr>
          <p:cNvCxnSpPr>
            <a:cxnSpLocks/>
            <a:stCxn id="40" idx="2"/>
            <a:endCxn id="31" idx="1"/>
          </p:cNvCxnSpPr>
          <p:nvPr/>
        </p:nvCxnSpPr>
        <p:spPr>
          <a:xfrm rot="16200000" flipH="1">
            <a:off x="4268216" y="4382848"/>
            <a:ext cx="1069690" cy="750525"/>
          </a:xfrm>
          <a:prstGeom prst="bentConnector2">
            <a:avLst/>
          </a:prstGeom>
          <a:ln w="1016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888DBCCE-FD91-497E-9B0F-E721A3FD6FB9}"/>
              </a:ext>
            </a:extLst>
          </p:cNvPr>
          <p:cNvSpPr>
            <a:spLocks noChangeAspect="1"/>
          </p:cNvSpPr>
          <p:nvPr/>
        </p:nvSpPr>
        <p:spPr>
          <a:xfrm>
            <a:off x="2057400" y="3815889"/>
            <a:ext cx="2799276" cy="44542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B02A2F6-A972-4C84-919D-BBC39532AC85}"/>
              </a:ext>
            </a:extLst>
          </p:cNvPr>
          <p:cNvSpPr txBox="1"/>
          <p:nvPr/>
        </p:nvSpPr>
        <p:spPr>
          <a:xfrm>
            <a:off x="2102782" y="3853934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 = 2·10</a:t>
            </a:r>
            <a:r>
              <a:rPr lang="en-US" baseline="30000" dirty="0"/>
              <a:t>10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AED0A53-3553-467D-8586-82B4BD75D230}"/>
              </a:ext>
            </a:extLst>
          </p:cNvPr>
          <p:cNvCxnSpPr>
            <a:cxnSpLocks/>
            <a:stCxn id="38" idx="3"/>
            <a:endCxn id="40" idx="1"/>
          </p:cNvCxnSpPr>
          <p:nvPr/>
        </p:nvCxnSpPr>
        <p:spPr>
          <a:xfrm>
            <a:off x="3230014" y="4038600"/>
            <a:ext cx="8225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64CC05E-E5CC-4E0C-8CF8-EFB70281ED80}"/>
              </a:ext>
            </a:extLst>
          </p:cNvPr>
          <p:cNvSpPr txBox="1"/>
          <p:nvPr/>
        </p:nvSpPr>
        <p:spPr>
          <a:xfrm>
            <a:off x="4052536" y="3853934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4·10</a:t>
            </a:r>
            <a:r>
              <a:rPr lang="en-US" baseline="30000" dirty="0"/>
              <a:t>10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D2427B6-429D-493B-B73D-20397FBEB2AF}"/>
              </a:ext>
            </a:extLst>
          </p:cNvPr>
          <p:cNvSpPr txBox="1"/>
          <p:nvPr/>
        </p:nvSpPr>
        <p:spPr>
          <a:xfrm>
            <a:off x="533399" y="411709"/>
            <a:ext cx="4343401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Accelerating Gradient Improvements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CD49EA1-DDA0-4DC5-BF8E-F5337ABC77D3}"/>
              </a:ext>
            </a:extLst>
          </p:cNvPr>
          <p:cNvSpPr txBox="1"/>
          <p:nvPr/>
        </p:nvSpPr>
        <p:spPr>
          <a:xfrm>
            <a:off x="533399" y="2209800"/>
            <a:ext cx="4343401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Efficiency Improvements</a:t>
            </a:r>
          </a:p>
        </p:txBody>
      </p:sp>
    </p:spTree>
    <p:extLst>
      <p:ext uri="{BB962C8B-B14F-4D97-AF65-F5344CB8AC3E}">
        <p14:creationId xmlns:p14="http://schemas.microsoft.com/office/powerpoint/2010/main" val="2902650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B40AF-50AF-49B7-BF9F-E5B0BE3CF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731AD-8216-4EB2-A52A-AA36D85C7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533400"/>
            <a:ext cx="10591800" cy="5440363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/>
              <a:t>SRF </a:t>
            </a:r>
            <a:r>
              <a:rPr lang="en-US" u="sng" dirty="0"/>
              <a:t>key technology for current and future HEP</a:t>
            </a:r>
            <a:r>
              <a:rPr lang="en-US" dirty="0"/>
              <a:t> accelerators</a:t>
            </a:r>
          </a:p>
          <a:p>
            <a:endParaRPr lang="en-US" dirty="0"/>
          </a:p>
          <a:p>
            <a:r>
              <a:rPr lang="en-US" dirty="0"/>
              <a:t>Niobium is great, but reaching fundamental limits</a:t>
            </a:r>
          </a:p>
          <a:p>
            <a:endParaRPr lang="en-US" dirty="0"/>
          </a:p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</a:t>
            </a:r>
            <a:r>
              <a:rPr lang="en-US" b="1" dirty="0">
                <a:solidFill>
                  <a:srgbClr val="00B050"/>
                </a:solidFill>
              </a:rPr>
              <a:t>‘game-changing’ material for SRF and HEP</a:t>
            </a:r>
            <a:r>
              <a:rPr lang="en-US" dirty="0"/>
              <a:t> projects</a:t>
            </a:r>
          </a:p>
          <a:p>
            <a:pPr lvl="1"/>
            <a:r>
              <a:rPr lang="en-US" dirty="0"/>
              <a:t>Meets spec for some current machines</a:t>
            </a:r>
          </a:p>
          <a:p>
            <a:endParaRPr lang="en-US" dirty="0"/>
          </a:p>
          <a:p>
            <a:r>
              <a:rPr lang="en-US" dirty="0"/>
              <a:t>Technology </a:t>
            </a:r>
            <a:r>
              <a:rPr lang="en-US" b="1" dirty="0">
                <a:solidFill>
                  <a:srgbClr val="00B050"/>
                </a:solidFill>
              </a:rPr>
              <a:t>almost ready for real accelerators</a:t>
            </a:r>
          </a:p>
          <a:p>
            <a:pPr lvl="1"/>
            <a:r>
              <a:rPr lang="en-US" dirty="0"/>
              <a:t>Promising early multicell-cavity results</a:t>
            </a:r>
          </a:p>
          <a:p>
            <a:pPr lvl="1"/>
            <a:endParaRPr lang="en-US" dirty="0"/>
          </a:p>
          <a:p>
            <a:r>
              <a:rPr lang="en-US" dirty="0"/>
              <a:t>Snowmass community should </a:t>
            </a:r>
            <a:r>
              <a:rPr lang="en-US" b="1" dirty="0"/>
              <a:t>strongly endorse continued investment </a:t>
            </a:r>
            <a:r>
              <a:rPr lang="en-US" dirty="0"/>
              <a:t>into Nb</a:t>
            </a:r>
            <a:r>
              <a:rPr lang="en-US" baseline="-25000" dirty="0"/>
              <a:t>3</a:t>
            </a:r>
            <a:r>
              <a:rPr lang="en-US" dirty="0"/>
              <a:t>Sn SRF cavity R&amp;D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FE9A-8613-4EDF-A8F4-7C49910B7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D1392-AB22-42BB-B593-8ED67D897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Ryan Porter     SNOWMASS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912D3-54AD-43FD-B1F5-4426AB9C0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46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BED75DDA-4413-F04D-8CF5-3D07568BB756}"/>
              </a:ext>
            </a:extLst>
          </p:cNvPr>
          <p:cNvSpPr txBox="1"/>
          <p:nvPr/>
        </p:nvSpPr>
        <p:spPr>
          <a:xfrm>
            <a:off x="149290" y="609600"/>
            <a:ext cx="5924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Accelerating Gradient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E34040-60C6-3340-A4AD-EA7837F66CC8}"/>
              </a:ext>
            </a:extLst>
          </p:cNvPr>
          <p:cNvCxnSpPr/>
          <p:nvPr/>
        </p:nvCxnSpPr>
        <p:spPr>
          <a:xfrm flipH="1">
            <a:off x="6027237" y="986346"/>
            <a:ext cx="0" cy="540715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99ADEAFA-3895-774C-B751-B2FFB03B5D94}"/>
              </a:ext>
            </a:extLst>
          </p:cNvPr>
          <p:cNvSpPr/>
          <p:nvPr/>
        </p:nvSpPr>
        <p:spPr>
          <a:xfrm>
            <a:off x="1054658" y="1307916"/>
            <a:ext cx="4067212" cy="1569660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Higher </a:t>
            </a:r>
            <a:r>
              <a:rPr lang="en-US" sz="2400" b="1" dirty="0" err="1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E</a:t>
            </a:r>
            <a:r>
              <a:rPr lang="en-US" sz="2400" b="1" baseline="-25000" dirty="0" err="1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acc</a:t>
            </a:r>
            <a:endParaRPr lang="en-US" sz="2400" b="1" baseline="-25000" dirty="0">
              <a:solidFill>
                <a:srgbClr val="70AD47">
                  <a:lumMod val="50000"/>
                </a:srgbClr>
              </a:solidFill>
              <a:latin typeface="Calibri" panose="020F0502020204030204"/>
            </a:endParaRPr>
          </a:p>
          <a:p>
            <a:pPr marL="342900" indent="-342900" algn="ctr" fontAlgn="auto">
              <a:spcAft>
                <a:spcPts val="0"/>
              </a:spcAft>
              <a:buFont typeface="Symbol" charset="2"/>
              <a:buChar char="Þ"/>
            </a:pP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Higher energy gain</a:t>
            </a:r>
          </a:p>
          <a:p>
            <a:pPr marL="342900" indent="-342900" algn="ctr">
              <a:buFont typeface="Symbol" charset="2"/>
              <a:buChar char="Þ"/>
            </a:pP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Shorter accelerators</a:t>
            </a:r>
          </a:p>
          <a:p>
            <a:pPr marL="342900" indent="-342900" algn="ctr" fontAlgn="auto">
              <a:spcAft>
                <a:spcPts val="0"/>
              </a:spcAft>
              <a:buFont typeface="Symbol" charset="2"/>
              <a:buChar char="Þ"/>
            </a:pP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Higher energy reached</a:t>
            </a:r>
          </a:p>
        </p:txBody>
      </p:sp>
      <p:pic>
        <p:nvPicPr>
          <p:cNvPr id="48" name="Picture 47" descr="Screen Shot 2011-12-16 at 11.43.47 AM.png">
            <a:extLst>
              <a:ext uri="{FF2B5EF4-FFF2-40B4-BE49-F238E27FC236}">
                <a16:creationId xmlns:a16="http://schemas.microsoft.com/office/drawing/2014/main" id="{333EAB48-C00A-4046-9519-FF2C4076FC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3554" y="3505275"/>
            <a:ext cx="2869762" cy="1243209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C938988-6020-7840-BE09-6156F90749B9}"/>
              </a:ext>
            </a:extLst>
          </p:cNvPr>
          <p:cNvSpPr txBox="1"/>
          <p:nvPr/>
        </p:nvSpPr>
        <p:spPr>
          <a:xfrm>
            <a:off x="7551593" y="558063"/>
            <a:ext cx="3008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Quality Factor</a:t>
            </a:r>
          </a:p>
        </p:txBody>
      </p:sp>
      <p:pic>
        <p:nvPicPr>
          <p:cNvPr id="63" name="Picture 62" descr="Screen Shot 2011-12-16 at 11.43.47 AM.png">
            <a:extLst>
              <a:ext uri="{FF2B5EF4-FFF2-40B4-BE49-F238E27FC236}">
                <a16:creationId xmlns:a16="http://schemas.microsoft.com/office/drawing/2014/main" id="{7A17218E-7E40-DE4D-8E71-AF363B803A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742" y="3916652"/>
            <a:ext cx="941449" cy="420453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43622FC4-1BED-0646-9DBF-7C6C2FE3B1DF}"/>
              </a:ext>
            </a:extLst>
          </p:cNvPr>
          <p:cNvSpPr txBox="1"/>
          <p:nvPr/>
        </p:nvSpPr>
        <p:spPr>
          <a:xfrm>
            <a:off x="9055840" y="3517910"/>
            <a:ext cx="836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$$$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8533DC-79C1-3E49-9F3F-B3EABF777F2F}"/>
              </a:ext>
            </a:extLst>
          </p:cNvPr>
          <p:cNvSpPr txBox="1"/>
          <p:nvPr/>
        </p:nvSpPr>
        <p:spPr>
          <a:xfrm>
            <a:off x="11182792" y="3854248"/>
            <a:ext cx="836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$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E88D6C4-09DD-4644-B5AD-11DE61703E72}"/>
              </a:ext>
            </a:extLst>
          </p:cNvPr>
          <p:cNvGrpSpPr/>
          <p:nvPr/>
        </p:nvGrpSpPr>
        <p:grpSpPr>
          <a:xfrm>
            <a:off x="1530421" y="4783082"/>
            <a:ext cx="2878403" cy="1084318"/>
            <a:chOff x="297796" y="4046396"/>
            <a:chExt cx="2878403" cy="1084318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7920515D-B806-6941-A3CD-DD51E44D7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226"/>
            <a:stretch/>
          </p:blipFill>
          <p:spPr>
            <a:xfrm>
              <a:off x="2368689" y="4202183"/>
              <a:ext cx="807510" cy="498968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0E683BA-40B4-AD40-BE11-F915EEDE7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514"/>
            <a:stretch/>
          </p:blipFill>
          <p:spPr>
            <a:xfrm>
              <a:off x="297796" y="4046396"/>
              <a:ext cx="2078460" cy="108431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0399C2A-3171-C84F-8AD0-E9EA5C223506}"/>
              </a:ext>
            </a:extLst>
          </p:cNvPr>
          <p:cNvGrpSpPr/>
          <p:nvPr/>
        </p:nvGrpSpPr>
        <p:grpSpPr>
          <a:xfrm>
            <a:off x="1201423" y="3073935"/>
            <a:ext cx="3463579" cy="1084318"/>
            <a:chOff x="297796" y="4046396"/>
            <a:chExt cx="3463579" cy="108431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6458F3F-AA0B-5E44-975D-DC939550F318}"/>
                </a:ext>
              </a:extLst>
            </p:cNvPr>
            <p:cNvGrpSpPr/>
            <p:nvPr/>
          </p:nvGrpSpPr>
          <p:grpSpPr>
            <a:xfrm>
              <a:off x="297796" y="4046396"/>
              <a:ext cx="2878403" cy="1084318"/>
              <a:chOff x="297796" y="4046396"/>
              <a:chExt cx="2878403" cy="1084318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28967D4A-060F-1D42-BD62-7F984298B1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0226"/>
              <a:stretch/>
            </p:blipFill>
            <p:spPr>
              <a:xfrm>
                <a:off x="2368689" y="4202183"/>
                <a:ext cx="807510" cy="498968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903FBDA-2D27-7448-AFAA-513AD686DB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5514"/>
              <a:stretch/>
            </p:blipFill>
            <p:spPr>
              <a:xfrm>
                <a:off x="297796" y="4046396"/>
                <a:ext cx="2078460" cy="1084318"/>
              </a:xfrm>
              <a:prstGeom prst="rect">
                <a:avLst/>
              </a:prstGeom>
            </p:spPr>
          </p:pic>
        </p:grp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ACF74543-9F3E-B541-A490-5DF154B0D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226"/>
            <a:stretch/>
          </p:blipFill>
          <p:spPr>
            <a:xfrm>
              <a:off x="3111759" y="4265060"/>
              <a:ext cx="375301" cy="231902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EC5EAF7-17EE-BA4F-ABE9-AE48C29B9B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226"/>
            <a:stretch/>
          </p:blipFill>
          <p:spPr>
            <a:xfrm>
              <a:off x="3459954" y="4258478"/>
              <a:ext cx="301421" cy="186251"/>
            </a:xfrm>
            <a:prstGeom prst="rect">
              <a:avLst/>
            </a:prstGeom>
          </p:spPr>
        </p:pic>
      </p:grpSp>
      <p:sp>
        <p:nvSpPr>
          <p:cNvPr id="5" name="Down Arrow 4">
            <a:extLst>
              <a:ext uri="{FF2B5EF4-FFF2-40B4-BE49-F238E27FC236}">
                <a16:creationId xmlns:a16="http://schemas.microsoft.com/office/drawing/2014/main" id="{DFBF8C7E-D4C3-9E4F-BC2F-DC9C4DD3D1D9}"/>
              </a:ext>
            </a:extLst>
          </p:cNvPr>
          <p:cNvSpPr/>
          <p:nvPr/>
        </p:nvSpPr>
        <p:spPr>
          <a:xfrm>
            <a:off x="3092947" y="4016379"/>
            <a:ext cx="426695" cy="715148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Down Arrow 71">
            <a:extLst>
              <a:ext uri="{FF2B5EF4-FFF2-40B4-BE49-F238E27FC236}">
                <a16:creationId xmlns:a16="http://schemas.microsoft.com/office/drawing/2014/main" id="{163205D5-2EA3-4B49-A9BD-CF3D0F96AACE}"/>
              </a:ext>
            </a:extLst>
          </p:cNvPr>
          <p:cNvSpPr/>
          <p:nvPr/>
        </p:nvSpPr>
        <p:spPr>
          <a:xfrm rot="16200000">
            <a:off x="9833013" y="3756958"/>
            <a:ext cx="426695" cy="715148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20219DE-5892-6145-A1DE-84CABD0ECE11}"/>
              </a:ext>
            </a:extLst>
          </p:cNvPr>
          <p:cNvSpPr/>
          <p:nvPr/>
        </p:nvSpPr>
        <p:spPr>
          <a:xfrm>
            <a:off x="6635860" y="3221651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2K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C80B974-5925-DE44-BAF3-0B33CCAD4605}"/>
              </a:ext>
            </a:extLst>
          </p:cNvPr>
          <p:cNvSpPr/>
          <p:nvPr/>
        </p:nvSpPr>
        <p:spPr>
          <a:xfrm>
            <a:off x="10457959" y="3619940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4K</a:t>
            </a:r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71AE1544-F073-470B-9809-0C776A168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0" y="1588"/>
            <a:ext cx="8128000" cy="49212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Key Figures of Merit</a:t>
            </a:r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62A9155-D637-4E9F-A513-44037F0F3CEA}"/>
              </a:ext>
            </a:extLst>
          </p:cNvPr>
          <p:cNvSpPr/>
          <p:nvPr/>
        </p:nvSpPr>
        <p:spPr>
          <a:xfrm>
            <a:off x="7125604" y="5078177"/>
            <a:ext cx="4067212" cy="1200329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Higher Operating Temperature</a:t>
            </a:r>
          </a:p>
          <a:p>
            <a:pPr marL="342900" indent="-342900" algn="ctr" fontAlgn="auto">
              <a:spcAft>
                <a:spcPts val="0"/>
              </a:spcAft>
              <a:buFont typeface="Symbol" charset="2"/>
              <a:buChar char="Þ"/>
            </a:pP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More efficient</a:t>
            </a:r>
          </a:p>
          <a:p>
            <a:pPr marL="342900" indent="-342900" algn="ctr" fontAlgn="auto">
              <a:spcAft>
                <a:spcPts val="0"/>
              </a:spcAft>
              <a:buFont typeface="Symbol" charset="2"/>
              <a:buChar char="Þ"/>
            </a:pP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Lower cost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27071C-FC90-4556-A741-ACBB27FBC3E3}"/>
              </a:ext>
            </a:extLst>
          </p:cNvPr>
          <p:cNvSpPr txBox="1"/>
          <p:nvPr/>
        </p:nvSpPr>
        <p:spPr>
          <a:xfrm>
            <a:off x="7631042" y="2849153"/>
            <a:ext cx="3301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Operating Temperature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D2A5049-8866-46E9-8BC7-3A56A4FA646D}"/>
              </a:ext>
            </a:extLst>
          </p:cNvPr>
          <p:cNvSpPr/>
          <p:nvPr/>
        </p:nvSpPr>
        <p:spPr>
          <a:xfrm>
            <a:off x="7115478" y="1297226"/>
            <a:ext cx="4067313" cy="1569660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Higher Q</a:t>
            </a:r>
          </a:p>
          <a:p>
            <a:pPr marL="342900" indent="-342900" algn="ctr" fontAlgn="auto">
              <a:spcAft>
                <a:spcPts val="0"/>
              </a:spcAft>
              <a:buFont typeface="Symbol" charset="2"/>
              <a:buChar char="Þ"/>
            </a:pP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More efficient</a:t>
            </a:r>
          </a:p>
          <a:p>
            <a:pPr marL="342900" indent="-342900" algn="ctr" fontAlgn="auto">
              <a:spcAft>
                <a:spcPts val="0"/>
              </a:spcAft>
              <a:buFont typeface="Symbol" charset="2"/>
              <a:buChar char="Þ"/>
            </a:pP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Higher duty-cycle</a:t>
            </a:r>
          </a:p>
          <a:p>
            <a:pPr marL="342900" indent="-342900" algn="ctr" fontAlgn="auto">
              <a:spcAft>
                <a:spcPts val="0"/>
              </a:spcAft>
              <a:buFont typeface="Symbol" charset="2"/>
              <a:buChar char="Þ"/>
            </a:pP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Higher luminosity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DAE13C1-B0CF-4EA4-92F9-04138DA0D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8A96C70-81E7-48B3-ADD4-FA3989996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Ryan Porter     SNOWMASS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54298C-7393-4E01-AB8F-AB108CE97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113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E80779-DA04-4196-B88D-2F4149846F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85"/>
          <a:stretch/>
        </p:blipFill>
        <p:spPr>
          <a:xfrm>
            <a:off x="1478195" y="626086"/>
            <a:ext cx="8636001" cy="56441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B67527A-16BC-4E94-9CE7-056937EFB797}"/>
              </a:ext>
            </a:extLst>
          </p:cNvPr>
          <p:cNvSpPr txBox="1"/>
          <p:nvPr/>
        </p:nvSpPr>
        <p:spPr>
          <a:xfrm>
            <a:off x="2514600" y="5854732"/>
            <a:ext cx="2590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D. </a:t>
            </a:r>
            <a:r>
              <a:rPr lang="en-US" sz="900" dirty="0" err="1"/>
              <a:t>Bafia</a:t>
            </a:r>
            <a:r>
              <a:rPr lang="en-US" sz="900" dirty="0"/>
              <a:t> et al. “Gradients of 50 MV/m in TESLA Shaped Cavities via Modified Low Temperature Bake,</a:t>
            </a:r>
            <a:br>
              <a:rPr lang="en-US" sz="900" dirty="0"/>
            </a:br>
            <a:r>
              <a:rPr lang="en-US" sz="900" dirty="0"/>
              <a:t> in proc. of 19</a:t>
            </a:r>
            <a:r>
              <a:rPr lang="en-US" sz="900" baseline="30000" dirty="0"/>
              <a:t>th</a:t>
            </a:r>
            <a:r>
              <a:rPr lang="en-US" sz="900" dirty="0"/>
              <a:t> Int. Conf. on RF Superconductivity (SRF2019), Dresden Germany, July 2019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17119E-3B01-4A42-9008-C389EBD45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Niobium Cavities Reaching Fundamental Limits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02A85-E1EF-40F4-877F-B8472B6A8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8528D-9A96-48F2-8581-35DAC518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Ryan Porter     SNOWMASS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6B255-878D-41DA-A0B0-631C729EC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4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3174D87-B4DB-48E2-9CB2-79B625C062C2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9769848" y="801686"/>
            <a:ext cx="0" cy="5022183"/>
          </a:xfrm>
          <a:prstGeom prst="line">
            <a:avLst/>
          </a:prstGeom>
          <a:ln w="57150"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1EB61C9-E625-49CC-B119-2F336B8B530C}"/>
              </a:ext>
            </a:extLst>
          </p:cNvPr>
          <p:cNvSpPr txBox="1"/>
          <p:nvPr/>
        </p:nvSpPr>
        <p:spPr>
          <a:xfrm>
            <a:off x="8382000" y="5823869"/>
            <a:ext cx="2775696" cy="40011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2000" b="1" baseline="-25000" dirty="0" err="1">
                <a:solidFill>
                  <a:schemeClr val="accent6">
                    <a:lumMod val="75000"/>
                  </a:schemeClr>
                </a:solidFill>
              </a:rPr>
              <a:t>acc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limit ≈ 50 - 55 MV/m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158A4B4-AB68-490B-96CF-F6741D5EE9CF}"/>
              </a:ext>
            </a:extLst>
          </p:cNvPr>
          <p:cNvCxnSpPr>
            <a:cxnSpLocks/>
          </p:cNvCxnSpPr>
          <p:nvPr/>
        </p:nvCxnSpPr>
        <p:spPr>
          <a:xfrm flipV="1">
            <a:off x="2514600" y="1106486"/>
            <a:ext cx="7683518" cy="76200"/>
          </a:xfrm>
          <a:prstGeom prst="line">
            <a:avLst/>
          </a:prstGeom>
          <a:ln w="57150">
            <a:solidFill>
              <a:srgbClr val="0070C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38B2F9F-7E03-4F15-B37F-CD9595EFB662}"/>
              </a:ext>
            </a:extLst>
          </p:cNvPr>
          <p:cNvSpPr txBox="1"/>
          <p:nvPr/>
        </p:nvSpPr>
        <p:spPr>
          <a:xfrm>
            <a:off x="10340122" y="807374"/>
            <a:ext cx="16209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Q limit = ????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Unknown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199BF8-3E01-420D-8B13-51DD12EE73EC}"/>
              </a:ext>
            </a:extLst>
          </p:cNvPr>
          <p:cNvSpPr txBox="1"/>
          <p:nvPr/>
        </p:nvSpPr>
        <p:spPr>
          <a:xfrm>
            <a:off x="7759272" y="1515260"/>
            <a:ext cx="1647375" cy="707886"/>
          </a:xfrm>
          <a:prstGeom prst="rect">
            <a:avLst/>
          </a:prstGeom>
          <a:solidFill>
            <a:srgbClr val="FFFFFF"/>
          </a:solidFill>
          <a:ln w="5715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Limited to 2 K</a:t>
            </a:r>
          </a:p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operation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60E268D-EA04-47A8-B4A8-9EAD39FF5D51}"/>
              </a:ext>
            </a:extLst>
          </p:cNvPr>
          <p:cNvSpPr/>
          <p:nvPr/>
        </p:nvSpPr>
        <p:spPr>
          <a:xfrm>
            <a:off x="0" y="493714"/>
            <a:ext cx="12192000" cy="622776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392DCB-2538-4360-9E87-D5F184111303}"/>
              </a:ext>
            </a:extLst>
          </p:cNvPr>
          <p:cNvGrpSpPr/>
          <p:nvPr/>
        </p:nvGrpSpPr>
        <p:grpSpPr>
          <a:xfrm>
            <a:off x="3124200" y="2819399"/>
            <a:ext cx="5943600" cy="1462659"/>
            <a:chOff x="368300" y="2771372"/>
            <a:chExt cx="10896600" cy="7612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2228EF7-4ACD-46C3-9B7A-F20938375C11}"/>
                </a:ext>
              </a:extLst>
            </p:cNvPr>
            <p:cNvSpPr/>
            <p:nvPr/>
          </p:nvSpPr>
          <p:spPr>
            <a:xfrm>
              <a:off x="368300" y="2771372"/>
              <a:ext cx="10896600" cy="7612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06F2E9B-0F8E-4AD8-AB54-AAD86BDA4350}"/>
                </a:ext>
              </a:extLst>
            </p:cNvPr>
            <p:cNvSpPr txBox="1"/>
            <p:nvPr/>
          </p:nvSpPr>
          <p:spPr>
            <a:xfrm>
              <a:off x="368300" y="2828836"/>
              <a:ext cx="10896600" cy="624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Need better materials for future HEP accelerators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764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Best Material for Next-Gen SRF: Nb</a:t>
            </a:r>
            <a:r>
              <a:rPr lang="en-GB" baseline="-25000" dirty="0"/>
              <a:t>3</a:t>
            </a:r>
            <a:r>
              <a:rPr lang="en-GB" dirty="0"/>
              <a:t>Sn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96400" y="1835866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</a:rPr>
              <a:t>Blue</a:t>
            </a:r>
            <a:r>
              <a:rPr lang="en-GB" sz="2400" b="1" dirty="0"/>
              <a:t>: tin</a:t>
            </a:r>
          </a:p>
          <a:p>
            <a:pPr algn="ctr"/>
            <a:r>
              <a:rPr lang="en-GB" sz="2400" b="1" dirty="0">
                <a:solidFill>
                  <a:srgbClr val="FF0000"/>
                </a:solidFill>
              </a:rPr>
              <a:t>Red</a:t>
            </a:r>
            <a:r>
              <a:rPr lang="en-GB" sz="2400" b="1" dirty="0"/>
              <a:t>: niobium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4940" y="727081"/>
            <a:ext cx="60311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Higher critical temperature</a:t>
            </a:r>
          </a:p>
          <a:p>
            <a:r>
              <a:rPr lang="en-GB" sz="3200" b="1" dirty="0"/>
              <a:t>→</a:t>
            </a:r>
            <a:r>
              <a:rPr lang="en-GB" sz="3200" dirty="0"/>
              <a:t> Operation at 4.2 K</a:t>
            </a:r>
          </a:p>
          <a:p>
            <a:r>
              <a:rPr lang="en-GB" sz="3200" b="1" dirty="0"/>
              <a:t>→</a:t>
            </a:r>
            <a:r>
              <a:rPr lang="en-GB" sz="3200" dirty="0"/>
              <a:t> More efficient</a:t>
            </a:r>
          </a:p>
          <a:p>
            <a:r>
              <a:rPr lang="en-GB" sz="3200" b="1" dirty="0"/>
              <a:t>Higher superheating field</a:t>
            </a:r>
          </a:p>
          <a:p>
            <a:r>
              <a:rPr lang="en-GB" sz="3200" b="1" dirty="0"/>
              <a:t>→</a:t>
            </a:r>
            <a:r>
              <a:rPr lang="en-GB" sz="3200" dirty="0"/>
              <a:t> Double the limit of niobium</a:t>
            </a:r>
          </a:p>
          <a:p>
            <a:endParaRPr lang="en-GB" sz="3200" dirty="0"/>
          </a:p>
          <a:p>
            <a:endParaRPr lang="en-GB" sz="3200" dirty="0"/>
          </a:p>
        </p:txBody>
      </p:sp>
      <p:pic>
        <p:nvPicPr>
          <p:cNvPr id="11" name="Picture 2" descr="http://iopscience.iop.org/0953-2048/30/3/033004/downloadHRFigure/figure/sustaa4e32f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57008"/>
            <a:ext cx="2302272" cy="219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37860B-50E7-49C0-B134-777DFEBAA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FBA6DE-D391-4B05-86BB-ABCB1472F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Ryan Porter     SNOWMASS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4B5109A-DC6F-424B-A93B-D327A3034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5</a:t>
            </a:fld>
            <a:endParaRPr lang="en-GB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4D75CA9-EA5D-43A4-A61F-B5DE1AE72EAC}"/>
              </a:ext>
            </a:extLst>
          </p:cNvPr>
          <p:cNvGrpSpPr/>
          <p:nvPr/>
        </p:nvGrpSpPr>
        <p:grpSpPr>
          <a:xfrm>
            <a:off x="8113876" y="4054855"/>
            <a:ext cx="3751723" cy="2301496"/>
            <a:chOff x="2825949" y="-670229"/>
            <a:chExt cx="3779821" cy="2362200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AB93BC83-EDCC-4DF2-BDF5-4FEDD54938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25949" y="-670229"/>
              <a:ext cx="369169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BC96F5A-9F4D-4945-AAAF-98415511A029}"/>
                </a:ext>
              </a:extLst>
            </p:cNvPr>
            <p:cNvCxnSpPr/>
            <p:nvPr/>
          </p:nvCxnSpPr>
          <p:spPr>
            <a:xfrm>
              <a:off x="5168890" y="1574716"/>
              <a:ext cx="121920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35BB468-052F-42F3-BD85-224376578C6A}"/>
                </a:ext>
              </a:extLst>
            </p:cNvPr>
            <p:cNvSpPr txBox="1"/>
            <p:nvPr/>
          </p:nvSpPr>
          <p:spPr>
            <a:xfrm>
              <a:off x="4929370" y="1181988"/>
              <a:ext cx="1676400" cy="379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FFFF00"/>
                  </a:solidFill>
                </a:rPr>
                <a:t>2 </a:t>
              </a:r>
              <a:r>
                <a:rPr lang="el-GR" b="1" dirty="0">
                  <a:solidFill>
                    <a:srgbClr val="FFFF00"/>
                  </a:solidFill>
                </a:rPr>
                <a:t>μ</a:t>
              </a:r>
              <a:r>
                <a:rPr lang="en-US" b="1" dirty="0">
                  <a:solidFill>
                    <a:srgbClr val="FFFF00"/>
                  </a:solidFill>
                </a:rPr>
                <a:t>m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F9777AE2-F778-4CD5-BD53-EDAE4B860E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882" b="96374" l="0" r="100000">
                        <a14:foregroundMark x1="593" y1="93702" x2="99407" y2="93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1472"/>
          <a:stretch/>
        </p:blipFill>
        <p:spPr>
          <a:xfrm>
            <a:off x="4222327" y="3559711"/>
            <a:ext cx="3442545" cy="2796640"/>
          </a:xfrm>
          <a:prstGeom prst="rect">
            <a:avLst/>
          </a:prstGeom>
        </p:spPr>
      </p:pic>
      <p:pic>
        <p:nvPicPr>
          <p:cNvPr id="25" name="Content Placeholder 3">
            <a:extLst>
              <a:ext uri="{FF2B5EF4-FFF2-40B4-BE49-F238E27FC236}">
                <a16:creationId xmlns:a16="http://schemas.microsoft.com/office/drawing/2014/main" id="{70FDA43D-47CC-4DE0-AC90-8CEB193F4C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42" b="100000" l="0" r="100000">
                        <a14:foregroundMark x1="9181" y1="18702" x2="16584" y2="17271"/>
                        <a14:foregroundMark x1="82034" y1="25095" x2="99506" y2="2347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" b="21455"/>
          <a:stretch/>
        </p:blipFill>
        <p:spPr>
          <a:xfrm>
            <a:off x="187816" y="3442220"/>
            <a:ext cx="3585507" cy="291413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BDDD467-8A5C-4BBC-BD13-08CBD9DF3CC2}"/>
              </a:ext>
            </a:extLst>
          </p:cNvPr>
          <p:cNvCxnSpPr>
            <a:cxnSpLocks/>
          </p:cNvCxnSpPr>
          <p:nvPr/>
        </p:nvCxnSpPr>
        <p:spPr>
          <a:xfrm>
            <a:off x="3058409" y="6242109"/>
            <a:ext cx="6096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B591E9A-B558-4851-A39B-594F0F2B4E42}"/>
              </a:ext>
            </a:extLst>
          </p:cNvPr>
          <p:cNvSpPr txBox="1"/>
          <p:nvPr/>
        </p:nvSpPr>
        <p:spPr>
          <a:xfrm>
            <a:off x="3024960" y="5832581"/>
            <a:ext cx="676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1 </a:t>
            </a:r>
            <a:r>
              <a:rPr lang="el-GR" b="1" dirty="0">
                <a:solidFill>
                  <a:srgbClr val="FFFF00"/>
                </a:solidFill>
              </a:rPr>
              <a:t>μ</a:t>
            </a:r>
            <a:r>
              <a:rPr lang="en-US" b="1" dirty="0">
                <a:solidFill>
                  <a:srgbClr val="FFFF00"/>
                </a:solidFill>
              </a:rPr>
              <a:t>m</a:t>
            </a:r>
            <a:endParaRPr lang="en-GB" b="1" dirty="0">
              <a:solidFill>
                <a:srgbClr val="FFFF00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4EC368-BF8A-45DD-B5BB-5C4066DD0716}"/>
              </a:ext>
            </a:extLst>
          </p:cNvPr>
          <p:cNvCxnSpPr>
            <a:cxnSpLocks/>
          </p:cNvCxnSpPr>
          <p:nvPr/>
        </p:nvCxnSpPr>
        <p:spPr>
          <a:xfrm>
            <a:off x="1971900" y="3965411"/>
            <a:ext cx="0" cy="1093196"/>
          </a:xfrm>
          <a:prstGeom prst="line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96F9148-27ED-4396-A499-C21CFFB0EA59}"/>
              </a:ext>
            </a:extLst>
          </p:cNvPr>
          <p:cNvSpPr txBox="1"/>
          <p:nvPr/>
        </p:nvSpPr>
        <p:spPr>
          <a:xfrm>
            <a:off x="2032966" y="4327343"/>
            <a:ext cx="999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≈3 </a:t>
            </a:r>
            <a:r>
              <a:rPr lang="el-GR" b="1" dirty="0">
                <a:solidFill>
                  <a:srgbClr val="FFFF00"/>
                </a:solidFill>
              </a:rPr>
              <a:t>μ</a:t>
            </a:r>
            <a:r>
              <a:rPr lang="en-US" b="1" dirty="0">
                <a:solidFill>
                  <a:srgbClr val="FFFF00"/>
                </a:solidFill>
              </a:rPr>
              <a:t>m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B9E469-A7DF-4ECA-BFEA-40360E57C8AF}"/>
              </a:ext>
            </a:extLst>
          </p:cNvPr>
          <p:cNvSpPr txBox="1"/>
          <p:nvPr/>
        </p:nvSpPr>
        <p:spPr>
          <a:xfrm>
            <a:off x="3226768" y="3486895"/>
            <a:ext cx="1582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RF Surface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45C7CEE-081C-4DB1-9226-EA3E097BA318}"/>
              </a:ext>
            </a:extLst>
          </p:cNvPr>
          <p:cNvCxnSpPr>
            <a:cxnSpLocks/>
          </p:cNvCxnSpPr>
          <p:nvPr/>
        </p:nvCxnSpPr>
        <p:spPr>
          <a:xfrm flipH="1">
            <a:off x="2798206" y="3740174"/>
            <a:ext cx="585362" cy="35913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F060351-0C0D-48DC-BA7C-A15953039B6D}"/>
              </a:ext>
            </a:extLst>
          </p:cNvPr>
          <p:cNvCxnSpPr>
            <a:cxnSpLocks/>
          </p:cNvCxnSpPr>
          <p:nvPr/>
        </p:nvCxnSpPr>
        <p:spPr>
          <a:xfrm>
            <a:off x="6934200" y="6242109"/>
            <a:ext cx="6096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8A3AA20-C488-4E24-8712-0912267FDC78}"/>
              </a:ext>
            </a:extLst>
          </p:cNvPr>
          <p:cNvSpPr txBox="1"/>
          <p:nvPr/>
        </p:nvSpPr>
        <p:spPr>
          <a:xfrm>
            <a:off x="6830317" y="5832581"/>
            <a:ext cx="713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1 </a:t>
            </a:r>
            <a:r>
              <a:rPr lang="el-GR" b="1" dirty="0">
                <a:solidFill>
                  <a:srgbClr val="FFFF00"/>
                </a:solidFill>
              </a:rPr>
              <a:t>μ</a:t>
            </a:r>
            <a:r>
              <a:rPr lang="en-US" b="1" dirty="0">
                <a:solidFill>
                  <a:srgbClr val="FFFF00"/>
                </a:solidFill>
              </a:rPr>
              <a:t>m</a:t>
            </a:r>
            <a:endParaRPr lang="en-GB" b="1" dirty="0">
              <a:solidFill>
                <a:srgbClr val="FFFF00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80A6A3D-061B-4FB5-A669-6E4119023428}"/>
              </a:ext>
            </a:extLst>
          </p:cNvPr>
          <p:cNvCxnSpPr>
            <a:cxnSpLocks/>
          </p:cNvCxnSpPr>
          <p:nvPr/>
        </p:nvCxnSpPr>
        <p:spPr>
          <a:xfrm>
            <a:off x="4557394" y="3740174"/>
            <a:ext cx="488333" cy="322964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7637277-43C7-4FB0-BDD2-E8947E7EBFBA}"/>
              </a:ext>
            </a:extLst>
          </p:cNvPr>
          <p:cNvSpPr txBox="1"/>
          <p:nvPr/>
        </p:nvSpPr>
        <p:spPr>
          <a:xfrm>
            <a:off x="5453377" y="5085736"/>
            <a:ext cx="1094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Nb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A0BEE7-BA7B-4452-AFAA-C114A0C3613E}"/>
              </a:ext>
            </a:extLst>
          </p:cNvPr>
          <p:cNvSpPr txBox="1"/>
          <p:nvPr/>
        </p:nvSpPr>
        <p:spPr>
          <a:xfrm>
            <a:off x="5045727" y="4188843"/>
            <a:ext cx="1780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DBFD"/>
                </a:solidFill>
              </a:rPr>
              <a:t>Nb</a:t>
            </a:r>
            <a:r>
              <a:rPr lang="en-GB" b="1" baseline="-25000" dirty="0">
                <a:solidFill>
                  <a:srgbClr val="00DBFD"/>
                </a:solidFill>
              </a:rPr>
              <a:t>3</a:t>
            </a:r>
            <a:r>
              <a:rPr lang="en-GB" b="1" dirty="0">
                <a:solidFill>
                  <a:srgbClr val="00DBFD"/>
                </a:solidFill>
              </a:rPr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807175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35470D3-359D-F048-85AB-901DB28D23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421082"/>
              </p:ext>
            </p:extLst>
          </p:nvPr>
        </p:nvGraphicFramePr>
        <p:xfrm>
          <a:off x="381000" y="1161455"/>
          <a:ext cx="5334989" cy="11379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882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5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endParaRPr lang="en-US" sz="1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Niobium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Nb</a:t>
                      </a:r>
                      <a:r>
                        <a:rPr lang="en-US" sz="1800" baseline="-25000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Sn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r>
                        <a:rPr lang="en-US" sz="1800" baseline="0" dirty="0"/>
                        <a:t>Superheating field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240 </a:t>
                      </a:r>
                      <a:r>
                        <a:rPr lang="en-US" sz="1800" dirty="0" err="1"/>
                        <a:t>mT</a:t>
                      </a:r>
                      <a:endParaRPr lang="en-US" sz="1800" baseline="30000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baseline="0" dirty="0"/>
                        <a:t>420 </a:t>
                      </a:r>
                      <a:r>
                        <a:rPr lang="en-US" sz="1800" baseline="0" dirty="0" err="1"/>
                        <a:t>mT</a:t>
                      </a:r>
                      <a:endParaRPr lang="en-US" sz="1800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r>
                        <a:rPr lang="en-US" sz="1800" dirty="0"/>
                        <a:t>Max. </a:t>
                      </a:r>
                      <a:r>
                        <a:rPr lang="en-US" sz="1800" dirty="0" err="1"/>
                        <a:t>E</a:t>
                      </a:r>
                      <a:r>
                        <a:rPr lang="en-US" sz="1800" baseline="-25000" dirty="0" err="1"/>
                        <a:t>acc</a:t>
                      </a:r>
                      <a:r>
                        <a:rPr lang="en-US" sz="1800" dirty="0"/>
                        <a:t> (theoretical limit)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55 MV/m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sng" dirty="0">
                          <a:solidFill>
                            <a:srgbClr val="006600"/>
                          </a:solidFill>
                        </a:rPr>
                        <a:t>100 MV/m</a:t>
                      </a:r>
                      <a:endParaRPr lang="en-US" sz="2000" b="1" u="sng" baseline="30000" dirty="0">
                        <a:solidFill>
                          <a:srgbClr val="00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BED75DDA-4413-F04D-8CF5-3D07568BB756}"/>
              </a:ext>
            </a:extLst>
          </p:cNvPr>
          <p:cNvSpPr txBox="1"/>
          <p:nvPr/>
        </p:nvSpPr>
        <p:spPr>
          <a:xfrm>
            <a:off x="149290" y="609600"/>
            <a:ext cx="5924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Increased Accelerating Field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E34040-60C6-3340-A4AD-EA7837F66CC8}"/>
              </a:ext>
            </a:extLst>
          </p:cNvPr>
          <p:cNvCxnSpPr/>
          <p:nvPr/>
        </p:nvCxnSpPr>
        <p:spPr>
          <a:xfrm flipH="1">
            <a:off x="6027237" y="986346"/>
            <a:ext cx="0" cy="540715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99ADEAFA-3895-774C-B751-B2FFB03B5D94}"/>
              </a:ext>
            </a:extLst>
          </p:cNvPr>
          <p:cNvSpPr/>
          <p:nvPr/>
        </p:nvSpPr>
        <p:spPr>
          <a:xfrm>
            <a:off x="1295400" y="2447862"/>
            <a:ext cx="3414076" cy="830997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342900" indent="-342900">
              <a:buFont typeface="Symbol" charset="2"/>
              <a:buChar char="Þ"/>
            </a:pP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Higher energy reached</a:t>
            </a:r>
          </a:p>
          <a:p>
            <a:pPr marL="342900" indent="-342900" fontAlgn="auto">
              <a:spcAft>
                <a:spcPts val="0"/>
              </a:spcAft>
              <a:buFont typeface="Symbol" charset="2"/>
              <a:buChar char="Þ"/>
            </a:pP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Shorter accelerators</a:t>
            </a: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304622D1-B7E7-634E-AB19-D8D2F505C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881615"/>
              </p:ext>
            </p:extLst>
          </p:nvPr>
        </p:nvGraphicFramePr>
        <p:xfrm>
          <a:off x="6627930" y="1143000"/>
          <a:ext cx="4991164" cy="15087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673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05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endParaRPr lang="en-US" sz="1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Niobium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Nb</a:t>
                      </a:r>
                      <a:r>
                        <a:rPr lang="en-US" sz="1800" baseline="-25000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Sn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r>
                        <a:rPr lang="en-US" sz="1800" dirty="0"/>
                        <a:t>Critical Temperature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T</a:t>
                      </a:r>
                      <a:r>
                        <a:rPr lang="en-US" sz="1800" baseline="-250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9 K</a:t>
                      </a:r>
                      <a:endParaRPr lang="en-US" sz="1800" baseline="30000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baseline="0" dirty="0"/>
                        <a:t>18 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r>
                        <a:rPr lang="en-US" sz="1800" dirty="0"/>
                        <a:t>Q</a:t>
                      </a:r>
                      <a:r>
                        <a:rPr lang="en-US" sz="1800" baseline="-25000" dirty="0"/>
                        <a:t>0</a:t>
                      </a:r>
                      <a:r>
                        <a:rPr lang="en-US" sz="1800" dirty="0"/>
                        <a:t> at </a:t>
                      </a:r>
                      <a:r>
                        <a:rPr lang="en-US" sz="2000" b="1" u="sng" dirty="0">
                          <a:solidFill>
                            <a:srgbClr val="006600"/>
                          </a:solidFill>
                        </a:rPr>
                        <a:t>4.2 K</a:t>
                      </a:r>
                      <a:endParaRPr lang="en-US" sz="1800" b="1" u="sng" dirty="0">
                        <a:solidFill>
                          <a:srgbClr val="00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6 x 10</a:t>
                      </a:r>
                      <a:r>
                        <a:rPr lang="en-US" sz="1800" baseline="30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sng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 x 10</a:t>
                      </a:r>
                      <a:r>
                        <a:rPr lang="en-US" sz="2000" b="1" u="sng" baseline="300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r>
                        <a:rPr lang="en-US" sz="1800" dirty="0"/>
                        <a:t>Q</a:t>
                      </a:r>
                      <a:r>
                        <a:rPr lang="en-US" sz="1800" baseline="-25000" dirty="0"/>
                        <a:t>0</a:t>
                      </a:r>
                      <a:r>
                        <a:rPr lang="en-US" sz="1800" dirty="0"/>
                        <a:t> at 2.0 K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4 x 10</a:t>
                      </a:r>
                      <a:r>
                        <a:rPr lang="en-US" sz="1800" baseline="300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/>
                        <a:t>&gt;10</a:t>
                      </a:r>
                      <a:r>
                        <a:rPr lang="en-US" sz="1800" baseline="30000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1DFF0C61-1028-344A-B453-D6E54065DFDB}"/>
              </a:ext>
            </a:extLst>
          </p:cNvPr>
          <p:cNvSpPr txBox="1"/>
          <p:nvPr/>
        </p:nvSpPr>
        <p:spPr>
          <a:xfrm>
            <a:off x="6615848" y="2637788"/>
            <a:ext cx="2980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i="1" kern="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Q</a:t>
            </a:r>
            <a:r>
              <a:rPr lang="en-US" sz="1400" i="1" kern="0" baseline="-250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0</a:t>
            </a:r>
            <a:r>
              <a:rPr lang="en-US" sz="1400" i="1" kern="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 given for 1.3 GHz ILC-shape cavities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8" name="Picture 47" descr="Screen Shot 2011-12-16 at 11.43.47 AM.png">
            <a:extLst>
              <a:ext uri="{FF2B5EF4-FFF2-40B4-BE49-F238E27FC236}">
                <a16:creationId xmlns:a16="http://schemas.microsoft.com/office/drawing/2014/main" id="{333EAB48-C00A-4046-9519-FF2C4076FC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7930" y="3075300"/>
            <a:ext cx="2869762" cy="1243209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C938988-6020-7840-BE09-6156F90749B9}"/>
              </a:ext>
            </a:extLst>
          </p:cNvPr>
          <p:cNvSpPr txBox="1"/>
          <p:nvPr/>
        </p:nvSpPr>
        <p:spPr>
          <a:xfrm>
            <a:off x="6798501" y="609600"/>
            <a:ext cx="4866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Lower Cooling Cost and Complexity</a:t>
            </a:r>
          </a:p>
        </p:txBody>
      </p:sp>
      <p:pic>
        <p:nvPicPr>
          <p:cNvPr id="63" name="Picture 62" descr="Screen Shot 2011-12-16 at 11.43.47 AM.png">
            <a:extLst>
              <a:ext uri="{FF2B5EF4-FFF2-40B4-BE49-F238E27FC236}">
                <a16:creationId xmlns:a16="http://schemas.microsoft.com/office/drawing/2014/main" id="{7A17218E-7E40-DE4D-8E71-AF363B803A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6118" y="3486677"/>
            <a:ext cx="941449" cy="420453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43622FC4-1BED-0646-9DBF-7C6C2FE3B1DF}"/>
              </a:ext>
            </a:extLst>
          </p:cNvPr>
          <p:cNvSpPr txBox="1"/>
          <p:nvPr/>
        </p:nvSpPr>
        <p:spPr>
          <a:xfrm>
            <a:off x="8990216" y="3087935"/>
            <a:ext cx="836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$$$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8533DC-79C1-3E49-9F3F-B3EABF777F2F}"/>
              </a:ext>
            </a:extLst>
          </p:cNvPr>
          <p:cNvSpPr txBox="1"/>
          <p:nvPr/>
        </p:nvSpPr>
        <p:spPr>
          <a:xfrm>
            <a:off x="11117168" y="3422119"/>
            <a:ext cx="836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$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E88D6C4-09DD-4644-B5AD-11DE61703E72}"/>
              </a:ext>
            </a:extLst>
          </p:cNvPr>
          <p:cNvGrpSpPr/>
          <p:nvPr/>
        </p:nvGrpSpPr>
        <p:grpSpPr>
          <a:xfrm>
            <a:off x="1466554" y="5112657"/>
            <a:ext cx="2878403" cy="1084318"/>
            <a:chOff x="297796" y="4046396"/>
            <a:chExt cx="2878403" cy="1084318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7920515D-B806-6941-A3CD-DD51E44D7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226"/>
            <a:stretch/>
          </p:blipFill>
          <p:spPr>
            <a:xfrm>
              <a:off x="2368689" y="4202183"/>
              <a:ext cx="807510" cy="498968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0E683BA-40B4-AD40-BE11-F915EEDE7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514"/>
            <a:stretch/>
          </p:blipFill>
          <p:spPr>
            <a:xfrm>
              <a:off x="297796" y="4046396"/>
              <a:ext cx="2078460" cy="108431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0399C2A-3171-C84F-8AD0-E9EA5C223506}"/>
              </a:ext>
            </a:extLst>
          </p:cNvPr>
          <p:cNvGrpSpPr/>
          <p:nvPr/>
        </p:nvGrpSpPr>
        <p:grpSpPr>
          <a:xfrm>
            <a:off x="1137556" y="3403510"/>
            <a:ext cx="3463579" cy="1084318"/>
            <a:chOff x="297796" y="4046396"/>
            <a:chExt cx="3463579" cy="108431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6458F3F-AA0B-5E44-975D-DC939550F318}"/>
                </a:ext>
              </a:extLst>
            </p:cNvPr>
            <p:cNvGrpSpPr/>
            <p:nvPr/>
          </p:nvGrpSpPr>
          <p:grpSpPr>
            <a:xfrm>
              <a:off x="297796" y="4046396"/>
              <a:ext cx="2878403" cy="1084318"/>
              <a:chOff x="297796" y="4046396"/>
              <a:chExt cx="2878403" cy="1084318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28967D4A-060F-1D42-BD62-7F984298B1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0226"/>
              <a:stretch/>
            </p:blipFill>
            <p:spPr>
              <a:xfrm>
                <a:off x="2368689" y="4202183"/>
                <a:ext cx="807510" cy="498968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903FBDA-2D27-7448-AFAA-513AD686DB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5514"/>
              <a:stretch/>
            </p:blipFill>
            <p:spPr>
              <a:xfrm>
                <a:off x="297796" y="4046396"/>
                <a:ext cx="2078460" cy="1084318"/>
              </a:xfrm>
              <a:prstGeom prst="rect">
                <a:avLst/>
              </a:prstGeom>
            </p:spPr>
          </p:pic>
        </p:grp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ACF74543-9F3E-B541-A490-5DF154B0D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226"/>
            <a:stretch/>
          </p:blipFill>
          <p:spPr>
            <a:xfrm>
              <a:off x="3111759" y="4265060"/>
              <a:ext cx="375301" cy="231902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EC5EAF7-17EE-BA4F-ABE9-AE48C29B9B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226"/>
            <a:stretch/>
          </p:blipFill>
          <p:spPr>
            <a:xfrm>
              <a:off x="3459954" y="4258478"/>
              <a:ext cx="301421" cy="186251"/>
            </a:xfrm>
            <a:prstGeom prst="rect">
              <a:avLst/>
            </a:prstGeom>
          </p:spPr>
        </p:pic>
      </p:grpSp>
      <p:sp>
        <p:nvSpPr>
          <p:cNvPr id="5" name="Down Arrow 4">
            <a:extLst>
              <a:ext uri="{FF2B5EF4-FFF2-40B4-BE49-F238E27FC236}">
                <a16:creationId xmlns:a16="http://schemas.microsoft.com/office/drawing/2014/main" id="{DFBF8C7E-D4C3-9E4F-BC2F-DC9C4DD3D1D9}"/>
              </a:ext>
            </a:extLst>
          </p:cNvPr>
          <p:cNvSpPr/>
          <p:nvPr/>
        </p:nvSpPr>
        <p:spPr>
          <a:xfrm>
            <a:off x="3029080" y="4345954"/>
            <a:ext cx="426695" cy="715148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Down Arrow 71">
            <a:extLst>
              <a:ext uri="{FF2B5EF4-FFF2-40B4-BE49-F238E27FC236}">
                <a16:creationId xmlns:a16="http://schemas.microsoft.com/office/drawing/2014/main" id="{163205D5-2EA3-4B49-A9BD-CF3D0F96AACE}"/>
              </a:ext>
            </a:extLst>
          </p:cNvPr>
          <p:cNvSpPr/>
          <p:nvPr/>
        </p:nvSpPr>
        <p:spPr>
          <a:xfrm rot="16200000">
            <a:off x="9767389" y="3326983"/>
            <a:ext cx="426695" cy="715148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20219DE-5892-6145-A1DE-84CABD0ECE11}"/>
              </a:ext>
            </a:extLst>
          </p:cNvPr>
          <p:cNvSpPr/>
          <p:nvPr/>
        </p:nvSpPr>
        <p:spPr>
          <a:xfrm>
            <a:off x="6570236" y="2791676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2K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C80B974-5925-DE44-BAF3-0B33CCAD4605}"/>
              </a:ext>
            </a:extLst>
          </p:cNvPr>
          <p:cNvSpPr/>
          <p:nvPr/>
        </p:nvSpPr>
        <p:spPr>
          <a:xfrm>
            <a:off x="10392335" y="3189965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4K</a:t>
            </a:r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71AE1544-F073-470B-9809-0C776A168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0" y="1588"/>
            <a:ext cx="8128000" cy="49212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Potential of Nb</a:t>
            </a:r>
            <a:r>
              <a:rPr lang="en-US" sz="3600" baseline="-25000" dirty="0"/>
              <a:t>3</a:t>
            </a:r>
            <a:r>
              <a:rPr lang="en-US" sz="3600" dirty="0"/>
              <a:t>Sn Cavities</a:t>
            </a:r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62A9155-D637-4E9F-A513-44037F0F3CEA}"/>
              </a:ext>
            </a:extLst>
          </p:cNvPr>
          <p:cNvSpPr/>
          <p:nvPr/>
        </p:nvSpPr>
        <p:spPr>
          <a:xfrm>
            <a:off x="6521797" y="4628768"/>
            <a:ext cx="5143579" cy="1384995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fontAlgn="auto">
              <a:spcAft>
                <a:spcPts val="0"/>
              </a:spcAft>
              <a:buFont typeface="Symbol" charset="2"/>
              <a:buChar char="Þ"/>
            </a:pP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Lower cost</a:t>
            </a:r>
          </a:p>
          <a:p>
            <a:pPr marL="342900" indent="-342900" fontAlgn="auto">
              <a:spcAft>
                <a:spcPts val="0"/>
              </a:spcAft>
              <a:buFont typeface="Symbol" charset="2"/>
              <a:buChar char="Þ"/>
            </a:pP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Higher Luminosity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Longer pulse lengths/bunch train length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And/or higher rep. rate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38B2A98-0896-4A6F-B036-023A90F4A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GB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DD730316-41C5-4959-944D-4E531A21A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Ryan Porter     SNOWMASS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B7CE6C3-29B1-48A3-904E-A124BDDFF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699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4ABEB3-E510-1C47-AF27-20402F8DF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1" y="1121349"/>
            <a:ext cx="11061700" cy="3860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4AF148-F273-354E-9DAF-AF609E12C1E5}"/>
              </a:ext>
            </a:extLst>
          </p:cNvPr>
          <p:cNvSpPr/>
          <p:nvPr/>
        </p:nvSpPr>
        <p:spPr>
          <a:xfrm>
            <a:off x="121448" y="4894673"/>
            <a:ext cx="18143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Siemens AG,</a:t>
            </a:r>
          </a:p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K.F Karlsruhe</a:t>
            </a:r>
          </a:p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(Cornell)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2FB91A-56BE-8447-AE81-EC3DF7791BDE}"/>
              </a:ext>
            </a:extLst>
          </p:cNvPr>
          <p:cNvSpPr/>
          <p:nvPr/>
        </p:nvSpPr>
        <p:spPr>
          <a:xfrm>
            <a:off x="1465416" y="4896915"/>
            <a:ext cx="1987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U. of Wuppertal </a:t>
            </a:r>
          </a:p>
          <a:p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72371-55FE-1446-A856-C19952111ABE}"/>
              </a:ext>
            </a:extLst>
          </p:cNvPr>
          <p:cNvSpPr/>
          <p:nvPr/>
        </p:nvSpPr>
        <p:spPr>
          <a:xfrm>
            <a:off x="3088941" y="4910663"/>
            <a:ext cx="2419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RF testing at JLAB, Cornell, SLAC, CERN…  </a:t>
            </a:r>
          </a:p>
          <a:p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4AC477-506B-C347-9C56-A99947F9346A}"/>
              </a:ext>
            </a:extLst>
          </p:cNvPr>
          <p:cNvSpPr txBox="1"/>
          <p:nvPr/>
        </p:nvSpPr>
        <p:spPr>
          <a:xfrm>
            <a:off x="3550949" y="585073"/>
            <a:ext cx="50901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Nb</a:t>
            </a:r>
            <a:r>
              <a:rPr lang="en-US" sz="2800" b="1" baseline="-25000" dirty="0"/>
              <a:t>3</a:t>
            </a:r>
            <a:r>
              <a:rPr lang="en-US" sz="2800" b="1" dirty="0"/>
              <a:t>Sn Papers at SRF Conference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E7360E-B4AC-804D-9C26-0D14C24EADC1}"/>
              </a:ext>
            </a:extLst>
          </p:cNvPr>
          <p:cNvSpPr/>
          <p:nvPr/>
        </p:nvSpPr>
        <p:spPr>
          <a:xfrm>
            <a:off x="7969861" y="4894673"/>
            <a:ext cx="44757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Cornell</a:t>
            </a:r>
          </a:p>
          <a:p>
            <a:r>
              <a:rPr lang="en-US" sz="2000" b="1" dirty="0"/>
              <a:t>            JLAB</a:t>
            </a:r>
          </a:p>
          <a:p>
            <a:r>
              <a:rPr lang="en-US" sz="2000" b="1" dirty="0"/>
              <a:t>                     FNAL</a:t>
            </a:r>
          </a:p>
          <a:p>
            <a:r>
              <a:rPr lang="en-US" sz="2000" b="1" dirty="0"/>
              <a:t>                     CERN</a:t>
            </a:r>
          </a:p>
          <a:p>
            <a:r>
              <a:rPr lang="en-US" sz="2000" b="1" dirty="0"/>
              <a:t>                                </a:t>
            </a:r>
            <a:r>
              <a:rPr lang="en-US" b="1" dirty="0"/>
              <a:t>PKU, IMP, KEK…</a:t>
            </a:r>
          </a:p>
          <a:p>
            <a:endParaRPr lang="en-US" sz="2000" b="1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A6EE4A8A-AF34-264C-9813-4DDB1E0824DD}"/>
              </a:ext>
            </a:extLst>
          </p:cNvPr>
          <p:cNvSpPr/>
          <p:nvPr/>
        </p:nvSpPr>
        <p:spPr>
          <a:xfrm>
            <a:off x="9088532" y="4964823"/>
            <a:ext cx="2453733" cy="244134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0F2A8-6CAB-9748-AF50-D6C8FCCE27CA}"/>
              </a:ext>
            </a:extLst>
          </p:cNvPr>
          <p:cNvSpPr/>
          <p:nvPr/>
        </p:nvSpPr>
        <p:spPr>
          <a:xfrm>
            <a:off x="7757605" y="3446996"/>
            <a:ext cx="1987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INFN</a:t>
            </a:r>
          </a:p>
          <a:p>
            <a:endParaRPr lang="en-US" sz="1400" b="1" dirty="0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2E2B667D-42A4-4841-B550-4B64A8116C22}"/>
              </a:ext>
            </a:extLst>
          </p:cNvPr>
          <p:cNvSpPr/>
          <p:nvPr/>
        </p:nvSpPr>
        <p:spPr>
          <a:xfrm>
            <a:off x="9620080" y="5279995"/>
            <a:ext cx="1922186" cy="244134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EEA2988E-55AB-6F4B-9CF4-3FFD318BD6B7}"/>
              </a:ext>
            </a:extLst>
          </p:cNvPr>
          <p:cNvSpPr/>
          <p:nvPr/>
        </p:nvSpPr>
        <p:spPr>
          <a:xfrm>
            <a:off x="10269814" y="5569485"/>
            <a:ext cx="1272451" cy="244134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33996A05-C95F-7C4D-A61F-CA07D2D23C78}"/>
              </a:ext>
            </a:extLst>
          </p:cNvPr>
          <p:cNvSpPr/>
          <p:nvPr/>
        </p:nvSpPr>
        <p:spPr>
          <a:xfrm>
            <a:off x="10284685" y="5878943"/>
            <a:ext cx="1272451" cy="244134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17BBA96-81BE-4ADE-B4AD-30367365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The Rebirth of Nb</a:t>
            </a:r>
            <a:r>
              <a:rPr lang="en-US" sz="3600" baseline="-25000" dirty="0"/>
              <a:t>3</a:t>
            </a:r>
            <a:r>
              <a:rPr lang="en-US" sz="3600" dirty="0"/>
              <a:t>Sn SRF R&amp;D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67C3A5-5BBA-4FED-8005-0EA5ED31D4BA}"/>
              </a:ext>
            </a:extLst>
          </p:cNvPr>
          <p:cNvSpPr/>
          <p:nvPr/>
        </p:nvSpPr>
        <p:spPr>
          <a:xfrm>
            <a:off x="9372605" y="1044381"/>
            <a:ext cx="2285995" cy="3082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EDA20A88-FD63-4610-969E-00410365EBBB}"/>
              </a:ext>
            </a:extLst>
          </p:cNvPr>
          <p:cNvSpPr/>
          <p:nvPr/>
        </p:nvSpPr>
        <p:spPr>
          <a:xfrm rot="5400000">
            <a:off x="2937072" y="629225"/>
            <a:ext cx="662747" cy="4479602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D156BB-05D4-47AE-873F-ABF012D92264}"/>
              </a:ext>
            </a:extLst>
          </p:cNvPr>
          <p:cNvSpPr txBox="1"/>
          <p:nvPr/>
        </p:nvSpPr>
        <p:spPr>
          <a:xfrm>
            <a:off x="1537105" y="2084494"/>
            <a:ext cx="3462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Early Attempts—Poor Performance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E4F726A-87BC-401E-9881-3D77CC0B4CDD}"/>
              </a:ext>
            </a:extLst>
          </p:cNvPr>
          <p:cNvCxnSpPr>
            <a:cxnSpLocks/>
          </p:cNvCxnSpPr>
          <p:nvPr/>
        </p:nvCxnSpPr>
        <p:spPr>
          <a:xfrm>
            <a:off x="9088532" y="2585835"/>
            <a:ext cx="0" cy="1122771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FD79722-8656-4543-B9B5-D7DC550A3ED3}"/>
              </a:ext>
            </a:extLst>
          </p:cNvPr>
          <p:cNvSpPr txBox="1"/>
          <p:nvPr/>
        </p:nvSpPr>
        <p:spPr>
          <a:xfrm>
            <a:off x="8195954" y="1111611"/>
            <a:ext cx="17851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DOE funds small R&amp;D projects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Produces first good results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CF0D75-B889-4101-8627-B28EFBC3C494}"/>
              </a:ext>
            </a:extLst>
          </p:cNvPr>
          <p:cNvSpPr/>
          <p:nvPr/>
        </p:nvSpPr>
        <p:spPr>
          <a:xfrm>
            <a:off x="7822627" y="4911482"/>
            <a:ext cx="3912173" cy="1541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764370D-826A-455A-A8D9-CFC8C981AA55}"/>
              </a:ext>
            </a:extLst>
          </p:cNvPr>
          <p:cNvSpPr/>
          <p:nvPr/>
        </p:nvSpPr>
        <p:spPr>
          <a:xfrm>
            <a:off x="7822627" y="5288157"/>
            <a:ext cx="3912173" cy="1218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DA652B46-882D-4CF7-B396-3FC9F2BA2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GB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35DC18CF-3E83-4F3F-B94F-F2203592C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Ryan Porter     SNOWMASS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86D5ADAD-0D02-4730-9CC3-0392C3431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67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/>
      <p:bldP spid="27" grpId="0"/>
      <p:bldP spid="28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σ 1010 &#10;109 &#10;ο &#10;4.4 K &#10;• 2.0 k &#10;5 &#10;10 &#10;15 &#10;20 &#10;25 &#10;acc ">
            <a:extLst>
              <a:ext uri="{FF2B5EF4-FFF2-40B4-BE49-F238E27FC236}">
                <a16:creationId xmlns:a16="http://schemas.microsoft.com/office/drawing/2014/main" id="{C47FC2D3-3AE9-1741-A690-4666F0D319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8421" y="1403941"/>
            <a:ext cx="4433579" cy="408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1C58F6-5723-A846-8006-03976794D51E}"/>
              </a:ext>
            </a:extLst>
          </p:cNvPr>
          <p:cNvSpPr txBox="1"/>
          <p:nvPr/>
        </p:nvSpPr>
        <p:spPr>
          <a:xfrm>
            <a:off x="368420" y="5484373"/>
            <a:ext cx="11560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Gradients up to 24 MV/m: </a:t>
            </a:r>
            <a:r>
              <a:rPr lang="en-US" sz="2400" b="1" dirty="0"/>
              <a:t>exceeds typical operating</a:t>
            </a:r>
            <a:r>
              <a:rPr lang="en-US" sz="2400" dirty="0"/>
              <a:t> gradient of current CW machines</a:t>
            </a:r>
            <a:endParaRPr lang="en-US" sz="2400" b="1" u="sng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rgbClr val="00B050"/>
                </a:solidFill>
              </a:rPr>
              <a:t>4 K operation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dirty="0"/>
              <a:t>with unprecedented Q &gt;10</a:t>
            </a:r>
            <a:r>
              <a:rPr lang="en-US" sz="2400" baseline="30000" dirty="0"/>
              <a:t>10</a:t>
            </a:r>
            <a:r>
              <a:rPr lang="en-US" sz="2400" dirty="0"/>
              <a:t> in CW operation achieved at all 3 labs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975" y="-1"/>
            <a:ext cx="11989838" cy="47948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Current Nb</a:t>
            </a:r>
            <a:r>
              <a:rPr lang="en-US" sz="3600" baseline="-25000" dirty="0"/>
              <a:t>3</a:t>
            </a:r>
            <a:r>
              <a:rPr lang="en-US" sz="3600" dirty="0"/>
              <a:t>Sn Cavity Performance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BD9E16-83C1-1C43-BEC3-695154BFBAF0}"/>
              </a:ext>
            </a:extLst>
          </p:cNvPr>
          <p:cNvGrpSpPr>
            <a:grpSpLocks noChangeAspect="1"/>
          </p:cNvGrpSpPr>
          <p:nvPr/>
        </p:nvGrpSpPr>
        <p:grpSpPr>
          <a:xfrm>
            <a:off x="79309" y="1465744"/>
            <a:ext cx="3618303" cy="3715856"/>
            <a:chOff x="3377932" y="1591982"/>
            <a:chExt cx="7318967" cy="46516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C05DCBA-18EB-4245-A402-0C4D0DB2A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7932" y="1591982"/>
              <a:ext cx="7318967" cy="465162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F8A10A-3E90-B340-A844-029BCDB31B38}"/>
                </a:ext>
              </a:extLst>
            </p:cNvPr>
            <p:cNvSpPr/>
            <p:nvPr/>
          </p:nvSpPr>
          <p:spPr>
            <a:xfrm>
              <a:off x="4327752" y="1717269"/>
              <a:ext cx="1884487" cy="66672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2000" kern="0" dirty="0">
                  <a:latin typeface="Franklin Gothic Medium" panose="020B0603020102020204" pitchFamily="34" charset="0"/>
                  <a:ea typeface=""/>
                  <a:cs typeface=""/>
                </a:rPr>
                <a:t>4.2 K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0A7ABBD-12EF-CD4B-A5A1-A88F283596C6}"/>
              </a:ext>
            </a:extLst>
          </p:cNvPr>
          <p:cNvSpPr txBox="1"/>
          <p:nvPr/>
        </p:nvSpPr>
        <p:spPr>
          <a:xfrm>
            <a:off x="4373428" y="4419600"/>
            <a:ext cx="3410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kumimoji="0" lang="en-US" sz="1600" b="1" i="0" u="sng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Ciovati</a:t>
            </a: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I. </a:t>
            </a:r>
            <a:r>
              <a:rPr kumimoji="0" lang="en-US" sz="1600" b="1" i="0" u="sng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Parajuli</a:t>
            </a: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U. </a:t>
            </a:r>
            <a:r>
              <a:rPr kumimoji="0" lang="en-US" sz="1600" b="1" i="0" u="sng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Pudasaini</a:t>
            </a:r>
            <a:endParaRPr kumimoji="0" lang="en-US" sz="1600" b="1" i="0" u="sng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6" descr="FermiLogo_RGB_NALBlue.png">
            <a:extLst>
              <a:ext uri="{FF2B5EF4-FFF2-40B4-BE49-F238E27FC236}">
                <a16:creationId xmlns:a16="http://schemas.microsoft.com/office/drawing/2014/main" id="{72A5C681-CC43-A64D-A19A-3F3BD972A6E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9163" y="1028130"/>
            <a:ext cx="2414594" cy="4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016C4EA-44C7-A545-BE13-09C77F21FB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989" y="831604"/>
            <a:ext cx="2379576" cy="7705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6314891-0457-174D-815A-910733B7BE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243" y="948910"/>
            <a:ext cx="2090056" cy="5225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Ryan Porter     SNOWMASS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52088-941A-411F-954F-B3D8B888C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8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44655F-EDAA-4296-A5B5-2843F6866BF2}"/>
              </a:ext>
            </a:extLst>
          </p:cNvPr>
          <p:cNvSpPr txBox="1"/>
          <p:nvPr/>
        </p:nvSpPr>
        <p:spPr>
          <a:xfrm>
            <a:off x="6966160" y="2837440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F1ED3-1223-48DE-BC02-03C7936649E9}"/>
              </a:ext>
            </a:extLst>
          </p:cNvPr>
          <p:cNvSpPr txBox="1"/>
          <p:nvPr/>
        </p:nvSpPr>
        <p:spPr>
          <a:xfrm>
            <a:off x="11257631" y="3473159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4.2 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C4B529-5756-4749-B6F9-737632E54EA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0" b="97313" l="1699" r="99846">
                        <a14:foregroundMark x1="16564" y1="46881" x2="16564" y2="46881"/>
                        <a14:foregroundMark x1="17876" y1="12476" x2="65290" y2="61276"/>
                        <a14:foregroundMark x1="16988" y1="4702" x2="69730" y2="20345"/>
                        <a14:foregroundMark x1="69730" y1="20345" x2="79884" y2="31526"/>
                        <a14:foregroundMark x1="79884" y1="31526" x2="87606" y2="48369"/>
                        <a14:foregroundMark x1="87606" y1="48369" x2="90116" y2="64012"/>
                        <a14:foregroundMark x1="90116" y1="64012" x2="87915" y2="79415"/>
                        <a14:foregroundMark x1="94131" y1="77783" x2="86371" y2="5566"/>
                        <a14:foregroundMark x1="86371" y1="5566" x2="20656" y2="4079"/>
                        <a14:foregroundMark x1="20656" y1="4079" x2="16564" y2="5902"/>
                        <a14:foregroundMark x1="74402" y1="13916" x2="61853" y2="12860"/>
                        <a14:foregroundMark x1="61853" y1="12860" x2="67452" y2="1392"/>
                        <a14:foregroundMark x1="67452" y1="1392" x2="91467" y2="4223"/>
                        <a14:foregroundMark x1="91467" y1="4223" x2="99228" y2="15787"/>
                        <a14:foregroundMark x1="99228" y1="15787" x2="96332" y2="29702"/>
                        <a14:foregroundMark x1="49344" y1="14155" x2="6988" y2="4990"/>
                        <a14:foregroundMark x1="6988" y1="4990" x2="12741" y2="22217"/>
                        <a14:foregroundMark x1="12741" y1="22217" x2="21892" y2="32917"/>
                        <a14:foregroundMark x1="21892" y1="32917" x2="10734" y2="37044"/>
                        <a14:foregroundMark x1="10734" y1="37044" x2="13784" y2="50816"/>
                        <a14:foregroundMark x1="13784" y1="50816" x2="6757" y2="61084"/>
                        <a14:foregroundMark x1="6757" y1="61084" x2="3398" y2="73560"/>
                        <a14:foregroundMark x1="3398" y1="73560" x2="5019" y2="87428"/>
                        <a14:foregroundMark x1="5019" y1="87428" x2="39344" y2="92706"/>
                        <a14:foregroundMark x1="39344" y1="92706" x2="55174" y2="87764"/>
                        <a14:foregroundMark x1="55174" y1="87764" x2="43938" y2="95921"/>
                        <a14:foregroundMark x1="43938" y1="95921" x2="64556" y2="95585"/>
                        <a14:foregroundMark x1="64556" y1="95585" x2="87143" y2="98033"/>
                        <a14:foregroundMark x1="87143" y1="98033" x2="85598" y2="85605"/>
                        <a14:foregroundMark x1="85598" y1="85605" x2="95907" y2="75624"/>
                        <a14:foregroundMark x1="95907" y1="75624" x2="99884" y2="15883"/>
                        <a14:foregroundMark x1="99884" y1="15883" x2="97683" y2="9645"/>
                        <a14:foregroundMark x1="78842" y1="39827" x2="4633" y2="27303"/>
                        <a14:foregroundMark x1="4633" y1="27303" x2="3205" y2="14491"/>
                        <a14:foregroundMark x1="3205" y1="14491" x2="5290" y2="89875"/>
                        <a14:foregroundMark x1="5290" y1="89875" x2="18764" y2="98129"/>
                        <a14:foregroundMark x1="18764" y1="98129" x2="57413" y2="98752"/>
                        <a14:foregroundMark x1="57413" y1="98752" x2="84054" y2="97793"/>
                        <a14:foregroundMark x1="84054" y1="97793" x2="94131" y2="90691"/>
                        <a14:foregroundMark x1="94131" y1="90691" x2="80154" y2="87284"/>
                        <a14:foregroundMark x1="80154" y1="87284" x2="66950" y2="88004"/>
                        <a14:foregroundMark x1="66950" y1="88004" x2="63552" y2="91891"/>
                        <a14:foregroundMark x1="9459" y1="89779" x2="6795" y2="73944"/>
                        <a14:foregroundMark x1="6795" y1="73944" x2="8610" y2="61372"/>
                        <a14:foregroundMark x1="8610" y1="61372" x2="8996" y2="60797"/>
                        <a14:foregroundMark x1="3475" y1="45250" x2="1699" y2="44050"/>
                        <a14:foregroundMark x1="22548" y1="16267" x2="71197" y2="24904"/>
                        <a14:foregroundMark x1="71197" y1="24904" x2="83822" y2="23800"/>
                        <a14:foregroundMark x1="83822" y1="23800" x2="23629" y2="16411"/>
                        <a14:foregroundMark x1="23629" y1="16411" x2="56139" y2="21545"/>
                        <a14:foregroundMark x1="56139" y1="21545" x2="29035" y2="31334"/>
                        <a14:foregroundMark x1="29035" y1="31334" x2="16873" y2="30422"/>
                        <a14:foregroundMark x1="16873" y1="30422" x2="18108" y2="30374"/>
                        <a14:foregroundMark x1="73938" y1="8493" x2="71274" y2="8013"/>
                        <a14:foregroundMark x1="98108" y1="11564" x2="92471" y2="480"/>
                        <a14:foregroundMark x1="92471" y1="480" x2="17490" y2="720"/>
                        <a14:foregroundMark x1="17490" y1="720" x2="13205" y2="6814"/>
                        <a14:foregroundMark x1="13205" y1="50432" x2="13205" y2="77207"/>
                        <a14:foregroundMark x1="13205" y1="77207" x2="22432" y2="85077"/>
                        <a14:foregroundMark x1="22432" y1="85077" x2="97143" y2="85461"/>
                        <a14:foregroundMark x1="97143" y1="85461" x2="98340" y2="47841"/>
                        <a14:foregroundMark x1="21429" y1="31814" x2="34054" y2="33589"/>
                        <a14:foregroundMark x1="34054" y1="33589" x2="21853" y2="31910"/>
                        <a14:foregroundMark x1="21853" y1="31910" x2="76023" y2="38628"/>
                        <a14:foregroundMark x1="76023" y1="38628" x2="21853" y2="33445"/>
                        <a14:foregroundMark x1="97452" y1="89539" x2="99421" y2="87668"/>
                        <a14:foregroundMark x1="96564" y1="89779" x2="99421" y2="89779"/>
                        <a14:foregroundMark x1="99653" y1="88388" x2="99653" y2="85077"/>
                        <a14:foregroundMark x1="66178" y1="98512" x2="53745" y2="98752"/>
                        <a14:foregroundMark x1="53745" y1="98752" x2="65251" y2="95825"/>
                        <a14:foregroundMark x1="65251" y1="95825" x2="64633" y2="97313"/>
                        <a14:foregroundMark x1="98031" y1="58397" x2="98069" y2="83781"/>
                        <a14:foregroundMark x1="98069" y1="83781" x2="98378" y2="72169"/>
                        <a14:backgroundMark x1="99382" y1="37284" x2="99691" y2="47121"/>
                        <a14:backgroundMark x1="99923" y1="37620" x2="99691" y2="50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261" y="1568936"/>
            <a:ext cx="4044790" cy="380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11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Moving to 4.2 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83"/>
          <a:stretch/>
        </p:blipFill>
        <p:spPr>
          <a:xfrm>
            <a:off x="2819401" y="1371600"/>
            <a:ext cx="5791199" cy="486148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14500" y="838200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At 2.0 K, it takes </a:t>
            </a:r>
            <a:r>
              <a:rPr lang="en-GB" sz="3200" b="1" dirty="0">
                <a:solidFill>
                  <a:srgbClr val="FF0000"/>
                </a:solidFill>
              </a:rPr>
              <a:t>800 W</a:t>
            </a:r>
            <a:r>
              <a:rPr lang="en-GB" sz="3200" b="1" dirty="0"/>
              <a:t> </a:t>
            </a:r>
            <a:r>
              <a:rPr lang="en-GB" sz="3200" dirty="0"/>
              <a:t>to remove </a:t>
            </a:r>
            <a:r>
              <a:rPr lang="en-GB" sz="3200" b="1" dirty="0"/>
              <a:t>1 W </a:t>
            </a:r>
            <a:r>
              <a:rPr lang="en-GB" sz="3200" dirty="0"/>
              <a:t>of heat</a:t>
            </a:r>
            <a:endParaRPr lang="en-GB" sz="3200" b="1" dirty="0"/>
          </a:p>
        </p:txBody>
      </p:sp>
      <p:cxnSp>
        <p:nvCxnSpPr>
          <p:cNvPr id="8" name="Straight Arrow Connector 7"/>
          <p:cNvCxnSpPr>
            <a:cxnSpLocks/>
            <a:stCxn id="5" idx="2"/>
          </p:cNvCxnSpPr>
          <p:nvPr/>
        </p:nvCxnSpPr>
        <p:spPr>
          <a:xfrm flipH="1">
            <a:off x="5181600" y="1422975"/>
            <a:ext cx="914400" cy="2539425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685566-3351-4ED6-A38D-FCBFE37DD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AEAEB69-8FDE-430D-9CDD-0040564D7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Ryan Porter     SNOWMASS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AC344B-4FEC-46CD-943D-77DE670BDAAB}"/>
              </a:ext>
            </a:extLst>
          </p:cNvPr>
          <p:cNvSpPr txBox="1"/>
          <p:nvPr/>
        </p:nvSpPr>
        <p:spPr>
          <a:xfrm>
            <a:off x="7608794" y="3352800"/>
            <a:ext cx="48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At 4.2 K, you</a:t>
            </a:r>
          </a:p>
          <a:p>
            <a:pPr algn="ctr"/>
            <a:r>
              <a:rPr lang="en-GB" sz="3200" dirty="0"/>
              <a:t>need </a:t>
            </a:r>
            <a:r>
              <a:rPr lang="en-GB" sz="3200" b="1" dirty="0">
                <a:solidFill>
                  <a:srgbClr val="0070C0"/>
                </a:solidFill>
              </a:rPr>
              <a:t>250 W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3D9423E-7605-4EB7-BC06-BE28142FC3CC}"/>
              </a:ext>
            </a:extLst>
          </p:cNvPr>
          <p:cNvCxnSpPr/>
          <p:nvPr/>
        </p:nvCxnSpPr>
        <p:spPr>
          <a:xfrm flipH="1">
            <a:off x="7380194" y="3891409"/>
            <a:ext cx="1447800" cy="116409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A253B6A-AC77-4580-BF2E-11C37C910587}"/>
              </a:ext>
            </a:extLst>
          </p:cNvPr>
          <p:cNvSpPr/>
          <p:nvPr/>
        </p:nvSpPr>
        <p:spPr>
          <a:xfrm>
            <a:off x="0" y="493715"/>
            <a:ext cx="12192000" cy="636250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065DF6-3482-47A9-8F1D-4DA33AAB521B}"/>
              </a:ext>
            </a:extLst>
          </p:cNvPr>
          <p:cNvGrpSpPr/>
          <p:nvPr/>
        </p:nvGrpSpPr>
        <p:grpSpPr>
          <a:xfrm>
            <a:off x="3124200" y="2819399"/>
            <a:ext cx="5943600" cy="1462659"/>
            <a:chOff x="368300" y="2771372"/>
            <a:chExt cx="10896600" cy="7612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EE3041A-F126-487C-9A0C-F1F9BD89114E}"/>
                </a:ext>
              </a:extLst>
            </p:cNvPr>
            <p:cNvSpPr/>
            <p:nvPr/>
          </p:nvSpPr>
          <p:spPr>
            <a:xfrm>
              <a:off x="368300" y="2771372"/>
              <a:ext cx="10896600" cy="7612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79E0DE-314F-43BF-8DFD-C45F3D3EF465}"/>
                </a:ext>
              </a:extLst>
            </p:cNvPr>
            <p:cNvSpPr txBox="1"/>
            <p:nvPr/>
          </p:nvSpPr>
          <p:spPr>
            <a:xfrm>
              <a:off x="368300" y="2828836"/>
              <a:ext cx="10896600" cy="624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Operating at 4.2 K</a:t>
              </a:r>
            </a:p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~</a:t>
              </a:r>
              <a:r>
                <a:rPr lang="en-US" sz="3600" dirty="0"/>
                <a:t>1/3 power losses for same Q</a:t>
              </a: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E269C-DF1A-4F67-8060-F1EDC7A69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85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16780</TotalTime>
  <Words>1582</Words>
  <Application>Microsoft Office PowerPoint</Application>
  <PresentationFormat>Widescreen</PresentationFormat>
  <Paragraphs>367</Paragraphs>
  <Slides>21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Franklin Gothic Medium</vt:lpstr>
      <vt:lpstr>Symbol</vt:lpstr>
      <vt:lpstr>Times New Roman</vt:lpstr>
      <vt:lpstr>Wingdings</vt:lpstr>
      <vt:lpstr>Office Theme</vt:lpstr>
      <vt:lpstr>Nb3Sn Superconducting Radiofrequency Cavities</vt:lpstr>
      <vt:lpstr>SRF Introduction</vt:lpstr>
      <vt:lpstr>Key Figures of Merit</vt:lpstr>
      <vt:lpstr>Niobium Cavities Reaching Fundamental Limits</vt:lpstr>
      <vt:lpstr>Best Material for Next-Gen SRF: Nb3Sn</vt:lpstr>
      <vt:lpstr>Potential of Nb3Sn Cavities</vt:lpstr>
      <vt:lpstr>The Rebirth of Nb3Sn SRF R&amp;D</vt:lpstr>
      <vt:lpstr>Current Nb3Sn Cavity Performance</vt:lpstr>
      <vt:lpstr>Moving to 4.2 K</vt:lpstr>
      <vt:lpstr>Cryo-Efficiency</vt:lpstr>
      <vt:lpstr>Cryocooled SRF Cavities</vt:lpstr>
      <vt:lpstr>Increasing Efficiency</vt:lpstr>
      <vt:lpstr>Research Highlight I: Quality factor</vt:lpstr>
      <vt:lpstr>Increasing Eacc</vt:lpstr>
      <vt:lpstr>Research Highlights II: Cavity Quench</vt:lpstr>
      <vt:lpstr>Collaborations</vt:lpstr>
      <vt:lpstr>PowerPoint Presentation</vt:lpstr>
      <vt:lpstr>Multi-cell Coating Nb3Sn Cavities</vt:lpstr>
      <vt:lpstr>Multi-cell Nb3Sn Cavities for Accelerator Applications </vt:lpstr>
      <vt:lpstr>Outlook</vt:lpstr>
      <vt:lpstr>Conclusions</vt:lpstr>
    </vt:vector>
  </TitlesOfParts>
  <Company>LEPP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D Porter</dc:creator>
  <cp:lastModifiedBy>Ryan Douglas Porter</cp:lastModifiedBy>
  <cp:revision>1124</cp:revision>
  <dcterms:created xsi:type="dcterms:W3CDTF">2016-05-23T12:44:58Z</dcterms:created>
  <dcterms:modified xsi:type="dcterms:W3CDTF">2021-02-17T14:46:51Z</dcterms:modified>
</cp:coreProperties>
</file>