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media/image18.jpg" ContentType="application/octet-stream"/>
  <Override PartName="/ppt/media/image19.jpg" ContentType="application/octet-stream"/>
  <Override PartName="/ppt/media/image20.jpg" ContentType="application/octet-stream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79" r:id="rId4"/>
    <p:sldId id="267" r:id="rId5"/>
    <p:sldId id="258" r:id="rId6"/>
    <p:sldId id="259" r:id="rId7"/>
    <p:sldId id="278" r:id="rId8"/>
    <p:sldId id="260" r:id="rId9"/>
    <p:sldId id="270" r:id="rId10"/>
    <p:sldId id="269" r:id="rId11"/>
    <p:sldId id="271" r:id="rId12"/>
    <p:sldId id="272" r:id="rId13"/>
    <p:sldId id="273" r:id="rId14"/>
    <p:sldId id="275" r:id="rId15"/>
    <p:sldId id="277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mbria Math" panose="02040503050406030204" pitchFamily="18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9" d="100"/>
          <a:sy n="99" d="100"/>
        </p:scale>
        <p:origin x="90" y="414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DD651B-E904-490C-B8D8-95FC741C4695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CEC5A-A81B-466A-8710-2DCECB716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495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0" y="4572000"/>
            <a:ext cx="12192000" cy="1600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756161"/>
            <a:ext cx="10972800" cy="1263534"/>
          </a:xfrm>
        </p:spPr>
        <p:txBody>
          <a:bodyPr anchor="ctr">
            <a:normAutofit/>
          </a:bodyPr>
          <a:lstStyle>
            <a:lvl1pPr algn="l">
              <a:defRPr sz="5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6210300"/>
            <a:ext cx="12192000" cy="0"/>
          </a:xfrm>
          <a:prstGeom prst="line">
            <a:avLst/>
          </a:prstGeom>
          <a:ln w="76200">
            <a:solidFill>
              <a:srgbClr val="4C4184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2610047"/>
            <a:ext cx="7603671" cy="2764386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42658" y="6286799"/>
            <a:ext cx="3741728" cy="51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116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6DD0F35-560A-483C-8FCF-1021E78FA90C}"/>
              </a:ext>
            </a:extLst>
          </p:cNvPr>
          <p:cNvSpPr/>
          <p:nvPr userDrawn="1"/>
        </p:nvSpPr>
        <p:spPr>
          <a:xfrm>
            <a:off x="0" y="6604254"/>
            <a:ext cx="12192000" cy="253746"/>
          </a:xfrm>
          <a:prstGeom prst="rect">
            <a:avLst/>
          </a:prstGeom>
          <a:solidFill>
            <a:srgbClr val="4C41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778" y="1278294"/>
            <a:ext cx="11034445" cy="50945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02101A0-D586-4169-9B2F-E8DB8E278A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2875" y="6636202"/>
            <a:ext cx="523875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5F4C9F40-B079-4B71-A627-7266DFEA7F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89B6402-EEF2-4945-BF27-0FADC6418A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942" y="6636202"/>
            <a:ext cx="10126871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76D2DB3-5141-4B15-BAEB-BF2A27D8C1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70907" y="6636202"/>
            <a:ext cx="146304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0402902D-A5F5-4D7D-AAA7-32469BA0BC4D}" type="datetimeFigureOut">
              <a:rPr lang="en-US" smtClean="0"/>
              <a:pPr/>
              <a:t>2/17/2021</a:t>
            </a:fld>
            <a:endParaRPr lang="en-US" dirty="0"/>
          </a:p>
        </p:txBody>
      </p:sp>
      <p:pic>
        <p:nvPicPr>
          <p:cNvPr id="11" name="Picture 213">
            <a:extLst>
              <a:ext uri="{FF2B5EF4-FFF2-40B4-BE49-F238E27FC236}">
                <a16:creationId xmlns:a16="http://schemas.microsoft.com/office/drawing/2014/main" id="{0CD0339D-9184-47DB-B61A-61234453529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49198" y="6616827"/>
            <a:ext cx="1310382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6C24A4-AC93-49C9-9403-767B981885ED}"/>
              </a:ext>
            </a:extLst>
          </p:cNvPr>
          <p:cNvCxnSpPr/>
          <p:nvPr userDrawn="1"/>
        </p:nvCxnSpPr>
        <p:spPr>
          <a:xfrm>
            <a:off x="0" y="1022284"/>
            <a:ext cx="12192000" cy="0"/>
          </a:xfrm>
          <a:prstGeom prst="line">
            <a:avLst/>
          </a:prstGeom>
          <a:ln w="12700">
            <a:solidFill>
              <a:srgbClr val="00206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308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8788" y="1119664"/>
            <a:ext cx="5242892" cy="89487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8787" y="2106227"/>
            <a:ext cx="5242893" cy="4313233"/>
          </a:xfrm>
        </p:spPr>
        <p:txBody>
          <a:bodyPr/>
          <a:lstStyle>
            <a:lvl1pPr>
              <a:spcBef>
                <a:spcPts val="2000"/>
              </a:spcBef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02183" y="1119664"/>
            <a:ext cx="5242892" cy="89487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02182" y="2106227"/>
            <a:ext cx="5242893" cy="4313233"/>
          </a:xfrm>
        </p:spPr>
        <p:txBody>
          <a:bodyPr/>
          <a:lstStyle>
            <a:lvl1pPr>
              <a:spcBef>
                <a:spcPts val="2000"/>
              </a:spcBef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3754B44-8DA9-4FF3-B86F-052CA5E320B6}"/>
              </a:ext>
            </a:extLst>
          </p:cNvPr>
          <p:cNvSpPr/>
          <p:nvPr userDrawn="1"/>
        </p:nvSpPr>
        <p:spPr>
          <a:xfrm>
            <a:off x="0" y="6604254"/>
            <a:ext cx="12192000" cy="253746"/>
          </a:xfrm>
          <a:prstGeom prst="rect">
            <a:avLst/>
          </a:prstGeom>
          <a:solidFill>
            <a:srgbClr val="4C41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F934D3E-CA34-4319-B857-944DD7564C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42875" y="6636202"/>
            <a:ext cx="523875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5F4C9F40-B079-4B71-A627-7266DFEA7F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F983D6B3-7566-4B6D-A112-79F367578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6942" y="6636202"/>
            <a:ext cx="10126871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50B5B224-AE60-42E9-AF8C-E80DE6B3F776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8670907" y="6636202"/>
            <a:ext cx="146304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0402902D-A5F5-4D7D-AAA7-32469BA0BC4D}" type="datetimeFigureOut">
              <a:rPr lang="en-US" smtClean="0"/>
              <a:pPr/>
              <a:t>2/17/2021</a:t>
            </a:fld>
            <a:endParaRPr lang="en-US" dirty="0"/>
          </a:p>
        </p:txBody>
      </p:sp>
      <p:pic>
        <p:nvPicPr>
          <p:cNvPr id="19" name="Picture 213">
            <a:extLst>
              <a:ext uri="{FF2B5EF4-FFF2-40B4-BE49-F238E27FC236}">
                <a16:creationId xmlns:a16="http://schemas.microsoft.com/office/drawing/2014/main" id="{C76DF3CA-10AE-4E57-BD42-B0BB04AFBC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49198" y="6616827"/>
            <a:ext cx="1310382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0D36D1B-61B7-4A1C-B4B9-AF72FA3D9F60}"/>
              </a:ext>
            </a:extLst>
          </p:cNvPr>
          <p:cNvCxnSpPr/>
          <p:nvPr userDrawn="1"/>
        </p:nvCxnSpPr>
        <p:spPr>
          <a:xfrm>
            <a:off x="0" y="1022284"/>
            <a:ext cx="12192000" cy="0"/>
          </a:xfrm>
          <a:prstGeom prst="line">
            <a:avLst/>
          </a:prstGeom>
          <a:ln w="12700">
            <a:solidFill>
              <a:srgbClr val="00206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062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40302C-5812-448F-82BA-56FAAD6B0141}"/>
              </a:ext>
            </a:extLst>
          </p:cNvPr>
          <p:cNvSpPr/>
          <p:nvPr userDrawn="1"/>
        </p:nvSpPr>
        <p:spPr>
          <a:xfrm>
            <a:off x="0" y="6604254"/>
            <a:ext cx="12192000" cy="253746"/>
          </a:xfrm>
          <a:prstGeom prst="rect">
            <a:avLst/>
          </a:prstGeom>
          <a:solidFill>
            <a:srgbClr val="4C41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B529759-1F42-458C-8660-960461CA89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2875" y="6636202"/>
            <a:ext cx="523875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5F4C9F40-B079-4B71-A627-7266DFEA7F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8CDDCD15-C638-41D2-9AA5-8C137B2E86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942" y="6636202"/>
            <a:ext cx="10126871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56C3269C-2AD2-4128-9CD5-0D635B85BF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70907" y="6636202"/>
            <a:ext cx="146304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0402902D-A5F5-4D7D-AAA7-32469BA0BC4D}" type="datetimeFigureOut">
              <a:rPr lang="en-US" smtClean="0"/>
              <a:pPr/>
              <a:t>2/17/2021</a:t>
            </a:fld>
            <a:endParaRPr lang="en-US" dirty="0"/>
          </a:p>
        </p:txBody>
      </p:sp>
      <p:pic>
        <p:nvPicPr>
          <p:cNvPr id="15" name="Picture 213">
            <a:extLst>
              <a:ext uri="{FF2B5EF4-FFF2-40B4-BE49-F238E27FC236}">
                <a16:creationId xmlns:a16="http://schemas.microsoft.com/office/drawing/2014/main" id="{6EDC127B-60A4-4F8B-B646-78F76B55BB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49198" y="6616827"/>
            <a:ext cx="1310382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7C9B6D6-34BB-4009-ADFA-1DF3EA3AADDE}"/>
              </a:ext>
            </a:extLst>
          </p:cNvPr>
          <p:cNvCxnSpPr/>
          <p:nvPr userDrawn="1"/>
        </p:nvCxnSpPr>
        <p:spPr>
          <a:xfrm>
            <a:off x="0" y="1022284"/>
            <a:ext cx="12192000" cy="0"/>
          </a:xfrm>
          <a:prstGeom prst="line">
            <a:avLst/>
          </a:prstGeom>
          <a:ln w="12700">
            <a:solidFill>
              <a:srgbClr val="00206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594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CD8AEBD-6D53-478C-9E37-A03620B598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2875" y="6636202"/>
            <a:ext cx="523875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5F4C9F40-B079-4B71-A627-7266DFEA7F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CBE7E7F7-0F81-40C4-A4EE-8D8BF5A53B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942" y="6636202"/>
            <a:ext cx="10126871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BD167C83-2722-49D1-B2B3-37D481148C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70907" y="6636202"/>
            <a:ext cx="146304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0402902D-A5F5-4D7D-AAA7-32469BA0BC4D}" type="datetimeFigureOut">
              <a:rPr lang="en-US" smtClean="0"/>
              <a:pPr/>
              <a:t>2/17/2021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33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Except for lower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15D26A4-72C1-40D8-B626-FED817009F69}"/>
              </a:ext>
            </a:extLst>
          </p:cNvPr>
          <p:cNvSpPr/>
          <p:nvPr userDrawn="1"/>
        </p:nvSpPr>
        <p:spPr>
          <a:xfrm>
            <a:off x="0" y="6604254"/>
            <a:ext cx="12192000" cy="253746"/>
          </a:xfrm>
          <a:prstGeom prst="rect">
            <a:avLst/>
          </a:prstGeom>
          <a:solidFill>
            <a:srgbClr val="4C41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5B7ABD3-ACE3-44F4-8608-55184A6DF2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2875" y="6636202"/>
            <a:ext cx="523875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5F4C9F40-B079-4B71-A627-7266DFEA7F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E3DF410-5A89-45D6-96A7-8F2A10C0E1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942" y="6636202"/>
            <a:ext cx="10126871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7FEDEBA5-8758-43A5-BB16-A477BC9BEB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70907" y="6636202"/>
            <a:ext cx="146304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0402902D-A5F5-4D7D-AAA7-32469BA0BC4D}" type="datetimeFigureOut">
              <a:rPr lang="en-US" smtClean="0"/>
              <a:pPr/>
              <a:t>2/17/2021</a:t>
            </a:fld>
            <a:endParaRPr lang="en-US" dirty="0"/>
          </a:p>
        </p:txBody>
      </p:sp>
      <p:pic>
        <p:nvPicPr>
          <p:cNvPr id="14" name="Picture 213">
            <a:extLst>
              <a:ext uri="{FF2B5EF4-FFF2-40B4-BE49-F238E27FC236}">
                <a16:creationId xmlns:a16="http://schemas.microsoft.com/office/drawing/2014/main" id="{20C5B07E-E082-4B65-AEB1-15F7D0BDB28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49198" y="6616827"/>
            <a:ext cx="1310382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39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flipH="1">
            <a:off x="4267200" y="0"/>
            <a:ext cx="1" cy="6858000"/>
          </a:xfrm>
          <a:prstGeom prst="line">
            <a:avLst/>
          </a:prstGeom>
          <a:ln w="76200">
            <a:solidFill>
              <a:srgbClr val="00206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19" y="465512"/>
            <a:ext cx="3506162" cy="1600200"/>
          </a:xfrm>
        </p:spPr>
        <p:txBody>
          <a:bodyPr anchor="t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0519" y="3746500"/>
            <a:ext cx="3506162" cy="24257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9000" y="465513"/>
            <a:ext cx="7048500" cy="5935287"/>
          </a:xfrm>
        </p:spPr>
        <p:txBody>
          <a:bodyPr>
            <a:normAutofit/>
          </a:bodyPr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2E6981-51F1-4C17-B0AA-68D1B8653ACF}"/>
              </a:ext>
            </a:extLst>
          </p:cNvPr>
          <p:cNvSpPr/>
          <p:nvPr userDrawn="1"/>
        </p:nvSpPr>
        <p:spPr>
          <a:xfrm>
            <a:off x="0" y="6604254"/>
            <a:ext cx="12192000" cy="253746"/>
          </a:xfrm>
          <a:prstGeom prst="rect">
            <a:avLst/>
          </a:prstGeom>
          <a:solidFill>
            <a:srgbClr val="4C41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7073D7A-92AC-4C77-8C3C-21A222C594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2875" y="6636202"/>
            <a:ext cx="523875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5F4C9F40-B079-4B71-A627-7266DFEA7F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89B61F40-88C0-4E31-84F3-A388D945C6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942" y="6636202"/>
            <a:ext cx="10126871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CBAD5AD5-DC1A-4D25-8D9C-33E100A578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70907" y="6636202"/>
            <a:ext cx="146304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0402902D-A5F5-4D7D-AAA7-32469BA0BC4D}" type="datetimeFigureOut">
              <a:rPr lang="en-US" smtClean="0"/>
              <a:pPr/>
              <a:t>2/17/2021</a:t>
            </a:fld>
            <a:endParaRPr lang="en-US" dirty="0"/>
          </a:p>
        </p:txBody>
      </p:sp>
      <p:pic>
        <p:nvPicPr>
          <p:cNvPr id="16" name="Picture 213">
            <a:extLst>
              <a:ext uri="{FF2B5EF4-FFF2-40B4-BE49-F238E27FC236}">
                <a16:creationId xmlns:a16="http://schemas.microsoft.com/office/drawing/2014/main" id="{6E51E520-8328-40C9-A5EA-C548A4474C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49198" y="6616827"/>
            <a:ext cx="1310382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01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88">
          <p15:clr>
            <a:srgbClr val="FBAE40"/>
          </p15:clr>
        </p15:guide>
        <p15:guide id="2" orient="horz" pos="288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295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flipH="1">
            <a:off x="4267200" y="0"/>
            <a:ext cx="1" cy="6858000"/>
          </a:xfrm>
          <a:prstGeom prst="line">
            <a:avLst/>
          </a:prstGeom>
          <a:ln w="76200">
            <a:solidFill>
              <a:srgbClr val="00206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048" y="466344"/>
            <a:ext cx="3502152" cy="1600200"/>
          </a:xfrm>
        </p:spPr>
        <p:txBody>
          <a:bodyPr anchor="t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4048" y="3749040"/>
            <a:ext cx="3502152" cy="242316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4309872" y="0"/>
            <a:ext cx="7882128" cy="6858000"/>
          </a:xfrm>
        </p:spPr>
        <p:txBody>
          <a:bodyPr tIns="7315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0198FD-4CD4-45CA-934C-D3F12629D616}"/>
              </a:ext>
            </a:extLst>
          </p:cNvPr>
          <p:cNvSpPr/>
          <p:nvPr userDrawn="1"/>
        </p:nvSpPr>
        <p:spPr>
          <a:xfrm>
            <a:off x="0" y="6604254"/>
            <a:ext cx="12192000" cy="253746"/>
          </a:xfrm>
          <a:prstGeom prst="rect">
            <a:avLst/>
          </a:prstGeom>
          <a:solidFill>
            <a:srgbClr val="4C41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B300F30-78F1-424E-BB32-0622D438C7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2875" y="6636202"/>
            <a:ext cx="523875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5F4C9F40-B079-4B71-A627-7266DFEA7F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8A0F55BB-FE2A-4AF3-A3B7-A61ED6FCD2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942" y="6636202"/>
            <a:ext cx="10126871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2E47ABCE-C9D6-4DF0-A618-A64882F03D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70907" y="6636202"/>
            <a:ext cx="146304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0402902D-A5F5-4D7D-AAA7-32469BA0BC4D}" type="datetimeFigureOut">
              <a:rPr lang="en-US" smtClean="0"/>
              <a:pPr/>
              <a:t>2/17/2021</a:t>
            </a:fld>
            <a:endParaRPr lang="en-US" dirty="0"/>
          </a:p>
        </p:txBody>
      </p:sp>
      <p:pic>
        <p:nvPicPr>
          <p:cNvPr id="16" name="Picture 213">
            <a:extLst>
              <a:ext uri="{FF2B5EF4-FFF2-40B4-BE49-F238E27FC236}">
                <a16:creationId xmlns:a16="http://schemas.microsoft.com/office/drawing/2014/main" id="{6267CC87-10FC-404F-80A5-1A38BDA5C2E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49198" y="6616827"/>
            <a:ext cx="1310382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93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578778" y="0"/>
            <a:ext cx="11034445" cy="10222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8778" y="1371599"/>
            <a:ext cx="11034445" cy="4982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59584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8" r:id="rId6"/>
    <p:sldLayoutId id="2147483656" r:id="rId7"/>
    <p:sldLayoutId id="2147483657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400" kern="1200">
          <a:solidFill>
            <a:schemeClr val="bg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ts val="2200"/>
        </a:spcBef>
        <a:buClr>
          <a:schemeClr val="tx1">
            <a:lumMod val="65000"/>
          </a:schemeClr>
        </a:buClr>
        <a:buFont typeface="Arial" pitchFamily="34" charset="0"/>
        <a:buChar char="•"/>
        <a:defRPr sz="2200" kern="1200">
          <a:solidFill>
            <a:schemeClr val="bg1"/>
          </a:solidFill>
          <a:latin typeface="Arial" panose="020B0604020202020204" pitchFamily="34" charset="0"/>
          <a:ea typeface="+mn-ea"/>
          <a:cs typeface="+mn-cs"/>
        </a:defRPr>
      </a:lvl1pPr>
      <a:lvl2pPr marL="594360" indent="-274320" algn="l" defTabSz="914400" rtl="0" eaLnBrk="1" latinLnBrk="0" hangingPunct="1">
        <a:spcBef>
          <a:spcPts val="1600"/>
        </a:spcBef>
        <a:buClr>
          <a:schemeClr val="tx1">
            <a:lumMod val="65000"/>
          </a:schemeClr>
        </a:buClr>
        <a:buFont typeface="Arial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+mn-cs"/>
        </a:defRPr>
      </a:lvl2pPr>
      <a:lvl3pPr marL="868680" indent="-228600" algn="l" defTabSz="914400" rtl="0" eaLnBrk="1" latinLnBrk="0" hangingPunct="1">
        <a:spcBef>
          <a:spcPts val="1200"/>
        </a:spcBef>
        <a:buClr>
          <a:schemeClr val="tx1">
            <a:lumMod val="65000"/>
          </a:schemeClr>
        </a:buClr>
        <a:buFont typeface="Arial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ts val="10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+mn-cs"/>
        </a:defRPr>
      </a:lvl4pPr>
      <a:lvl5pPr marL="1417320" indent="-228600" algn="l" defTabSz="914400" rtl="0" eaLnBrk="1" latinLnBrk="0" hangingPunct="1">
        <a:spcBef>
          <a:spcPts val="8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ts val="6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228600" algn="l" defTabSz="914400" rtl="0" eaLnBrk="1" latinLnBrk="0" hangingPunct="1">
        <a:spcBef>
          <a:spcPts val="6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228600" algn="l" defTabSz="914400" rtl="0" eaLnBrk="1" latinLnBrk="0" hangingPunct="1">
        <a:spcBef>
          <a:spcPts val="6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jpg"/><Relationship Id="rId7" Type="http://schemas.openxmlformats.org/officeDocument/2006/relationships/image" Target="../media/image20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0.png"/><Relationship Id="rId5" Type="http://schemas.openxmlformats.org/officeDocument/2006/relationships/image" Target="../media/image55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5BF91-9B1E-4AA3-8C2E-25486C11E5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The necessity of a basic materials research community for the accelerated development of SRF materials.</a:t>
            </a:r>
            <a:endParaRPr lang="en-US" sz="2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61B69F-E268-49B1-8F6E-8F6036D036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8431" y="2073920"/>
            <a:ext cx="10668000" cy="2764386"/>
          </a:xfrm>
        </p:spPr>
        <p:txBody>
          <a:bodyPr/>
          <a:lstStyle/>
          <a:p>
            <a:r>
              <a:rPr lang="en-US" b="1" dirty="0"/>
              <a:t>Shreyas Balachandran</a:t>
            </a:r>
            <a:r>
              <a:rPr lang="en-US" b="1" baseline="30000" dirty="0"/>
              <a:t>1</a:t>
            </a:r>
            <a:r>
              <a:rPr lang="en-US" b="1" dirty="0"/>
              <a:t> </a:t>
            </a:r>
            <a:r>
              <a:rPr lang="en-US" dirty="0"/>
              <a:t>, Peter J. Lee</a:t>
            </a:r>
            <a:r>
              <a:rPr lang="en-US" baseline="30000" dirty="0"/>
              <a:t>1</a:t>
            </a:r>
            <a:r>
              <a:rPr lang="en-US" dirty="0"/>
              <a:t> , </a:t>
            </a:r>
            <a:r>
              <a:rPr lang="en-US" dirty="0" err="1"/>
              <a:t>Wenura</a:t>
            </a:r>
            <a:r>
              <a:rPr lang="en-US" dirty="0"/>
              <a:t> Withanage</a:t>
            </a:r>
            <a:r>
              <a:rPr lang="en-US" baseline="30000" dirty="0"/>
              <a:t>1</a:t>
            </a:r>
            <a:r>
              <a:rPr lang="en-US" dirty="0"/>
              <a:t> ,  Lance D. Cooley</a:t>
            </a:r>
            <a:r>
              <a:rPr lang="en-US" baseline="30000" dirty="0"/>
              <a:t>1</a:t>
            </a:r>
            <a:r>
              <a:rPr lang="en-US" dirty="0"/>
              <a:t> , Thomas R. Bieler</a:t>
            </a:r>
            <a:r>
              <a:rPr lang="en-US" baseline="30000" dirty="0"/>
              <a:t>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8B876BF-5DDB-41B4-ABB0-B97B3732043B}"/>
              </a:ext>
            </a:extLst>
          </p:cNvPr>
          <p:cNvSpPr/>
          <p:nvPr/>
        </p:nvSpPr>
        <p:spPr>
          <a:xfrm>
            <a:off x="453292" y="3987690"/>
            <a:ext cx="110431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 </a:t>
            </a:r>
            <a:r>
              <a:rPr lang="en-US" baseline="30000" dirty="0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Applied Superconductivity Center, National High Magnetic Field Lab, Tallahassee, FL 32309</a:t>
            </a:r>
          </a:p>
          <a:p>
            <a:r>
              <a:rPr lang="en-US" baseline="30000" dirty="0">
                <a:solidFill>
                  <a:schemeClr val="bg1">
                    <a:lumMod val="75000"/>
                  </a:schemeClr>
                </a:solidFill>
              </a:rPr>
              <a:t>     2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Chemical Engineering and Material Science, East Lansing, MI 48824-1226.</a:t>
            </a:r>
          </a:p>
        </p:txBody>
      </p:sp>
    </p:spTree>
    <p:extLst>
      <p:ext uri="{BB962C8B-B14F-4D97-AF65-F5344CB8AC3E}">
        <p14:creationId xmlns:p14="http://schemas.microsoft.com/office/powerpoint/2010/main" val="162827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CB0EC-1784-43FA-ADAB-7A8546718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3218" y="2917858"/>
            <a:ext cx="9731549" cy="1022284"/>
          </a:xfrm>
        </p:spPr>
        <p:txBody>
          <a:bodyPr>
            <a:normAutofit fontScale="90000"/>
          </a:bodyPr>
          <a:lstStyle/>
          <a:p>
            <a:r>
              <a:rPr lang="en-US" dirty="0"/>
              <a:t>Beyond Nb… Nb</a:t>
            </a:r>
            <a:r>
              <a:rPr lang="en-US" baseline="-25000" dirty="0"/>
              <a:t>3</a:t>
            </a:r>
            <a:r>
              <a:rPr lang="en-US" dirty="0"/>
              <a:t>Sn, V</a:t>
            </a:r>
            <a:r>
              <a:rPr lang="en-US" baseline="-25000" dirty="0"/>
              <a:t>3</a:t>
            </a:r>
            <a:r>
              <a:rPr lang="en-US" dirty="0"/>
              <a:t>Si, Iron pnictides, surface structures?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34A6373-01CF-4A2C-983C-A5A9E31506DA}"/>
              </a:ext>
            </a:extLst>
          </p:cNvPr>
          <p:cNvSpPr/>
          <p:nvPr/>
        </p:nvSpPr>
        <p:spPr>
          <a:xfrm>
            <a:off x="3574377" y="6550223"/>
            <a:ext cx="37078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2/17/2021- Snowmass AF-7- Subgroup RF</a:t>
            </a:r>
          </a:p>
        </p:txBody>
      </p:sp>
    </p:spTree>
    <p:extLst>
      <p:ext uri="{BB962C8B-B14F-4D97-AF65-F5344CB8AC3E}">
        <p14:creationId xmlns:p14="http://schemas.microsoft.com/office/powerpoint/2010/main" val="91138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84F5E-F118-44F8-9F1C-DC34A9FB2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on Nb cavities are on track to reach high gradients.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ADE283-06F2-48A2-B7EB-7CC69E31C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579" y="1141185"/>
            <a:ext cx="7083155" cy="529348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AD9DCED-89E4-4960-AD15-6BD1E1940292}"/>
              </a:ext>
            </a:extLst>
          </p:cNvPr>
          <p:cNvGrpSpPr/>
          <p:nvPr/>
        </p:nvGrpSpPr>
        <p:grpSpPr>
          <a:xfrm>
            <a:off x="8152196" y="737118"/>
            <a:ext cx="3874964" cy="5712822"/>
            <a:chOff x="8152196" y="737118"/>
            <a:chExt cx="3874964" cy="5712822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9A4CE01F-9A03-43A0-A708-0C3F839A4D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9757" y="1355243"/>
              <a:ext cx="3582760" cy="3817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10C70FC-0382-4B41-B170-1CBCDD11E0F2}"/>
                </a:ext>
              </a:extLst>
            </p:cNvPr>
            <p:cNvSpPr/>
            <p:nvPr/>
          </p:nvSpPr>
          <p:spPr>
            <a:xfrm>
              <a:off x="8152196" y="5249611"/>
              <a:ext cx="387496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Fig. 10 from Lee, J., Mao, Z., He, K., Spina, T., </a:t>
              </a:r>
              <a:r>
                <a:rPr lang="en-US" sz="1200" dirty="0" err="1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Baik</a:t>
              </a:r>
              <a:r>
                <a:rPr lang="en-US" sz="1200" dirty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, S. I., Hall, D. L., ... &amp; Posen, S. (2020). Grain-boundary structure and segregation in Nb3Sn coatings on Nb for high-performance superconducting radiofrequency cavity applications. </a:t>
              </a:r>
              <a:r>
                <a:rPr lang="en-US" sz="1200" i="1" dirty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Acta </a:t>
              </a:r>
              <a:r>
                <a:rPr lang="en-US" sz="1200" i="1" dirty="0" err="1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Materialia</a:t>
              </a:r>
              <a:r>
                <a:rPr lang="en-US" sz="1200" dirty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, </a:t>
              </a:r>
              <a:r>
                <a:rPr lang="en-US" sz="1200" i="1" dirty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188</a:t>
              </a:r>
              <a:r>
                <a:rPr lang="en-US" sz="1200" dirty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, 155-165.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85B5A9B-9A10-4496-9D3E-0CCD3F94E68F}"/>
                </a:ext>
              </a:extLst>
            </p:cNvPr>
            <p:cNvSpPr txBox="1"/>
            <p:nvPr/>
          </p:nvSpPr>
          <p:spPr>
            <a:xfrm>
              <a:off x="8798768" y="737118"/>
              <a:ext cx="30604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>
                      <a:lumMod val="75000"/>
                    </a:schemeClr>
                  </a:solidFill>
                </a:rPr>
                <a:t>The best cavities have lower segregation! 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936018D6-782F-4465-935C-D2B2721B420F}"/>
              </a:ext>
            </a:extLst>
          </p:cNvPr>
          <p:cNvSpPr/>
          <p:nvPr/>
        </p:nvSpPr>
        <p:spPr>
          <a:xfrm>
            <a:off x="3574377" y="6550223"/>
            <a:ext cx="37078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2/17/2021- Snowmass AF-7- Subgroup RF</a:t>
            </a:r>
          </a:p>
        </p:txBody>
      </p:sp>
    </p:spTree>
    <p:extLst>
      <p:ext uri="{BB962C8B-B14F-4D97-AF65-F5344CB8AC3E}">
        <p14:creationId xmlns:p14="http://schemas.microsoft.com/office/powerpoint/2010/main" val="229362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5025C-64D9-42E7-9872-70FE3A8F3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835" y="0"/>
            <a:ext cx="11034445" cy="1022284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Fundamental Long term R&amp;D need- Beyond Nb, Alternative SRF materials are all compounds- Chemistry, grain boundaries and interfaces are issues. 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6A126E-C21C-4542-B647-89A8C7103B1A}"/>
              </a:ext>
            </a:extLst>
          </p:cNvPr>
          <p:cNvSpPr txBox="1"/>
          <p:nvPr/>
        </p:nvSpPr>
        <p:spPr>
          <a:xfrm>
            <a:off x="690465" y="1184988"/>
            <a:ext cx="10926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For example, in Ba</a:t>
            </a:r>
            <a:r>
              <a:rPr lang="en-US" baseline="-25000" dirty="0">
                <a:solidFill>
                  <a:schemeClr val="bg1">
                    <a:lumMod val="75000"/>
                  </a:schemeClr>
                </a:solidFill>
              </a:rPr>
              <a:t>0.6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K</a:t>
            </a:r>
            <a:r>
              <a:rPr lang="en-US" baseline="-25000" dirty="0">
                <a:solidFill>
                  <a:schemeClr val="bg1">
                    <a:lumMod val="75000"/>
                  </a:schemeClr>
                </a:solidFill>
              </a:rPr>
              <a:t>0.4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Fe</a:t>
            </a:r>
            <a:r>
              <a:rPr lang="en-US" baseline="-25000" dirty="0">
                <a:solidFill>
                  <a:schemeClr val="bg1">
                    <a:lumMod val="75000"/>
                  </a:schemeClr>
                </a:solidFill>
              </a:rPr>
              <a:t>2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As</a:t>
            </a:r>
            <a:r>
              <a:rPr lang="en-US" baseline="-25000" dirty="0">
                <a:solidFill>
                  <a:schemeClr val="bg1">
                    <a:lumMod val="75000"/>
                  </a:schemeClr>
                </a:solidFill>
              </a:rPr>
              <a:t>2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(K-Ba122, iron pnictide), there are intrinsic issues with segregation and high angle GB’s.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D79D27B-ACB2-4DBB-B658-D0F3F5266A50}"/>
              </a:ext>
            </a:extLst>
          </p:cNvPr>
          <p:cNvGrpSpPr/>
          <p:nvPr/>
        </p:nvGrpSpPr>
        <p:grpSpPr>
          <a:xfrm>
            <a:off x="5381626" y="1723743"/>
            <a:ext cx="2773329" cy="4621074"/>
            <a:chOff x="5381626" y="1723743"/>
            <a:chExt cx="2773329" cy="462107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3BFC6CB-F72A-48BE-B3A3-82B812A97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81626" y="2677568"/>
              <a:ext cx="2370615" cy="366724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A87FB65-393B-477F-B166-E174CD679225}"/>
                </a:ext>
              </a:extLst>
            </p:cNvPr>
            <p:cNvSpPr txBox="1"/>
            <p:nvPr/>
          </p:nvSpPr>
          <p:spPr>
            <a:xfrm>
              <a:off x="5489510" y="1723743"/>
              <a:ext cx="266544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75000"/>
                    </a:schemeClr>
                  </a:solidFill>
                </a:rPr>
                <a:t>When oxygen and water levels are in the range of 0.05ppm, K segregation is an issue. 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001BAE4-83BE-49C7-A44A-950BCF850A23}"/>
              </a:ext>
            </a:extLst>
          </p:cNvPr>
          <p:cNvGrpSpPr/>
          <p:nvPr/>
        </p:nvGrpSpPr>
        <p:grpSpPr>
          <a:xfrm>
            <a:off x="183502" y="1935238"/>
            <a:ext cx="5078963" cy="4639639"/>
            <a:chOff x="183502" y="1935238"/>
            <a:chExt cx="5078963" cy="463963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D462D6D-3FA0-4891-A5F6-513F091A1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4413" y="2583070"/>
              <a:ext cx="4941213" cy="333104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C088FE2-B890-421F-B696-7983C3961153}"/>
                </a:ext>
              </a:extLst>
            </p:cNvPr>
            <p:cNvSpPr txBox="1"/>
            <p:nvPr/>
          </p:nvSpPr>
          <p:spPr>
            <a:xfrm>
              <a:off x="419877" y="1935238"/>
              <a:ext cx="47492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75000"/>
                    </a:schemeClr>
                  </a:solidFill>
                </a:rPr>
                <a:t>In the presence of tens of ppm of oxygen and water, Oxide segregation is an issue 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93AC12E-402C-4DE4-A216-427DCF59BB4C}"/>
                </a:ext>
              </a:extLst>
            </p:cNvPr>
            <p:cNvSpPr/>
            <p:nvPr/>
          </p:nvSpPr>
          <p:spPr>
            <a:xfrm>
              <a:off x="183502" y="5974713"/>
              <a:ext cx="5078963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dirty="0" err="1">
                  <a:solidFill>
                    <a:srgbClr val="222222"/>
                  </a:solidFill>
                  <a:latin typeface="Arial" panose="020B0604020202020204" pitchFamily="34" charset="0"/>
                </a:rPr>
                <a:t>Kametani</a:t>
              </a:r>
              <a:r>
                <a:rPr lang="en-US" sz="1100" dirty="0">
                  <a:solidFill>
                    <a:srgbClr val="222222"/>
                  </a:solidFill>
                  <a:latin typeface="Arial" panose="020B0604020202020204" pitchFamily="34" charset="0"/>
                </a:rPr>
                <a:t>, F., </a:t>
              </a:r>
              <a:r>
                <a:rPr lang="en-US" sz="1100" dirty="0" err="1">
                  <a:solidFill>
                    <a:srgbClr val="222222"/>
                  </a:solidFill>
                  <a:latin typeface="Arial" panose="020B0604020202020204" pitchFamily="34" charset="0"/>
                </a:rPr>
                <a:t>Su</a:t>
              </a:r>
              <a:r>
                <a:rPr lang="en-US" sz="1100" dirty="0">
                  <a:solidFill>
                    <a:srgbClr val="222222"/>
                  </a:solidFill>
                  <a:latin typeface="Arial" panose="020B0604020202020204" pitchFamily="34" charset="0"/>
                </a:rPr>
                <a:t>, Y. F., </a:t>
              </a:r>
              <a:r>
                <a:rPr lang="en-US" sz="1100" dirty="0" err="1">
                  <a:solidFill>
                    <a:srgbClr val="222222"/>
                  </a:solidFill>
                  <a:latin typeface="Arial" panose="020B0604020202020204" pitchFamily="34" charset="0"/>
                </a:rPr>
                <a:t>Collantes</a:t>
              </a:r>
              <a:r>
                <a:rPr lang="en-US" sz="1100" dirty="0">
                  <a:solidFill>
                    <a:srgbClr val="222222"/>
                  </a:solidFill>
                  <a:latin typeface="Arial" panose="020B0604020202020204" pitchFamily="34" charset="0"/>
                </a:rPr>
                <a:t>, Y., Pak, C., </a:t>
              </a:r>
              <a:r>
                <a:rPr lang="en-US" sz="1100" dirty="0" err="1">
                  <a:solidFill>
                    <a:srgbClr val="222222"/>
                  </a:solidFill>
                  <a:latin typeface="Arial" panose="020B0604020202020204" pitchFamily="34" charset="0"/>
                </a:rPr>
                <a:t>Tarantini</a:t>
              </a:r>
              <a:r>
                <a:rPr lang="en-US" sz="1100" dirty="0">
                  <a:solidFill>
                    <a:srgbClr val="222222"/>
                  </a:solidFill>
                  <a:latin typeface="Arial" panose="020B0604020202020204" pitchFamily="34" charset="0"/>
                </a:rPr>
                <a:t>, C., Larbalestier, D., &amp; </a:t>
              </a:r>
              <a:r>
                <a:rPr lang="en-US" sz="1100" dirty="0" err="1">
                  <a:solidFill>
                    <a:srgbClr val="222222"/>
                  </a:solidFill>
                  <a:latin typeface="Arial" panose="020B0604020202020204" pitchFamily="34" charset="0"/>
                </a:rPr>
                <a:t>Hellstrom</a:t>
              </a:r>
              <a:r>
                <a:rPr lang="en-US" sz="1100" dirty="0">
                  <a:solidFill>
                    <a:srgbClr val="222222"/>
                  </a:solidFill>
                  <a:latin typeface="Arial" panose="020B0604020202020204" pitchFamily="34" charset="0"/>
                </a:rPr>
                <a:t>, E. (2020). Chemically degraded grain boundaries in fine-grain Ba0. 6K0. 4Fe2As2 polycrystalline bulks. </a:t>
              </a:r>
              <a:r>
                <a:rPr lang="en-US" sz="1100" i="1" dirty="0">
                  <a:solidFill>
                    <a:srgbClr val="222222"/>
                  </a:solidFill>
                  <a:latin typeface="Arial" panose="020B0604020202020204" pitchFamily="34" charset="0"/>
                </a:rPr>
                <a:t>Applied Physics Express</a:t>
              </a:r>
              <a:r>
                <a:rPr lang="en-US" sz="1100" dirty="0">
                  <a:solidFill>
                    <a:srgbClr val="222222"/>
                  </a:solidFill>
                  <a:latin typeface="Arial" panose="020B0604020202020204" pitchFamily="34" charset="0"/>
                </a:rPr>
                <a:t>, </a:t>
              </a:r>
              <a:r>
                <a:rPr lang="en-US" sz="1100" i="1" dirty="0">
                  <a:solidFill>
                    <a:srgbClr val="222222"/>
                  </a:solidFill>
                  <a:latin typeface="Arial" panose="020B0604020202020204" pitchFamily="34" charset="0"/>
                </a:rPr>
                <a:t>13</a:t>
              </a:r>
              <a:r>
                <a:rPr lang="en-US" sz="1100" dirty="0">
                  <a:solidFill>
                    <a:srgbClr val="222222"/>
                  </a:solidFill>
                  <a:latin typeface="Arial" panose="020B0604020202020204" pitchFamily="34" charset="0"/>
                </a:rPr>
                <a:t>(11), 113002.</a:t>
              </a:r>
              <a:endParaRPr lang="en-US" sz="1100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B8CFC9B-D635-45C2-8FE8-F7F8ED58A0F8}"/>
              </a:ext>
            </a:extLst>
          </p:cNvPr>
          <p:cNvSpPr txBox="1"/>
          <p:nvPr/>
        </p:nvSpPr>
        <p:spPr>
          <a:xfrm>
            <a:off x="8714793" y="2565919"/>
            <a:ext cx="3079102" cy="286232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Long term Systematic material science and material engineering is needed for next generation SRF materials.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Synergies are possible with magnet development programs 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27338D-33A4-4FA9-919C-16012B35CDA7}"/>
              </a:ext>
            </a:extLst>
          </p:cNvPr>
          <p:cNvSpPr/>
          <p:nvPr/>
        </p:nvSpPr>
        <p:spPr>
          <a:xfrm>
            <a:off x="3574377" y="6550223"/>
            <a:ext cx="37078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2/17/2021- Snowmass AF-7- Subgroup RF</a:t>
            </a:r>
          </a:p>
        </p:txBody>
      </p:sp>
    </p:spTree>
    <p:extLst>
      <p:ext uri="{BB962C8B-B14F-4D97-AF65-F5344CB8AC3E}">
        <p14:creationId xmlns:p14="http://schemas.microsoft.com/office/powerpoint/2010/main" val="72065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98A76-2586-47E9-A36D-213BAFC3D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778" y="0"/>
            <a:ext cx="9227695" cy="1022284"/>
          </a:xfrm>
        </p:spPr>
        <p:txBody>
          <a:bodyPr>
            <a:normAutofit fontScale="90000"/>
          </a:bodyPr>
          <a:lstStyle/>
          <a:p>
            <a:r>
              <a:rPr lang="en-US" dirty="0"/>
              <a:t>Developing newer cavity surfaces for high Q, and high G.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692E42E-F162-4722-A138-7E95CD1F68E8}"/>
              </a:ext>
            </a:extLst>
          </p:cNvPr>
          <p:cNvSpPr txBox="1">
            <a:spLocks/>
          </p:cNvSpPr>
          <p:nvPr/>
        </p:nvSpPr>
        <p:spPr bwMode="auto">
          <a:xfrm>
            <a:off x="553898" y="1570653"/>
            <a:ext cx="10960078" cy="10222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Examples from this meeting: </a:t>
            </a:r>
          </a:p>
          <a:p>
            <a:endParaRPr lang="en-US" sz="3600" b="1" dirty="0">
              <a:solidFill>
                <a:srgbClr val="0000FF"/>
              </a:solidFill>
              <a:latin typeface="Calibri" charset="0"/>
            </a:endParaRPr>
          </a:p>
          <a:p>
            <a:endParaRPr lang="en-US" dirty="0">
              <a:solidFill>
                <a:srgbClr val="0000FF"/>
              </a:solidFill>
            </a:endParaRPr>
          </a:p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379265E-FF52-4398-BEB5-DE538FCA4FD0}"/>
              </a:ext>
            </a:extLst>
          </p:cNvPr>
          <p:cNvSpPr/>
          <p:nvPr/>
        </p:nvSpPr>
        <p:spPr>
          <a:xfrm>
            <a:off x="4070481" y="5894228"/>
            <a:ext cx="5711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Gurevich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and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Sauls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, SNOWMASS-AF7-RF, 2/16/2021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E54C9A-BE65-4E27-B5B1-285053F55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9676" y="1235112"/>
            <a:ext cx="4062413" cy="45659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49D32D2-9D55-4F51-9CE6-02AF1AA08241}"/>
              </a:ext>
            </a:extLst>
          </p:cNvPr>
          <p:cNvSpPr txBox="1"/>
          <p:nvPr/>
        </p:nvSpPr>
        <p:spPr>
          <a:xfrm>
            <a:off x="251925" y="5623268"/>
            <a:ext cx="3517641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Fabrication of SIS structures is challenging, and needs significant R&amp;D in next 5 years.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1B2D0A-4B16-4BF1-B29B-2E1AA5CCC605}"/>
              </a:ext>
            </a:extLst>
          </p:cNvPr>
          <p:cNvSpPr txBox="1"/>
          <p:nvPr/>
        </p:nvSpPr>
        <p:spPr>
          <a:xfrm>
            <a:off x="10282333" y="457200"/>
            <a:ext cx="1716832" cy="369331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For high throughput and optimization, there is a need to develop coupon based (~25-50mm) microwave property measurements for sustained innovation.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4AF5EC3-FA3F-4AA1-B733-BD864BCD2376}"/>
              </a:ext>
            </a:extLst>
          </p:cNvPr>
          <p:cNvGrpSpPr/>
          <p:nvPr/>
        </p:nvGrpSpPr>
        <p:grpSpPr>
          <a:xfrm>
            <a:off x="550214" y="1862356"/>
            <a:ext cx="6119034" cy="3680027"/>
            <a:chOff x="550214" y="1862356"/>
            <a:chExt cx="6119034" cy="368002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9B32EB1-2447-4B61-8C88-25E0DD700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0214" y="1877688"/>
              <a:ext cx="6054365" cy="3664695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8D96E59-6F13-484D-A851-CE2BA7EDED69}"/>
                </a:ext>
              </a:extLst>
            </p:cNvPr>
            <p:cNvSpPr/>
            <p:nvPr/>
          </p:nvSpPr>
          <p:spPr>
            <a:xfrm>
              <a:off x="4429387" y="1862356"/>
              <a:ext cx="2239861" cy="59561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0219BA12-73D1-4367-A050-D7A6A88D7F2D}"/>
              </a:ext>
            </a:extLst>
          </p:cNvPr>
          <p:cNvSpPr/>
          <p:nvPr/>
        </p:nvSpPr>
        <p:spPr>
          <a:xfrm>
            <a:off x="3574377" y="6550223"/>
            <a:ext cx="37078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2/17/2021- Snowmass AF-7- Subgroup RF</a:t>
            </a:r>
          </a:p>
        </p:txBody>
      </p:sp>
    </p:spTree>
    <p:extLst>
      <p:ext uri="{BB962C8B-B14F-4D97-AF65-F5344CB8AC3E}">
        <p14:creationId xmlns:p14="http://schemas.microsoft.com/office/powerpoint/2010/main" val="238173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6EE76-93D0-425B-B70E-2863A6EC5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New coating strategies can be developed further, however not under current GARD thrust areas of High Q, High G.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48565C-215B-4C81-A932-F4E51A7CE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3845"/>
            <a:ext cx="6609939" cy="33621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68E1BF-A2A8-4A42-A839-B380190DF3D7}"/>
              </a:ext>
            </a:extLst>
          </p:cNvPr>
          <p:cNvSpPr txBox="1"/>
          <p:nvPr/>
        </p:nvSpPr>
        <p:spPr>
          <a:xfrm>
            <a:off x="200091" y="4755272"/>
            <a:ext cx="64246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solidFill>
                  <a:schemeClr val="bg1">
                    <a:lumMod val="75000"/>
                  </a:schemeClr>
                </a:solidFill>
              </a:rPr>
              <a:t>Wenura</a:t>
            </a:r>
            <a:r>
              <a:rPr lang="en-US" sz="1400" i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400" i="1" dirty="0" err="1">
                <a:solidFill>
                  <a:schemeClr val="bg1">
                    <a:lumMod val="75000"/>
                  </a:schemeClr>
                </a:solidFill>
              </a:rPr>
              <a:t>Withanage</a:t>
            </a:r>
            <a:r>
              <a:rPr lang="en-US" sz="1400" i="1" dirty="0">
                <a:solidFill>
                  <a:schemeClr val="bg1">
                    <a:lumMod val="75000"/>
                  </a:schemeClr>
                </a:solidFill>
              </a:rPr>
              <a:t>, Andre Juliao, Lance D. Cooley, </a:t>
            </a:r>
          </a:p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Rapid Nb3Sn film growth on hot bronze via Volmer-Weber mechanism </a:t>
            </a:r>
            <a:r>
              <a:rPr lang="en-US" sz="1400" i="1" dirty="0">
                <a:solidFill>
                  <a:schemeClr val="bg1">
                    <a:lumMod val="75000"/>
                  </a:schemeClr>
                </a:solidFill>
              </a:rPr>
              <a:t>. Paper submitted and under review.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9554D7-4BE7-4217-A6B1-045AE2D91B42}"/>
              </a:ext>
            </a:extLst>
          </p:cNvPr>
          <p:cNvSpPr txBox="1"/>
          <p:nvPr/>
        </p:nvSpPr>
        <p:spPr>
          <a:xfrm>
            <a:off x="326572" y="5439746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Bronze route is a well developed technique for Nb</a:t>
            </a:r>
            <a:r>
              <a:rPr lang="en-US" baseline="-25000" dirty="0">
                <a:solidFill>
                  <a:schemeClr val="bg1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Sn superconductor wires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07358B-F6E6-4F13-8662-0CAD1C5FF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5506" y="1160678"/>
            <a:ext cx="3196707" cy="328083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AF25C49-2FDA-4469-A598-EC5D8E6E2C09}"/>
              </a:ext>
            </a:extLst>
          </p:cNvPr>
          <p:cNvSpPr/>
          <p:nvPr/>
        </p:nvSpPr>
        <p:spPr>
          <a:xfrm>
            <a:off x="4541696" y="3244334"/>
            <a:ext cx="3108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Thin Nb plated on Au/bronze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E03D06F-38FA-4266-B95B-FFD88F6F59DF}"/>
              </a:ext>
            </a:extLst>
          </p:cNvPr>
          <p:cNvSpPr/>
          <p:nvPr/>
        </p:nvSpPr>
        <p:spPr>
          <a:xfrm>
            <a:off x="7343191" y="4522628"/>
            <a:ext cx="476794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Thin Nb electro-plated on Au/bronze, Courtesy: Choong-un Kim and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Geng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Ni, 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University of Texas at Arlington (expertise in interconnects for semi-conductor industry). 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Nb electroplating is difficult but promising results suggest designs for multi-layers maybe possible.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4E1E61-A0FF-42D4-B5E2-14B06A1105DE}"/>
              </a:ext>
            </a:extLst>
          </p:cNvPr>
          <p:cNvSpPr txBox="1"/>
          <p:nvPr/>
        </p:nvSpPr>
        <p:spPr>
          <a:xfrm>
            <a:off x="354563" y="6111551"/>
            <a:ext cx="506652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Possibilities need to be explored for synergies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34088A-29CA-49B8-A54D-30820AC7DF08}"/>
              </a:ext>
            </a:extLst>
          </p:cNvPr>
          <p:cNvSpPr/>
          <p:nvPr/>
        </p:nvSpPr>
        <p:spPr>
          <a:xfrm>
            <a:off x="3574377" y="6550223"/>
            <a:ext cx="37078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2/17/2021- Snowmass AF-7- Subgroup RF</a:t>
            </a:r>
          </a:p>
        </p:txBody>
      </p:sp>
    </p:spTree>
    <p:extLst>
      <p:ext uri="{BB962C8B-B14F-4D97-AF65-F5344CB8AC3E}">
        <p14:creationId xmlns:p14="http://schemas.microsoft.com/office/powerpoint/2010/main" val="239218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1A36C-3995-44CD-872E-0570C5898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Takeaways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304EC9-6353-4569-8771-0A947A043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108" y="1129004"/>
            <a:ext cx="11327084" cy="5397526"/>
          </a:xfrm>
        </p:spPr>
        <p:txBody>
          <a:bodyPr>
            <a:normAutofit fontScale="55000" lnSpcReduction="20000"/>
          </a:bodyPr>
          <a:lstStyle/>
          <a:p>
            <a:r>
              <a:rPr lang="en-US" sz="2900" b="1" dirty="0"/>
              <a:t>Fundamental medium-term R&amp;D needs to be supported for current Nb material to produce consistent high Q cavities.</a:t>
            </a:r>
          </a:p>
          <a:p>
            <a:pPr lvl="1"/>
            <a:r>
              <a:rPr lang="en-US" sz="2500" dirty="0"/>
              <a:t>Up stream process variables for current high RRR Nb  can be tuned. </a:t>
            </a:r>
          </a:p>
          <a:p>
            <a:pPr lvl="1"/>
            <a:r>
              <a:rPr lang="en-US" sz="2500" dirty="0"/>
              <a:t>Coupon samples are efficient in tuning metallurgical variables. </a:t>
            </a:r>
          </a:p>
          <a:p>
            <a:pPr lvl="1"/>
            <a:r>
              <a:rPr lang="en-US" sz="2500" dirty="0"/>
              <a:t>Specification of material would likely change. </a:t>
            </a:r>
          </a:p>
          <a:p>
            <a:r>
              <a:rPr lang="en-US" sz="2900" b="1" dirty="0"/>
              <a:t>Long term support from GARD University Grants for materials research is essential</a:t>
            </a:r>
          </a:p>
          <a:p>
            <a:pPr lvl="1"/>
            <a:r>
              <a:rPr lang="en-US" sz="2500" dirty="0"/>
              <a:t>Accelerator Stewardship has contributed additional support, and synergies between ARDAP and GARD should be exploited.</a:t>
            </a:r>
          </a:p>
          <a:p>
            <a:pPr lvl="1"/>
            <a:r>
              <a:rPr lang="en-US" sz="2500" dirty="0"/>
              <a:t>Possibilities exist for material research synergies with the magnet development program for new SRF materials </a:t>
            </a:r>
          </a:p>
          <a:p>
            <a:pPr lvl="1"/>
            <a:r>
              <a:rPr lang="en-US" sz="2500" dirty="0"/>
              <a:t>Approaches to evaluate microwave properties on coupon (20-50mm) samples needs development</a:t>
            </a:r>
            <a:r>
              <a:rPr lang="en-US" dirty="0"/>
              <a:t>.</a:t>
            </a:r>
          </a:p>
          <a:p>
            <a:r>
              <a:rPr lang="en-US" sz="2900" b="1" dirty="0"/>
              <a:t>Engage academic research for long term sustainability</a:t>
            </a:r>
          </a:p>
          <a:p>
            <a:pPr lvl="1"/>
            <a:r>
              <a:rPr lang="en-US" sz="2500" dirty="0"/>
              <a:t>Provides man-power for future projects.</a:t>
            </a:r>
          </a:p>
          <a:p>
            <a:pPr lvl="1"/>
            <a:r>
              <a:rPr lang="en-US" sz="2500" dirty="0"/>
              <a:t>Also forms a broad base to draw from during mission critical emergencies. </a:t>
            </a:r>
          </a:p>
          <a:p>
            <a:pPr lvl="1"/>
            <a:r>
              <a:rPr lang="en-US" sz="2500" dirty="0"/>
              <a:t>Possibilities exist for couplings between different areas of expertise when focused on long term R&amp;D. </a:t>
            </a:r>
          </a:p>
          <a:p>
            <a:pPr lvl="1"/>
            <a:r>
              <a:rPr lang="en-US" sz="2500" dirty="0"/>
              <a:t>Engaging subject experts from outside the SRF community has been and will continue to be valuable</a:t>
            </a:r>
          </a:p>
          <a:p>
            <a:pPr lvl="1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C383AC-7AA5-48AB-B076-BF68CE4C83CD}"/>
              </a:ext>
            </a:extLst>
          </p:cNvPr>
          <p:cNvSpPr/>
          <p:nvPr/>
        </p:nvSpPr>
        <p:spPr>
          <a:xfrm>
            <a:off x="3574377" y="6550223"/>
            <a:ext cx="37078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2/17/2021- Snowmass AF-7- Subgroup RF</a:t>
            </a:r>
          </a:p>
        </p:txBody>
      </p:sp>
    </p:spTree>
    <p:extLst>
      <p:ext uri="{BB962C8B-B14F-4D97-AF65-F5344CB8AC3E}">
        <p14:creationId xmlns:p14="http://schemas.microsoft.com/office/powerpoint/2010/main" val="215912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B85C7-E110-4F94-94E7-F35584792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Basic materials research is important for High Q and High Gradient Frontiers- Nb and beyond.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E709F5-AD6C-4DC8-97F3-FB8F04873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852" y="1457534"/>
            <a:ext cx="5026088" cy="37932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E75E85-E8F4-4414-86E7-A90C5FCAB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44091"/>
            <a:ext cx="5128727" cy="370408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FFC5F20-1292-42D5-8A89-ED26D90EA998}"/>
              </a:ext>
            </a:extLst>
          </p:cNvPr>
          <p:cNvSpPr/>
          <p:nvPr/>
        </p:nvSpPr>
        <p:spPr>
          <a:xfrm>
            <a:off x="883297" y="5793051"/>
            <a:ext cx="93150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General Accelerator R&amp;D RF Research Roadmap Workshop Report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499853C0-9D84-4FA7-A5C6-394D397542AD}"/>
              </a:ext>
            </a:extLst>
          </p:cNvPr>
          <p:cNvSpPr/>
          <p:nvPr/>
        </p:nvSpPr>
        <p:spPr>
          <a:xfrm>
            <a:off x="2355198" y="1444091"/>
            <a:ext cx="164123" cy="223073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AB614C14-0FCB-45BC-846C-EAA6880BB121}"/>
              </a:ext>
            </a:extLst>
          </p:cNvPr>
          <p:cNvSpPr/>
          <p:nvPr/>
        </p:nvSpPr>
        <p:spPr>
          <a:xfrm>
            <a:off x="8244090" y="1444090"/>
            <a:ext cx="164123" cy="223073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CB13126-187A-497A-8E44-9776CD83C09D}"/>
              </a:ext>
            </a:extLst>
          </p:cNvPr>
          <p:cNvCxnSpPr/>
          <p:nvPr/>
        </p:nvCxnSpPr>
        <p:spPr>
          <a:xfrm>
            <a:off x="2437259" y="1667164"/>
            <a:ext cx="0" cy="3481007"/>
          </a:xfrm>
          <a:prstGeom prst="line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235B3B4-0E1E-4D6D-A4AE-676CE4CE782D}"/>
              </a:ext>
            </a:extLst>
          </p:cNvPr>
          <p:cNvCxnSpPr/>
          <p:nvPr/>
        </p:nvCxnSpPr>
        <p:spPr>
          <a:xfrm>
            <a:off x="8326151" y="1688496"/>
            <a:ext cx="0" cy="3481007"/>
          </a:xfrm>
          <a:prstGeom prst="line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335F7B0-FF29-48E5-9E90-8F7196743F98}"/>
              </a:ext>
            </a:extLst>
          </p:cNvPr>
          <p:cNvSpPr txBox="1"/>
          <p:nvPr/>
        </p:nvSpPr>
        <p:spPr>
          <a:xfrm>
            <a:off x="2725854" y="1088202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High Q Frontier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3ED65B4-1270-4A4B-989E-277B074504CF}"/>
              </a:ext>
            </a:extLst>
          </p:cNvPr>
          <p:cNvSpPr txBox="1"/>
          <p:nvPr/>
        </p:nvSpPr>
        <p:spPr>
          <a:xfrm>
            <a:off x="8408213" y="1053425"/>
            <a:ext cx="2531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High Gradient Frontier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5311EC-512E-47BC-905C-3DFB6A98C2D1}"/>
              </a:ext>
            </a:extLst>
          </p:cNvPr>
          <p:cNvSpPr/>
          <p:nvPr/>
        </p:nvSpPr>
        <p:spPr>
          <a:xfrm>
            <a:off x="948446" y="6163703"/>
            <a:ext cx="4523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https://www.osti.gov/servlets/purl/1631119/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9F98F8-9580-4FF1-99A5-5E95F5DE8AC9}"/>
              </a:ext>
            </a:extLst>
          </p:cNvPr>
          <p:cNvSpPr/>
          <p:nvPr/>
        </p:nvSpPr>
        <p:spPr>
          <a:xfrm>
            <a:off x="3574377" y="6550223"/>
            <a:ext cx="37078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2/17/2021- Snowmass AF-7- Subgroup RF</a:t>
            </a:r>
          </a:p>
        </p:txBody>
      </p:sp>
    </p:spTree>
    <p:extLst>
      <p:ext uri="{BB962C8B-B14F-4D97-AF65-F5344CB8AC3E}">
        <p14:creationId xmlns:p14="http://schemas.microsoft.com/office/powerpoint/2010/main" val="268608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0C1B9-7ECB-44FD-8EDA-1B706FB74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Improving SRF cavity performance requires expertise in a wide variety of materials issues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17A3AAD6-A57E-407C-907F-F6513BCE5C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901" y="1414145"/>
            <a:ext cx="2714017" cy="2171213"/>
          </a:xfrm>
          <a:prstGeom prst="rect">
            <a:avLst/>
          </a:prstGeom>
        </p:spPr>
      </p:pic>
      <p:pic>
        <p:nvPicPr>
          <p:cNvPr id="5" name="Picture 4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3B52845B-0EF5-485E-8E19-5BBF5C262A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955" y="2061924"/>
            <a:ext cx="2409215" cy="2409215"/>
          </a:xfrm>
          <a:prstGeom prst="rect">
            <a:avLst/>
          </a:prstGeom>
        </p:spPr>
      </p:pic>
      <p:pic>
        <p:nvPicPr>
          <p:cNvPr id="6" name="Picture 5" descr="A picture containing text, indoor, cluttered&#10;&#10;Description automatically generated">
            <a:extLst>
              <a:ext uri="{FF2B5EF4-FFF2-40B4-BE49-F238E27FC236}">
                <a16:creationId xmlns:a16="http://schemas.microsoft.com/office/drawing/2014/main" id="{90669474-3DCC-4909-862A-D440518DC0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273" y="3479953"/>
            <a:ext cx="1745871" cy="2409215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EC5A4707-8E8A-4040-9379-2960A714D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438" y="1277938"/>
            <a:ext cx="5410200" cy="509428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Materials Science</a:t>
            </a:r>
          </a:p>
          <a:p>
            <a:pPr lvl="1"/>
            <a:r>
              <a:rPr lang="en-US" dirty="0"/>
              <a:t>Billet fabrication</a:t>
            </a:r>
          </a:p>
          <a:p>
            <a:pPr lvl="1"/>
            <a:r>
              <a:rPr lang="en-US" dirty="0"/>
              <a:t>Metal forming</a:t>
            </a:r>
          </a:p>
          <a:p>
            <a:pPr lvl="1"/>
            <a:r>
              <a:rPr lang="en-US" dirty="0"/>
              <a:t>Microstructure</a:t>
            </a:r>
          </a:p>
          <a:p>
            <a:pPr lvl="1"/>
            <a:r>
              <a:rPr lang="en-US" dirty="0"/>
              <a:t>Microchemistry</a:t>
            </a:r>
          </a:p>
          <a:p>
            <a:r>
              <a:rPr lang="en-US" dirty="0"/>
              <a:t>Surface science</a:t>
            </a:r>
          </a:p>
          <a:p>
            <a:pPr lvl="1"/>
            <a:r>
              <a:rPr lang="en-US" dirty="0"/>
              <a:t>Surface chemistry</a:t>
            </a:r>
          </a:p>
          <a:p>
            <a:pPr lvl="1"/>
            <a:r>
              <a:rPr lang="en-US" dirty="0"/>
              <a:t>Surface topology</a:t>
            </a:r>
          </a:p>
          <a:p>
            <a:pPr lvl="1"/>
            <a:r>
              <a:rPr lang="en-US" dirty="0"/>
              <a:t>Thin films</a:t>
            </a:r>
          </a:p>
          <a:p>
            <a:r>
              <a:rPr lang="en-US" dirty="0"/>
              <a:t>Superconducting properties</a:t>
            </a:r>
          </a:p>
          <a:p>
            <a:pPr lvl="1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93043D-FE95-4237-AF28-201672D4CDE1}"/>
              </a:ext>
            </a:extLst>
          </p:cNvPr>
          <p:cNvSpPr/>
          <p:nvPr/>
        </p:nvSpPr>
        <p:spPr>
          <a:xfrm>
            <a:off x="3574377" y="6550223"/>
            <a:ext cx="37078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2/17/2021- Snowmass AF-7- Subgroup RF</a:t>
            </a:r>
          </a:p>
        </p:txBody>
      </p:sp>
    </p:spTree>
    <p:extLst>
      <p:ext uri="{BB962C8B-B14F-4D97-AF65-F5344CB8AC3E}">
        <p14:creationId xmlns:p14="http://schemas.microsoft.com/office/powerpoint/2010/main" val="360028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08BF1-FFD8-49A4-8413-1D4C0DB1B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349" y="2749907"/>
            <a:ext cx="11034445" cy="102228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Coupon sample testing and their relevance to the GARD RF Research Roadmap.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A0C10D8-B8AA-4691-BC55-D530A2BAAF22}"/>
              </a:ext>
            </a:extLst>
          </p:cNvPr>
          <p:cNvSpPr/>
          <p:nvPr/>
        </p:nvSpPr>
        <p:spPr>
          <a:xfrm>
            <a:off x="3574377" y="6550223"/>
            <a:ext cx="37078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2/17/2021- Snowmass AF-7- Subgroup RF</a:t>
            </a:r>
          </a:p>
        </p:txBody>
      </p:sp>
    </p:spTree>
    <p:extLst>
      <p:ext uri="{BB962C8B-B14F-4D97-AF65-F5344CB8AC3E}">
        <p14:creationId xmlns:p14="http://schemas.microsoft.com/office/powerpoint/2010/main" val="14512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A351B-E756-4A5B-A125-73D59994E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Understanding of bulk and surface structures of Nb applicable to High Q Frontier- Flux trapping and expulsion.  </a:t>
            </a: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14528087-A377-4742-89DA-F07141DD37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78" y="1066859"/>
            <a:ext cx="4002553" cy="52681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A9C21B-E911-4916-93E7-60D4744F37D8}"/>
              </a:ext>
            </a:extLst>
          </p:cNvPr>
          <p:cNvSpPr txBox="1"/>
          <p:nvPr/>
        </p:nvSpPr>
        <p:spPr>
          <a:xfrm>
            <a:off x="4902765" y="5860199"/>
            <a:ext cx="7217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Paying attention to Recrystallization and Annealing processes in Nb  are necessary to reduce flux trapping and improve expulsion.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4408BF2-6F5A-4C8A-9E93-F55327E194B1}"/>
              </a:ext>
            </a:extLst>
          </p:cNvPr>
          <p:cNvGrpSpPr/>
          <p:nvPr/>
        </p:nvGrpSpPr>
        <p:grpSpPr>
          <a:xfrm>
            <a:off x="4764805" y="1076426"/>
            <a:ext cx="6357285" cy="3705389"/>
            <a:chOff x="4764805" y="1076426"/>
            <a:chExt cx="6357285" cy="3705389"/>
          </a:xfrm>
        </p:grpSpPr>
        <p:pic>
          <p:nvPicPr>
            <p:cNvPr id="8" name="Picture 7" descr="Chart, histogram&#10;&#10;Description automatically generated">
              <a:extLst>
                <a:ext uri="{FF2B5EF4-FFF2-40B4-BE49-F238E27FC236}">
                  <a16:creationId xmlns:a16="http://schemas.microsoft.com/office/drawing/2014/main" id="{9F6BE191-C3D2-4B05-B8B4-AFE265B56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4805" y="1076426"/>
              <a:ext cx="6357285" cy="3705389"/>
            </a:xfrm>
            <a:prstGeom prst="rect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10FF522-1E3C-4A64-9D4F-5877724A2084}"/>
                </a:ext>
              </a:extLst>
            </p:cNvPr>
            <p:cNvGrpSpPr/>
            <p:nvPr/>
          </p:nvGrpSpPr>
          <p:grpSpPr>
            <a:xfrm>
              <a:off x="6854547" y="1672128"/>
              <a:ext cx="1417940" cy="2377358"/>
              <a:chOff x="6854547" y="1672128"/>
              <a:chExt cx="1417940" cy="2377358"/>
            </a:xfrm>
          </p:grpSpPr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346383E7-A70C-4222-985D-3EE36E8B7EC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54547" y="1957985"/>
                <a:ext cx="556755" cy="209150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C27806F-AEB1-4737-96AD-AF109D6D73EB}"/>
                  </a:ext>
                </a:extLst>
              </p:cNvPr>
              <p:cNvSpPr txBox="1"/>
              <p:nvPr/>
            </p:nvSpPr>
            <p:spPr>
              <a:xfrm>
                <a:off x="7006206" y="1672128"/>
                <a:ext cx="126628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bg1">
                        <a:lumMod val="75000"/>
                      </a:schemeClr>
                    </a:solidFill>
                  </a:rPr>
                  <a:t>Reduction 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8DBC987-71CE-4BE9-A47E-9698691FB9B5}"/>
                </a:ext>
              </a:extLst>
            </p:cNvPr>
            <p:cNvGrpSpPr/>
            <p:nvPr/>
          </p:nvGrpSpPr>
          <p:grpSpPr>
            <a:xfrm>
              <a:off x="9498563" y="1412814"/>
              <a:ext cx="1445160" cy="369332"/>
              <a:chOff x="9498563" y="1412814"/>
              <a:chExt cx="1445160" cy="369332"/>
            </a:xfrm>
          </p:grpSpPr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4A459DC4-1E89-4B47-A92F-689B2F620095}"/>
                  </a:ext>
                </a:extLst>
              </p:cNvPr>
              <p:cNvCxnSpPr/>
              <p:nvPr/>
            </p:nvCxnSpPr>
            <p:spPr>
              <a:xfrm flipH="1">
                <a:off x="9498563" y="1597480"/>
                <a:ext cx="569167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5FF342C-71BC-4304-8F3A-45B79897D545}"/>
                  </a:ext>
                </a:extLst>
              </p:cNvPr>
              <p:cNvSpPr txBox="1"/>
              <p:nvPr/>
            </p:nvSpPr>
            <p:spPr>
              <a:xfrm>
                <a:off x="10246096" y="1412814"/>
                <a:ext cx="6976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bg1">
                        <a:lumMod val="75000"/>
                      </a:schemeClr>
                    </a:solidFill>
                  </a:rPr>
                  <a:t>Shift</a:t>
                </a:r>
              </a:p>
            </p:txBody>
          </p: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968E708-8B46-458A-B6D3-9F29D394DFF0}"/>
              </a:ext>
            </a:extLst>
          </p:cNvPr>
          <p:cNvSpPr txBox="1"/>
          <p:nvPr/>
        </p:nvSpPr>
        <p:spPr>
          <a:xfrm>
            <a:off x="5164715" y="4660355"/>
            <a:ext cx="65172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DC magnetization measurements on Nb coupon samples with different heat treatments. Pinning density decreases with increase in heat treatment temperature, pinning mechanism also changes.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3AEE79-165A-4860-AC3C-2B2000F7C880}"/>
              </a:ext>
            </a:extLst>
          </p:cNvPr>
          <p:cNvSpPr txBox="1"/>
          <p:nvPr/>
        </p:nvSpPr>
        <p:spPr>
          <a:xfrm>
            <a:off x="298580" y="6294828"/>
            <a:ext cx="48661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75000"/>
                  </a:schemeClr>
                </a:solidFill>
              </a:rPr>
              <a:t>S. Balachandran et al, accepted for publication in Sci. Reports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69C283-E7C6-444B-9D8B-CCCBA871F42F}"/>
              </a:ext>
            </a:extLst>
          </p:cNvPr>
          <p:cNvSpPr/>
          <p:nvPr/>
        </p:nvSpPr>
        <p:spPr>
          <a:xfrm>
            <a:off x="3574377" y="6550223"/>
            <a:ext cx="37078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2/17/2021- Snowmass AF-7- Subgroup RF</a:t>
            </a:r>
          </a:p>
        </p:txBody>
      </p:sp>
    </p:spTree>
    <p:extLst>
      <p:ext uri="{BB962C8B-B14F-4D97-AF65-F5344CB8AC3E}">
        <p14:creationId xmlns:p14="http://schemas.microsoft.com/office/powerpoint/2010/main" val="58660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671AB-78C0-460C-BEE2-11458A52E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706" y="12438"/>
            <a:ext cx="11613222" cy="1022284"/>
          </a:xfrm>
        </p:spPr>
        <p:txBody>
          <a:bodyPr>
            <a:normAutofit fontScale="90000"/>
          </a:bodyPr>
          <a:lstStyle/>
          <a:p>
            <a:r>
              <a:rPr lang="en-US" dirty="0"/>
              <a:t>Microstructure of SRF Nb after cavity deformation and annealing depends on location after heat treatments.  </a:t>
            </a:r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51DBED78-7B7F-4D2D-AB46-8A1E20B2F4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06" y="2912044"/>
            <a:ext cx="4270313" cy="3672469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DB111645-DA94-495C-BAE9-AAD787E648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06" y="1058041"/>
            <a:ext cx="4083708" cy="185400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2BF3EB7-EA99-46CB-B05A-FBE717049B18}"/>
              </a:ext>
            </a:extLst>
          </p:cNvPr>
          <p:cNvSpPr/>
          <p:nvPr/>
        </p:nvSpPr>
        <p:spPr>
          <a:xfrm>
            <a:off x="1242175" y="3655452"/>
            <a:ext cx="2998378" cy="175432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Hardness along the half cell cross-section indicates Nb is strained differently along the cavity profile during manufacture.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680AE20-2CA2-41B8-A9E5-36708D091FB6}"/>
              </a:ext>
            </a:extLst>
          </p:cNvPr>
          <p:cNvGrpSpPr/>
          <p:nvPr/>
        </p:nvGrpSpPr>
        <p:grpSpPr>
          <a:xfrm>
            <a:off x="4539558" y="3738944"/>
            <a:ext cx="7384568" cy="2851314"/>
            <a:chOff x="4520308" y="3729319"/>
            <a:chExt cx="7384568" cy="285131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CAC3F57-1D99-4238-A3A5-0ADDEEAD8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0308" y="4261802"/>
              <a:ext cx="4084677" cy="166115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D5AE273-A744-4DA0-A562-4AB2A4D5BDE2}"/>
                </a:ext>
              </a:extLst>
            </p:cNvPr>
            <p:cNvSpPr txBox="1"/>
            <p:nvPr/>
          </p:nvSpPr>
          <p:spPr>
            <a:xfrm>
              <a:off x="4883732" y="3792162"/>
              <a:ext cx="33133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>
                      <a:lumMod val="75000"/>
                    </a:schemeClr>
                  </a:solidFill>
                </a:rPr>
                <a:t>Iris After deformation 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E9B479E-867F-46FE-8222-8C1C6240A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3972" y="4034549"/>
              <a:ext cx="3410904" cy="2261872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000EC52-D683-4C89-8CCF-099BDE00C358}"/>
                </a:ext>
              </a:extLst>
            </p:cNvPr>
            <p:cNvSpPr/>
            <p:nvPr/>
          </p:nvSpPr>
          <p:spPr>
            <a:xfrm>
              <a:off x="9098048" y="3729319"/>
              <a:ext cx="232627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After deformation + 800</a:t>
              </a:r>
              <a:r>
                <a:rPr lang="en-US" sz="1200" b="1" dirty="0">
                  <a:solidFill>
                    <a:schemeClr val="bg1">
                      <a:lumMod val="7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°C/3h</a:t>
              </a:r>
              <a:r>
                <a:rPr lang="en-US" sz="1200" b="1" dirty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 </a:t>
              </a:r>
              <a:endParaRPr lang="en-US" sz="1200" dirty="0">
                <a:latin typeface="+mj-lt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C77E0F5-730E-4DBE-90FE-DF2770334000}"/>
                </a:ext>
              </a:extLst>
            </p:cNvPr>
            <p:cNvSpPr txBox="1"/>
            <p:nvPr/>
          </p:nvSpPr>
          <p:spPr>
            <a:xfrm>
              <a:off x="4784909" y="6211301"/>
              <a:ext cx="41985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75000"/>
                    </a:schemeClr>
                  </a:solidFill>
                </a:rPr>
                <a:t>Unpublished. Manuscript in preparation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5632186-62BF-46FB-A3D8-BA223998EB8E}"/>
              </a:ext>
            </a:extLst>
          </p:cNvPr>
          <p:cNvGrpSpPr/>
          <p:nvPr/>
        </p:nvGrpSpPr>
        <p:grpSpPr>
          <a:xfrm>
            <a:off x="4476282" y="997884"/>
            <a:ext cx="7428594" cy="2523339"/>
            <a:chOff x="4476282" y="997884"/>
            <a:chExt cx="7428594" cy="252333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1F6A3E0-ADD3-4C17-9322-17960E2F69AA}"/>
                </a:ext>
              </a:extLst>
            </p:cNvPr>
            <p:cNvGrpSpPr/>
            <p:nvPr/>
          </p:nvGrpSpPr>
          <p:grpSpPr>
            <a:xfrm>
              <a:off x="4476282" y="997884"/>
              <a:ext cx="7428594" cy="2523339"/>
              <a:chOff x="4476282" y="997884"/>
              <a:chExt cx="7428594" cy="2523339"/>
            </a:xfrm>
          </p:grpSpPr>
          <p:pic>
            <p:nvPicPr>
              <p:cNvPr id="10" name="Picture 9" descr="A picture containing text, screenshot&#10;&#10;Description automatically generated">
                <a:extLst>
                  <a:ext uri="{FF2B5EF4-FFF2-40B4-BE49-F238E27FC236}">
                    <a16:creationId xmlns:a16="http://schemas.microsoft.com/office/drawing/2014/main" id="{501AF488-9502-4E25-A452-8830EA1356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6282" y="1222021"/>
                <a:ext cx="3943742" cy="2299202"/>
              </a:xfrm>
              <a:prstGeom prst="rect">
                <a:avLst/>
              </a:prstGeom>
            </p:spPr>
          </p:pic>
          <p:pic>
            <p:nvPicPr>
              <p:cNvPr id="12" name="Picture 11" descr="Chart, surface chart&#10;&#10;Description automatically generated">
                <a:extLst>
                  <a:ext uri="{FF2B5EF4-FFF2-40B4-BE49-F238E27FC236}">
                    <a16:creationId xmlns:a16="http://schemas.microsoft.com/office/drawing/2014/main" id="{088D0036-E449-408B-A151-441C6C24EC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31760" y="1344369"/>
                <a:ext cx="3773116" cy="2138146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CE47752-E9A4-4655-A23F-663BCD4E0684}"/>
                  </a:ext>
                </a:extLst>
              </p:cNvPr>
              <p:cNvSpPr txBox="1"/>
              <p:nvPr/>
            </p:nvSpPr>
            <p:spPr>
              <a:xfrm>
                <a:off x="4883732" y="997884"/>
                <a:ext cx="33133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schemeClr val="bg1">
                        <a:lumMod val="75000"/>
                      </a:schemeClr>
                    </a:solidFill>
                  </a:rPr>
                  <a:t>Equator  After deformation 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0013290-B370-4C82-B18A-75AF01B4977A}"/>
                  </a:ext>
                </a:extLst>
              </p:cNvPr>
              <p:cNvSpPr/>
              <p:nvPr/>
            </p:nvSpPr>
            <p:spPr>
              <a:xfrm>
                <a:off x="9098048" y="1051046"/>
                <a:ext cx="232627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dirty="0">
                    <a:solidFill>
                      <a:schemeClr val="bg1">
                        <a:lumMod val="75000"/>
                      </a:schemeClr>
                    </a:solidFill>
                  </a:rPr>
                  <a:t>After deformation + 800</a:t>
                </a:r>
                <a:r>
                  <a:rPr lang="en-US" sz="1200" b="1" dirty="0">
                    <a:solidFill>
                      <a:schemeClr val="bg1">
                        <a:lumMod val="75000"/>
                      </a:schemeClr>
                    </a:solidFill>
                    <a:cs typeface="Times New Roman" panose="02020603050405020304" pitchFamily="18" charset="0"/>
                  </a:rPr>
                  <a:t>°C/3h</a:t>
                </a:r>
                <a:r>
                  <a:rPr lang="en-US" sz="1200" b="1" dirty="0">
                    <a:solidFill>
                      <a:schemeClr val="bg1">
                        <a:lumMod val="75000"/>
                      </a:schemeClr>
                    </a:solidFill>
                  </a:rPr>
                  <a:t> </a:t>
                </a:r>
                <a:endParaRPr lang="en-US" sz="1200" dirty="0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8569B51-EFA4-48AC-94C0-A046FEDF11F9}"/>
                </a:ext>
              </a:extLst>
            </p:cNvPr>
            <p:cNvGrpSpPr/>
            <p:nvPr/>
          </p:nvGrpSpPr>
          <p:grpSpPr>
            <a:xfrm>
              <a:off x="9025813" y="2718318"/>
              <a:ext cx="2049623" cy="298579"/>
              <a:chOff x="9025813" y="2718318"/>
              <a:chExt cx="2049623" cy="298579"/>
            </a:xfrm>
          </p:grpSpPr>
          <p:sp>
            <p:nvSpPr>
              <p:cNvPr id="27" name="Arrow: Right 26">
                <a:extLst>
                  <a:ext uri="{FF2B5EF4-FFF2-40B4-BE49-F238E27FC236}">
                    <a16:creationId xmlns:a16="http://schemas.microsoft.com/office/drawing/2014/main" id="{F6394DB0-B9F9-4D94-8FE8-5A4CDD3A242C}"/>
                  </a:ext>
                </a:extLst>
              </p:cNvPr>
              <p:cNvSpPr/>
              <p:nvPr/>
            </p:nvSpPr>
            <p:spPr>
              <a:xfrm>
                <a:off x="9134670" y="2733869"/>
                <a:ext cx="158620" cy="149290"/>
              </a:xfrm>
              <a:prstGeom prst="rightArrow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Arrow: Right 27">
                <a:extLst>
                  <a:ext uri="{FF2B5EF4-FFF2-40B4-BE49-F238E27FC236}">
                    <a16:creationId xmlns:a16="http://schemas.microsoft.com/office/drawing/2014/main" id="{5ABC81F0-51D2-431E-8BA0-4D8F5EB12858}"/>
                  </a:ext>
                </a:extLst>
              </p:cNvPr>
              <p:cNvSpPr/>
              <p:nvPr/>
            </p:nvSpPr>
            <p:spPr>
              <a:xfrm>
                <a:off x="10873273" y="2718318"/>
                <a:ext cx="202163" cy="211494"/>
              </a:xfrm>
              <a:prstGeom prst="rightArrow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Arrow: Right 28">
                <a:extLst>
                  <a:ext uri="{FF2B5EF4-FFF2-40B4-BE49-F238E27FC236}">
                    <a16:creationId xmlns:a16="http://schemas.microsoft.com/office/drawing/2014/main" id="{2E3C7390-86DC-4768-8089-B24613883C4F}"/>
                  </a:ext>
                </a:extLst>
              </p:cNvPr>
              <p:cNvSpPr/>
              <p:nvPr/>
            </p:nvSpPr>
            <p:spPr>
              <a:xfrm>
                <a:off x="9025813" y="2867607"/>
                <a:ext cx="158620" cy="149290"/>
              </a:xfrm>
              <a:prstGeom prst="rightArrow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8734975A-9CFC-406C-92A0-4ADA63845753}"/>
              </a:ext>
            </a:extLst>
          </p:cNvPr>
          <p:cNvSpPr/>
          <p:nvPr/>
        </p:nvSpPr>
        <p:spPr>
          <a:xfrm>
            <a:off x="3574377" y="6550223"/>
            <a:ext cx="37078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2/17/2021- Snowmass AF-7- Subgroup RF</a:t>
            </a:r>
          </a:p>
        </p:txBody>
      </p:sp>
    </p:spTree>
    <p:extLst>
      <p:ext uri="{BB962C8B-B14F-4D97-AF65-F5344CB8AC3E}">
        <p14:creationId xmlns:p14="http://schemas.microsoft.com/office/powerpoint/2010/main" val="275353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68FFC-585C-40E4-9812-3217C39BA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Microstructure of bulk SRF Nb to eliminate flux trapping- R&amp;D need for next five years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CA51B-6132-40F1-9ACE-7861C12E9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778" y="1278294"/>
            <a:ext cx="11034445" cy="257524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Tuning the microstructure of the as received sheet by working with vendors on up stream processes are needed. </a:t>
            </a:r>
          </a:p>
          <a:p>
            <a:pPr lvl="1"/>
            <a:r>
              <a:rPr lang="en-US" dirty="0"/>
              <a:t>Access to intermediate sheet material from cavity vendors.</a:t>
            </a:r>
          </a:p>
          <a:p>
            <a:pPr lvl="1"/>
            <a:r>
              <a:rPr lang="en-US" dirty="0"/>
              <a:t>R&amp;D on intermediate sheets that can lead to cavity fabrication and testing </a:t>
            </a:r>
          </a:p>
          <a:p>
            <a:pPr lvl="1"/>
            <a:r>
              <a:rPr lang="en-US" dirty="0"/>
              <a:t>Specify necessary changes to specifications of sheet material beyond current specification. </a:t>
            </a:r>
          </a:p>
          <a:p>
            <a:pPr lvl="1"/>
            <a:r>
              <a:rPr lang="en-US" dirty="0"/>
              <a:t>There are possibilities to have a higher strength material which expels flux easily.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4C73F1-5127-4B88-BE64-9F412910CD18}"/>
              </a:ext>
            </a:extLst>
          </p:cNvPr>
          <p:cNvSpPr/>
          <p:nvPr/>
        </p:nvSpPr>
        <p:spPr>
          <a:xfrm>
            <a:off x="3574377" y="6550223"/>
            <a:ext cx="37078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2/17/2021- Snowmass AF-7- Subgroup RF</a:t>
            </a:r>
          </a:p>
        </p:txBody>
      </p:sp>
    </p:spTree>
    <p:extLst>
      <p:ext uri="{BB962C8B-B14F-4D97-AF65-F5344CB8AC3E}">
        <p14:creationId xmlns:p14="http://schemas.microsoft.com/office/powerpoint/2010/main" val="10837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FE964-2B08-4E95-913B-F3EDFFCA1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786" y="0"/>
            <a:ext cx="11034445" cy="1022284"/>
          </a:xfrm>
        </p:spPr>
        <p:txBody>
          <a:bodyPr>
            <a:normAutofit/>
          </a:bodyPr>
          <a:lstStyle/>
          <a:p>
            <a:r>
              <a:rPr lang="en-US" sz="3100" dirty="0"/>
              <a:t>Surface studies without altering the SRF layers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614473-1B67-4076-BDED-37B36D8D9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59" y="1180105"/>
            <a:ext cx="6868313" cy="40208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C608CE5-091B-4DB5-9751-CCA8E1012305}"/>
              </a:ext>
            </a:extLst>
          </p:cNvPr>
          <p:cNvSpPr/>
          <p:nvPr/>
        </p:nvSpPr>
        <p:spPr>
          <a:xfrm>
            <a:off x="596269" y="5136057"/>
            <a:ext cx="22029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Angle resolved XPS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DF0B1D5-60C7-402C-8AC8-9999CBAED479}"/>
              </a:ext>
            </a:extLst>
          </p:cNvPr>
          <p:cNvGrpSpPr/>
          <p:nvPr/>
        </p:nvGrpSpPr>
        <p:grpSpPr>
          <a:xfrm>
            <a:off x="7350802" y="1188038"/>
            <a:ext cx="4723010" cy="5156699"/>
            <a:chOff x="7350802" y="1188038"/>
            <a:chExt cx="4723010" cy="515669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7F3BCDC-7161-4780-9ED8-B1F23ED9D668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350802" y="1188038"/>
              <a:ext cx="4135182" cy="41182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E7B7C45-FFF0-4F2F-A136-E6CD3286F1EF}"/>
                </a:ext>
              </a:extLst>
            </p:cNvPr>
            <p:cNvSpPr/>
            <p:nvPr/>
          </p:nvSpPr>
          <p:spPr>
            <a:xfrm>
              <a:off x="7433969" y="5459623"/>
              <a:ext cx="4639843" cy="8851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2000"/>
                </a:lnSpc>
                <a:spcBef>
                  <a:spcPts val="600"/>
                </a:spcBef>
              </a:pPr>
              <a:r>
                <a:rPr lang="en-US" sz="1400" kern="1000" spc="-1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Comparison of surface critical field </a:t>
              </a:r>
              <a:r>
                <a:rPr lang="en-US" sz="1400" i="1" kern="1000" spc="-1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H</a:t>
              </a:r>
              <a:r>
                <a:rPr lang="en-US" sz="1400" kern="1000" spc="-10" baseline="-250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c3</a:t>
              </a:r>
              <a:r>
                <a:rPr lang="en-US" sz="1400" kern="1000" spc="-1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 measured on cylindrical coupon samples versus </a:t>
              </a:r>
              <a:r>
                <a:rPr lang="en-US" sz="1400" kern="1000" spc="-10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m.f.p</a:t>
              </a:r>
              <a:r>
                <a:rPr lang="en-US" sz="1400" kern="1000" spc="-1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 calculated from </a:t>
              </a:r>
              <a:r>
                <a:rPr lang="en-US" sz="1400" kern="1000" spc="-10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R</a:t>
              </a:r>
              <a:r>
                <a:rPr lang="en-US" sz="1400" kern="1000" spc="-10" baseline="-25000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s</a:t>
              </a:r>
              <a:r>
                <a:rPr lang="en-US" sz="1400" kern="1000" spc="-1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 fit to the Q versus E curve from TJAF cavity RDL-02 indicates a linear trend. 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34621950-2A75-4AB7-8B68-204AE5CF2D48}"/>
              </a:ext>
            </a:extLst>
          </p:cNvPr>
          <p:cNvSpPr/>
          <p:nvPr/>
        </p:nvSpPr>
        <p:spPr>
          <a:xfrm>
            <a:off x="428469" y="5388996"/>
            <a:ext cx="670011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Dhakal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, P., </a:t>
            </a:r>
            <a:r>
              <a:rPr lang="en-US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Chetri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, S., Balachandran, S., Lee, P.J. and </a:t>
            </a:r>
            <a:r>
              <a:rPr lang="en-US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Ciovati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, G., 2018. Effect of low temperature baking in nitrogen on the performance of a niobium superconducting radio frequency cavity. </a:t>
            </a:r>
            <a:r>
              <a:rPr lang="en-US" sz="1100" i="1" dirty="0">
                <a:solidFill>
                  <a:srgbClr val="222222"/>
                </a:solidFill>
                <a:latin typeface="Arial" panose="020B0604020202020204" pitchFamily="34" charset="0"/>
              </a:rPr>
              <a:t>Physical Review Accelerators and Beams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, </a:t>
            </a:r>
            <a:r>
              <a:rPr lang="en-US" sz="1100" i="1" dirty="0">
                <a:solidFill>
                  <a:srgbClr val="222222"/>
                </a:solidFill>
                <a:latin typeface="Arial" panose="020B0604020202020204" pitchFamily="34" charset="0"/>
              </a:rPr>
              <a:t>21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(3), p.032001.</a:t>
            </a:r>
            <a:endParaRPr lang="en-US" sz="11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5F3EA5-8104-424D-900F-243F426E3AAC}"/>
              </a:ext>
            </a:extLst>
          </p:cNvPr>
          <p:cNvSpPr txBox="1"/>
          <p:nvPr/>
        </p:nvSpPr>
        <p:spPr>
          <a:xfrm>
            <a:off x="329812" y="5426193"/>
            <a:ext cx="6876662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Push towards increasing infrastructure and capacity of X-ray analysis for the community  in next 5 years. Explore surface spectroscopy techniques beyond X-rays in long term.  IR spectroscopy?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557111-4687-438A-956E-82ADF36814CA}"/>
              </a:ext>
            </a:extLst>
          </p:cNvPr>
          <p:cNvSpPr/>
          <p:nvPr/>
        </p:nvSpPr>
        <p:spPr>
          <a:xfrm>
            <a:off x="3574377" y="6550223"/>
            <a:ext cx="37078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2/17/2021- Snowmass AF-7- Subgroup RF</a:t>
            </a:r>
          </a:p>
        </p:txBody>
      </p:sp>
    </p:spTree>
    <p:extLst>
      <p:ext uri="{BB962C8B-B14F-4D97-AF65-F5344CB8AC3E}">
        <p14:creationId xmlns:p14="http://schemas.microsoft.com/office/powerpoint/2010/main" val="112486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E14131F6-AB79-3046-8B1C-B0FA565303A5}"/>
              </a:ext>
            </a:extLst>
          </p:cNvPr>
          <p:cNvGrpSpPr>
            <a:grpSpLocks noChangeAspect="1"/>
          </p:cNvGrpSpPr>
          <p:nvPr/>
        </p:nvGrpSpPr>
        <p:grpSpPr>
          <a:xfrm>
            <a:off x="89114" y="1823817"/>
            <a:ext cx="4572000" cy="4572000"/>
            <a:chOff x="1911302" y="1708879"/>
            <a:chExt cx="3200400" cy="32004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FC7DCFB-05C1-6848-A269-876A44422B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bright="16000" contrast="10000"/>
                      </a14:imgEffect>
                    </a14:imgLayer>
                  </a14:imgProps>
                </a:ext>
              </a:extLst>
            </a:blip>
            <a:srcRect b="10577"/>
            <a:stretch/>
          </p:blipFill>
          <p:spPr>
            <a:xfrm>
              <a:off x="1911302" y="1708879"/>
              <a:ext cx="3200400" cy="320040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0322304-3EC4-B345-8387-369F25F0F723}"/>
                </a:ext>
              </a:extLst>
            </p:cNvPr>
            <p:cNvSpPr txBox="1"/>
            <p:nvPr/>
          </p:nvSpPr>
          <p:spPr>
            <a:xfrm>
              <a:off x="4380088" y="1761246"/>
              <a:ext cx="697185" cy="258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n>
                    <a:solidFill>
                      <a:schemeClr val="accent3"/>
                    </a:solidFill>
                  </a:ln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grain 9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C4D927D-586D-B643-84FE-5803409AAF55}"/>
                </a:ext>
              </a:extLst>
            </p:cNvPr>
            <p:cNvSpPr txBox="1"/>
            <p:nvPr/>
          </p:nvSpPr>
          <p:spPr>
            <a:xfrm>
              <a:off x="3432632" y="1789526"/>
              <a:ext cx="768865" cy="258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n>
                    <a:solidFill>
                      <a:schemeClr val="accent3"/>
                    </a:solidFill>
                  </a:ln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g=(-200)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664BDED8-00F2-DA40-BBB1-954074B22ECA}"/>
                </a:ext>
              </a:extLst>
            </p:cNvPr>
            <p:cNvCxnSpPr>
              <a:cxnSpLocks noChangeAspect="1"/>
            </p:cNvCxnSpPr>
            <p:nvPr/>
          </p:nvCxnSpPr>
          <p:spPr>
            <a:xfrm flipH="1">
              <a:off x="2905608" y="1974192"/>
              <a:ext cx="548640" cy="6413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DFB165B2-150B-5743-8C25-4591219D8637}"/>
                </a:ext>
              </a:extLst>
            </p:cNvPr>
            <p:cNvCxnSpPr>
              <a:cxnSpLocks/>
            </p:cNvCxnSpPr>
            <p:nvPr/>
          </p:nvCxnSpPr>
          <p:spPr>
            <a:xfrm>
              <a:off x="3131529" y="4813034"/>
              <a:ext cx="1876030" cy="0"/>
            </a:xfrm>
            <a:prstGeom prst="straightConnector1">
              <a:avLst/>
            </a:prstGeom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403DE15-071A-BF43-A35B-A514F838750E}"/>
                </a:ext>
              </a:extLst>
            </p:cNvPr>
            <p:cNvSpPr txBox="1"/>
            <p:nvPr/>
          </p:nvSpPr>
          <p:spPr>
            <a:xfrm>
              <a:off x="3880577" y="4522623"/>
              <a:ext cx="535467" cy="258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n>
                    <a:solidFill>
                      <a:schemeClr val="accent3"/>
                    </a:solidFill>
                  </a:ln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5 </a:t>
              </a:r>
              <a:r>
                <a:rPr lang="en-US" dirty="0" err="1">
                  <a:ln>
                    <a:solidFill>
                      <a:schemeClr val="accent3"/>
                    </a:solidFill>
                  </a:ln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μm</a:t>
              </a:r>
              <a:endParaRPr lang="en-US" dirty="0">
                <a:ln>
                  <a:solidFill>
                    <a:schemeClr val="accent3"/>
                  </a:solidFill>
                </a:ln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2F9854C-33B4-1143-B573-ADD35BE9A715}"/>
              </a:ext>
            </a:extLst>
          </p:cNvPr>
          <p:cNvGrpSpPr>
            <a:grpSpLocks noChangeAspect="1"/>
          </p:cNvGrpSpPr>
          <p:nvPr/>
        </p:nvGrpSpPr>
        <p:grpSpPr>
          <a:xfrm>
            <a:off x="7451036" y="1734772"/>
            <a:ext cx="4565635" cy="4536914"/>
            <a:chOff x="5209150" y="1696619"/>
            <a:chExt cx="3294276" cy="327355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254535E-475D-8B46-881C-21E5629D56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bright="35000" contrast="16000"/>
                      </a14:imgEffect>
                    </a14:imgLayer>
                  </a14:imgProps>
                </a:ext>
              </a:extLst>
            </a:blip>
            <a:srcRect b="10500"/>
            <a:stretch/>
          </p:blipFill>
          <p:spPr>
            <a:xfrm>
              <a:off x="5232687" y="1696619"/>
              <a:ext cx="3270739" cy="327355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7F739D1-CFB7-284F-B3A8-F943C84A30F1}"/>
                </a:ext>
              </a:extLst>
            </p:cNvPr>
            <p:cNvSpPr txBox="1"/>
            <p:nvPr/>
          </p:nvSpPr>
          <p:spPr>
            <a:xfrm>
              <a:off x="5209150" y="1708879"/>
              <a:ext cx="718635" cy="2664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n>
                    <a:solidFill>
                      <a:schemeClr val="accent3"/>
                    </a:solidFill>
                  </a:ln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grain 9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F059E70-0EFF-544F-92AD-389190FDF59A}"/>
                </a:ext>
              </a:extLst>
            </p:cNvPr>
            <p:cNvSpPr txBox="1"/>
            <p:nvPr/>
          </p:nvSpPr>
          <p:spPr>
            <a:xfrm>
              <a:off x="7528447" y="1861476"/>
              <a:ext cx="792521" cy="2664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n>
                    <a:solidFill>
                      <a:schemeClr val="accent3"/>
                    </a:solidFill>
                  </a:ln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g=(-200)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12010350-B0DF-E542-BB0A-21F9DBD3AD4D}"/>
                </a:ext>
              </a:extLst>
            </p:cNvPr>
            <p:cNvCxnSpPr>
              <a:cxnSpLocks noChangeAspect="1"/>
            </p:cNvCxnSpPr>
            <p:nvPr/>
          </p:nvCxnSpPr>
          <p:spPr>
            <a:xfrm flipH="1">
              <a:off x="7001423" y="2046142"/>
              <a:ext cx="548640" cy="6413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2A71BDA-FDA0-B94C-A395-902E72DD47F4}"/>
                </a:ext>
              </a:extLst>
            </p:cNvPr>
            <p:cNvCxnSpPr>
              <a:cxnSpLocks/>
            </p:cNvCxnSpPr>
            <p:nvPr/>
          </p:nvCxnSpPr>
          <p:spPr>
            <a:xfrm>
              <a:off x="5264585" y="4923923"/>
              <a:ext cx="2562467" cy="0"/>
            </a:xfrm>
            <a:prstGeom prst="straightConnector1">
              <a:avLst/>
            </a:prstGeom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A68E5D0-E104-1742-A1BD-BE3B947F4C46}"/>
                </a:ext>
              </a:extLst>
            </p:cNvPr>
            <p:cNvSpPr txBox="1"/>
            <p:nvPr/>
          </p:nvSpPr>
          <p:spPr>
            <a:xfrm>
              <a:off x="6244436" y="4641632"/>
              <a:ext cx="551942" cy="2664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n>
                    <a:solidFill>
                      <a:schemeClr val="accent3"/>
                    </a:solidFill>
                  </a:ln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5 </a:t>
              </a:r>
              <a:r>
                <a:rPr lang="en-US" dirty="0" err="1">
                  <a:ln>
                    <a:solidFill>
                      <a:schemeClr val="accent3"/>
                    </a:solidFill>
                  </a:ln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μm</a:t>
              </a:r>
              <a:endParaRPr lang="en-US" dirty="0">
                <a:ln>
                  <a:solidFill>
                    <a:schemeClr val="accent3"/>
                  </a:solidFill>
                </a:ln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E7C6A43-FCFB-4D4C-89DB-57A8BCEB669C}"/>
                  </a:ext>
                </a:extLst>
              </p:cNvPr>
              <p:cNvSpPr txBox="1"/>
              <p:nvPr/>
            </p:nvSpPr>
            <p:spPr>
              <a:xfrm>
                <a:off x="171633" y="31407"/>
                <a:ext cx="1186147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2"/>
                    </a:solidFill>
                  </a:rPr>
                  <a:t>ECCI imaging developed for Nb by MSU for SRF applications  (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sz="2400" dirty="0">
                    <a:solidFill>
                      <a:schemeClr val="bg2"/>
                    </a:solidFill>
                  </a:rPr>
                  <a:t>~</a:t>
                </a:r>
                <a:r>
                  <a:rPr lang="en-US" sz="2400" dirty="0">
                    <a:solidFill>
                      <a:schemeClr val="bg2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to</m:t>
                    </m:r>
                    <m:r>
                      <a:rPr lang="en-US" sz="24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chemeClr val="bg2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chemeClr val="bg2"/>
                    </a:solidFill>
                  </a:rPr>
                  <a:t> )- 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A TEM alternative, applicable to other SRF materials? </a:t>
                </a:r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E7C6A43-FCFB-4D4C-89DB-57A8BCEB66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633" y="31407"/>
                <a:ext cx="11861479" cy="769441"/>
              </a:xfrm>
              <a:prstGeom prst="rect">
                <a:avLst/>
              </a:prstGeom>
              <a:blipFill>
                <a:blip r:embed="rId4"/>
                <a:stretch>
                  <a:fillRect l="-771" t="-5556" r="-360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A973700-0B56-CF48-91D3-9120D27BCCB7}"/>
                  </a:ext>
                </a:extLst>
              </p:cNvPr>
              <p:cNvSpPr/>
              <p:nvPr/>
            </p:nvSpPr>
            <p:spPr>
              <a:xfrm>
                <a:off x="2519988" y="6414670"/>
                <a:ext cx="153061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=2×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13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A973700-0B56-CF48-91D3-9120D27BCC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9988" y="6414670"/>
                <a:ext cx="1530612" cy="369332"/>
              </a:xfrm>
              <a:prstGeom prst="rect">
                <a:avLst/>
              </a:prstGeom>
              <a:blipFill>
                <a:blip r:embed="rId5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A3F34B4-FE95-5C40-99CF-7FA29EBF0549}"/>
                  </a:ext>
                </a:extLst>
              </p:cNvPr>
              <p:cNvSpPr/>
              <p:nvPr/>
            </p:nvSpPr>
            <p:spPr>
              <a:xfrm>
                <a:off x="8765413" y="6315500"/>
                <a:ext cx="200901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=4×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  <m:r>
                        <a:rPr lang="en-US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A3F34B4-FE95-5C40-99CF-7FA29EBF05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5413" y="6315500"/>
                <a:ext cx="2009012" cy="369332"/>
              </a:xfrm>
              <a:prstGeom prst="rect">
                <a:avLst/>
              </a:prstGeom>
              <a:blipFill>
                <a:blip r:embed="rId6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80658F26-60EA-EB4D-9C99-F3C6AE18A54C}"/>
              </a:ext>
            </a:extLst>
          </p:cNvPr>
          <p:cNvSpPr txBox="1"/>
          <p:nvPr/>
        </p:nvSpPr>
        <p:spPr>
          <a:xfrm>
            <a:off x="276226" y="810812"/>
            <a:ext cx="99361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This is a lower bound of dislocation density estimation since: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Not all dislocations are visible in a single ECCI image due to invisibility criteria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Dislocation lines that are not perpendicular lead to underestimate of dislocation density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FBCDD6-AE25-5840-BCE8-374DE379E059}"/>
              </a:ext>
            </a:extLst>
          </p:cNvPr>
          <p:cNvSpPr txBox="1"/>
          <p:nvPr/>
        </p:nvSpPr>
        <p:spPr>
          <a:xfrm>
            <a:off x="499114" y="6400962"/>
            <a:ext cx="2276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Dislocation density: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4FD6FE9-1A01-F44A-8CCC-20DF9407E96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0583"/>
          <a:stretch/>
        </p:blipFill>
        <p:spPr>
          <a:xfrm>
            <a:off x="4709884" y="3188012"/>
            <a:ext cx="2784978" cy="2784508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B3F89F1-4F43-9943-8E39-812E02E0FBC6}"/>
              </a:ext>
            </a:extLst>
          </p:cNvPr>
          <p:cNvSpPr/>
          <p:nvPr/>
        </p:nvSpPr>
        <p:spPr>
          <a:xfrm>
            <a:off x="4827110" y="3843588"/>
            <a:ext cx="836086" cy="931181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72D91A0-6D8C-2C42-BCCC-9D69A2BFB2B9}"/>
              </a:ext>
            </a:extLst>
          </p:cNvPr>
          <p:cNvSpPr txBox="1"/>
          <p:nvPr/>
        </p:nvSpPr>
        <p:spPr>
          <a:xfrm rot="3340846">
            <a:off x="4436924" y="4934676"/>
            <a:ext cx="1050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grain 10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599BADA-10E1-8E40-9C5C-131B74EDC2FA}"/>
              </a:ext>
            </a:extLst>
          </p:cNvPr>
          <p:cNvSpPr txBox="1"/>
          <p:nvPr/>
        </p:nvSpPr>
        <p:spPr>
          <a:xfrm>
            <a:off x="4820932" y="3197026"/>
            <a:ext cx="995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n>
                  <a:solidFill>
                    <a:schemeClr val="accent3"/>
                  </a:solidFill>
                </a:ln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grain 9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7878B41-ABB4-2F48-95DF-46823F27DDB9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6969002" y="3282462"/>
            <a:ext cx="395527" cy="4623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143CCF6A-1012-B548-B937-F05D4CD7B459}"/>
              </a:ext>
            </a:extLst>
          </p:cNvPr>
          <p:cNvSpPr txBox="1"/>
          <p:nvPr/>
        </p:nvSpPr>
        <p:spPr>
          <a:xfrm>
            <a:off x="6063680" y="3159695"/>
            <a:ext cx="1098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n>
                  <a:solidFill>
                    <a:schemeClr val="accent3"/>
                  </a:solidFill>
                </a:ln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g=(-200)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7DA15E2-2079-0043-8AFF-F4F52AEDB26A}"/>
              </a:ext>
            </a:extLst>
          </p:cNvPr>
          <p:cNvCxnSpPr>
            <a:cxnSpLocks/>
          </p:cNvCxnSpPr>
          <p:nvPr/>
        </p:nvCxnSpPr>
        <p:spPr>
          <a:xfrm>
            <a:off x="4724256" y="5909188"/>
            <a:ext cx="2169173" cy="0"/>
          </a:xfrm>
          <a:prstGeom prst="straightConnector1">
            <a:avLst/>
          </a:prstGeom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16E14C7C-8F44-D34D-8BE1-AE9D9AD5BCAA}"/>
              </a:ext>
            </a:extLst>
          </p:cNvPr>
          <p:cNvSpPr txBox="1"/>
          <p:nvPr/>
        </p:nvSpPr>
        <p:spPr>
          <a:xfrm>
            <a:off x="5314485" y="5554174"/>
            <a:ext cx="988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>
                  <a:solidFill>
                    <a:schemeClr val="accent3"/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20 </a:t>
            </a:r>
            <a:r>
              <a:rPr lang="en-US" sz="2000" dirty="0" err="1">
                <a:ln>
                  <a:solidFill>
                    <a:schemeClr val="accent3"/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μm</a:t>
            </a:r>
            <a:endParaRPr lang="en-US" sz="2000" dirty="0">
              <a:ln>
                <a:solidFill>
                  <a:schemeClr val="accent3"/>
                </a:solidFill>
              </a:ln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F6A0FC3-6CFA-B94A-A3BE-02AF06CCB500}"/>
              </a:ext>
            </a:extLst>
          </p:cNvPr>
          <p:cNvSpPr/>
          <p:nvPr/>
        </p:nvSpPr>
        <p:spPr>
          <a:xfrm>
            <a:off x="5660165" y="4792619"/>
            <a:ext cx="797837" cy="840898"/>
          </a:xfrm>
          <a:prstGeom prst="rect">
            <a:avLst/>
          </a:prstGeom>
          <a:noFill/>
          <a:ln w="57150">
            <a:solidFill>
              <a:schemeClr val="accent2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06D6F480-0815-FE48-9445-6A0CBF8738D7}"/>
              </a:ext>
            </a:extLst>
          </p:cNvPr>
          <p:cNvSpPr/>
          <p:nvPr/>
        </p:nvSpPr>
        <p:spPr>
          <a:xfrm>
            <a:off x="4656083" y="2670714"/>
            <a:ext cx="958800" cy="1155052"/>
          </a:xfrm>
          <a:custGeom>
            <a:avLst/>
            <a:gdLst>
              <a:gd name="connsiteX0" fmla="*/ 956441 w 958800"/>
              <a:gd name="connsiteY0" fmla="*/ 1155052 h 1155052"/>
              <a:gd name="connsiteX1" fmla="*/ 809296 w 958800"/>
              <a:gd name="connsiteY1" fmla="*/ 167079 h 1155052"/>
              <a:gd name="connsiteX2" fmla="*/ 0 w 958800"/>
              <a:gd name="connsiteY2" fmla="*/ 9424 h 115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8800" h="1155052">
                <a:moveTo>
                  <a:pt x="956441" y="1155052"/>
                </a:moveTo>
                <a:cubicBezTo>
                  <a:pt x="962572" y="756534"/>
                  <a:pt x="968703" y="358017"/>
                  <a:pt x="809296" y="167079"/>
                </a:cubicBezTo>
                <a:cubicBezTo>
                  <a:pt x="649889" y="-23859"/>
                  <a:pt x="324944" y="-7218"/>
                  <a:pt x="0" y="9424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18BFBAD8-C47C-6A4F-A45B-0413DB2F0978}"/>
              </a:ext>
            </a:extLst>
          </p:cNvPr>
          <p:cNvSpPr/>
          <p:nvPr/>
        </p:nvSpPr>
        <p:spPr>
          <a:xfrm>
            <a:off x="6216511" y="5654040"/>
            <a:ext cx="1235849" cy="680196"/>
          </a:xfrm>
          <a:custGeom>
            <a:avLst/>
            <a:gdLst>
              <a:gd name="connsiteX0" fmla="*/ 31889 w 1235849"/>
              <a:gd name="connsiteY0" fmla="*/ 0 h 680196"/>
              <a:gd name="connsiteX1" fmla="*/ 153809 w 1235849"/>
              <a:gd name="connsiteY1" fmla="*/ 624840 h 680196"/>
              <a:gd name="connsiteX2" fmla="*/ 1235849 w 1235849"/>
              <a:gd name="connsiteY2" fmla="*/ 609600 h 680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5849" h="680196">
                <a:moveTo>
                  <a:pt x="31889" y="0"/>
                </a:moveTo>
                <a:cubicBezTo>
                  <a:pt x="-7481" y="261620"/>
                  <a:pt x="-46851" y="523240"/>
                  <a:pt x="153809" y="624840"/>
                </a:cubicBezTo>
                <a:cubicBezTo>
                  <a:pt x="354469" y="726440"/>
                  <a:pt x="795159" y="668020"/>
                  <a:pt x="1235849" y="609600"/>
                </a:cubicBezTo>
              </a:path>
            </a:pathLst>
          </a:custGeom>
          <a:noFill/>
          <a:ln w="38100">
            <a:solidFill>
              <a:schemeClr val="accent2"/>
            </a:solidFill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39F285C-A0E3-4E6B-9D6F-1CD026DA5C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371" y="6336278"/>
            <a:ext cx="493553" cy="457209"/>
          </a:xfrm>
          <a:prstGeom prst="rect">
            <a:avLst/>
          </a:prstGeom>
        </p:spPr>
      </p:pic>
      <p:pic>
        <p:nvPicPr>
          <p:cNvPr id="33" name="Picture 2" descr="Image result for michigan state university logo vector">
            <a:extLst>
              <a:ext uri="{FF2B5EF4-FFF2-40B4-BE49-F238E27FC236}">
                <a16:creationId xmlns:a16="http://schemas.microsoft.com/office/drawing/2014/main" id="{27D2489F-CD6B-4F38-9E35-FF80D6BB7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292" y="6408933"/>
            <a:ext cx="1845206" cy="361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4867059" y="1790016"/>
            <a:ext cx="24974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kern="0" dirty="0">
                <a:solidFill>
                  <a:srgbClr val="000000"/>
                </a:solidFill>
              </a:rPr>
              <a:t>Mingmin Wang, MSU (now at SLAC)</a:t>
            </a:r>
          </a:p>
          <a:p>
            <a:pPr algn="r"/>
            <a:r>
              <a:rPr lang="en-US" kern="0" dirty="0">
                <a:solidFill>
                  <a:srgbClr val="000000"/>
                </a:solidFill>
              </a:rPr>
              <a:t>MS&amp;T 2018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>
          <a:xfrm>
            <a:off x="9907088" y="6655661"/>
            <a:ext cx="523875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F4C9F40-B079-4B71-A627-7266DFEA7F03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37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ASC-Wide_2019_UltraSimple_Arial_091819">
  <a:themeElements>
    <a:clrScheme name="Office+NHMFL+FSU">
      <a:dk1>
        <a:srgbClr val="6F6F6F"/>
      </a:dk1>
      <a:lt1>
        <a:sysClr val="window" lastClr="FFFFFF"/>
      </a:lt1>
      <a:dk2>
        <a:srgbClr val="6F62B2"/>
      </a:dk2>
      <a:lt2>
        <a:srgbClr val="E7E6E6"/>
      </a:lt2>
      <a:accent1>
        <a:srgbClr val="4C4184"/>
      </a:accent1>
      <a:accent2>
        <a:srgbClr val="C00000"/>
      </a:accent2>
      <a:accent3>
        <a:srgbClr val="A5A5A5"/>
      </a:accent3>
      <a:accent4>
        <a:srgbClr val="CEB888"/>
      </a:accent4>
      <a:accent5>
        <a:srgbClr val="71A3E5"/>
      </a:accent5>
      <a:accent6>
        <a:srgbClr val="417984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in Size Distribution in HTRI T3916.pptx" id="{826422A0-EB7E-44E7-9870-0FCFF8E2DD97}" vid="{8DCC230F-EF5E-4B0A-86EF-FF248E8D88C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UltraSimpleWide_ASC_v201119</Template>
  <TotalTime>398</TotalTime>
  <Words>1303</Words>
  <Application>Microsoft Office PowerPoint</Application>
  <PresentationFormat>Widescreen</PresentationFormat>
  <Paragraphs>119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Cambria Math</vt:lpstr>
      <vt:lpstr>Open Sans Extrabold</vt:lpstr>
      <vt:lpstr>Calibri</vt:lpstr>
      <vt:lpstr>ASC-Wide_2019_UltraSimple_Arial_091819</vt:lpstr>
      <vt:lpstr>The necessity of a basic materials research community for the accelerated development of SRF materials.</vt:lpstr>
      <vt:lpstr>Basic materials research is important for High Q and High Gradient Frontiers- Nb and beyond. </vt:lpstr>
      <vt:lpstr>Improving SRF cavity performance requires expertise in a wide variety of materials issues</vt:lpstr>
      <vt:lpstr>Coupon sample testing and their relevance to the GARD RF Research Roadmap.  </vt:lpstr>
      <vt:lpstr>Understanding of bulk and surface structures of Nb applicable to High Q Frontier- Flux trapping and expulsion.  </vt:lpstr>
      <vt:lpstr>Microstructure of SRF Nb after cavity deformation and annealing depends on location after heat treatments.  </vt:lpstr>
      <vt:lpstr>Microstructure of bulk SRF Nb to eliminate flux trapping- R&amp;D need for next five years </vt:lpstr>
      <vt:lpstr>Surface studies without altering the SRF layers</vt:lpstr>
      <vt:lpstr>PowerPoint Presentation</vt:lpstr>
      <vt:lpstr>Beyond Nb… Nb3Sn, V3Si, Iron pnictides, surface structures?</vt:lpstr>
      <vt:lpstr>Nb3Sn on Nb cavities are on track to reach high gradients. </vt:lpstr>
      <vt:lpstr>Fundamental Long term R&amp;D need- Beyond Nb, Alternative SRF materials are all compounds- Chemistry, grain boundaries and interfaces are issues.   </vt:lpstr>
      <vt:lpstr>Developing newer cavity surfaces for high Q, and high G.</vt:lpstr>
      <vt:lpstr>New coating strategies can be developed further, however not under current GARD thrust areas of High Q, High G.  </vt:lpstr>
      <vt:lpstr>Takeaways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necessity of a basic materials research community for the accelerated development of SRF materials.</dc:title>
  <dc:creator>Shreyas Balachandran</dc:creator>
  <cp:lastModifiedBy>Shreyas Balachandran</cp:lastModifiedBy>
  <cp:revision>41</cp:revision>
  <dcterms:created xsi:type="dcterms:W3CDTF">2021-02-17T08:02:23Z</dcterms:created>
  <dcterms:modified xsi:type="dcterms:W3CDTF">2021-02-17T16:10:33Z</dcterms:modified>
</cp:coreProperties>
</file>