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 id="2147483661" r:id="rId2"/>
  </p:sldMasterIdLst>
  <p:notesMasterIdLst>
    <p:notesMasterId r:id="rId8"/>
  </p:notesMasterIdLst>
  <p:sldIdLst>
    <p:sldId id="581" r:id="rId3"/>
    <p:sldId id="1847" r:id="rId4"/>
    <p:sldId id="647" r:id="rId5"/>
    <p:sldId id="1845" r:id="rId6"/>
    <p:sldId id="184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showGuides="1">
      <p:cViewPr varScale="1">
        <p:scale>
          <a:sx n="106" d="100"/>
          <a:sy n="106" d="100"/>
        </p:scale>
        <p:origin x="42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DBA6F-A631-4CD2-88DC-58A3FB1DA26C}"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ED4C73-E130-4D13-AB91-D3C6D2FA01E1}" type="slidenum">
              <a:rPr lang="en-US" smtClean="0"/>
              <a:t>‹#›</a:t>
            </a:fld>
            <a:endParaRPr lang="en-US"/>
          </a:p>
        </p:txBody>
      </p:sp>
    </p:spTree>
    <p:extLst>
      <p:ext uri="{BB962C8B-B14F-4D97-AF65-F5344CB8AC3E}">
        <p14:creationId xmlns:p14="http://schemas.microsoft.com/office/powerpoint/2010/main" val="24916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F21D-F445-4492-85A4-5B5C819AB5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724276-484D-481C-B835-B814C5162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06D948-6448-4067-BBFD-8F039A1586B5}"/>
              </a:ext>
            </a:extLst>
          </p:cNvPr>
          <p:cNvSpPr>
            <a:spLocks noGrp="1"/>
          </p:cNvSpPr>
          <p:nvPr>
            <p:ph type="dt" sz="half" idx="10"/>
          </p:nvPr>
        </p:nvSpPr>
        <p:spPr/>
        <p:txBody>
          <a:bodyPr/>
          <a:lstStyle/>
          <a:p>
            <a:r>
              <a:rPr lang="en-US"/>
              <a:t>01/25/2021</a:t>
            </a:r>
          </a:p>
        </p:txBody>
      </p:sp>
      <p:sp>
        <p:nvSpPr>
          <p:cNvPr id="5" name="Footer Placeholder 4">
            <a:extLst>
              <a:ext uri="{FF2B5EF4-FFF2-40B4-BE49-F238E27FC236}">
                <a16:creationId xmlns:a16="http://schemas.microsoft.com/office/drawing/2014/main" id="{21EF2495-684E-4330-8702-349145838AA0}"/>
              </a:ext>
            </a:extLst>
          </p:cNvPr>
          <p:cNvSpPr>
            <a:spLocks noGrp="1"/>
          </p:cNvSpPr>
          <p:nvPr>
            <p:ph type="ftr" sz="quarter" idx="11"/>
          </p:nvPr>
        </p:nvSpPr>
        <p:spPr/>
        <p:txBody>
          <a:bodyPr/>
          <a:lstStyle/>
          <a:p>
            <a:r>
              <a:rPr lang="en-US"/>
              <a:t>D. Johnson           PIP-II Booster CHG0 detector internal review</a:t>
            </a:r>
          </a:p>
        </p:txBody>
      </p:sp>
      <p:sp>
        <p:nvSpPr>
          <p:cNvPr id="6" name="Slide Number Placeholder 5">
            <a:extLst>
              <a:ext uri="{FF2B5EF4-FFF2-40B4-BE49-F238E27FC236}">
                <a16:creationId xmlns:a16="http://schemas.microsoft.com/office/drawing/2014/main" id="{74CEF4B5-3CAB-42A4-BA10-864509289FE5}"/>
              </a:ext>
            </a:extLst>
          </p:cNvPr>
          <p:cNvSpPr>
            <a:spLocks noGrp="1"/>
          </p:cNvSpPr>
          <p:nvPr>
            <p:ph type="sldNum" sz="quarter" idx="12"/>
          </p:nvPr>
        </p:nvSpPr>
        <p:spPr/>
        <p:txBody>
          <a:bodyPr/>
          <a:lstStyle/>
          <a:p>
            <a:fld id="{CFD3BFB6-8B2A-4CBF-9A85-D7FA48816393}" type="slidenum">
              <a:rPr lang="en-US" smtClean="0"/>
              <a:t>‹#›</a:t>
            </a:fld>
            <a:endParaRPr lang="en-US"/>
          </a:p>
        </p:txBody>
      </p:sp>
    </p:spTree>
    <p:extLst>
      <p:ext uri="{BB962C8B-B14F-4D97-AF65-F5344CB8AC3E}">
        <p14:creationId xmlns:p14="http://schemas.microsoft.com/office/powerpoint/2010/main" val="147907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3DE4-2E59-46A4-A5BF-0CEC29A428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ABDA41-886E-4CCD-955C-A128849D2A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646C72-0B02-4BA2-8AF2-7473E8BC4429}"/>
              </a:ext>
            </a:extLst>
          </p:cNvPr>
          <p:cNvSpPr>
            <a:spLocks noGrp="1"/>
          </p:cNvSpPr>
          <p:nvPr>
            <p:ph type="dt" sz="half" idx="10"/>
          </p:nvPr>
        </p:nvSpPr>
        <p:spPr/>
        <p:txBody>
          <a:bodyPr/>
          <a:lstStyle/>
          <a:p>
            <a:r>
              <a:rPr lang="en-US"/>
              <a:t>01/25/2021</a:t>
            </a:r>
          </a:p>
        </p:txBody>
      </p:sp>
      <p:sp>
        <p:nvSpPr>
          <p:cNvPr id="5" name="Footer Placeholder 4">
            <a:extLst>
              <a:ext uri="{FF2B5EF4-FFF2-40B4-BE49-F238E27FC236}">
                <a16:creationId xmlns:a16="http://schemas.microsoft.com/office/drawing/2014/main" id="{74D5F431-B367-49EA-94C2-6613E3250939}"/>
              </a:ext>
            </a:extLst>
          </p:cNvPr>
          <p:cNvSpPr>
            <a:spLocks noGrp="1"/>
          </p:cNvSpPr>
          <p:nvPr>
            <p:ph type="ftr" sz="quarter" idx="11"/>
          </p:nvPr>
        </p:nvSpPr>
        <p:spPr/>
        <p:txBody>
          <a:bodyPr/>
          <a:lstStyle/>
          <a:p>
            <a:r>
              <a:rPr lang="en-US"/>
              <a:t>D. Johnson           PIP-II Booster CHG0 detector internal review</a:t>
            </a:r>
          </a:p>
        </p:txBody>
      </p:sp>
      <p:sp>
        <p:nvSpPr>
          <p:cNvPr id="6" name="Slide Number Placeholder 5">
            <a:extLst>
              <a:ext uri="{FF2B5EF4-FFF2-40B4-BE49-F238E27FC236}">
                <a16:creationId xmlns:a16="http://schemas.microsoft.com/office/drawing/2014/main" id="{EC98EC2B-AECE-4A9F-A486-EE8174C9B110}"/>
              </a:ext>
            </a:extLst>
          </p:cNvPr>
          <p:cNvSpPr>
            <a:spLocks noGrp="1"/>
          </p:cNvSpPr>
          <p:nvPr>
            <p:ph type="sldNum" sz="quarter" idx="12"/>
          </p:nvPr>
        </p:nvSpPr>
        <p:spPr/>
        <p:txBody>
          <a:bodyPr/>
          <a:lstStyle/>
          <a:p>
            <a:fld id="{CFD3BFB6-8B2A-4CBF-9A85-D7FA48816393}" type="slidenum">
              <a:rPr lang="en-US" smtClean="0"/>
              <a:t>‹#›</a:t>
            </a:fld>
            <a:endParaRPr lang="en-US"/>
          </a:p>
        </p:txBody>
      </p:sp>
    </p:spTree>
    <p:extLst>
      <p:ext uri="{BB962C8B-B14F-4D97-AF65-F5344CB8AC3E}">
        <p14:creationId xmlns:p14="http://schemas.microsoft.com/office/powerpoint/2010/main" val="3554633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3012CF-5C0B-4405-BBED-5CE3C0DF7B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F1F6D5-BC5F-4C26-8C57-8D05D39A60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BDB3A-BC29-4229-A8BF-7630392138D8}"/>
              </a:ext>
            </a:extLst>
          </p:cNvPr>
          <p:cNvSpPr>
            <a:spLocks noGrp="1"/>
          </p:cNvSpPr>
          <p:nvPr>
            <p:ph type="dt" sz="half" idx="10"/>
          </p:nvPr>
        </p:nvSpPr>
        <p:spPr/>
        <p:txBody>
          <a:bodyPr/>
          <a:lstStyle/>
          <a:p>
            <a:r>
              <a:rPr lang="en-US"/>
              <a:t>01/25/2021</a:t>
            </a:r>
          </a:p>
        </p:txBody>
      </p:sp>
      <p:sp>
        <p:nvSpPr>
          <p:cNvPr id="5" name="Footer Placeholder 4">
            <a:extLst>
              <a:ext uri="{FF2B5EF4-FFF2-40B4-BE49-F238E27FC236}">
                <a16:creationId xmlns:a16="http://schemas.microsoft.com/office/drawing/2014/main" id="{E72E5343-C0C4-4D8C-8450-412C518AC4F9}"/>
              </a:ext>
            </a:extLst>
          </p:cNvPr>
          <p:cNvSpPr>
            <a:spLocks noGrp="1"/>
          </p:cNvSpPr>
          <p:nvPr>
            <p:ph type="ftr" sz="quarter" idx="11"/>
          </p:nvPr>
        </p:nvSpPr>
        <p:spPr/>
        <p:txBody>
          <a:bodyPr/>
          <a:lstStyle/>
          <a:p>
            <a:r>
              <a:rPr lang="en-US"/>
              <a:t>D. Johnson           PIP-II Booster CHG0 detector internal review</a:t>
            </a:r>
          </a:p>
        </p:txBody>
      </p:sp>
      <p:sp>
        <p:nvSpPr>
          <p:cNvPr id="6" name="Slide Number Placeholder 5">
            <a:extLst>
              <a:ext uri="{FF2B5EF4-FFF2-40B4-BE49-F238E27FC236}">
                <a16:creationId xmlns:a16="http://schemas.microsoft.com/office/drawing/2014/main" id="{7C3A3A1E-519B-4546-B240-F47AD5F9BFE9}"/>
              </a:ext>
            </a:extLst>
          </p:cNvPr>
          <p:cNvSpPr>
            <a:spLocks noGrp="1"/>
          </p:cNvSpPr>
          <p:nvPr>
            <p:ph type="sldNum" sz="quarter" idx="12"/>
          </p:nvPr>
        </p:nvSpPr>
        <p:spPr/>
        <p:txBody>
          <a:bodyPr/>
          <a:lstStyle/>
          <a:p>
            <a:fld id="{CFD3BFB6-8B2A-4CBF-9A85-D7FA48816393}" type="slidenum">
              <a:rPr lang="en-US" smtClean="0"/>
              <a:t>‹#›</a:t>
            </a:fld>
            <a:endParaRPr lang="en-US"/>
          </a:p>
        </p:txBody>
      </p:sp>
    </p:spTree>
    <p:extLst>
      <p:ext uri="{BB962C8B-B14F-4D97-AF65-F5344CB8AC3E}">
        <p14:creationId xmlns:p14="http://schemas.microsoft.com/office/powerpoint/2010/main" val="2803156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92959" y="4963773"/>
            <a:ext cx="6588147"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dirty="0"/>
              <a:t>Edit Master text styles</a:t>
            </a:r>
          </a:p>
        </p:txBody>
      </p:sp>
      <p:cxnSp>
        <p:nvCxnSpPr>
          <p:cNvPr id="16" name="Straight Connector 15"/>
          <p:cNvCxnSpPr/>
          <p:nvPr userDrawn="1"/>
        </p:nvCxnSpPr>
        <p:spPr>
          <a:xfrm>
            <a:off x="7432252" y="6360810"/>
            <a:ext cx="434340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Text Placeholder 24"/>
          <p:cNvSpPr>
            <a:spLocks noGrp="1"/>
          </p:cNvSpPr>
          <p:nvPr>
            <p:ph type="body" sz="quarter" idx="11"/>
          </p:nvPr>
        </p:nvSpPr>
        <p:spPr>
          <a:xfrm>
            <a:off x="292958" y="3951842"/>
            <a:ext cx="11556141"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1" y="288918"/>
            <a:ext cx="12014381" cy="301891"/>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7388646" y="5027249"/>
            <a:ext cx="4515045"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4" name="Picture 3">
            <a:extLst>
              <a:ext uri="{FF2B5EF4-FFF2-40B4-BE49-F238E27FC236}">
                <a16:creationId xmlns:a16="http://schemas.microsoft.com/office/drawing/2014/main" id="{E1D4385A-2640-462D-A0F9-1CDE8B819E56}"/>
              </a:ext>
            </a:extLst>
          </p:cNvPr>
          <p:cNvPicPr>
            <a:picLocks noChangeAspect="1"/>
          </p:cNvPicPr>
          <p:nvPr userDrawn="1"/>
        </p:nvPicPr>
        <p:blipFill rotWithShape="1">
          <a:blip r:embed="rId3"/>
          <a:srcRect t="9832" b="18411"/>
          <a:stretch/>
        </p:blipFill>
        <p:spPr>
          <a:xfrm>
            <a:off x="-23681" y="840137"/>
            <a:ext cx="12252960" cy="3303368"/>
          </a:xfrm>
          <a:prstGeom prst="rect">
            <a:avLst/>
          </a:prstGeom>
        </p:spPr>
      </p:pic>
    </p:spTree>
    <p:extLst>
      <p:ext uri="{BB962C8B-B14F-4D97-AF65-F5344CB8AC3E}">
        <p14:creationId xmlns:p14="http://schemas.microsoft.com/office/powerpoint/2010/main" val="249423037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014438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01/25/2021</a:t>
            </a:r>
            <a:endParaRPr lang="en-US" dirty="0"/>
          </a:p>
        </p:txBody>
      </p:sp>
      <p:sp>
        <p:nvSpPr>
          <p:cNvPr id="9" name="Footer Placeholder 4"/>
          <p:cNvSpPr>
            <a:spLocks noGrp="1"/>
          </p:cNvSpPr>
          <p:nvPr>
            <p:ph type="ftr" sz="quarter" idx="3"/>
          </p:nvPr>
        </p:nvSpPr>
        <p:spPr>
          <a:xfrm>
            <a:off x="2040804"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 Johnson           PIP-II Booster CHG0 detector internal review</a:t>
            </a:r>
            <a:endParaRPr lang="en-US" b="1" dirty="0"/>
          </a:p>
        </p:txBody>
      </p:sp>
      <p:sp>
        <p:nvSpPr>
          <p:cNvPr id="10"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285937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0"/>
            <a:ext cx="560832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3" y="971550"/>
            <a:ext cx="5620511"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1"/>
            <a:ext cx="5607301"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6256601" y="4765101"/>
            <a:ext cx="560831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01/25/2021</a:t>
            </a:r>
            <a:endParaRPr lang="en-US" dirty="0"/>
          </a:p>
        </p:txBody>
      </p:sp>
      <p:sp>
        <p:nvSpPr>
          <p:cNvPr id="12" name="Footer Placeholder 4"/>
          <p:cNvSpPr>
            <a:spLocks noGrp="1"/>
          </p:cNvSpPr>
          <p:nvPr>
            <p:ph type="ftr" sz="quarter" idx="3"/>
          </p:nvPr>
        </p:nvSpPr>
        <p:spPr>
          <a:xfrm>
            <a:off x="2040803"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 Johnson           PIP-II Booster CHG0 detector internal review</a:t>
            </a:r>
            <a:endParaRPr lang="en-US" b="1" dirty="0"/>
          </a:p>
        </p:txBody>
      </p:sp>
      <p:sp>
        <p:nvSpPr>
          <p:cNvPr id="13"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372438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49"/>
            <a:ext cx="4037192"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4723617" y="958851"/>
            <a:ext cx="7130140"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04213"/>
            <a:ext cx="900491" cy="241300"/>
          </a:xfrm>
        </p:spPr>
        <p:txBody>
          <a:bodyPr/>
          <a:lstStyle>
            <a:lvl1pPr>
              <a:defRPr sz="1200" smtClean="0"/>
            </a:lvl1pPr>
          </a:lstStyle>
          <a:p>
            <a:pPr>
              <a:defRPr/>
            </a:pPr>
            <a:r>
              <a:rPr lang="en-US"/>
              <a:t>01/25/2021</a:t>
            </a:r>
            <a:endParaRPr lang="en-US" dirty="0"/>
          </a:p>
        </p:txBody>
      </p:sp>
      <p:sp>
        <p:nvSpPr>
          <p:cNvPr id="6" name="Footer Placeholder 4"/>
          <p:cNvSpPr>
            <a:spLocks noGrp="1"/>
          </p:cNvSpPr>
          <p:nvPr>
            <p:ph type="ftr" sz="quarter" idx="17"/>
          </p:nvPr>
        </p:nvSpPr>
        <p:spPr>
          <a:xfrm>
            <a:off x="2040802" y="6504214"/>
            <a:ext cx="8349492" cy="250031"/>
          </a:xfrm>
        </p:spPr>
        <p:txBody>
          <a:bodyPr/>
          <a:lstStyle>
            <a:lvl1pPr>
              <a:defRPr sz="1200" dirty="0" smtClean="0"/>
            </a:lvl1pPr>
          </a:lstStyle>
          <a:p>
            <a:pPr>
              <a:defRPr/>
            </a:pPr>
            <a:r>
              <a:rPr lang="en-US"/>
              <a:t>D. Johnson           PIP-II Booster CHG0 detector internal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231476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1"/>
            <a:ext cx="115824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98764" y="4943006"/>
            <a:ext cx="115824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01/25/2021</a:t>
            </a:r>
            <a:endParaRPr lang="en-US" dirty="0"/>
          </a:p>
        </p:txBody>
      </p:sp>
      <p:sp>
        <p:nvSpPr>
          <p:cNvPr id="9" name="Footer Placeholder 4"/>
          <p:cNvSpPr>
            <a:spLocks noGrp="1"/>
          </p:cNvSpPr>
          <p:nvPr>
            <p:ph type="ftr" sz="quarter" idx="3"/>
          </p:nvPr>
        </p:nvSpPr>
        <p:spPr>
          <a:xfrm>
            <a:off x="2040804" y="6504214"/>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 Johnson           PIP-II Booster CHG0 detector internal review</a:t>
            </a:r>
            <a:endParaRPr lang="en-US" b="1" dirty="0"/>
          </a:p>
        </p:txBody>
      </p:sp>
      <p:sp>
        <p:nvSpPr>
          <p:cNvPr id="11"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254052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3"/>
            <a:ext cx="900491" cy="241300"/>
          </a:xfrm>
        </p:spPr>
        <p:txBody>
          <a:bodyPr/>
          <a:lstStyle/>
          <a:p>
            <a:pPr>
              <a:defRPr/>
            </a:pPr>
            <a:r>
              <a:rPr lang="en-US"/>
              <a:t>01/25/2021</a:t>
            </a:r>
            <a:endParaRPr lang="en-US" dirty="0"/>
          </a:p>
        </p:txBody>
      </p:sp>
      <p:sp>
        <p:nvSpPr>
          <p:cNvPr id="4" name="Footer Placeholder 3"/>
          <p:cNvSpPr>
            <a:spLocks noGrp="1"/>
          </p:cNvSpPr>
          <p:nvPr>
            <p:ph type="ftr" sz="quarter" idx="11"/>
          </p:nvPr>
        </p:nvSpPr>
        <p:spPr>
          <a:xfrm>
            <a:off x="2040803" y="6504214"/>
            <a:ext cx="8347199" cy="242873"/>
          </a:xfrm>
        </p:spPr>
        <p:txBody>
          <a:bodyPr/>
          <a:lstStyle/>
          <a:p>
            <a:pPr>
              <a:defRPr/>
            </a:pPr>
            <a:r>
              <a:rPr lang="en-US"/>
              <a:t>D. Johnson           PIP-II Booster CHG0 detector internal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3658429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01/25/2021</a:t>
            </a:r>
            <a:endParaRPr lang="en-US" dirty="0"/>
          </a:p>
        </p:txBody>
      </p:sp>
      <p:sp>
        <p:nvSpPr>
          <p:cNvPr id="4" name="Footer Placeholder 3"/>
          <p:cNvSpPr>
            <a:spLocks noGrp="1"/>
          </p:cNvSpPr>
          <p:nvPr>
            <p:ph type="ftr" sz="quarter" idx="11"/>
          </p:nvPr>
        </p:nvSpPr>
        <p:spPr>
          <a:xfrm>
            <a:off x="2040804" y="6504214"/>
            <a:ext cx="8363037" cy="242873"/>
          </a:xfrm>
        </p:spPr>
        <p:txBody>
          <a:bodyPr/>
          <a:lstStyle/>
          <a:p>
            <a:pPr>
              <a:defRPr/>
            </a:pPr>
            <a:r>
              <a:rPr lang="en-US"/>
              <a:t>D. Johnson           PIP-II Booster CHG0 detector internal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121885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A2CE2-9513-45B4-8145-32566568E4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AC7ED1-7E14-43F4-82FD-1CAAFE13D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3EE624-5DCA-4D0F-B45F-C9B27AC83782}"/>
              </a:ext>
            </a:extLst>
          </p:cNvPr>
          <p:cNvSpPr>
            <a:spLocks noGrp="1"/>
          </p:cNvSpPr>
          <p:nvPr>
            <p:ph type="dt" sz="half" idx="10"/>
          </p:nvPr>
        </p:nvSpPr>
        <p:spPr/>
        <p:txBody>
          <a:bodyPr/>
          <a:lstStyle/>
          <a:p>
            <a:r>
              <a:rPr lang="en-US"/>
              <a:t>01/25/2021</a:t>
            </a:r>
          </a:p>
        </p:txBody>
      </p:sp>
      <p:sp>
        <p:nvSpPr>
          <p:cNvPr id="5" name="Footer Placeholder 4">
            <a:extLst>
              <a:ext uri="{FF2B5EF4-FFF2-40B4-BE49-F238E27FC236}">
                <a16:creationId xmlns:a16="http://schemas.microsoft.com/office/drawing/2014/main" id="{8441388F-9499-4212-BA8E-02BC8E2CF8E7}"/>
              </a:ext>
            </a:extLst>
          </p:cNvPr>
          <p:cNvSpPr>
            <a:spLocks noGrp="1"/>
          </p:cNvSpPr>
          <p:nvPr>
            <p:ph type="ftr" sz="quarter" idx="11"/>
          </p:nvPr>
        </p:nvSpPr>
        <p:spPr/>
        <p:txBody>
          <a:bodyPr/>
          <a:lstStyle/>
          <a:p>
            <a:r>
              <a:rPr lang="en-US"/>
              <a:t>D. Johnson           PIP-II Booster CHG0 detector internal review</a:t>
            </a:r>
          </a:p>
        </p:txBody>
      </p:sp>
      <p:sp>
        <p:nvSpPr>
          <p:cNvPr id="6" name="Slide Number Placeholder 5">
            <a:extLst>
              <a:ext uri="{FF2B5EF4-FFF2-40B4-BE49-F238E27FC236}">
                <a16:creationId xmlns:a16="http://schemas.microsoft.com/office/drawing/2014/main" id="{D3785ABF-C9A4-44AA-A953-80A9DB58D0A8}"/>
              </a:ext>
            </a:extLst>
          </p:cNvPr>
          <p:cNvSpPr>
            <a:spLocks noGrp="1"/>
          </p:cNvSpPr>
          <p:nvPr>
            <p:ph type="sldNum" sz="quarter" idx="12"/>
          </p:nvPr>
        </p:nvSpPr>
        <p:spPr/>
        <p:txBody>
          <a:bodyPr/>
          <a:lstStyle/>
          <a:p>
            <a:fld id="{CFD3BFB6-8B2A-4CBF-9A85-D7FA48816393}" type="slidenum">
              <a:rPr lang="en-US" smtClean="0"/>
              <a:t>‹#›</a:t>
            </a:fld>
            <a:endParaRPr lang="en-US"/>
          </a:p>
        </p:txBody>
      </p:sp>
    </p:spTree>
    <p:extLst>
      <p:ext uri="{BB962C8B-B14F-4D97-AF65-F5344CB8AC3E}">
        <p14:creationId xmlns:p14="http://schemas.microsoft.com/office/powerpoint/2010/main" val="1848223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92959" y="4963773"/>
            <a:ext cx="6588147"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dirty="0"/>
              <a:t>Edit Master text styles</a:t>
            </a:r>
          </a:p>
        </p:txBody>
      </p:sp>
      <p:cxnSp>
        <p:nvCxnSpPr>
          <p:cNvPr id="16" name="Straight Connector 15"/>
          <p:cNvCxnSpPr/>
          <p:nvPr userDrawn="1"/>
        </p:nvCxnSpPr>
        <p:spPr>
          <a:xfrm>
            <a:off x="7432252" y="6360810"/>
            <a:ext cx="434340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Text Placeholder 24"/>
          <p:cNvSpPr>
            <a:spLocks noGrp="1"/>
          </p:cNvSpPr>
          <p:nvPr>
            <p:ph type="body" sz="quarter" idx="11"/>
          </p:nvPr>
        </p:nvSpPr>
        <p:spPr>
          <a:xfrm>
            <a:off x="292958" y="3951842"/>
            <a:ext cx="11556141"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1" y="288918"/>
            <a:ext cx="12014381" cy="301891"/>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7388646" y="5027249"/>
            <a:ext cx="4515045"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4" name="Picture 3">
            <a:extLst>
              <a:ext uri="{FF2B5EF4-FFF2-40B4-BE49-F238E27FC236}">
                <a16:creationId xmlns:a16="http://schemas.microsoft.com/office/drawing/2014/main" id="{E1D4385A-2640-462D-A0F9-1CDE8B819E56}"/>
              </a:ext>
            </a:extLst>
          </p:cNvPr>
          <p:cNvPicPr>
            <a:picLocks noChangeAspect="1"/>
          </p:cNvPicPr>
          <p:nvPr userDrawn="1"/>
        </p:nvPicPr>
        <p:blipFill rotWithShape="1">
          <a:blip r:embed="rId3"/>
          <a:srcRect t="9832" b="18411"/>
          <a:stretch/>
        </p:blipFill>
        <p:spPr>
          <a:xfrm>
            <a:off x="-23681" y="840137"/>
            <a:ext cx="12252960" cy="3303368"/>
          </a:xfrm>
          <a:prstGeom prst="rect">
            <a:avLst/>
          </a:prstGeom>
        </p:spPr>
      </p:pic>
    </p:spTree>
    <p:extLst>
      <p:ext uri="{BB962C8B-B14F-4D97-AF65-F5344CB8AC3E}">
        <p14:creationId xmlns:p14="http://schemas.microsoft.com/office/powerpoint/2010/main" val="239483256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770611-B21C-4DF6-83E7-480E59672A6A}"/>
              </a:ext>
            </a:extLst>
          </p:cNvPr>
          <p:cNvSpPr>
            <a:spLocks noGrp="1"/>
          </p:cNvSpPr>
          <p:nvPr>
            <p:ph type="dt" sz="half" idx="10"/>
          </p:nvPr>
        </p:nvSpPr>
        <p:spPr/>
        <p:txBody>
          <a:bodyPr/>
          <a:lstStyle/>
          <a:p>
            <a:r>
              <a:rPr lang="en-US"/>
              <a:t>01/25/2021</a:t>
            </a:r>
          </a:p>
        </p:txBody>
      </p:sp>
      <p:sp>
        <p:nvSpPr>
          <p:cNvPr id="3" name="Footer Placeholder 2">
            <a:extLst>
              <a:ext uri="{FF2B5EF4-FFF2-40B4-BE49-F238E27FC236}">
                <a16:creationId xmlns:a16="http://schemas.microsoft.com/office/drawing/2014/main" id="{1BBDB216-FEC1-426F-AA2D-E1774D63A51D}"/>
              </a:ext>
            </a:extLst>
          </p:cNvPr>
          <p:cNvSpPr>
            <a:spLocks noGrp="1"/>
          </p:cNvSpPr>
          <p:nvPr>
            <p:ph type="ftr" sz="quarter" idx="11"/>
          </p:nvPr>
        </p:nvSpPr>
        <p:spPr/>
        <p:txBody>
          <a:bodyPr/>
          <a:lstStyle/>
          <a:p>
            <a:r>
              <a:rPr lang="en-US"/>
              <a:t>D. Johnson           PIP-II Booster CHG0 detector internal review</a:t>
            </a:r>
          </a:p>
        </p:txBody>
      </p:sp>
      <p:sp>
        <p:nvSpPr>
          <p:cNvPr id="4" name="Slide Number Placeholder 3">
            <a:extLst>
              <a:ext uri="{FF2B5EF4-FFF2-40B4-BE49-F238E27FC236}">
                <a16:creationId xmlns:a16="http://schemas.microsoft.com/office/drawing/2014/main" id="{2B23303F-BDA7-44C9-87E6-86323C53AFBF}"/>
              </a:ext>
            </a:extLst>
          </p:cNvPr>
          <p:cNvSpPr>
            <a:spLocks noGrp="1"/>
          </p:cNvSpPr>
          <p:nvPr>
            <p:ph type="sldNum" sz="quarter" idx="12"/>
          </p:nvPr>
        </p:nvSpPr>
        <p:spPr/>
        <p:txBody>
          <a:bodyPr/>
          <a:lstStyle/>
          <a:p>
            <a:fld id="{DDD7EDC4-EB04-4BBC-9A00-5E7FA20D2504}" type="slidenum">
              <a:rPr lang="en-US" smtClean="0"/>
              <a:t>‹#›</a:t>
            </a:fld>
            <a:endParaRPr lang="en-US"/>
          </a:p>
        </p:txBody>
      </p:sp>
    </p:spTree>
    <p:extLst>
      <p:ext uri="{BB962C8B-B14F-4D97-AF65-F5344CB8AC3E}">
        <p14:creationId xmlns:p14="http://schemas.microsoft.com/office/powerpoint/2010/main" val="423428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1D3B-C577-443F-9D2A-39AEE6F5AF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14B06A-65F1-4A93-ACAF-04D4B91CDA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0C6B7F-62E0-4B64-A98F-C2617D50D8EA}"/>
              </a:ext>
            </a:extLst>
          </p:cNvPr>
          <p:cNvSpPr>
            <a:spLocks noGrp="1"/>
          </p:cNvSpPr>
          <p:nvPr>
            <p:ph type="dt" sz="half" idx="10"/>
          </p:nvPr>
        </p:nvSpPr>
        <p:spPr/>
        <p:txBody>
          <a:bodyPr/>
          <a:lstStyle/>
          <a:p>
            <a:r>
              <a:rPr lang="en-US"/>
              <a:t>01/25/2021</a:t>
            </a:r>
          </a:p>
        </p:txBody>
      </p:sp>
      <p:sp>
        <p:nvSpPr>
          <p:cNvPr id="5" name="Footer Placeholder 4">
            <a:extLst>
              <a:ext uri="{FF2B5EF4-FFF2-40B4-BE49-F238E27FC236}">
                <a16:creationId xmlns:a16="http://schemas.microsoft.com/office/drawing/2014/main" id="{88F79415-A1BE-44B4-80A0-3A22A3E4D100}"/>
              </a:ext>
            </a:extLst>
          </p:cNvPr>
          <p:cNvSpPr>
            <a:spLocks noGrp="1"/>
          </p:cNvSpPr>
          <p:nvPr>
            <p:ph type="ftr" sz="quarter" idx="11"/>
          </p:nvPr>
        </p:nvSpPr>
        <p:spPr/>
        <p:txBody>
          <a:bodyPr/>
          <a:lstStyle/>
          <a:p>
            <a:r>
              <a:rPr lang="en-US"/>
              <a:t>D. Johnson           PIP-II Booster CHG0 detector internal review</a:t>
            </a:r>
          </a:p>
        </p:txBody>
      </p:sp>
      <p:sp>
        <p:nvSpPr>
          <p:cNvPr id="6" name="Slide Number Placeholder 5">
            <a:extLst>
              <a:ext uri="{FF2B5EF4-FFF2-40B4-BE49-F238E27FC236}">
                <a16:creationId xmlns:a16="http://schemas.microsoft.com/office/drawing/2014/main" id="{C075F5DA-64D4-474E-ACC1-D084FE002A7F}"/>
              </a:ext>
            </a:extLst>
          </p:cNvPr>
          <p:cNvSpPr>
            <a:spLocks noGrp="1"/>
          </p:cNvSpPr>
          <p:nvPr>
            <p:ph type="sldNum" sz="quarter" idx="12"/>
          </p:nvPr>
        </p:nvSpPr>
        <p:spPr/>
        <p:txBody>
          <a:bodyPr/>
          <a:lstStyle/>
          <a:p>
            <a:fld id="{CFD3BFB6-8B2A-4CBF-9A85-D7FA48816393}" type="slidenum">
              <a:rPr lang="en-US" smtClean="0"/>
              <a:t>‹#›</a:t>
            </a:fld>
            <a:endParaRPr lang="en-US"/>
          </a:p>
        </p:txBody>
      </p:sp>
    </p:spTree>
    <p:extLst>
      <p:ext uri="{BB962C8B-B14F-4D97-AF65-F5344CB8AC3E}">
        <p14:creationId xmlns:p14="http://schemas.microsoft.com/office/powerpoint/2010/main" val="3755955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B2491-18B3-4EA2-A1B1-A0368CC81B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571FF-6DDC-47EA-8BC1-7AE399D47D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B37E02-F1E9-4689-81EF-A2D54F79B6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F356DF-AF0F-4376-9475-E848D9A3F38C}"/>
              </a:ext>
            </a:extLst>
          </p:cNvPr>
          <p:cNvSpPr>
            <a:spLocks noGrp="1"/>
          </p:cNvSpPr>
          <p:nvPr>
            <p:ph type="dt" sz="half" idx="10"/>
          </p:nvPr>
        </p:nvSpPr>
        <p:spPr/>
        <p:txBody>
          <a:bodyPr/>
          <a:lstStyle/>
          <a:p>
            <a:r>
              <a:rPr lang="en-US"/>
              <a:t>01/25/2021</a:t>
            </a:r>
          </a:p>
        </p:txBody>
      </p:sp>
      <p:sp>
        <p:nvSpPr>
          <p:cNvPr id="6" name="Footer Placeholder 5">
            <a:extLst>
              <a:ext uri="{FF2B5EF4-FFF2-40B4-BE49-F238E27FC236}">
                <a16:creationId xmlns:a16="http://schemas.microsoft.com/office/drawing/2014/main" id="{C17D7291-4018-46A2-B46C-609AF1EA5804}"/>
              </a:ext>
            </a:extLst>
          </p:cNvPr>
          <p:cNvSpPr>
            <a:spLocks noGrp="1"/>
          </p:cNvSpPr>
          <p:nvPr>
            <p:ph type="ftr" sz="quarter" idx="11"/>
          </p:nvPr>
        </p:nvSpPr>
        <p:spPr/>
        <p:txBody>
          <a:bodyPr/>
          <a:lstStyle/>
          <a:p>
            <a:r>
              <a:rPr lang="en-US"/>
              <a:t>D. Johnson           PIP-II Booster CHG0 detector internal review</a:t>
            </a:r>
          </a:p>
        </p:txBody>
      </p:sp>
      <p:sp>
        <p:nvSpPr>
          <p:cNvPr id="7" name="Slide Number Placeholder 6">
            <a:extLst>
              <a:ext uri="{FF2B5EF4-FFF2-40B4-BE49-F238E27FC236}">
                <a16:creationId xmlns:a16="http://schemas.microsoft.com/office/drawing/2014/main" id="{69EE010B-C44C-4403-97D2-24A4A83C1457}"/>
              </a:ext>
            </a:extLst>
          </p:cNvPr>
          <p:cNvSpPr>
            <a:spLocks noGrp="1"/>
          </p:cNvSpPr>
          <p:nvPr>
            <p:ph type="sldNum" sz="quarter" idx="12"/>
          </p:nvPr>
        </p:nvSpPr>
        <p:spPr/>
        <p:txBody>
          <a:bodyPr/>
          <a:lstStyle/>
          <a:p>
            <a:fld id="{CFD3BFB6-8B2A-4CBF-9A85-D7FA48816393}" type="slidenum">
              <a:rPr lang="en-US" smtClean="0"/>
              <a:t>‹#›</a:t>
            </a:fld>
            <a:endParaRPr lang="en-US"/>
          </a:p>
        </p:txBody>
      </p:sp>
    </p:spTree>
    <p:extLst>
      <p:ext uri="{BB962C8B-B14F-4D97-AF65-F5344CB8AC3E}">
        <p14:creationId xmlns:p14="http://schemas.microsoft.com/office/powerpoint/2010/main" val="2936516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8E78-0539-46DB-9432-5728B8CA4E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A07E37-C99F-48B6-A5B9-E6CF874276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752944-3176-47A7-BB54-FF9E27E2EF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D4637E-A774-4755-825D-2DDFBC4A52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1EBFAB-CF6D-4A6F-A8F1-6BE5E2F479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FF3D6C-D000-4689-A472-8A8CA93ABBFE}"/>
              </a:ext>
            </a:extLst>
          </p:cNvPr>
          <p:cNvSpPr>
            <a:spLocks noGrp="1"/>
          </p:cNvSpPr>
          <p:nvPr>
            <p:ph type="dt" sz="half" idx="10"/>
          </p:nvPr>
        </p:nvSpPr>
        <p:spPr/>
        <p:txBody>
          <a:bodyPr/>
          <a:lstStyle/>
          <a:p>
            <a:r>
              <a:rPr lang="en-US"/>
              <a:t>01/25/2021</a:t>
            </a:r>
          </a:p>
        </p:txBody>
      </p:sp>
      <p:sp>
        <p:nvSpPr>
          <p:cNvPr id="8" name="Footer Placeholder 7">
            <a:extLst>
              <a:ext uri="{FF2B5EF4-FFF2-40B4-BE49-F238E27FC236}">
                <a16:creationId xmlns:a16="http://schemas.microsoft.com/office/drawing/2014/main" id="{513205BD-43CA-4148-BD3C-2F8F42D6340C}"/>
              </a:ext>
            </a:extLst>
          </p:cNvPr>
          <p:cNvSpPr>
            <a:spLocks noGrp="1"/>
          </p:cNvSpPr>
          <p:nvPr>
            <p:ph type="ftr" sz="quarter" idx="11"/>
          </p:nvPr>
        </p:nvSpPr>
        <p:spPr/>
        <p:txBody>
          <a:bodyPr/>
          <a:lstStyle/>
          <a:p>
            <a:r>
              <a:rPr lang="en-US"/>
              <a:t>D. Johnson           PIP-II Booster CHG0 detector internal review</a:t>
            </a:r>
          </a:p>
        </p:txBody>
      </p:sp>
      <p:sp>
        <p:nvSpPr>
          <p:cNvPr id="9" name="Slide Number Placeholder 8">
            <a:extLst>
              <a:ext uri="{FF2B5EF4-FFF2-40B4-BE49-F238E27FC236}">
                <a16:creationId xmlns:a16="http://schemas.microsoft.com/office/drawing/2014/main" id="{BCAD3858-ED24-40EE-B405-4349799EFF52}"/>
              </a:ext>
            </a:extLst>
          </p:cNvPr>
          <p:cNvSpPr>
            <a:spLocks noGrp="1"/>
          </p:cNvSpPr>
          <p:nvPr>
            <p:ph type="sldNum" sz="quarter" idx="12"/>
          </p:nvPr>
        </p:nvSpPr>
        <p:spPr/>
        <p:txBody>
          <a:bodyPr/>
          <a:lstStyle/>
          <a:p>
            <a:fld id="{CFD3BFB6-8B2A-4CBF-9A85-D7FA48816393}" type="slidenum">
              <a:rPr lang="en-US" smtClean="0"/>
              <a:t>‹#›</a:t>
            </a:fld>
            <a:endParaRPr lang="en-US"/>
          </a:p>
        </p:txBody>
      </p:sp>
    </p:spTree>
    <p:extLst>
      <p:ext uri="{BB962C8B-B14F-4D97-AF65-F5344CB8AC3E}">
        <p14:creationId xmlns:p14="http://schemas.microsoft.com/office/powerpoint/2010/main" val="1326968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4328-3FF3-4D23-A114-09D40FAB8C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686C84-72B6-422D-86E3-9E76B1B3491C}"/>
              </a:ext>
            </a:extLst>
          </p:cNvPr>
          <p:cNvSpPr>
            <a:spLocks noGrp="1"/>
          </p:cNvSpPr>
          <p:nvPr>
            <p:ph type="dt" sz="half" idx="10"/>
          </p:nvPr>
        </p:nvSpPr>
        <p:spPr/>
        <p:txBody>
          <a:bodyPr/>
          <a:lstStyle/>
          <a:p>
            <a:r>
              <a:rPr lang="en-US"/>
              <a:t>01/25/2021</a:t>
            </a:r>
          </a:p>
        </p:txBody>
      </p:sp>
      <p:sp>
        <p:nvSpPr>
          <p:cNvPr id="4" name="Footer Placeholder 3">
            <a:extLst>
              <a:ext uri="{FF2B5EF4-FFF2-40B4-BE49-F238E27FC236}">
                <a16:creationId xmlns:a16="http://schemas.microsoft.com/office/drawing/2014/main" id="{AA83DFF0-AB92-4AD5-89D9-1F5D715D1E40}"/>
              </a:ext>
            </a:extLst>
          </p:cNvPr>
          <p:cNvSpPr>
            <a:spLocks noGrp="1"/>
          </p:cNvSpPr>
          <p:nvPr>
            <p:ph type="ftr" sz="quarter" idx="11"/>
          </p:nvPr>
        </p:nvSpPr>
        <p:spPr/>
        <p:txBody>
          <a:bodyPr/>
          <a:lstStyle/>
          <a:p>
            <a:r>
              <a:rPr lang="en-US"/>
              <a:t>D. Johnson           PIP-II Booster CHG0 detector internal review</a:t>
            </a:r>
          </a:p>
        </p:txBody>
      </p:sp>
      <p:sp>
        <p:nvSpPr>
          <p:cNvPr id="5" name="Slide Number Placeholder 4">
            <a:extLst>
              <a:ext uri="{FF2B5EF4-FFF2-40B4-BE49-F238E27FC236}">
                <a16:creationId xmlns:a16="http://schemas.microsoft.com/office/drawing/2014/main" id="{0C2E207E-8695-43A9-AF5C-3BA492F3D1F9}"/>
              </a:ext>
            </a:extLst>
          </p:cNvPr>
          <p:cNvSpPr>
            <a:spLocks noGrp="1"/>
          </p:cNvSpPr>
          <p:nvPr>
            <p:ph type="sldNum" sz="quarter" idx="12"/>
          </p:nvPr>
        </p:nvSpPr>
        <p:spPr/>
        <p:txBody>
          <a:bodyPr/>
          <a:lstStyle/>
          <a:p>
            <a:fld id="{CFD3BFB6-8B2A-4CBF-9A85-D7FA48816393}" type="slidenum">
              <a:rPr lang="en-US" smtClean="0"/>
              <a:t>‹#›</a:t>
            </a:fld>
            <a:endParaRPr lang="en-US"/>
          </a:p>
        </p:txBody>
      </p:sp>
    </p:spTree>
    <p:extLst>
      <p:ext uri="{BB962C8B-B14F-4D97-AF65-F5344CB8AC3E}">
        <p14:creationId xmlns:p14="http://schemas.microsoft.com/office/powerpoint/2010/main" val="228488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627D70-7567-44E6-9ABF-FD823E09F04E}"/>
              </a:ext>
            </a:extLst>
          </p:cNvPr>
          <p:cNvSpPr>
            <a:spLocks noGrp="1"/>
          </p:cNvSpPr>
          <p:nvPr>
            <p:ph type="dt" sz="half" idx="10"/>
          </p:nvPr>
        </p:nvSpPr>
        <p:spPr/>
        <p:txBody>
          <a:bodyPr/>
          <a:lstStyle/>
          <a:p>
            <a:r>
              <a:rPr lang="en-US"/>
              <a:t>01/25/2021</a:t>
            </a:r>
          </a:p>
        </p:txBody>
      </p:sp>
      <p:sp>
        <p:nvSpPr>
          <p:cNvPr id="3" name="Footer Placeholder 2">
            <a:extLst>
              <a:ext uri="{FF2B5EF4-FFF2-40B4-BE49-F238E27FC236}">
                <a16:creationId xmlns:a16="http://schemas.microsoft.com/office/drawing/2014/main" id="{FF5E1816-4495-42A4-ADF5-049EBD5EA17B}"/>
              </a:ext>
            </a:extLst>
          </p:cNvPr>
          <p:cNvSpPr>
            <a:spLocks noGrp="1"/>
          </p:cNvSpPr>
          <p:nvPr>
            <p:ph type="ftr" sz="quarter" idx="11"/>
          </p:nvPr>
        </p:nvSpPr>
        <p:spPr/>
        <p:txBody>
          <a:bodyPr/>
          <a:lstStyle/>
          <a:p>
            <a:r>
              <a:rPr lang="en-US"/>
              <a:t>D. Johnson           PIP-II Booster CHG0 detector internal review</a:t>
            </a:r>
          </a:p>
        </p:txBody>
      </p:sp>
      <p:sp>
        <p:nvSpPr>
          <p:cNvPr id="4" name="Slide Number Placeholder 3">
            <a:extLst>
              <a:ext uri="{FF2B5EF4-FFF2-40B4-BE49-F238E27FC236}">
                <a16:creationId xmlns:a16="http://schemas.microsoft.com/office/drawing/2014/main" id="{1E96BCFD-5068-48BB-B8CB-D8723E85C9B2}"/>
              </a:ext>
            </a:extLst>
          </p:cNvPr>
          <p:cNvSpPr>
            <a:spLocks noGrp="1"/>
          </p:cNvSpPr>
          <p:nvPr>
            <p:ph type="sldNum" sz="quarter" idx="12"/>
          </p:nvPr>
        </p:nvSpPr>
        <p:spPr/>
        <p:txBody>
          <a:bodyPr/>
          <a:lstStyle/>
          <a:p>
            <a:fld id="{CFD3BFB6-8B2A-4CBF-9A85-D7FA48816393}" type="slidenum">
              <a:rPr lang="en-US" smtClean="0"/>
              <a:t>‹#›</a:t>
            </a:fld>
            <a:endParaRPr lang="en-US"/>
          </a:p>
        </p:txBody>
      </p:sp>
    </p:spTree>
    <p:extLst>
      <p:ext uri="{BB962C8B-B14F-4D97-AF65-F5344CB8AC3E}">
        <p14:creationId xmlns:p14="http://schemas.microsoft.com/office/powerpoint/2010/main" val="4942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BA06-7211-42FE-BC4F-962ABDDDE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222E04-B2D0-4206-9E6E-F2ECDF32BD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D91CD2-4EDF-4A4F-B20B-50E4DF42A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6B158A-34BA-4127-907E-0CC33CFE038F}"/>
              </a:ext>
            </a:extLst>
          </p:cNvPr>
          <p:cNvSpPr>
            <a:spLocks noGrp="1"/>
          </p:cNvSpPr>
          <p:nvPr>
            <p:ph type="dt" sz="half" idx="10"/>
          </p:nvPr>
        </p:nvSpPr>
        <p:spPr/>
        <p:txBody>
          <a:bodyPr/>
          <a:lstStyle/>
          <a:p>
            <a:r>
              <a:rPr lang="en-US"/>
              <a:t>01/25/2021</a:t>
            </a:r>
          </a:p>
        </p:txBody>
      </p:sp>
      <p:sp>
        <p:nvSpPr>
          <p:cNvPr id="6" name="Footer Placeholder 5">
            <a:extLst>
              <a:ext uri="{FF2B5EF4-FFF2-40B4-BE49-F238E27FC236}">
                <a16:creationId xmlns:a16="http://schemas.microsoft.com/office/drawing/2014/main" id="{E9B8BC4F-26CC-48B6-8A17-E23CD263181F}"/>
              </a:ext>
            </a:extLst>
          </p:cNvPr>
          <p:cNvSpPr>
            <a:spLocks noGrp="1"/>
          </p:cNvSpPr>
          <p:nvPr>
            <p:ph type="ftr" sz="quarter" idx="11"/>
          </p:nvPr>
        </p:nvSpPr>
        <p:spPr/>
        <p:txBody>
          <a:bodyPr/>
          <a:lstStyle/>
          <a:p>
            <a:r>
              <a:rPr lang="en-US"/>
              <a:t>D. Johnson           PIP-II Booster CHG0 detector internal review</a:t>
            </a:r>
          </a:p>
        </p:txBody>
      </p:sp>
      <p:sp>
        <p:nvSpPr>
          <p:cNvPr id="7" name="Slide Number Placeholder 6">
            <a:extLst>
              <a:ext uri="{FF2B5EF4-FFF2-40B4-BE49-F238E27FC236}">
                <a16:creationId xmlns:a16="http://schemas.microsoft.com/office/drawing/2014/main" id="{044C05F6-D8D3-4CA2-85D9-FE632DA9DDEA}"/>
              </a:ext>
            </a:extLst>
          </p:cNvPr>
          <p:cNvSpPr>
            <a:spLocks noGrp="1"/>
          </p:cNvSpPr>
          <p:nvPr>
            <p:ph type="sldNum" sz="quarter" idx="12"/>
          </p:nvPr>
        </p:nvSpPr>
        <p:spPr/>
        <p:txBody>
          <a:bodyPr/>
          <a:lstStyle/>
          <a:p>
            <a:fld id="{CFD3BFB6-8B2A-4CBF-9A85-D7FA48816393}" type="slidenum">
              <a:rPr lang="en-US" smtClean="0"/>
              <a:t>‹#›</a:t>
            </a:fld>
            <a:endParaRPr lang="en-US"/>
          </a:p>
        </p:txBody>
      </p:sp>
    </p:spTree>
    <p:extLst>
      <p:ext uri="{BB962C8B-B14F-4D97-AF65-F5344CB8AC3E}">
        <p14:creationId xmlns:p14="http://schemas.microsoft.com/office/powerpoint/2010/main" val="4022626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A43C4-F549-4633-A161-CAD28ECA0C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C0DFAB-B24A-4201-8E10-58F42F85F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F6B371-29AC-473C-B490-7D56B8ADF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6511DC-4AAD-4BD0-A5AD-AB7E2E32EDB2}"/>
              </a:ext>
            </a:extLst>
          </p:cNvPr>
          <p:cNvSpPr>
            <a:spLocks noGrp="1"/>
          </p:cNvSpPr>
          <p:nvPr>
            <p:ph type="dt" sz="half" idx="10"/>
          </p:nvPr>
        </p:nvSpPr>
        <p:spPr/>
        <p:txBody>
          <a:bodyPr/>
          <a:lstStyle/>
          <a:p>
            <a:r>
              <a:rPr lang="en-US"/>
              <a:t>01/25/2021</a:t>
            </a:r>
          </a:p>
        </p:txBody>
      </p:sp>
      <p:sp>
        <p:nvSpPr>
          <p:cNvPr id="6" name="Footer Placeholder 5">
            <a:extLst>
              <a:ext uri="{FF2B5EF4-FFF2-40B4-BE49-F238E27FC236}">
                <a16:creationId xmlns:a16="http://schemas.microsoft.com/office/drawing/2014/main" id="{B806BD8D-33B9-443B-8FBD-D6F0792EFBBE}"/>
              </a:ext>
            </a:extLst>
          </p:cNvPr>
          <p:cNvSpPr>
            <a:spLocks noGrp="1"/>
          </p:cNvSpPr>
          <p:nvPr>
            <p:ph type="ftr" sz="quarter" idx="11"/>
          </p:nvPr>
        </p:nvSpPr>
        <p:spPr/>
        <p:txBody>
          <a:bodyPr/>
          <a:lstStyle/>
          <a:p>
            <a:r>
              <a:rPr lang="en-US"/>
              <a:t>D. Johnson           PIP-II Booster CHG0 detector internal review</a:t>
            </a:r>
          </a:p>
        </p:txBody>
      </p:sp>
      <p:sp>
        <p:nvSpPr>
          <p:cNvPr id="7" name="Slide Number Placeholder 6">
            <a:extLst>
              <a:ext uri="{FF2B5EF4-FFF2-40B4-BE49-F238E27FC236}">
                <a16:creationId xmlns:a16="http://schemas.microsoft.com/office/drawing/2014/main" id="{8E1EDE64-94D8-495D-AC85-E5FDE5E2DF3E}"/>
              </a:ext>
            </a:extLst>
          </p:cNvPr>
          <p:cNvSpPr>
            <a:spLocks noGrp="1"/>
          </p:cNvSpPr>
          <p:nvPr>
            <p:ph type="sldNum" sz="quarter" idx="12"/>
          </p:nvPr>
        </p:nvSpPr>
        <p:spPr/>
        <p:txBody>
          <a:bodyPr/>
          <a:lstStyle/>
          <a:p>
            <a:fld id="{CFD3BFB6-8B2A-4CBF-9A85-D7FA48816393}" type="slidenum">
              <a:rPr lang="en-US" smtClean="0"/>
              <a:t>‹#›</a:t>
            </a:fld>
            <a:endParaRPr lang="en-US"/>
          </a:p>
        </p:txBody>
      </p:sp>
    </p:spTree>
    <p:extLst>
      <p:ext uri="{BB962C8B-B14F-4D97-AF65-F5344CB8AC3E}">
        <p14:creationId xmlns:p14="http://schemas.microsoft.com/office/powerpoint/2010/main" val="3949961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microsoft.com/office/2007/relationships/hdphoto" Target="../media/hdphoto1.wdp"/><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56EBDA-4D9C-429B-A31F-443BB31161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98C7DF-F0C9-49E8-9DEE-440A80CCE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AD3EC-4984-4F55-9B62-CBFC77C07D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01/25/2021</a:t>
            </a:r>
          </a:p>
        </p:txBody>
      </p:sp>
      <p:sp>
        <p:nvSpPr>
          <p:cNvPr id="5" name="Footer Placeholder 4">
            <a:extLst>
              <a:ext uri="{FF2B5EF4-FFF2-40B4-BE49-F238E27FC236}">
                <a16:creationId xmlns:a16="http://schemas.microsoft.com/office/drawing/2014/main" id="{857040A6-3B3E-4587-99A3-3ECE484900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 Johnson           PIP-II Booster CHG0 detector internal review</a:t>
            </a:r>
          </a:p>
        </p:txBody>
      </p:sp>
      <p:sp>
        <p:nvSpPr>
          <p:cNvPr id="6" name="Slide Number Placeholder 5">
            <a:extLst>
              <a:ext uri="{FF2B5EF4-FFF2-40B4-BE49-F238E27FC236}">
                <a16:creationId xmlns:a16="http://schemas.microsoft.com/office/drawing/2014/main" id="{206C9060-435D-4FC7-B3D8-633C77D954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3BFB6-8B2A-4CBF-9A85-D7FA48816393}" type="slidenum">
              <a:rPr lang="en-US" smtClean="0"/>
              <a:t>‹#›</a:t>
            </a:fld>
            <a:endParaRPr lang="en-US"/>
          </a:p>
        </p:txBody>
      </p:sp>
    </p:spTree>
    <p:extLst>
      <p:ext uri="{BB962C8B-B14F-4D97-AF65-F5344CB8AC3E}">
        <p14:creationId xmlns:p14="http://schemas.microsoft.com/office/powerpoint/2010/main" val="2340028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01/25/2021</a:t>
            </a:r>
            <a:endParaRPr lang="en-US" dirty="0"/>
          </a:p>
        </p:txBody>
      </p:sp>
      <p:sp>
        <p:nvSpPr>
          <p:cNvPr id="15" name="Footer Placeholder 4"/>
          <p:cNvSpPr>
            <a:spLocks noGrp="1"/>
          </p:cNvSpPr>
          <p:nvPr>
            <p:ph type="ftr" sz="quarter" idx="3"/>
          </p:nvPr>
        </p:nvSpPr>
        <p:spPr>
          <a:xfrm>
            <a:off x="2040803" y="6504214"/>
            <a:ext cx="83471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 Johnson           PIP-II Booster CHG0 detector internal review</a:t>
            </a:r>
            <a:endParaRPr lang="en-US" b="1" dirty="0"/>
          </a:p>
        </p:txBody>
      </p:sp>
      <p:sp>
        <p:nvSpPr>
          <p:cNvPr id="16"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8600018" y="4477484"/>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dirty="0"/>
          </a:p>
        </p:txBody>
      </p:sp>
      <p:pic>
        <p:nvPicPr>
          <p:cNvPr id="13" name="Picture 6" descr="FermiLogo_RGB_NALBlu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427579" y="6258863"/>
            <a:ext cx="1459621" cy="197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9D3B64A-EA5B-4BBD-B33D-FBB4702EA300}"/>
              </a:ext>
            </a:extLst>
          </p:cNvPr>
          <p:cNvPicPr>
            <a:picLocks noChangeAspect="1"/>
          </p:cNvPicPr>
          <p:nvPr userDrawn="1"/>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10422882" y="6204352"/>
            <a:ext cx="1492581" cy="440660"/>
          </a:xfrm>
          <a:prstGeom prst="rect">
            <a:avLst/>
          </a:prstGeom>
        </p:spPr>
      </p:pic>
      <p:grpSp>
        <p:nvGrpSpPr>
          <p:cNvPr id="6" name="Group 5">
            <a:extLst>
              <a:ext uri="{FF2B5EF4-FFF2-40B4-BE49-F238E27FC236}">
                <a16:creationId xmlns:a16="http://schemas.microsoft.com/office/drawing/2014/main" id="{B6159D21-C2A4-4927-8486-65CB7942BD35}"/>
              </a:ext>
            </a:extLst>
          </p:cNvPr>
          <p:cNvGrpSpPr/>
          <p:nvPr userDrawn="1"/>
        </p:nvGrpSpPr>
        <p:grpSpPr>
          <a:xfrm>
            <a:off x="287867" y="6203027"/>
            <a:ext cx="11627036" cy="440660"/>
            <a:chOff x="215900" y="6203027"/>
            <a:chExt cx="8720277" cy="440660"/>
          </a:xfrm>
        </p:grpSpPr>
        <p:cxnSp>
          <p:nvCxnSpPr>
            <p:cNvPr id="10" name="Straight Connector 9"/>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79C8BDFB-BD51-4DA6-A703-532E3693586B}"/>
                </a:ext>
              </a:extLst>
            </p:cNvPr>
            <p:cNvPicPr>
              <a:picLocks noChangeAspect="1"/>
            </p:cNvPicPr>
            <p:nvPr userDrawn="1"/>
          </p:nvPicPr>
          <p:blipFill>
            <a:blip r:embed="rId14"/>
            <a:stretch>
              <a:fillRect/>
            </a:stretch>
          </p:blipFill>
          <p:spPr>
            <a:xfrm>
              <a:off x="7816741" y="6203027"/>
              <a:ext cx="1119436" cy="440660"/>
            </a:xfrm>
            <a:prstGeom prst="rect">
              <a:avLst/>
            </a:prstGeom>
          </p:spPr>
        </p:pic>
      </p:grpSp>
    </p:spTree>
    <p:extLst>
      <p:ext uri="{BB962C8B-B14F-4D97-AF65-F5344CB8AC3E}">
        <p14:creationId xmlns:p14="http://schemas.microsoft.com/office/powerpoint/2010/main" val="38647839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1" r:id="rId9"/>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945E882-FC58-43CF-8A93-57E3E35DAF98}"/>
              </a:ext>
            </a:extLst>
          </p:cNvPr>
          <p:cNvSpPr>
            <a:spLocks noGrp="1"/>
          </p:cNvSpPr>
          <p:nvPr>
            <p:ph type="body" sz="quarter" idx="11"/>
          </p:nvPr>
        </p:nvSpPr>
        <p:spPr>
          <a:xfrm>
            <a:off x="667086" y="4137250"/>
            <a:ext cx="11011108" cy="1003049"/>
          </a:xfrm>
        </p:spPr>
        <p:txBody>
          <a:bodyPr>
            <a:normAutofit/>
          </a:bodyPr>
          <a:lstStyle/>
          <a:p>
            <a:r>
              <a:rPr lang="en-US" dirty="0"/>
              <a:t>PIP-II Booster Charge Zero (CHG0) Detector Internal Review </a:t>
            </a:r>
          </a:p>
        </p:txBody>
      </p:sp>
      <p:sp>
        <p:nvSpPr>
          <p:cNvPr id="8" name="Text Placeholder 7">
            <a:extLst>
              <a:ext uri="{FF2B5EF4-FFF2-40B4-BE49-F238E27FC236}">
                <a16:creationId xmlns:a16="http://schemas.microsoft.com/office/drawing/2014/main" id="{706E3073-2A0B-4F90-9542-2C3154C13E9F}"/>
              </a:ext>
            </a:extLst>
          </p:cNvPr>
          <p:cNvSpPr>
            <a:spLocks noGrp="1"/>
          </p:cNvSpPr>
          <p:nvPr>
            <p:ph type="body" sz="quarter" idx="10"/>
          </p:nvPr>
        </p:nvSpPr>
        <p:spPr>
          <a:xfrm>
            <a:off x="667086" y="5140299"/>
            <a:ext cx="6629453" cy="1223179"/>
          </a:xfrm>
        </p:spPr>
        <p:txBody>
          <a:bodyPr/>
          <a:lstStyle/>
          <a:p>
            <a:r>
              <a:rPr lang="en-US" dirty="0"/>
              <a:t>David Johnson PIP-II L3 Manager for Booster Upgrades</a:t>
            </a:r>
          </a:p>
          <a:p>
            <a:r>
              <a:rPr lang="en-US" dirty="0"/>
              <a:t>Proton Source Department</a:t>
            </a:r>
          </a:p>
          <a:p>
            <a:r>
              <a:rPr lang="en-US" dirty="0"/>
              <a:t>25 - January - 2021</a:t>
            </a:r>
          </a:p>
          <a:p>
            <a:endParaRPr lang="en-US" dirty="0"/>
          </a:p>
          <a:p>
            <a:endParaRPr lang="en-US" dirty="0"/>
          </a:p>
        </p:txBody>
      </p:sp>
    </p:spTree>
    <p:extLst>
      <p:ext uri="{BB962C8B-B14F-4D97-AF65-F5344CB8AC3E}">
        <p14:creationId xmlns:p14="http://schemas.microsoft.com/office/powerpoint/2010/main" val="397065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E7E4CD-A2CD-4DC9-9822-2E467C6B2F48}"/>
              </a:ext>
            </a:extLst>
          </p:cNvPr>
          <p:cNvSpPr>
            <a:spLocks noGrp="1"/>
          </p:cNvSpPr>
          <p:nvPr>
            <p:ph idx="1"/>
          </p:nvPr>
        </p:nvSpPr>
        <p:spPr/>
        <p:txBody>
          <a:bodyPr/>
          <a:lstStyle/>
          <a:p>
            <a:pPr>
              <a:buFont typeface="Wingdings" panose="05000000000000000000" pitchFamily="2" charset="2"/>
              <a:buChar char="Ø"/>
            </a:pPr>
            <a:r>
              <a:rPr lang="en-US" sz="2000" dirty="0"/>
              <a:t>I would like to Welcome everyone to the Internal Review for the new Booster CHG0 Detector</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A special thanks to the Review committee</a:t>
            </a:r>
          </a:p>
          <a:p>
            <a:pPr lvl="1">
              <a:buFont typeface="Wingdings" panose="05000000000000000000" pitchFamily="2" charset="2"/>
              <a:buChar char="Ø"/>
            </a:pPr>
            <a:r>
              <a:rPr lang="en-US" sz="1800" dirty="0"/>
              <a:t>Paul Derwent</a:t>
            </a:r>
          </a:p>
          <a:p>
            <a:pPr lvl="1">
              <a:buFont typeface="Wingdings" panose="05000000000000000000" pitchFamily="2" charset="2"/>
              <a:buChar char="Ø"/>
            </a:pPr>
            <a:r>
              <a:rPr lang="en-US" sz="1800" dirty="0"/>
              <a:t>David Capista </a:t>
            </a:r>
          </a:p>
          <a:p>
            <a:pPr lvl="1">
              <a:buFont typeface="Wingdings" panose="05000000000000000000" pitchFamily="2" charset="2"/>
              <a:buChar char="Ø"/>
            </a:pPr>
            <a:r>
              <a:rPr lang="en-US" sz="1800" dirty="0"/>
              <a:t>Brian </a:t>
            </a:r>
            <a:r>
              <a:rPr lang="en-US" sz="1800" dirty="0" err="1"/>
              <a:t>Fellenz</a:t>
            </a:r>
            <a:endParaRPr lang="en-US" sz="1800" dirty="0"/>
          </a:p>
          <a:p>
            <a:pPr lvl="1">
              <a:buFont typeface="Wingdings" panose="05000000000000000000" pitchFamily="2" charset="2"/>
              <a:buChar char="Ø"/>
            </a:pPr>
            <a:endParaRPr lang="en-US" sz="1800" dirty="0"/>
          </a:p>
          <a:p>
            <a:pPr>
              <a:buFont typeface="Wingdings" panose="05000000000000000000" pitchFamily="2" charset="2"/>
              <a:buChar char="Ø"/>
            </a:pPr>
            <a:r>
              <a:rPr lang="en-US" sz="2000" dirty="0"/>
              <a:t>Schedule</a:t>
            </a:r>
          </a:p>
          <a:p>
            <a:pPr lvl="1">
              <a:buFont typeface="Wingdings" panose="05000000000000000000" pitchFamily="2" charset="2"/>
              <a:buChar char="Ø"/>
            </a:pPr>
            <a:r>
              <a:rPr lang="en-US" sz="1800" dirty="0"/>
              <a:t>Welcome:  David Johnson  (10 min)</a:t>
            </a:r>
          </a:p>
          <a:p>
            <a:pPr lvl="1">
              <a:buFont typeface="Wingdings" panose="05000000000000000000" pitchFamily="2" charset="2"/>
              <a:buChar char="Ø"/>
            </a:pPr>
            <a:r>
              <a:rPr lang="en-US" sz="1800" dirty="0"/>
              <a:t>Present CHG0 and Requirements: C. Y. Tan (10 in)</a:t>
            </a:r>
          </a:p>
          <a:p>
            <a:pPr lvl="1">
              <a:buFont typeface="Wingdings" panose="05000000000000000000" pitchFamily="2" charset="2"/>
              <a:buChar char="Ø"/>
            </a:pPr>
            <a:r>
              <a:rPr lang="en-US" sz="1800" dirty="0"/>
              <a:t>TBD – Aisha Ibrahim  (30 min)</a:t>
            </a:r>
          </a:p>
          <a:p>
            <a:pPr lvl="1">
              <a:buFont typeface="Wingdings" panose="05000000000000000000" pitchFamily="2" charset="2"/>
              <a:buChar char="Ø"/>
            </a:pPr>
            <a:r>
              <a:rPr lang="en-US" sz="1800" dirty="0"/>
              <a:t>Questions (20 min)</a:t>
            </a:r>
          </a:p>
          <a:p>
            <a:pPr lvl="1">
              <a:buFont typeface="Wingdings" panose="05000000000000000000" pitchFamily="2" charset="2"/>
              <a:buChar char="Ø"/>
            </a:pPr>
            <a:r>
              <a:rPr lang="en-US" sz="1800" dirty="0"/>
              <a:t>Committee Deliberation (35 min)</a:t>
            </a:r>
          </a:p>
          <a:p>
            <a:pPr lvl="1">
              <a:buFont typeface="Wingdings" panose="05000000000000000000" pitchFamily="2" charset="2"/>
              <a:buChar char="Ø"/>
            </a:pPr>
            <a:r>
              <a:rPr lang="en-US" sz="1800" dirty="0"/>
              <a:t>Closeout (15 min)</a:t>
            </a:r>
          </a:p>
          <a:p>
            <a:endParaRPr lang="en-US" dirty="0"/>
          </a:p>
        </p:txBody>
      </p:sp>
      <p:sp>
        <p:nvSpPr>
          <p:cNvPr id="3" name="Title 2">
            <a:extLst>
              <a:ext uri="{FF2B5EF4-FFF2-40B4-BE49-F238E27FC236}">
                <a16:creationId xmlns:a16="http://schemas.microsoft.com/office/drawing/2014/main" id="{3829CFF3-AC22-4343-A38D-159BBFF2C7EA}"/>
              </a:ext>
            </a:extLst>
          </p:cNvPr>
          <p:cNvSpPr>
            <a:spLocks noGrp="1"/>
          </p:cNvSpPr>
          <p:nvPr>
            <p:ph type="title"/>
          </p:nvPr>
        </p:nvSpPr>
        <p:spPr/>
        <p:txBody>
          <a:bodyPr/>
          <a:lstStyle/>
          <a:p>
            <a:r>
              <a:rPr lang="en-US" dirty="0"/>
              <a:t>Welcome and Schedule</a:t>
            </a:r>
          </a:p>
        </p:txBody>
      </p:sp>
      <p:sp>
        <p:nvSpPr>
          <p:cNvPr id="4" name="Date Placeholder 3">
            <a:extLst>
              <a:ext uri="{FF2B5EF4-FFF2-40B4-BE49-F238E27FC236}">
                <a16:creationId xmlns:a16="http://schemas.microsoft.com/office/drawing/2014/main" id="{481C804C-6D58-42C0-998C-DEED8D083E72}"/>
              </a:ext>
            </a:extLst>
          </p:cNvPr>
          <p:cNvSpPr>
            <a:spLocks noGrp="1"/>
          </p:cNvSpPr>
          <p:nvPr>
            <p:ph type="dt" sz="half" idx="2"/>
          </p:nvPr>
        </p:nvSpPr>
        <p:spPr/>
        <p:txBody>
          <a:bodyPr/>
          <a:lstStyle/>
          <a:p>
            <a:pPr>
              <a:defRPr/>
            </a:pPr>
            <a:r>
              <a:rPr lang="en-US"/>
              <a:t>01/25/2021</a:t>
            </a:r>
            <a:endParaRPr lang="en-US" dirty="0"/>
          </a:p>
        </p:txBody>
      </p:sp>
      <p:sp>
        <p:nvSpPr>
          <p:cNvPr id="5" name="Footer Placeholder 4">
            <a:extLst>
              <a:ext uri="{FF2B5EF4-FFF2-40B4-BE49-F238E27FC236}">
                <a16:creationId xmlns:a16="http://schemas.microsoft.com/office/drawing/2014/main" id="{B059FEC1-20FD-4992-83C6-E9C3B825D725}"/>
              </a:ext>
            </a:extLst>
          </p:cNvPr>
          <p:cNvSpPr>
            <a:spLocks noGrp="1"/>
          </p:cNvSpPr>
          <p:nvPr>
            <p:ph type="ftr" sz="quarter" idx="3"/>
          </p:nvPr>
        </p:nvSpPr>
        <p:spPr/>
        <p:txBody>
          <a:bodyPr/>
          <a:lstStyle/>
          <a:p>
            <a:pPr>
              <a:defRPr/>
            </a:pPr>
            <a:r>
              <a:rPr lang="en-US"/>
              <a:t>D. Johnson           PIP-II Booster CHG0 detector internal review</a:t>
            </a:r>
            <a:endParaRPr lang="en-US" b="1" dirty="0"/>
          </a:p>
        </p:txBody>
      </p:sp>
      <p:sp>
        <p:nvSpPr>
          <p:cNvPr id="6" name="Slide Number Placeholder 5">
            <a:extLst>
              <a:ext uri="{FF2B5EF4-FFF2-40B4-BE49-F238E27FC236}">
                <a16:creationId xmlns:a16="http://schemas.microsoft.com/office/drawing/2014/main" id="{F0A37AE4-89EA-44FA-B6D5-77B09F5D886A}"/>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157276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4B57CD-2DEE-4C3A-B9EF-13A64204603A}"/>
              </a:ext>
            </a:extLst>
          </p:cNvPr>
          <p:cNvSpPr>
            <a:spLocks noGrp="1"/>
          </p:cNvSpPr>
          <p:nvPr>
            <p:ph idx="1"/>
          </p:nvPr>
        </p:nvSpPr>
        <p:spPr>
          <a:xfrm>
            <a:off x="240301" y="786221"/>
            <a:ext cx="11711398" cy="5285558"/>
          </a:xfrm>
        </p:spPr>
        <p:txBody>
          <a:bodyPr/>
          <a:lstStyle/>
          <a:p>
            <a:pPr>
              <a:buFont typeface="Wingdings" panose="05000000000000000000" pitchFamily="2" charset="2"/>
              <a:buChar char="Ø"/>
            </a:pPr>
            <a:r>
              <a:rPr lang="en-US" sz="2000" dirty="0"/>
              <a:t>The Proton Source through PIP-II Accelerator Upgrade task is replacing the current CHG0 detector and electronics with a high resolution, large dynamic range, good linearity, and low distortion commercial unit. </a:t>
            </a:r>
          </a:p>
          <a:p>
            <a:pPr>
              <a:buFont typeface="Wingdings" panose="05000000000000000000" pitchFamily="2" charset="2"/>
              <a:buChar char="Ø"/>
            </a:pPr>
            <a:r>
              <a:rPr lang="en-US" sz="2000" dirty="0"/>
              <a:t>The main purpose of this replacement is to provide a detector with a higher charge range to accommodate the continued increase in cycle intensity and to provide for a finer resolution and linearity due to the strict requirement for increased acceleration efficiency to the 98% range for PIP-II.</a:t>
            </a:r>
          </a:p>
          <a:p>
            <a:pPr>
              <a:buFont typeface="Wingdings" panose="05000000000000000000" pitchFamily="2" charset="2"/>
              <a:buChar char="Ø"/>
            </a:pPr>
            <a:r>
              <a:rPr lang="en-US" dirty="0"/>
              <a:t>The complete CHG0 system will consist of </a:t>
            </a:r>
          </a:p>
          <a:p>
            <a:pPr lvl="1">
              <a:buFont typeface="Wingdings" panose="05000000000000000000" pitchFamily="2" charset="2"/>
              <a:buChar char="Ø"/>
            </a:pPr>
            <a:r>
              <a:rPr lang="en-US" dirty="0"/>
              <a:t>a commercial Unser-style Current Transformer with control, processing, amplification electronics, </a:t>
            </a:r>
          </a:p>
          <a:p>
            <a:pPr lvl="1">
              <a:buFont typeface="Wingdings" panose="05000000000000000000" pitchFamily="2" charset="2"/>
              <a:buChar char="Ø"/>
            </a:pPr>
            <a:r>
              <a:rPr lang="en-US" dirty="0"/>
              <a:t>a front-end for interfacing to the control system and distribution electronics. </a:t>
            </a:r>
          </a:p>
          <a:p>
            <a:pPr>
              <a:buFont typeface="Wingdings" panose="05000000000000000000" pitchFamily="2" charset="2"/>
              <a:buChar char="Ø"/>
            </a:pPr>
            <a:r>
              <a:rPr lang="en-US" dirty="0"/>
              <a:t>The current commercial unit under selection id the </a:t>
            </a:r>
            <a:r>
              <a:rPr lang="en-US" dirty="0" err="1"/>
              <a:t>Bergoz</a:t>
            </a:r>
            <a:r>
              <a:rPr lang="en-US" dirty="0"/>
              <a:t> NPCT-CF6”-96.0-120 UHV with the very high resolution and radiation-resistant with matched interface cable. </a:t>
            </a:r>
          </a:p>
          <a:p>
            <a:pPr>
              <a:buFont typeface="Wingdings" panose="05000000000000000000" pitchFamily="2" charset="2"/>
              <a:buChar char="Ø"/>
            </a:pPr>
            <a:endParaRPr lang="en-US" sz="2000" dirty="0"/>
          </a:p>
          <a:p>
            <a:pPr>
              <a:buFont typeface="Wingdings" panose="05000000000000000000" pitchFamily="2" charset="2"/>
              <a:buChar char="Ø"/>
            </a:pPr>
            <a:endParaRPr lang="en-US" sz="1600" dirty="0"/>
          </a:p>
        </p:txBody>
      </p:sp>
      <p:sp>
        <p:nvSpPr>
          <p:cNvPr id="10" name="Title 1">
            <a:extLst>
              <a:ext uri="{FF2B5EF4-FFF2-40B4-BE49-F238E27FC236}">
                <a16:creationId xmlns:a16="http://schemas.microsoft.com/office/drawing/2014/main" id="{97CB1093-59EB-4CF5-A277-CC349021855A}"/>
              </a:ext>
            </a:extLst>
          </p:cNvPr>
          <p:cNvSpPr>
            <a:spLocks noGrp="1"/>
          </p:cNvSpPr>
          <p:nvPr>
            <p:ph type="title"/>
          </p:nvPr>
        </p:nvSpPr>
        <p:spPr/>
        <p:txBody>
          <a:bodyPr/>
          <a:lstStyle/>
          <a:p>
            <a:r>
              <a:rPr lang="en-US" dirty="0"/>
              <a:t>Background</a:t>
            </a:r>
          </a:p>
        </p:txBody>
      </p:sp>
      <p:sp>
        <p:nvSpPr>
          <p:cNvPr id="8" name="Date Placeholder 7">
            <a:extLst>
              <a:ext uri="{FF2B5EF4-FFF2-40B4-BE49-F238E27FC236}">
                <a16:creationId xmlns:a16="http://schemas.microsoft.com/office/drawing/2014/main" id="{DBBF18ED-C200-4CAA-A399-4631FB1B5735}"/>
              </a:ext>
            </a:extLst>
          </p:cNvPr>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4C97"/>
                </a:solidFill>
                <a:effectLst/>
                <a:uLnTx/>
                <a:uFillTx/>
                <a:latin typeface="Helvetica" charset="0"/>
                <a:ea typeface="+mn-ea"/>
              </a:rPr>
              <a:t>01/25/2021</a:t>
            </a:r>
            <a:endParaRPr kumimoji="0" lang="en-US" altLang="en-US" sz="1200" b="0" i="0" u="none" strike="noStrike" kern="1200" cap="none" spc="0" normalizeH="0" baseline="0" noProof="0" dirty="0">
              <a:ln>
                <a:noFill/>
              </a:ln>
              <a:solidFill>
                <a:srgbClr val="004C97"/>
              </a:solidFill>
              <a:effectLst/>
              <a:uLnTx/>
              <a:uFillTx/>
              <a:latin typeface="Helvetica" charset="0"/>
              <a:ea typeface="+mn-ea"/>
            </a:endParaRPr>
          </a:p>
        </p:txBody>
      </p:sp>
      <p:sp>
        <p:nvSpPr>
          <p:cNvPr id="2" name="Footer Placeholder 1">
            <a:extLst>
              <a:ext uri="{FF2B5EF4-FFF2-40B4-BE49-F238E27FC236}">
                <a16:creationId xmlns:a16="http://schemas.microsoft.com/office/drawing/2014/main" id="{7E01AFF3-6B13-4BEE-99B6-917048327B5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4C97"/>
                </a:solidFill>
                <a:effectLst/>
                <a:uLnTx/>
                <a:uFillTx/>
                <a:latin typeface="Helvetica"/>
                <a:ea typeface="ＭＳ Ｐゴシック" charset="0"/>
              </a:rPr>
              <a:t>D. Johnson           PIP-II Booster CHG0 detector internal review</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a:extLst>
              <a:ext uri="{FF2B5EF4-FFF2-40B4-BE49-F238E27FC236}">
                <a16:creationId xmlns:a16="http://schemas.microsoft.com/office/drawing/2014/main" id="{C5B72BE1-9095-42AE-8900-45F05D47F048}"/>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4078CA2-75EA-4F42-B0AF-FB0975373545}" type="slidenum">
              <a:rPr kumimoji="0" lang="en-US" altLang="en-US" sz="1200" b="0" i="0" u="none" strike="noStrike" kern="1200" cap="none" spc="0" normalizeH="0" baseline="0" noProof="0">
                <a:ln>
                  <a:noFill/>
                </a:ln>
                <a:solidFill>
                  <a:srgbClr val="004C97"/>
                </a:solidFill>
                <a:effectLst/>
                <a:uLnTx/>
                <a:uFillTx/>
                <a:latin typeface="Helvetica" charset="0"/>
                <a:ea typeface="+mn-ea"/>
              </a:rPr>
              <a:pPr marL="0" marR="0" lvl="0" indent="0" algn="l"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4C97"/>
              </a:solidFill>
              <a:effectLst/>
              <a:uLnTx/>
              <a:uFillTx/>
              <a:latin typeface="Helvetica" charset="0"/>
              <a:ea typeface="+mn-ea"/>
            </a:endParaRPr>
          </a:p>
        </p:txBody>
      </p:sp>
      <p:sp>
        <p:nvSpPr>
          <p:cNvPr id="9" name="Content Placeholder 2">
            <a:extLst>
              <a:ext uri="{FF2B5EF4-FFF2-40B4-BE49-F238E27FC236}">
                <a16:creationId xmlns:a16="http://schemas.microsoft.com/office/drawing/2014/main" id="{2CAE4300-F2CB-4C1F-AA52-43CCE2DC35E0}"/>
              </a:ext>
            </a:extLst>
          </p:cNvPr>
          <p:cNvSpPr txBox="1">
            <a:spLocks/>
          </p:cNvSpPr>
          <p:nvPr/>
        </p:nvSpPr>
        <p:spPr>
          <a:xfrm>
            <a:off x="848784" y="749133"/>
            <a:ext cx="8672513" cy="5564581"/>
          </a:xfrm>
          <a:prstGeom prst="rect">
            <a:avLst/>
          </a:prstGeom>
        </p:spPr>
        <p:txBody>
          <a:bodyPr lIns="0" tIns="0" rIns="0" bIns="0">
            <a:normAutofit/>
          </a:bodyPr>
          <a:lstStyle>
            <a:lvl1pPr marL="342900" indent="-342900" algn="l" defTabSz="457200" rtl="0" eaLnBrk="1" fontAlgn="base" hangingPunct="1">
              <a:spcBef>
                <a:spcPts val="1200"/>
              </a:spcBef>
              <a:spcAft>
                <a:spcPct val="0"/>
              </a:spcAft>
              <a:buFont typeface="Arial"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ts val="200"/>
              </a:spcBef>
              <a:spcAft>
                <a:spcPct val="0"/>
              </a:spcAft>
              <a:buFont typeface="Arial" charset="0"/>
              <a:buChar char="–"/>
              <a:defRPr sz="2200" kern="1200">
                <a:solidFill>
                  <a:srgbClr val="404040"/>
                </a:solidFill>
                <a:latin typeface="Helvetica"/>
                <a:ea typeface="ＭＳ Ｐゴシック" charset="0"/>
                <a:cs typeface="ＭＳ Ｐゴシック" charset="0"/>
              </a:defRPr>
            </a:lvl2pPr>
            <a:lvl3pPr marL="1143000" indent="-228600" algn="l" defTabSz="457200" rtl="0" eaLnBrk="1" fontAlgn="base" hangingPunct="1">
              <a:spcBef>
                <a:spcPts val="0"/>
              </a:spcBef>
              <a:spcAft>
                <a:spcPct val="0"/>
              </a:spcAft>
              <a:buFont typeface="Arial" charset="0"/>
              <a:buChar char="•"/>
              <a:defRPr sz="2000" kern="1200">
                <a:solidFill>
                  <a:srgbClr val="404040"/>
                </a:solidFill>
                <a:latin typeface="Helvetica"/>
                <a:ea typeface="ＭＳ Ｐゴシック" charset="0"/>
                <a:cs typeface="ＭＳ Ｐゴシック" charset="0"/>
              </a:defRPr>
            </a:lvl3pPr>
            <a:lvl4pPr marL="1600200" indent="-228600" algn="l" defTabSz="457200" rtl="0" eaLnBrk="1" fontAlgn="base" hangingPunct="1">
              <a:spcBef>
                <a:spcPts val="0"/>
              </a:spcBef>
              <a:spcAft>
                <a:spcPct val="0"/>
              </a:spcAft>
              <a:buFont typeface="Arial" charset="0"/>
              <a:buChar char="–"/>
              <a:defRPr sz="1800" kern="1200">
                <a:solidFill>
                  <a:srgbClr val="404040"/>
                </a:solidFill>
                <a:latin typeface="Helvetica"/>
                <a:ea typeface="ＭＳ Ｐゴシック" charset="0"/>
                <a:cs typeface="ＭＳ Ｐゴシック" charset="0"/>
              </a:defRPr>
            </a:lvl4pPr>
            <a:lvl5pPr marL="2057400" indent="-228600" algn="l" defTabSz="457200" rtl="0" eaLnBrk="1" fontAlgn="base" hangingPunct="1">
              <a:spcBef>
                <a:spcPts val="0"/>
              </a:spcBef>
              <a:spcAft>
                <a:spcPct val="0"/>
              </a:spcAft>
              <a:buFont typeface="Arial"/>
              <a:buChar char="•"/>
              <a:defRPr sz="180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ts val="12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404040"/>
              </a:solidFill>
              <a:effectLst/>
              <a:uLnTx/>
              <a:uFillTx/>
              <a:latin typeface="Helvetica"/>
            </a:endParaRPr>
          </a:p>
        </p:txBody>
      </p:sp>
    </p:spTree>
    <p:extLst>
      <p:ext uri="{BB962C8B-B14F-4D97-AF65-F5344CB8AC3E}">
        <p14:creationId xmlns:p14="http://schemas.microsoft.com/office/powerpoint/2010/main" val="2837683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4B57CD-2DEE-4C3A-B9EF-13A64204603A}"/>
              </a:ext>
            </a:extLst>
          </p:cNvPr>
          <p:cNvSpPr>
            <a:spLocks noGrp="1"/>
          </p:cNvSpPr>
          <p:nvPr>
            <p:ph idx="1"/>
          </p:nvPr>
        </p:nvSpPr>
        <p:spPr>
          <a:xfrm>
            <a:off x="240301" y="786221"/>
            <a:ext cx="11711398" cy="5285558"/>
          </a:xfrm>
        </p:spPr>
        <p:txBody>
          <a:bodyPr/>
          <a:lstStyle/>
          <a:p>
            <a:pPr>
              <a:buFont typeface="Wingdings" panose="05000000000000000000" pitchFamily="2" charset="2"/>
              <a:buChar char="Ø"/>
            </a:pPr>
            <a:r>
              <a:rPr lang="en-US" dirty="0"/>
              <a:t>It is desired to install the detector in the tunnel and cables to the gallery during the 2021 Summer shutdown. </a:t>
            </a:r>
          </a:p>
          <a:p>
            <a:pPr>
              <a:buFont typeface="Wingdings" panose="05000000000000000000" pitchFamily="2" charset="2"/>
              <a:buChar char="Ø"/>
            </a:pPr>
            <a:r>
              <a:rPr lang="en-US" dirty="0"/>
              <a:t>The front-end electronics, distribution electronics, and ACNET interface will be assembled and commissioned post shutdown during FY22. </a:t>
            </a:r>
          </a:p>
          <a:p>
            <a:pPr>
              <a:buFont typeface="Wingdings" panose="05000000000000000000" pitchFamily="2" charset="2"/>
              <a:buChar char="Ø"/>
            </a:pPr>
            <a:r>
              <a:rPr lang="en-US" dirty="0"/>
              <a:t>The 14-week lead time for the detector means the detector needs to be ordered as soon ad the PIP-II project obtains CD-3A. </a:t>
            </a:r>
          </a:p>
          <a:p>
            <a:pPr>
              <a:buFont typeface="Wingdings" panose="05000000000000000000" pitchFamily="2" charset="2"/>
              <a:buChar char="Ø"/>
            </a:pPr>
            <a:r>
              <a:rPr lang="en-US" dirty="0"/>
              <a:t>Timeline</a:t>
            </a:r>
          </a:p>
          <a:p>
            <a:pPr lvl="1">
              <a:buFont typeface="Wingdings" panose="05000000000000000000" pitchFamily="2" charset="2"/>
              <a:buChar char="Ø"/>
            </a:pPr>
            <a:r>
              <a:rPr lang="en-US" dirty="0"/>
              <a:t>The PIP-II CD-3A review is scheduled for Feb 17</a:t>
            </a:r>
            <a:r>
              <a:rPr lang="en-US" baseline="30000" dirty="0"/>
              <a:t>th</a:t>
            </a:r>
            <a:r>
              <a:rPr lang="en-US" dirty="0"/>
              <a:t> </a:t>
            </a:r>
          </a:p>
          <a:p>
            <a:pPr lvl="1">
              <a:buFont typeface="Wingdings" panose="05000000000000000000" pitchFamily="2" charset="2"/>
              <a:buChar char="Ø"/>
            </a:pPr>
            <a:r>
              <a:rPr lang="en-US" dirty="0"/>
              <a:t>The DOE CD-3A approval is estimated by March 15</a:t>
            </a:r>
            <a:r>
              <a:rPr lang="en-US" baseline="30000" dirty="0"/>
              <a:t>th</a:t>
            </a:r>
            <a:r>
              <a:rPr lang="en-US" dirty="0"/>
              <a:t>  </a:t>
            </a:r>
            <a:r>
              <a:rPr lang="en-US" dirty="0">
                <a:sym typeface="Wingdings" panose="05000000000000000000" pitchFamily="2" charset="2"/>
              </a:rPr>
              <a:t> needed to (commit to) spend money</a:t>
            </a:r>
            <a:endParaRPr lang="en-US" dirty="0"/>
          </a:p>
          <a:p>
            <a:pPr lvl="1">
              <a:buFont typeface="Wingdings" panose="05000000000000000000" pitchFamily="2" charset="2"/>
              <a:buChar char="Ø"/>
            </a:pPr>
            <a:r>
              <a:rPr lang="en-US" dirty="0"/>
              <a:t>The RQN process starts Jan 26</a:t>
            </a:r>
            <a:r>
              <a:rPr lang="en-US" baseline="30000" dirty="0"/>
              <a:t>th</a:t>
            </a:r>
            <a:r>
              <a:rPr lang="en-US" dirty="0"/>
              <a:t>  with approval Feb 15</a:t>
            </a:r>
            <a:r>
              <a:rPr lang="en-US" baseline="30000" dirty="0"/>
              <a:t>th</a:t>
            </a:r>
            <a:r>
              <a:rPr lang="en-US" dirty="0"/>
              <a:t> </a:t>
            </a:r>
          </a:p>
          <a:p>
            <a:pPr lvl="1">
              <a:buFont typeface="Wingdings" panose="05000000000000000000" pitchFamily="2" charset="2"/>
              <a:buChar char="Ø"/>
            </a:pPr>
            <a:r>
              <a:rPr lang="en-US" dirty="0"/>
              <a:t>PO Awarded to </a:t>
            </a:r>
            <a:r>
              <a:rPr lang="en-US" dirty="0" err="1"/>
              <a:t>Bergoz</a:t>
            </a:r>
            <a:r>
              <a:rPr lang="en-US" dirty="0"/>
              <a:t> April 29</a:t>
            </a:r>
            <a:r>
              <a:rPr lang="en-US" baseline="30000" dirty="0"/>
              <a:t>th  </a:t>
            </a:r>
            <a:endParaRPr lang="en-US" dirty="0"/>
          </a:p>
          <a:p>
            <a:pPr lvl="1">
              <a:buFont typeface="Wingdings" panose="05000000000000000000" pitchFamily="2" charset="2"/>
              <a:buChar char="Ø"/>
            </a:pPr>
            <a:r>
              <a:rPr lang="en-US" dirty="0"/>
              <a:t>Delivery of Detector Aug 9</a:t>
            </a:r>
            <a:r>
              <a:rPr lang="en-US" baseline="30000" dirty="0"/>
              <a:t>th</a:t>
            </a:r>
            <a:r>
              <a:rPr lang="en-US" dirty="0"/>
              <a:t> with QC inspection between Aug 9</a:t>
            </a:r>
            <a:r>
              <a:rPr lang="en-US" baseline="30000" dirty="0"/>
              <a:t>th</a:t>
            </a:r>
            <a:r>
              <a:rPr lang="en-US" dirty="0"/>
              <a:t> and Aug 16</a:t>
            </a:r>
            <a:r>
              <a:rPr lang="en-US" baseline="30000" dirty="0"/>
              <a:t>th</a:t>
            </a:r>
            <a:endParaRPr lang="en-US" dirty="0"/>
          </a:p>
          <a:p>
            <a:pPr lvl="1">
              <a:buFont typeface="Wingdings" panose="05000000000000000000" pitchFamily="2" charset="2"/>
              <a:buChar char="Ø"/>
            </a:pPr>
            <a:r>
              <a:rPr lang="en-US" dirty="0"/>
              <a:t>Installation takes place After QC inspection and electronics check out complete</a:t>
            </a:r>
          </a:p>
          <a:p>
            <a:pPr>
              <a:buFont typeface="Wingdings" panose="05000000000000000000" pitchFamily="2" charset="2"/>
              <a:buChar char="Ø"/>
            </a:pPr>
            <a:endParaRPr lang="en-US" sz="2000" dirty="0"/>
          </a:p>
          <a:p>
            <a:pPr>
              <a:buFont typeface="Wingdings" panose="05000000000000000000" pitchFamily="2" charset="2"/>
              <a:buChar char="Ø"/>
            </a:pPr>
            <a:endParaRPr lang="en-US" sz="1600" dirty="0"/>
          </a:p>
        </p:txBody>
      </p:sp>
      <p:sp>
        <p:nvSpPr>
          <p:cNvPr id="10" name="Title 1">
            <a:extLst>
              <a:ext uri="{FF2B5EF4-FFF2-40B4-BE49-F238E27FC236}">
                <a16:creationId xmlns:a16="http://schemas.microsoft.com/office/drawing/2014/main" id="{97CB1093-59EB-4CF5-A277-CC349021855A}"/>
              </a:ext>
            </a:extLst>
          </p:cNvPr>
          <p:cNvSpPr>
            <a:spLocks noGrp="1"/>
          </p:cNvSpPr>
          <p:nvPr>
            <p:ph type="title"/>
          </p:nvPr>
        </p:nvSpPr>
        <p:spPr/>
        <p:txBody>
          <a:bodyPr/>
          <a:lstStyle/>
          <a:p>
            <a:r>
              <a:rPr lang="en-US" dirty="0"/>
              <a:t>Background</a:t>
            </a:r>
          </a:p>
        </p:txBody>
      </p:sp>
      <p:sp>
        <p:nvSpPr>
          <p:cNvPr id="8" name="Date Placeholder 7">
            <a:extLst>
              <a:ext uri="{FF2B5EF4-FFF2-40B4-BE49-F238E27FC236}">
                <a16:creationId xmlns:a16="http://schemas.microsoft.com/office/drawing/2014/main" id="{DBBF18ED-C200-4CAA-A399-4631FB1B5735}"/>
              </a:ext>
            </a:extLst>
          </p:cNvPr>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4C97"/>
                </a:solidFill>
                <a:effectLst/>
                <a:uLnTx/>
                <a:uFillTx/>
                <a:latin typeface="Helvetica" charset="0"/>
                <a:ea typeface="+mn-ea"/>
              </a:rPr>
              <a:t>01/25/2021</a:t>
            </a:r>
            <a:endParaRPr kumimoji="0" lang="en-US" altLang="en-US" sz="1200" b="0" i="0" u="none" strike="noStrike" kern="1200" cap="none" spc="0" normalizeH="0" baseline="0" noProof="0" dirty="0">
              <a:ln>
                <a:noFill/>
              </a:ln>
              <a:solidFill>
                <a:srgbClr val="004C97"/>
              </a:solidFill>
              <a:effectLst/>
              <a:uLnTx/>
              <a:uFillTx/>
              <a:latin typeface="Helvetica" charset="0"/>
              <a:ea typeface="+mn-ea"/>
            </a:endParaRPr>
          </a:p>
        </p:txBody>
      </p:sp>
      <p:sp>
        <p:nvSpPr>
          <p:cNvPr id="2" name="Footer Placeholder 1">
            <a:extLst>
              <a:ext uri="{FF2B5EF4-FFF2-40B4-BE49-F238E27FC236}">
                <a16:creationId xmlns:a16="http://schemas.microsoft.com/office/drawing/2014/main" id="{7E01AFF3-6B13-4BEE-99B6-917048327B5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4C97"/>
                </a:solidFill>
                <a:effectLst/>
                <a:uLnTx/>
                <a:uFillTx/>
                <a:latin typeface="Helvetica"/>
                <a:ea typeface="ＭＳ Ｐゴシック" charset="0"/>
              </a:rPr>
              <a:t>D. Johnson           PIP-II Booster CHG0 detector internal review</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a:extLst>
              <a:ext uri="{FF2B5EF4-FFF2-40B4-BE49-F238E27FC236}">
                <a16:creationId xmlns:a16="http://schemas.microsoft.com/office/drawing/2014/main" id="{C5B72BE1-9095-42AE-8900-45F05D47F048}"/>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4078CA2-75EA-4F42-B0AF-FB0975373545}" type="slidenum">
              <a:rPr kumimoji="0" lang="en-US" altLang="en-US" sz="1200" b="0" i="0" u="none" strike="noStrike" kern="1200" cap="none" spc="0" normalizeH="0" baseline="0" noProof="0">
                <a:ln>
                  <a:noFill/>
                </a:ln>
                <a:solidFill>
                  <a:srgbClr val="004C97"/>
                </a:solidFill>
                <a:effectLst/>
                <a:uLnTx/>
                <a:uFillTx/>
                <a:latin typeface="Helvetica" charset="0"/>
                <a:ea typeface="+mn-ea"/>
              </a:rPr>
              <a:pPr marL="0" marR="0" lvl="0" indent="0" algn="l"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4C97"/>
              </a:solidFill>
              <a:effectLst/>
              <a:uLnTx/>
              <a:uFillTx/>
              <a:latin typeface="Helvetica" charset="0"/>
              <a:ea typeface="+mn-ea"/>
            </a:endParaRPr>
          </a:p>
        </p:txBody>
      </p:sp>
      <p:sp>
        <p:nvSpPr>
          <p:cNvPr id="9" name="Content Placeholder 2">
            <a:extLst>
              <a:ext uri="{FF2B5EF4-FFF2-40B4-BE49-F238E27FC236}">
                <a16:creationId xmlns:a16="http://schemas.microsoft.com/office/drawing/2014/main" id="{2CAE4300-F2CB-4C1F-AA52-43CCE2DC35E0}"/>
              </a:ext>
            </a:extLst>
          </p:cNvPr>
          <p:cNvSpPr txBox="1">
            <a:spLocks/>
          </p:cNvSpPr>
          <p:nvPr/>
        </p:nvSpPr>
        <p:spPr>
          <a:xfrm>
            <a:off x="848784" y="749133"/>
            <a:ext cx="8672513" cy="5564581"/>
          </a:xfrm>
          <a:prstGeom prst="rect">
            <a:avLst/>
          </a:prstGeom>
        </p:spPr>
        <p:txBody>
          <a:bodyPr lIns="0" tIns="0" rIns="0" bIns="0">
            <a:normAutofit/>
          </a:bodyPr>
          <a:lstStyle>
            <a:lvl1pPr marL="342900" indent="-342900" algn="l" defTabSz="457200" rtl="0" eaLnBrk="1" fontAlgn="base" hangingPunct="1">
              <a:spcBef>
                <a:spcPts val="1200"/>
              </a:spcBef>
              <a:spcAft>
                <a:spcPct val="0"/>
              </a:spcAft>
              <a:buFont typeface="Arial"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ts val="200"/>
              </a:spcBef>
              <a:spcAft>
                <a:spcPct val="0"/>
              </a:spcAft>
              <a:buFont typeface="Arial" charset="0"/>
              <a:buChar char="–"/>
              <a:defRPr sz="2200" kern="1200">
                <a:solidFill>
                  <a:srgbClr val="404040"/>
                </a:solidFill>
                <a:latin typeface="Helvetica"/>
                <a:ea typeface="ＭＳ Ｐゴシック" charset="0"/>
                <a:cs typeface="ＭＳ Ｐゴシック" charset="0"/>
              </a:defRPr>
            </a:lvl2pPr>
            <a:lvl3pPr marL="1143000" indent="-228600" algn="l" defTabSz="457200" rtl="0" eaLnBrk="1" fontAlgn="base" hangingPunct="1">
              <a:spcBef>
                <a:spcPts val="0"/>
              </a:spcBef>
              <a:spcAft>
                <a:spcPct val="0"/>
              </a:spcAft>
              <a:buFont typeface="Arial" charset="0"/>
              <a:buChar char="•"/>
              <a:defRPr sz="2000" kern="1200">
                <a:solidFill>
                  <a:srgbClr val="404040"/>
                </a:solidFill>
                <a:latin typeface="Helvetica"/>
                <a:ea typeface="ＭＳ Ｐゴシック" charset="0"/>
                <a:cs typeface="ＭＳ Ｐゴシック" charset="0"/>
              </a:defRPr>
            </a:lvl3pPr>
            <a:lvl4pPr marL="1600200" indent="-228600" algn="l" defTabSz="457200" rtl="0" eaLnBrk="1" fontAlgn="base" hangingPunct="1">
              <a:spcBef>
                <a:spcPts val="0"/>
              </a:spcBef>
              <a:spcAft>
                <a:spcPct val="0"/>
              </a:spcAft>
              <a:buFont typeface="Arial" charset="0"/>
              <a:buChar char="–"/>
              <a:defRPr sz="1800" kern="1200">
                <a:solidFill>
                  <a:srgbClr val="404040"/>
                </a:solidFill>
                <a:latin typeface="Helvetica"/>
                <a:ea typeface="ＭＳ Ｐゴシック" charset="0"/>
                <a:cs typeface="ＭＳ Ｐゴシック" charset="0"/>
              </a:defRPr>
            </a:lvl4pPr>
            <a:lvl5pPr marL="2057400" indent="-228600" algn="l" defTabSz="457200" rtl="0" eaLnBrk="1" fontAlgn="base" hangingPunct="1">
              <a:spcBef>
                <a:spcPts val="0"/>
              </a:spcBef>
              <a:spcAft>
                <a:spcPct val="0"/>
              </a:spcAft>
              <a:buFont typeface="Arial"/>
              <a:buChar char="•"/>
              <a:defRPr sz="180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ts val="12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404040"/>
              </a:solidFill>
              <a:effectLst/>
              <a:uLnTx/>
              <a:uFillTx/>
              <a:latin typeface="Helvetica"/>
            </a:endParaRPr>
          </a:p>
        </p:txBody>
      </p:sp>
    </p:spTree>
    <p:extLst>
      <p:ext uri="{BB962C8B-B14F-4D97-AF65-F5344CB8AC3E}">
        <p14:creationId xmlns:p14="http://schemas.microsoft.com/office/powerpoint/2010/main" val="2770389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4B57CD-2DEE-4C3A-B9EF-13A64204603A}"/>
              </a:ext>
            </a:extLst>
          </p:cNvPr>
          <p:cNvSpPr>
            <a:spLocks noGrp="1"/>
          </p:cNvSpPr>
          <p:nvPr>
            <p:ph idx="1"/>
          </p:nvPr>
        </p:nvSpPr>
        <p:spPr>
          <a:xfrm>
            <a:off x="240301" y="786221"/>
            <a:ext cx="11711398" cy="5285558"/>
          </a:xfrm>
        </p:spPr>
        <p:txBody>
          <a:bodyPr/>
          <a:lstStyle/>
          <a:p>
            <a:pPr>
              <a:buFont typeface="Wingdings" panose="05000000000000000000" pitchFamily="2" charset="2"/>
              <a:buChar char="Ø"/>
            </a:pPr>
            <a:r>
              <a:rPr lang="en-US" dirty="0"/>
              <a:t>The goal for the current internal review is to focus on the detector and tunnel installation, so that the project can move forward on the purchase of the detector and installation stands.   We would like the committee to comment and provide any recommendations concerning the suitability of the selected detector for the Booster beam current monitor. Additionally, we would like the committee to consider the following three charge questions </a:t>
            </a:r>
          </a:p>
          <a:p>
            <a:pPr>
              <a:buFont typeface="Wingdings" panose="05000000000000000000" pitchFamily="2" charset="2"/>
              <a:buChar char="Ø"/>
            </a:pPr>
            <a:endParaRPr lang="en-US" dirty="0"/>
          </a:p>
          <a:p>
            <a:pPr>
              <a:buFont typeface="Wingdings" panose="05000000000000000000" pitchFamily="2" charset="2"/>
              <a:buChar char="Ø"/>
            </a:pPr>
            <a:r>
              <a:rPr lang="en-US" dirty="0"/>
              <a:t>We would like the committee to consider the following two Charge questions </a:t>
            </a:r>
          </a:p>
          <a:p>
            <a:pPr marL="857250" lvl="1" indent="-457200">
              <a:buFont typeface="+mj-lt"/>
              <a:buAutoNum type="arabicPeriod"/>
            </a:pPr>
            <a:r>
              <a:rPr lang="en-US" dirty="0"/>
              <a:t>Have the requirements for the replacement detector been sufficiently spelled out?</a:t>
            </a:r>
          </a:p>
          <a:p>
            <a:pPr marL="857250" lvl="1" indent="-457200">
              <a:buFont typeface="+mj-lt"/>
              <a:buAutoNum type="arabicPeriod"/>
            </a:pPr>
            <a:r>
              <a:rPr lang="en-US" dirty="0"/>
              <a:t>Does the selected unit meet the specifications?</a:t>
            </a:r>
          </a:p>
          <a:p>
            <a:pPr marL="857250" lvl="1" indent="-457200">
              <a:buFont typeface="+mj-lt"/>
              <a:buAutoNum type="arabicPeriod"/>
            </a:pPr>
            <a:r>
              <a:rPr lang="en-US" dirty="0"/>
              <a:t>Does the installation hardwire look appropriate?</a:t>
            </a:r>
          </a:p>
          <a:p>
            <a:pPr marL="857250" lvl="1" indent="-457200">
              <a:buFont typeface="+mj-lt"/>
              <a:buAutoNum type="arabicPeriod"/>
            </a:pPr>
            <a:endParaRPr lang="en-US" sz="1800" dirty="0"/>
          </a:p>
          <a:p>
            <a:pPr lvl="1">
              <a:buFont typeface="Wingdings" panose="05000000000000000000" pitchFamily="2" charset="2"/>
              <a:buChar char="Ø"/>
            </a:pPr>
            <a:endParaRPr lang="en-US" sz="1400" dirty="0"/>
          </a:p>
        </p:txBody>
      </p:sp>
      <p:sp>
        <p:nvSpPr>
          <p:cNvPr id="10" name="Title 1">
            <a:extLst>
              <a:ext uri="{FF2B5EF4-FFF2-40B4-BE49-F238E27FC236}">
                <a16:creationId xmlns:a16="http://schemas.microsoft.com/office/drawing/2014/main" id="{97CB1093-59EB-4CF5-A277-CC349021855A}"/>
              </a:ext>
            </a:extLst>
          </p:cNvPr>
          <p:cNvSpPr>
            <a:spLocks noGrp="1"/>
          </p:cNvSpPr>
          <p:nvPr>
            <p:ph type="title"/>
          </p:nvPr>
        </p:nvSpPr>
        <p:spPr/>
        <p:txBody>
          <a:bodyPr/>
          <a:lstStyle/>
          <a:p>
            <a:r>
              <a:rPr lang="en-US" dirty="0"/>
              <a:t>Charge</a:t>
            </a:r>
          </a:p>
        </p:txBody>
      </p:sp>
      <p:sp>
        <p:nvSpPr>
          <p:cNvPr id="8" name="Date Placeholder 7">
            <a:extLst>
              <a:ext uri="{FF2B5EF4-FFF2-40B4-BE49-F238E27FC236}">
                <a16:creationId xmlns:a16="http://schemas.microsoft.com/office/drawing/2014/main" id="{DBBF18ED-C200-4CAA-A399-4631FB1B5735}"/>
              </a:ext>
            </a:extLst>
          </p:cNvPr>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4C97"/>
                </a:solidFill>
                <a:effectLst/>
                <a:uLnTx/>
                <a:uFillTx/>
                <a:latin typeface="Helvetica" charset="0"/>
                <a:ea typeface="+mn-ea"/>
              </a:rPr>
              <a:t>01/25/2021</a:t>
            </a:r>
            <a:endParaRPr kumimoji="0" lang="en-US" altLang="en-US" sz="1200" b="0" i="0" u="none" strike="noStrike" kern="1200" cap="none" spc="0" normalizeH="0" baseline="0" noProof="0" dirty="0">
              <a:ln>
                <a:noFill/>
              </a:ln>
              <a:solidFill>
                <a:srgbClr val="004C97"/>
              </a:solidFill>
              <a:effectLst/>
              <a:uLnTx/>
              <a:uFillTx/>
              <a:latin typeface="Helvetica" charset="0"/>
              <a:ea typeface="+mn-ea"/>
            </a:endParaRPr>
          </a:p>
        </p:txBody>
      </p:sp>
      <p:sp>
        <p:nvSpPr>
          <p:cNvPr id="2" name="Footer Placeholder 1">
            <a:extLst>
              <a:ext uri="{FF2B5EF4-FFF2-40B4-BE49-F238E27FC236}">
                <a16:creationId xmlns:a16="http://schemas.microsoft.com/office/drawing/2014/main" id="{7E01AFF3-6B13-4BEE-99B6-917048327B5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4C97"/>
                </a:solidFill>
                <a:effectLst/>
                <a:uLnTx/>
                <a:uFillTx/>
                <a:latin typeface="Helvetica"/>
                <a:ea typeface="ＭＳ Ｐゴシック" charset="0"/>
              </a:rPr>
              <a:t>D. Johnson           PIP-II Booster CHG0 detector internal review</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a:extLst>
              <a:ext uri="{FF2B5EF4-FFF2-40B4-BE49-F238E27FC236}">
                <a16:creationId xmlns:a16="http://schemas.microsoft.com/office/drawing/2014/main" id="{C5B72BE1-9095-42AE-8900-45F05D47F048}"/>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4078CA2-75EA-4F42-B0AF-FB0975373545}" type="slidenum">
              <a:rPr kumimoji="0" lang="en-US" altLang="en-US" sz="1200" b="0" i="0" u="none" strike="noStrike" kern="1200" cap="none" spc="0" normalizeH="0" baseline="0" noProof="0">
                <a:ln>
                  <a:noFill/>
                </a:ln>
                <a:solidFill>
                  <a:srgbClr val="004C97"/>
                </a:solidFill>
                <a:effectLst/>
                <a:uLnTx/>
                <a:uFillTx/>
                <a:latin typeface="Helvetica" charset="0"/>
                <a:ea typeface="+mn-ea"/>
              </a:rPr>
              <a:pPr marL="0" marR="0" lvl="0" indent="0" algn="l"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4C97"/>
              </a:solidFill>
              <a:effectLst/>
              <a:uLnTx/>
              <a:uFillTx/>
              <a:latin typeface="Helvetica" charset="0"/>
              <a:ea typeface="+mn-ea"/>
            </a:endParaRPr>
          </a:p>
        </p:txBody>
      </p:sp>
      <p:sp>
        <p:nvSpPr>
          <p:cNvPr id="9" name="Content Placeholder 2">
            <a:extLst>
              <a:ext uri="{FF2B5EF4-FFF2-40B4-BE49-F238E27FC236}">
                <a16:creationId xmlns:a16="http://schemas.microsoft.com/office/drawing/2014/main" id="{2CAE4300-F2CB-4C1F-AA52-43CCE2DC35E0}"/>
              </a:ext>
            </a:extLst>
          </p:cNvPr>
          <p:cNvSpPr txBox="1">
            <a:spLocks/>
          </p:cNvSpPr>
          <p:nvPr/>
        </p:nvSpPr>
        <p:spPr>
          <a:xfrm>
            <a:off x="848784" y="749133"/>
            <a:ext cx="8672513" cy="5564581"/>
          </a:xfrm>
          <a:prstGeom prst="rect">
            <a:avLst/>
          </a:prstGeom>
        </p:spPr>
        <p:txBody>
          <a:bodyPr lIns="0" tIns="0" rIns="0" bIns="0">
            <a:normAutofit/>
          </a:bodyPr>
          <a:lstStyle>
            <a:lvl1pPr marL="342900" indent="-342900" algn="l" defTabSz="457200" rtl="0" eaLnBrk="1" fontAlgn="base" hangingPunct="1">
              <a:spcBef>
                <a:spcPts val="1200"/>
              </a:spcBef>
              <a:spcAft>
                <a:spcPct val="0"/>
              </a:spcAft>
              <a:buFont typeface="Arial"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ts val="200"/>
              </a:spcBef>
              <a:spcAft>
                <a:spcPct val="0"/>
              </a:spcAft>
              <a:buFont typeface="Arial" charset="0"/>
              <a:buChar char="–"/>
              <a:defRPr sz="2200" kern="1200">
                <a:solidFill>
                  <a:srgbClr val="404040"/>
                </a:solidFill>
                <a:latin typeface="Helvetica"/>
                <a:ea typeface="ＭＳ Ｐゴシック" charset="0"/>
                <a:cs typeface="ＭＳ Ｐゴシック" charset="0"/>
              </a:defRPr>
            </a:lvl2pPr>
            <a:lvl3pPr marL="1143000" indent="-228600" algn="l" defTabSz="457200" rtl="0" eaLnBrk="1" fontAlgn="base" hangingPunct="1">
              <a:spcBef>
                <a:spcPts val="0"/>
              </a:spcBef>
              <a:spcAft>
                <a:spcPct val="0"/>
              </a:spcAft>
              <a:buFont typeface="Arial" charset="0"/>
              <a:buChar char="•"/>
              <a:defRPr sz="2000" kern="1200">
                <a:solidFill>
                  <a:srgbClr val="404040"/>
                </a:solidFill>
                <a:latin typeface="Helvetica"/>
                <a:ea typeface="ＭＳ Ｐゴシック" charset="0"/>
                <a:cs typeface="ＭＳ Ｐゴシック" charset="0"/>
              </a:defRPr>
            </a:lvl3pPr>
            <a:lvl4pPr marL="1600200" indent="-228600" algn="l" defTabSz="457200" rtl="0" eaLnBrk="1" fontAlgn="base" hangingPunct="1">
              <a:spcBef>
                <a:spcPts val="0"/>
              </a:spcBef>
              <a:spcAft>
                <a:spcPct val="0"/>
              </a:spcAft>
              <a:buFont typeface="Arial" charset="0"/>
              <a:buChar char="–"/>
              <a:defRPr sz="1800" kern="1200">
                <a:solidFill>
                  <a:srgbClr val="404040"/>
                </a:solidFill>
                <a:latin typeface="Helvetica"/>
                <a:ea typeface="ＭＳ Ｐゴシック" charset="0"/>
                <a:cs typeface="ＭＳ Ｐゴシック" charset="0"/>
              </a:defRPr>
            </a:lvl4pPr>
            <a:lvl5pPr marL="2057400" indent="-228600" algn="l" defTabSz="457200" rtl="0" eaLnBrk="1" fontAlgn="base" hangingPunct="1">
              <a:spcBef>
                <a:spcPts val="0"/>
              </a:spcBef>
              <a:spcAft>
                <a:spcPct val="0"/>
              </a:spcAft>
              <a:buFont typeface="Arial"/>
              <a:buChar char="•"/>
              <a:defRPr sz="180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ts val="12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404040"/>
              </a:solidFill>
              <a:effectLst/>
              <a:uLnTx/>
              <a:uFillTx/>
              <a:latin typeface="Helvetica"/>
            </a:endParaRPr>
          </a:p>
        </p:txBody>
      </p:sp>
    </p:spTree>
    <p:extLst>
      <p:ext uri="{BB962C8B-B14F-4D97-AF65-F5344CB8AC3E}">
        <p14:creationId xmlns:p14="http://schemas.microsoft.com/office/powerpoint/2010/main" val="462171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Read-Only]" id="{B81737F8-D419-4D0C-9352-DF10F5D39923}" vid="{3CF56E4B-1339-4923-B68D-C89D45FFEC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4061</TotalTime>
  <Words>538</Words>
  <Application>Microsoft Office PowerPoint</Application>
  <PresentationFormat>Widescreen</PresentationFormat>
  <Paragraphs>56</Paragraphs>
  <Slides>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Calibri Light</vt:lpstr>
      <vt:lpstr>Helvetica</vt:lpstr>
      <vt:lpstr>Wingdings</vt:lpstr>
      <vt:lpstr>Office Theme</vt:lpstr>
      <vt:lpstr>Fermilab_PPT_090815</vt:lpstr>
      <vt:lpstr>PowerPoint Presentation</vt:lpstr>
      <vt:lpstr>Welcome and Schedule</vt:lpstr>
      <vt:lpstr>Background</vt:lpstr>
      <vt:lpstr>Background</vt:lpstr>
      <vt:lpstr>Charge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E Johnson</dc:creator>
  <cp:lastModifiedBy>David E Johnson</cp:lastModifiedBy>
  <cp:revision>37</cp:revision>
  <dcterms:created xsi:type="dcterms:W3CDTF">2020-05-28T02:32:54Z</dcterms:created>
  <dcterms:modified xsi:type="dcterms:W3CDTF">2021-01-26T14:52:04Z</dcterms:modified>
</cp:coreProperties>
</file>