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15"/>
  </p:notesMasterIdLst>
  <p:handoutMasterIdLst>
    <p:handoutMasterId r:id="rId16"/>
  </p:handoutMasterIdLst>
  <p:sldIdLst>
    <p:sldId id="294" r:id="rId2"/>
    <p:sldId id="295" r:id="rId3"/>
    <p:sldId id="296" r:id="rId4"/>
    <p:sldId id="297" r:id="rId5"/>
    <p:sldId id="298" r:id="rId6"/>
    <p:sldId id="299" r:id="rId7"/>
    <p:sldId id="300" r:id="rId8"/>
    <p:sldId id="301" r:id="rId9"/>
    <p:sldId id="302" r:id="rId10"/>
    <p:sldId id="303" r:id="rId11"/>
    <p:sldId id="307" r:id="rId12"/>
    <p:sldId id="309" r:id="rId13"/>
    <p:sldId id="270" r:id="rId14"/>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0504E"/>
    <a:srgbClr val="4E4E4E"/>
    <a:srgbClr val="404040"/>
    <a:srgbClr val="004C97"/>
    <a:srgbClr val="63666A"/>
    <a:srgbClr val="99D6EA"/>
    <a:srgbClr val="505050"/>
    <a:srgbClr val="A7A8AA"/>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24" autoAdjust="0"/>
    <p:restoredTop sz="94694"/>
  </p:normalViewPr>
  <p:slideViewPr>
    <p:cSldViewPr snapToGrid="0" snapToObjects="1" showGuides="1">
      <p:cViewPr varScale="1">
        <p:scale>
          <a:sx n="161" d="100"/>
          <a:sy n="161" d="100"/>
        </p:scale>
        <p:origin x="896" y="200"/>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1/25/21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1/25/21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941FC-25C3-4BA8-A6C2-003089C37BF8}" type="slidenum">
              <a:rPr lang="en-US" smtClean="0"/>
              <a:t>13</a:t>
            </a:fld>
            <a:endParaRPr lang="en-US"/>
          </a:p>
        </p:txBody>
      </p:sp>
    </p:spTree>
    <p:extLst>
      <p:ext uri="{BB962C8B-B14F-4D97-AF65-F5344CB8AC3E}">
        <p14:creationId xmlns:p14="http://schemas.microsoft.com/office/powerpoint/2010/main" val="3340954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dirty="0"/>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dirty="0"/>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dirty="0"/>
              <a:t>Click to edit Master title style</a:t>
            </a:r>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25 Jan 2021</a:t>
            </a:r>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C.Y. Tan | Present CHG0 &amp; Requirements</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25 Jan 2021</a:t>
            </a:r>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C.Y. Tan | Present CHG0 &amp; Requirements</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dirty="0"/>
              <a:t>Click to edit Master title style</a:t>
            </a:r>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r>
              <a:rPr lang="en-US"/>
              <a:t>25 Jan 2021</a:t>
            </a:r>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C.Y. Tan | Present CHG0 &amp; Requirements</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dirty="0"/>
              <a:t>Click to edit Master title style</a:t>
            </a:r>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25 Jan 2021</a:t>
            </a:r>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C.Y. Tan | Present CHG0 &amp; Requirements</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r>
              <a:rPr lang="en-US"/>
              <a:t>25 Jan 2021</a:t>
            </a:r>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C.Y. Tan | Present CHG0 &amp; Requirements</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dirty="0"/>
              <a:t>Drag picture to placeholder or click icon to add</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25 Jan 2021</a:t>
            </a:r>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C.Y. Tan | Present CHG0 &amp; Requirements</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02121-4885-489C-B869-BA81B64EDC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5F0DA0-B7D4-43F7-BDA5-89B0B0134B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C465BC-D3DF-4426-8505-36F22D501D44}"/>
              </a:ext>
            </a:extLst>
          </p:cNvPr>
          <p:cNvSpPr>
            <a:spLocks noGrp="1"/>
          </p:cNvSpPr>
          <p:nvPr>
            <p:ph type="dt" sz="half" idx="10"/>
          </p:nvPr>
        </p:nvSpPr>
        <p:spPr/>
        <p:txBody>
          <a:bodyPr/>
          <a:lstStyle/>
          <a:p>
            <a:fld id="{B50611EC-8BF2-4628-BCBA-B2114AE540C6}" type="datetimeFigureOut">
              <a:rPr lang="en-US" smtClean="0"/>
              <a:t>1/25/21</a:t>
            </a:fld>
            <a:endParaRPr lang="en-US"/>
          </a:p>
        </p:txBody>
      </p:sp>
      <p:sp>
        <p:nvSpPr>
          <p:cNvPr id="5" name="Footer Placeholder 4">
            <a:extLst>
              <a:ext uri="{FF2B5EF4-FFF2-40B4-BE49-F238E27FC236}">
                <a16:creationId xmlns:a16="http://schemas.microsoft.com/office/drawing/2014/main" id="{2508A2C8-A38D-49A5-8F9B-5464FA7FD0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5D945F-B262-417A-B814-BE57C6E54BB8}"/>
              </a:ext>
            </a:extLst>
          </p:cNvPr>
          <p:cNvSpPr>
            <a:spLocks noGrp="1"/>
          </p:cNvSpPr>
          <p:nvPr>
            <p:ph type="sldNum" sz="quarter" idx="12"/>
          </p:nvPr>
        </p:nvSpPr>
        <p:spPr/>
        <p:txBody>
          <a:bodyPr/>
          <a:lstStyle/>
          <a:p>
            <a:fld id="{6652A6FC-2441-4563-9D1C-053258D3D590}" type="slidenum">
              <a:rPr lang="en-US" smtClean="0"/>
              <a:t>‹#›</a:t>
            </a:fld>
            <a:endParaRPr lang="en-US"/>
          </a:p>
        </p:txBody>
      </p:sp>
    </p:spTree>
    <p:extLst>
      <p:ext uri="{BB962C8B-B14F-4D97-AF65-F5344CB8AC3E}">
        <p14:creationId xmlns:p14="http://schemas.microsoft.com/office/powerpoint/2010/main" val="3071233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25 Jan 2021</a:t>
            </a:r>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C.Y. Tan | Present CHG0 &amp; Requirements</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23" r:id="rId8"/>
  </p:sldLayoutIdLst>
  <p:hf sldNum="0"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beamdocs.fnal.gov/AD-public/DocDB/ShowDocument?docid=8043"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8.gif"/><Relationship Id="rId4" Type="http://schemas.openxmlformats.org/officeDocument/2006/relationships/image" Target="../media/image21.gif"/></Relationships>
</file>

<file path=ppt/slides/_rels/slide2.xml.rels><?xml version="1.0" encoding="UTF-8" standalone="yes"?>
<Relationships xmlns="http://schemas.openxmlformats.org/package/2006/relationships"><Relationship Id="rId3" Type="http://schemas.openxmlformats.org/officeDocument/2006/relationships/hyperlink" Target="https://beamdocs.fnal.gov/AD-public/DocDB/ShowDocument?docid=8675" TargetMode="External"/><Relationship Id="rId2" Type="http://schemas.openxmlformats.org/officeDocument/2006/relationships/hyperlink" Target="https://beamdocs.fnal.gov/AD-public/DocDB/ShowDocument?docid=8579"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Autofit/>
          </a:bodyPr>
          <a:lstStyle/>
          <a:p>
            <a:r>
              <a:rPr lang="en-US" dirty="0"/>
              <a:t>Present CHG0 and requirements</a:t>
            </a:r>
            <a:endParaRPr lang="en-US" sz="2400" dirty="0"/>
          </a:p>
        </p:txBody>
      </p:sp>
      <p:sp>
        <p:nvSpPr>
          <p:cNvPr id="4" name="Text Placeholder 3"/>
          <p:cNvSpPr>
            <a:spLocks noGrp="1"/>
          </p:cNvSpPr>
          <p:nvPr>
            <p:ph type="body" sz="quarter" idx="10"/>
          </p:nvPr>
        </p:nvSpPr>
        <p:spPr/>
        <p:txBody>
          <a:bodyPr/>
          <a:lstStyle/>
          <a:p>
            <a:r>
              <a:rPr lang="en-US" dirty="0"/>
              <a:t>C.Y. Tan</a:t>
            </a:r>
          </a:p>
          <a:p>
            <a:r>
              <a:rPr lang="en-US" dirty="0"/>
              <a:t>CHG0 Detector Review</a:t>
            </a:r>
          </a:p>
          <a:p>
            <a:r>
              <a:rPr lang="en-US" dirty="0"/>
              <a:t>25 Jan 2021</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573C58-65BB-D64C-AE86-2A92B012D5AA}"/>
              </a:ext>
            </a:extLst>
          </p:cNvPr>
          <p:cNvSpPr>
            <a:spLocks noGrp="1"/>
          </p:cNvSpPr>
          <p:nvPr>
            <p:ph idx="1"/>
          </p:nvPr>
        </p:nvSpPr>
        <p:spPr/>
        <p:txBody>
          <a:bodyPr/>
          <a:lstStyle/>
          <a:p>
            <a:r>
              <a:rPr lang="en-US" dirty="0"/>
              <a:t>CHG0 works but requires a lot of expertise, calibration and tuning of electronics to get it to ~0.5% accuracy (</a:t>
            </a:r>
            <a:r>
              <a:rPr lang="en-US" dirty="0" err="1"/>
              <a:t>w.r.t.</a:t>
            </a:r>
            <a:r>
              <a:rPr lang="en-US" dirty="0"/>
              <a:t> TOR800 accuracy improves as beam current increases)</a:t>
            </a:r>
          </a:p>
          <a:p>
            <a:pPr lvl="1"/>
            <a:r>
              <a:rPr lang="en-US" dirty="0"/>
              <a:t>Calibrations can be improved by correlating with BLM losses. (see </a:t>
            </a:r>
            <a:r>
              <a:rPr lang="en-US" dirty="0" err="1"/>
              <a:t>Shiltsev</a:t>
            </a:r>
            <a:r>
              <a:rPr lang="en-US" dirty="0"/>
              <a:t> talk: </a:t>
            </a:r>
            <a:r>
              <a:rPr lang="en-US" dirty="0">
                <a:hlinkClick r:id="rId2"/>
              </a:rPr>
              <a:t>https://beamdocs.fnal.gov/AD-public/DocDB/ShowDocument?docid=8043</a:t>
            </a:r>
            <a:r>
              <a:rPr lang="en-US" dirty="0"/>
              <a:t>)</a:t>
            </a:r>
          </a:p>
          <a:p>
            <a:r>
              <a:rPr lang="en-US" dirty="0"/>
              <a:t>For the NPCT it is required that the device work:</a:t>
            </a:r>
          </a:p>
          <a:p>
            <a:pPr lvl="1"/>
            <a:r>
              <a:rPr lang="en-US" dirty="0"/>
              <a:t>For both PIP and PIPII intensities at HEP</a:t>
            </a:r>
          </a:p>
          <a:p>
            <a:pPr lvl="1"/>
            <a:r>
              <a:rPr lang="en-US" dirty="0"/>
              <a:t>Independent of bunch structure, i.e. notching.</a:t>
            </a:r>
          </a:p>
          <a:p>
            <a:pPr lvl="1"/>
            <a:r>
              <a:rPr lang="en-US" dirty="0"/>
              <a:t>Accuracy at 0.1% for HEP intensities &gt; 4e12 (for PIP and PIPII)</a:t>
            </a:r>
          </a:p>
        </p:txBody>
      </p:sp>
      <p:sp>
        <p:nvSpPr>
          <p:cNvPr id="3" name="Title 2">
            <a:extLst>
              <a:ext uri="{FF2B5EF4-FFF2-40B4-BE49-F238E27FC236}">
                <a16:creationId xmlns:a16="http://schemas.microsoft.com/office/drawing/2014/main" id="{8B1E40E2-3370-2746-92D3-E387D22D3886}"/>
              </a:ext>
            </a:extLst>
          </p:cNvPr>
          <p:cNvSpPr>
            <a:spLocks noGrp="1"/>
          </p:cNvSpPr>
          <p:nvPr>
            <p:ph type="title"/>
          </p:nvPr>
        </p:nvSpPr>
        <p:spPr/>
        <p:txBody>
          <a:bodyPr/>
          <a:lstStyle/>
          <a:p>
            <a:r>
              <a:rPr lang="en-US" dirty="0"/>
              <a:t>Conclusion</a:t>
            </a:r>
          </a:p>
        </p:txBody>
      </p:sp>
      <p:sp>
        <p:nvSpPr>
          <p:cNvPr id="4" name="Date Placeholder 3">
            <a:extLst>
              <a:ext uri="{FF2B5EF4-FFF2-40B4-BE49-F238E27FC236}">
                <a16:creationId xmlns:a16="http://schemas.microsoft.com/office/drawing/2014/main" id="{371D0172-983A-344F-AEFB-3DF2D9EBE676}"/>
              </a:ext>
            </a:extLst>
          </p:cNvPr>
          <p:cNvSpPr>
            <a:spLocks noGrp="1"/>
          </p:cNvSpPr>
          <p:nvPr>
            <p:ph type="dt" sz="half" idx="2"/>
          </p:nvPr>
        </p:nvSpPr>
        <p:spPr/>
        <p:txBody>
          <a:bodyPr/>
          <a:lstStyle/>
          <a:p>
            <a:pPr>
              <a:defRPr/>
            </a:pPr>
            <a:r>
              <a:rPr lang="en-US"/>
              <a:t>25 Jan 2021</a:t>
            </a:r>
            <a:endParaRPr lang="en-US" dirty="0"/>
          </a:p>
        </p:txBody>
      </p:sp>
      <p:sp>
        <p:nvSpPr>
          <p:cNvPr id="5" name="Footer Placeholder 4">
            <a:extLst>
              <a:ext uri="{FF2B5EF4-FFF2-40B4-BE49-F238E27FC236}">
                <a16:creationId xmlns:a16="http://schemas.microsoft.com/office/drawing/2014/main" id="{6E266042-C094-EE4F-ABDD-00CED6A55F4D}"/>
              </a:ext>
            </a:extLst>
          </p:cNvPr>
          <p:cNvSpPr>
            <a:spLocks noGrp="1"/>
          </p:cNvSpPr>
          <p:nvPr>
            <p:ph type="ftr" sz="quarter" idx="3"/>
          </p:nvPr>
        </p:nvSpPr>
        <p:spPr/>
        <p:txBody>
          <a:bodyPr/>
          <a:lstStyle/>
          <a:p>
            <a:pPr>
              <a:defRPr/>
            </a:pPr>
            <a:r>
              <a:rPr lang="en-US"/>
              <a:t>C.Y. Tan | Present CHG0 &amp; Requirements</a:t>
            </a:r>
            <a:endParaRPr lang="en-US" b="1" dirty="0"/>
          </a:p>
        </p:txBody>
      </p:sp>
    </p:spTree>
    <p:extLst>
      <p:ext uri="{BB962C8B-B14F-4D97-AF65-F5344CB8AC3E}">
        <p14:creationId xmlns:p14="http://schemas.microsoft.com/office/powerpoint/2010/main" val="1389187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16A2403-2492-5944-9343-5A2AE124A080}"/>
              </a:ext>
            </a:extLst>
          </p:cNvPr>
          <p:cNvSpPr txBox="1"/>
          <p:nvPr/>
        </p:nvSpPr>
        <p:spPr>
          <a:xfrm>
            <a:off x="3188473" y="1733384"/>
            <a:ext cx="2210463" cy="461665"/>
          </a:xfrm>
          <a:prstGeom prst="rect">
            <a:avLst/>
          </a:prstGeom>
          <a:noFill/>
        </p:spPr>
        <p:txBody>
          <a:bodyPr wrap="square" rtlCol="0">
            <a:spAutoFit/>
          </a:bodyPr>
          <a:lstStyle/>
          <a:p>
            <a:r>
              <a:rPr lang="en-US" dirty="0"/>
              <a:t>Backup slides</a:t>
            </a:r>
          </a:p>
        </p:txBody>
      </p:sp>
      <p:sp>
        <p:nvSpPr>
          <p:cNvPr id="9" name="Date Placeholder 8">
            <a:extLst>
              <a:ext uri="{FF2B5EF4-FFF2-40B4-BE49-F238E27FC236}">
                <a16:creationId xmlns:a16="http://schemas.microsoft.com/office/drawing/2014/main" id="{893B30D0-6C15-C74E-9E53-FBA7231DB226}"/>
              </a:ext>
            </a:extLst>
          </p:cNvPr>
          <p:cNvSpPr>
            <a:spLocks noGrp="1"/>
          </p:cNvSpPr>
          <p:nvPr>
            <p:ph type="dt" sz="half" idx="14"/>
          </p:nvPr>
        </p:nvSpPr>
        <p:spPr/>
        <p:txBody>
          <a:bodyPr/>
          <a:lstStyle/>
          <a:p>
            <a:pPr>
              <a:defRPr/>
            </a:pPr>
            <a:r>
              <a:rPr lang="en-US"/>
              <a:t>25 Jan 2021</a:t>
            </a:r>
            <a:endParaRPr lang="en-US" dirty="0"/>
          </a:p>
        </p:txBody>
      </p:sp>
      <p:sp>
        <p:nvSpPr>
          <p:cNvPr id="10" name="Footer Placeholder 9">
            <a:extLst>
              <a:ext uri="{FF2B5EF4-FFF2-40B4-BE49-F238E27FC236}">
                <a16:creationId xmlns:a16="http://schemas.microsoft.com/office/drawing/2014/main" id="{739C1364-ED66-0E48-B864-0F20B1B89146}"/>
              </a:ext>
            </a:extLst>
          </p:cNvPr>
          <p:cNvSpPr>
            <a:spLocks noGrp="1"/>
          </p:cNvSpPr>
          <p:nvPr>
            <p:ph type="ftr" sz="quarter" idx="3"/>
          </p:nvPr>
        </p:nvSpPr>
        <p:spPr/>
        <p:txBody>
          <a:bodyPr/>
          <a:lstStyle/>
          <a:p>
            <a:pPr>
              <a:defRPr/>
            </a:pPr>
            <a:r>
              <a:rPr lang="en-US"/>
              <a:t>C.Y. Tan | Present CHG0 &amp; Requirements</a:t>
            </a:r>
            <a:endParaRPr lang="en-US" b="1" dirty="0"/>
          </a:p>
        </p:txBody>
      </p:sp>
    </p:spTree>
    <p:extLst>
      <p:ext uri="{BB962C8B-B14F-4D97-AF65-F5344CB8AC3E}">
        <p14:creationId xmlns:p14="http://schemas.microsoft.com/office/powerpoint/2010/main" val="1202443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1B401E-572B-FA49-92E4-B16F41741BD0}"/>
              </a:ext>
            </a:extLst>
          </p:cNvPr>
          <p:cNvSpPr>
            <a:spLocks noGrp="1"/>
          </p:cNvSpPr>
          <p:nvPr>
            <p:ph type="title"/>
          </p:nvPr>
        </p:nvSpPr>
        <p:spPr/>
        <p:txBody>
          <a:bodyPr/>
          <a:lstStyle/>
          <a:p>
            <a:r>
              <a:rPr lang="en-US" dirty="0"/>
              <a:t>Comparisons to other </a:t>
            </a:r>
            <a:r>
              <a:rPr lang="en-US" dirty="0" err="1"/>
              <a:t>toroids</a:t>
            </a:r>
            <a:r>
              <a:rPr lang="en-US" dirty="0"/>
              <a:t> (K. Triplett)</a:t>
            </a:r>
          </a:p>
        </p:txBody>
      </p:sp>
      <p:sp>
        <p:nvSpPr>
          <p:cNvPr id="4" name="Date Placeholder 3">
            <a:extLst>
              <a:ext uri="{FF2B5EF4-FFF2-40B4-BE49-F238E27FC236}">
                <a16:creationId xmlns:a16="http://schemas.microsoft.com/office/drawing/2014/main" id="{D212A384-46D4-5745-B0C2-81BBB8F03D3C}"/>
              </a:ext>
            </a:extLst>
          </p:cNvPr>
          <p:cNvSpPr>
            <a:spLocks noGrp="1"/>
          </p:cNvSpPr>
          <p:nvPr>
            <p:ph type="dt" sz="half" idx="2"/>
          </p:nvPr>
        </p:nvSpPr>
        <p:spPr/>
        <p:txBody>
          <a:bodyPr/>
          <a:lstStyle/>
          <a:p>
            <a:pPr>
              <a:defRPr/>
            </a:pPr>
            <a:r>
              <a:rPr lang="en-US"/>
              <a:t>25 Jan 2021</a:t>
            </a:r>
            <a:endParaRPr lang="en-US" dirty="0"/>
          </a:p>
        </p:txBody>
      </p:sp>
      <p:sp>
        <p:nvSpPr>
          <p:cNvPr id="5" name="Footer Placeholder 4">
            <a:extLst>
              <a:ext uri="{FF2B5EF4-FFF2-40B4-BE49-F238E27FC236}">
                <a16:creationId xmlns:a16="http://schemas.microsoft.com/office/drawing/2014/main" id="{2B09F6FF-1306-C44F-9874-DF4B234319B6}"/>
              </a:ext>
            </a:extLst>
          </p:cNvPr>
          <p:cNvSpPr>
            <a:spLocks noGrp="1"/>
          </p:cNvSpPr>
          <p:nvPr>
            <p:ph type="ftr" sz="quarter" idx="3"/>
          </p:nvPr>
        </p:nvSpPr>
        <p:spPr/>
        <p:txBody>
          <a:bodyPr/>
          <a:lstStyle/>
          <a:p>
            <a:pPr>
              <a:defRPr/>
            </a:pPr>
            <a:r>
              <a:rPr lang="en-US"/>
              <a:t>C.Y. Tan | Present CHG0 &amp; Requirements</a:t>
            </a:r>
            <a:endParaRPr lang="en-US" b="1" dirty="0"/>
          </a:p>
        </p:txBody>
      </p:sp>
      <p:graphicFrame>
        <p:nvGraphicFramePr>
          <p:cNvPr id="6" name="Table 6">
            <a:extLst>
              <a:ext uri="{FF2B5EF4-FFF2-40B4-BE49-F238E27FC236}">
                <a16:creationId xmlns:a16="http://schemas.microsoft.com/office/drawing/2014/main" id="{FEA06B46-CA28-0643-AC42-6DD178BB4727}"/>
              </a:ext>
            </a:extLst>
          </p:cNvPr>
          <p:cNvGraphicFramePr>
            <a:graphicFrameLocks noGrp="1"/>
          </p:cNvGraphicFramePr>
          <p:nvPr>
            <p:extLst>
              <p:ext uri="{D42A27DB-BD31-4B8C-83A1-F6EECF244321}">
                <p14:modId xmlns:p14="http://schemas.microsoft.com/office/powerpoint/2010/main" val="2639923541"/>
              </p:ext>
            </p:extLst>
          </p:nvPr>
        </p:nvGraphicFramePr>
        <p:xfrm>
          <a:off x="228600" y="666971"/>
          <a:ext cx="8629155" cy="1168400"/>
        </p:xfrm>
        <a:graphic>
          <a:graphicData uri="http://schemas.openxmlformats.org/drawingml/2006/table">
            <a:tbl>
              <a:tblPr firstRow="1" bandRow="1">
                <a:tableStyleId>{5C22544A-7EE6-4342-B048-85BDC9FD1C3A}</a:tableStyleId>
              </a:tblPr>
              <a:tblGrid>
                <a:gridCol w="958795">
                  <a:extLst>
                    <a:ext uri="{9D8B030D-6E8A-4147-A177-3AD203B41FA5}">
                      <a16:colId xmlns:a16="http://schemas.microsoft.com/office/drawing/2014/main" val="2034683931"/>
                    </a:ext>
                  </a:extLst>
                </a:gridCol>
                <a:gridCol w="958795">
                  <a:extLst>
                    <a:ext uri="{9D8B030D-6E8A-4147-A177-3AD203B41FA5}">
                      <a16:colId xmlns:a16="http://schemas.microsoft.com/office/drawing/2014/main" val="1744933262"/>
                    </a:ext>
                  </a:extLst>
                </a:gridCol>
                <a:gridCol w="1018429">
                  <a:extLst>
                    <a:ext uri="{9D8B030D-6E8A-4147-A177-3AD203B41FA5}">
                      <a16:colId xmlns:a16="http://schemas.microsoft.com/office/drawing/2014/main" val="197451414"/>
                    </a:ext>
                  </a:extLst>
                </a:gridCol>
                <a:gridCol w="899161">
                  <a:extLst>
                    <a:ext uri="{9D8B030D-6E8A-4147-A177-3AD203B41FA5}">
                      <a16:colId xmlns:a16="http://schemas.microsoft.com/office/drawing/2014/main" val="3750047891"/>
                    </a:ext>
                  </a:extLst>
                </a:gridCol>
                <a:gridCol w="958795">
                  <a:extLst>
                    <a:ext uri="{9D8B030D-6E8A-4147-A177-3AD203B41FA5}">
                      <a16:colId xmlns:a16="http://schemas.microsoft.com/office/drawing/2014/main" val="1195374255"/>
                    </a:ext>
                  </a:extLst>
                </a:gridCol>
                <a:gridCol w="958795">
                  <a:extLst>
                    <a:ext uri="{9D8B030D-6E8A-4147-A177-3AD203B41FA5}">
                      <a16:colId xmlns:a16="http://schemas.microsoft.com/office/drawing/2014/main" val="1752908381"/>
                    </a:ext>
                  </a:extLst>
                </a:gridCol>
                <a:gridCol w="958795">
                  <a:extLst>
                    <a:ext uri="{9D8B030D-6E8A-4147-A177-3AD203B41FA5}">
                      <a16:colId xmlns:a16="http://schemas.microsoft.com/office/drawing/2014/main" val="1728447227"/>
                    </a:ext>
                  </a:extLst>
                </a:gridCol>
                <a:gridCol w="958795">
                  <a:extLst>
                    <a:ext uri="{9D8B030D-6E8A-4147-A177-3AD203B41FA5}">
                      <a16:colId xmlns:a16="http://schemas.microsoft.com/office/drawing/2014/main" val="2592634254"/>
                    </a:ext>
                  </a:extLst>
                </a:gridCol>
                <a:gridCol w="958795">
                  <a:extLst>
                    <a:ext uri="{9D8B030D-6E8A-4147-A177-3AD203B41FA5}">
                      <a16:colId xmlns:a16="http://schemas.microsoft.com/office/drawing/2014/main" val="3802559207"/>
                    </a:ext>
                  </a:extLst>
                </a:gridCol>
              </a:tblGrid>
              <a:tr h="370840">
                <a:tc>
                  <a:txBody>
                    <a:bodyPr/>
                    <a:lstStyle/>
                    <a:p>
                      <a:r>
                        <a:rPr lang="en-US" sz="1100" dirty="0"/>
                        <a:t>Date</a:t>
                      </a:r>
                    </a:p>
                  </a:txBody>
                  <a:tcPr/>
                </a:tc>
                <a:tc>
                  <a:txBody>
                    <a:bodyPr/>
                    <a:lstStyle/>
                    <a:p>
                      <a:r>
                        <a:rPr lang="en-US" sz="1100" dirty="0"/>
                        <a:t>CHGBBM*</a:t>
                      </a:r>
                    </a:p>
                  </a:txBody>
                  <a:tcPr/>
                </a:tc>
                <a:tc>
                  <a:txBody>
                    <a:bodyPr/>
                    <a:lstStyle/>
                    <a:p>
                      <a:r>
                        <a:rPr lang="en-US" sz="1100" dirty="0"/>
                        <a:t>TOR800</a:t>
                      </a:r>
                    </a:p>
                  </a:txBody>
                  <a:tcPr/>
                </a:tc>
                <a:tc>
                  <a:txBody>
                    <a:bodyPr/>
                    <a:lstStyle/>
                    <a:p>
                      <a:r>
                        <a:rPr lang="en-US" sz="1100" dirty="0"/>
                        <a:t>CHG2*</a:t>
                      </a:r>
                    </a:p>
                  </a:txBody>
                  <a:tcPr/>
                </a:tc>
                <a:tc>
                  <a:txBody>
                    <a:bodyPr/>
                    <a:lstStyle/>
                    <a:p>
                      <a:r>
                        <a:rPr lang="en-US" sz="1100" dirty="0"/>
                        <a:t>CHGB1D*</a:t>
                      </a:r>
                    </a:p>
                  </a:txBody>
                  <a:tcPr/>
                </a:tc>
                <a:tc>
                  <a:txBody>
                    <a:bodyPr/>
                    <a:lstStyle/>
                    <a:p>
                      <a:r>
                        <a:rPr lang="en-US" sz="1100" dirty="0"/>
                        <a:t>TOR806 </a:t>
                      </a:r>
                    </a:p>
                  </a:txBody>
                  <a:tcPr/>
                </a:tc>
                <a:tc>
                  <a:txBody>
                    <a:bodyPr/>
                    <a:lstStyle/>
                    <a:p>
                      <a:r>
                        <a:rPr lang="en-US" sz="1100" dirty="0"/>
                        <a:t>TOR875</a:t>
                      </a:r>
                    </a:p>
                  </a:txBody>
                  <a:tcPr/>
                </a:tc>
                <a:tc>
                  <a:txBody>
                    <a:bodyPr/>
                    <a:lstStyle/>
                    <a:p>
                      <a:r>
                        <a:rPr lang="en-US" sz="1100" dirty="0"/>
                        <a:t>NRML10*</a:t>
                      </a:r>
                    </a:p>
                  </a:txBody>
                  <a:tcPr/>
                </a:tc>
                <a:tc>
                  <a:txBody>
                    <a:bodyPr/>
                    <a:lstStyle/>
                    <a:p>
                      <a:r>
                        <a:rPr lang="en-US" sz="1100" dirty="0"/>
                        <a:t>NRML20*</a:t>
                      </a:r>
                    </a:p>
                  </a:txBody>
                  <a:tcPr/>
                </a:tc>
                <a:extLst>
                  <a:ext uri="{0D108BD9-81ED-4DB2-BD59-A6C34878D82A}">
                    <a16:rowId xmlns:a16="http://schemas.microsoft.com/office/drawing/2014/main" val="2410036876"/>
                  </a:ext>
                </a:extLst>
              </a:tr>
              <a:tr h="370840">
                <a:tc>
                  <a:txBody>
                    <a:bodyPr/>
                    <a:lstStyle/>
                    <a:p>
                      <a:r>
                        <a:rPr lang="en-US" sz="1100" dirty="0"/>
                        <a:t>01/15/21          	</a:t>
                      </a:r>
                    </a:p>
                  </a:txBody>
                  <a:tcPr/>
                </a:tc>
                <a:tc>
                  <a:txBody>
                    <a:bodyPr/>
                    <a:lstStyle/>
                    <a:p>
                      <a:r>
                        <a:rPr lang="en-US" sz="1100" dirty="0"/>
                        <a:t>0.74% LOW </a:t>
                      </a:r>
                    </a:p>
                  </a:txBody>
                  <a:tcPr/>
                </a:tc>
                <a:tc>
                  <a:txBody>
                    <a:bodyPr/>
                    <a:lstStyle/>
                    <a:p>
                      <a:r>
                        <a:rPr lang="en-US" sz="1100" dirty="0"/>
                        <a:t>@3.6125E12 </a:t>
                      </a:r>
                    </a:p>
                  </a:txBody>
                  <a:tcPr/>
                </a:tc>
                <a:tc>
                  <a:txBody>
                    <a:bodyPr/>
                    <a:lstStyle/>
                    <a:p>
                      <a:r>
                        <a:rPr lang="en-US" sz="1100" dirty="0"/>
                        <a:t>0.5% HI</a:t>
                      </a:r>
                    </a:p>
                  </a:txBody>
                  <a:tcPr/>
                </a:tc>
                <a:tc>
                  <a:txBody>
                    <a:bodyPr/>
                    <a:lstStyle/>
                    <a:p>
                      <a:r>
                        <a:rPr lang="en-US" sz="1100" dirty="0"/>
                        <a:t>0.41% LOW </a:t>
                      </a:r>
                    </a:p>
                  </a:txBody>
                  <a:tcPr/>
                </a:tc>
                <a:tc>
                  <a:txBody>
                    <a:bodyPr/>
                    <a:lstStyle/>
                    <a:p>
                      <a:r>
                        <a:rPr lang="en-US" sz="1100" dirty="0"/>
                        <a:t>5.46% LOW </a:t>
                      </a:r>
                    </a:p>
                  </a:txBody>
                  <a:tcPr/>
                </a:tc>
                <a:tc>
                  <a:txBody>
                    <a:bodyPr/>
                    <a:lstStyle/>
                    <a:p>
                      <a:r>
                        <a:rPr lang="en-US" sz="1100" dirty="0"/>
                        <a:t>0.71% HI </a:t>
                      </a:r>
                    </a:p>
                  </a:txBody>
                  <a:tcPr/>
                </a:tc>
                <a:tc>
                  <a:txBody>
                    <a:bodyPr/>
                    <a:lstStyle/>
                    <a:p>
                      <a:r>
                        <a:rPr lang="en-US" sz="1100" dirty="0"/>
                        <a:t>0.32% HI </a:t>
                      </a:r>
                    </a:p>
                  </a:txBody>
                  <a:tcPr/>
                </a:tc>
                <a:tc>
                  <a:txBody>
                    <a:bodyPr/>
                    <a:lstStyle/>
                    <a:p>
                      <a:r>
                        <a:rPr lang="en-US" sz="1100" dirty="0"/>
                        <a:t>0.62% HI</a:t>
                      </a:r>
                    </a:p>
                  </a:txBody>
                  <a:tcPr/>
                </a:tc>
                <a:extLst>
                  <a:ext uri="{0D108BD9-81ED-4DB2-BD59-A6C34878D82A}">
                    <a16:rowId xmlns:a16="http://schemas.microsoft.com/office/drawing/2014/main" val="714373739"/>
                  </a:ext>
                </a:extLst>
              </a:tr>
              <a:tr h="370840">
                <a:tc>
                  <a:txBody>
                    <a:bodyPr/>
                    <a:lstStyle/>
                    <a:p>
                      <a:r>
                        <a:rPr lang="en-US" sz="1100" dirty="0"/>
                        <a:t>01/24/21</a:t>
                      </a:r>
                    </a:p>
                  </a:txBody>
                  <a:tcPr/>
                </a:tc>
                <a:tc>
                  <a:txBody>
                    <a:bodyPr/>
                    <a:lstStyle/>
                    <a:p>
                      <a:r>
                        <a:rPr lang="en-US" sz="1100" dirty="0"/>
                        <a:t>0.80% LOW </a:t>
                      </a:r>
                    </a:p>
                  </a:txBody>
                  <a:tcPr/>
                </a:tc>
                <a:tc>
                  <a:txBody>
                    <a:bodyPr/>
                    <a:lstStyle/>
                    <a:p>
                      <a:r>
                        <a:rPr lang="en-US" sz="1100" dirty="0"/>
                        <a:t>@2.8198E12 </a:t>
                      </a:r>
                    </a:p>
                  </a:txBody>
                  <a:tcPr/>
                </a:tc>
                <a:tc>
                  <a:txBody>
                    <a:bodyPr/>
                    <a:lstStyle/>
                    <a:p>
                      <a:r>
                        <a:rPr lang="en-US" sz="1100" dirty="0"/>
                        <a:t>0.1% LOW </a:t>
                      </a:r>
                    </a:p>
                  </a:txBody>
                  <a:tcPr/>
                </a:tc>
                <a:tc>
                  <a:txBody>
                    <a:bodyPr/>
                    <a:lstStyle/>
                    <a:p>
                      <a:r>
                        <a:rPr lang="en-US" sz="1100" dirty="0"/>
                        <a:t>0.6% LOW </a:t>
                      </a:r>
                    </a:p>
                  </a:txBody>
                  <a:tcPr/>
                </a:tc>
                <a:tc>
                  <a:txBody>
                    <a:bodyPr/>
                    <a:lstStyle/>
                    <a:p>
                      <a:r>
                        <a:rPr lang="en-US" sz="1100" dirty="0"/>
                        <a:t>5.37% LOW </a:t>
                      </a:r>
                    </a:p>
                  </a:txBody>
                  <a:tcPr/>
                </a:tc>
                <a:tc>
                  <a:txBody>
                    <a:bodyPr/>
                    <a:lstStyle/>
                    <a:p>
                      <a:r>
                        <a:rPr lang="en-US" sz="1100" dirty="0"/>
                        <a:t>1.02% HI </a:t>
                      </a:r>
                    </a:p>
                  </a:txBody>
                  <a:tcPr/>
                </a:tc>
                <a:tc>
                  <a:txBody>
                    <a:bodyPr/>
                    <a:lstStyle/>
                    <a:p>
                      <a:r>
                        <a:rPr lang="en-US" sz="1100" dirty="0"/>
                        <a:t>0.5% HI </a:t>
                      </a:r>
                    </a:p>
                  </a:txBody>
                  <a:tcPr/>
                </a:tc>
                <a:tc>
                  <a:txBody>
                    <a:bodyPr/>
                    <a:lstStyle/>
                    <a:p>
                      <a:r>
                        <a:rPr lang="en-US" sz="1100" dirty="0"/>
                        <a:t>0.74% HI</a:t>
                      </a:r>
                    </a:p>
                  </a:txBody>
                  <a:tcPr/>
                </a:tc>
                <a:extLst>
                  <a:ext uri="{0D108BD9-81ED-4DB2-BD59-A6C34878D82A}">
                    <a16:rowId xmlns:a16="http://schemas.microsoft.com/office/drawing/2014/main" val="1268195951"/>
                  </a:ext>
                </a:extLst>
              </a:tr>
            </a:tbl>
          </a:graphicData>
        </a:graphic>
      </p:graphicFrame>
      <p:sp>
        <p:nvSpPr>
          <p:cNvPr id="7" name="TextBox 6">
            <a:extLst>
              <a:ext uri="{FF2B5EF4-FFF2-40B4-BE49-F238E27FC236}">
                <a16:creationId xmlns:a16="http://schemas.microsoft.com/office/drawing/2014/main" id="{6E71ECDC-3B28-394E-971B-64D555248889}"/>
              </a:ext>
            </a:extLst>
          </p:cNvPr>
          <p:cNvSpPr txBox="1"/>
          <p:nvPr/>
        </p:nvSpPr>
        <p:spPr>
          <a:xfrm>
            <a:off x="286247" y="1948070"/>
            <a:ext cx="4047214" cy="369332"/>
          </a:xfrm>
          <a:prstGeom prst="rect">
            <a:avLst/>
          </a:prstGeom>
          <a:noFill/>
        </p:spPr>
        <p:txBody>
          <a:bodyPr wrap="square" rtlCol="0">
            <a:spAutoFit/>
          </a:bodyPr>
          <a:lstStyle/>
          <a:p>
            <a:r>
              <a:rPr lang="en-US" sz="1800" dirty="0"/>
              <a:t>*: using CHG0 electronics</a:t>
            </a:r>
          </a:p>
        </p:txBody>
      </p:sp>
      <p:pic>
        <p:nvPicPr>
          <p:cNvPr id="9" name="Picture 8" descr="Timeline&#10;&#10;Description automatically generated">
            <a:extLst>
              <a:ext uri="{FF2B5EF4-FFF2-40B4-BE49-F238E27FC236}">
                <a16:creationId xmlns:a16="http://schemas.microsoft.com/office/drawing/2014/main" id="{A93B8C1C-23A6-8046-BAB1-3583564B6BDA}"/>
              </a:ext>
            </a:extLst>
          </p:cNvPr>
          <p:cNvPicPr>
            <a:picLocks noChangeAspect="1"/>
          </p:cNvPicPr>
          <p:nvPr/>
        </p:nvPicPr>
        <p:blipFill>
          <a:blip r:embed="rId2"/>
          <a:stretch>
            <a:fillRect/>
          </a:stretch>
        </p:blipFill>
        <p:spPr>
          <a:xfrm>
            <a:off x="286247" y="2266234"/>
            <a:ext cx="3122690" cy="2498152"/>
          </a:xfrm>
          <a:prstGeom prst="rect">
            <a:avLst/>
          </a:prstGeom>
        </p:spPr>
      </p:pic>
      <p:pic>
        <p:nvPicPr>
          <p:cNvPr id="11" name="Picture 10" descr="Timeline&#10;&#10;Description automatically generated with low confidence">
            <a:extLst>
              <a:ext uri="{FF2B5EF4-FFF2-40B4-BE49-F238E27FC236}">
                <a16:creationId xmlns:a16="http://schemas.microsoft.com/office/drawing/2014/main" id="{FC53DF99-A5AC-3A49-9DAA-DCAD58CDD3CE}"/>
              </a:ext>
            </a:extLst>
          </p:cNvPr>
          <p:cNvPicPr>
            <a:picLocks noChangeAspect="1"/>
          </p:cNvPicPr>
          <p:nvPr/>
        </p:nvPicPr>
        <p:blipFill>
          <a:blip r:embed="rId3"/>
          <a:stretch>
            <a:fillRect/>
          </a:stretch>
        </p:blipFill>
        <p:spPr>
          <a:xfrm>
            <a:off x="3745066" y="2317402"/>
            <a:ext cx="2957884" cy="2366308"/>
          </a:xfrm>
          <a:prstGeom prst="rect">
            <a:avLst/>
          </a:prstGeom>
        </p:spPr>
      </p:pic>
    </p:spTree>
    <p:extLst>
      <p:ext uri="{BB962C8B-B14F-4D97-AF65-F5344CB8AC3E}">
        <p14:creationId xmlns:p14="http://schemas.microsoft.com/office/powerpoint/2010/main" val="880877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triplett\AppData\Local\Temp\so_no_shld_ce_sf_0.gif">
            <a:extLst>
              <a:ext uri="{FF2B5EF4-FFF2-40B4-BE49-F238E27FC236}">
                <a16:creationId xmlns:a16="http://schemas.microsoft.com/office/drawing/2014/main" id="{8333E709-5A55-4C6E-AA2E-3B4C5479AA63}"/>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22753" y="972398"/>
            <a:ext cx="2458233" cy="2237568"/>
          </a:xfrm>
          <a:prstGeom prst="rect">
            <a:avLst/>
          </a:prstGeom>
          <a:noFill/>
          <a:ln>
            <a:noFill/>
          </a:ln>
        </p:spPr>
      </p:pic>
      <p:sp>
        <p:nvSpPr>
          <p:cNvPr id="2" name="TextBox 1">
            <a:extLst>
              <a:ext uri="{FF2B5EF4-FFF2-40B4-BE49-F238E27FC236}">
                <a16:creationId xmlns:a16="http://schemas.microsoft.com/office/drawing/2014/main" id="{CC11B16C-C5B0-4DDA-BD53-70E433C233E8}"/>
              </a:ext>
            </a:extLst>
          </p:cNvPr>
          <p:cNvSpPr txBox="1"/>
          <p:nvPr/>
        </p:nvSpPr>
        <p:spPr>
          <a:xfrm>
            <a:off x="322424" y="3313305"/>
            <a:ext cx="2912301" cy="923330"/>
          </a:xfrm>
          <a:prstGeom prst="rect">
            <a:avLst/>
          </a:prstGeom>
          <a:noFill/>
        </p:spPr>
        <p:txBody>
          <a:bodyPr wrap="square" rtlCol="0">
            <a:spAutoFit/>
          </a:bodyPr>
          <a:lstStyle/>
          <a:p>
            <a:r>
              <a:rPr lang="en-US" sz="1200" dirty="0"/>
              <a:t>↑CHG0 L20 with standoffs, shielding is removed, bulk is ON but the 6 scale factors are all set to 0.</a:t>
            </a:r>
          </a:p>
          <a:p>
            <a:endParaRPr lang="en-US" sz="1800" dirty="0"/>
          </a:p>
        </p:txBody>
      </p:sp>
      <p:pic>
        <p:nvPicPr>
          <p:cNvPr id="5" name="Picture 4" descr="C:\Users\triplett\AppData\Local\Temp\so_no_shld_bulk_off.gif">
            <a:extLst>
              <a:ext uri="{FF2B5EF4-FFF2-40B4-BE49-F238E27FC236}">
                <a16:creationId xmlns:a16="http://schemas.microsoft.com/office/drawing/2014/main" id="{50934624-BE80-4301-911B-92D51BAB15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378896" y="1015797"/>
            <a:ext cx="2493169" cy="1994535"/>
          </a:xfrm>
          <a:prstGeom prst="rect">
            <a:avLst/>
          </a:prstGeom>
          <a:noFill/>
          <a:ln>
            <a:noFill/>
          </a:ln>
        </p:spPr>
      </p:pic>
      <p:sp>
        <p:nvSpPr>
          <p:cNvPr id="6" name="TextBox 5">
            <a:extLst>
              <a:ext uri="{FF2B5EF4-FFF2-40B4-BE49-F238E27FC236}">
                <a16:creationId xmlns:a16="http://schemas.microsoft.com/office/drawing/2014/main" id="{363CE854-E08E-4495-9023-B88EB1C5DF65}"/>
              </a:ext>
            </a:extLst>
          </p:cNvPr>
          <p:cNvSpPr txBox="1"/>
          <p:nvPr/>
        </p:nvSpPr>
        <p:spPr>
          <a:xfrm>
            <a:off x="3378896" y="3209966"/>
            <a:ext cx="2912301" cy="830997"/>
          </a:xfrm>
          <a:prstGeom prst="rect">
            <a:avLst/>
          </a:prstGeom>
          <a:noFill/>
        </p:spPr>
        <p:txBody>
          <a:bodyPr wrap="square" rtlCol="0">
            <a:spAutoFit/>
          </a:bodyPr>
          <a:lstStyle/>
          <a:p>
            <a:r>
              <a:rPr lang="en-US" sz="1200" dirty="0"/>
              <a:t>↑CHG0 L20 with standoffs, shielding is removed, bulk is OFF. This is the first time we realize a difference between scale factors = 0 and the bulk being OFF! </a:t>
            </a:r>
          </a:p>
        </p:txBody>
      </p:sp>
      <p:sp>
        <p:nvSpPr>
          <p:cNvPr id="7" name="TextBox 6">
            <a:extLst>
              <a:ext uri="{FF2B5EF4-FFF2-40B4-BE49-F238E27FC236}">
                <a16:creationId xmlns:a16="http://schemas.microsoft.com/office/drawing/2014/main" id="{43F08C1C-53C5-4AD4-B0ED-F61868F04E17}"/>
              </a:ext>
            </a:extLst>
          </p:cNvPr>
          <p:cNvSpPr txBox="1"/>
          <p:nvPr/>
        </p:nvSpPr>
        <p:spPr>
          <a:xfrm>
            <a:off x="6554244" y="3209966"/>
            <a:ext cx="2589756" cy="1477328"/>
          </a:xfrm>
          <a:prstGeom prst="rect">
            <a:avLst/>
          </a:prstGeom>
          <a:noFill/>
        </p:spPr>
        <p:txBody>
          <a:bodyPr wrap="square" rtlCol="0">
            <a:spAutoFit/>
          </a:bodyPr>
          <a:lstStyle/>
          <a:p>
            <a:r>
              <a:rPr lang="en-US" sz="1200" dirty="0"/>
              <a:t>↑L20 with standoffs, Shielding is in place (on upstream side of ceramic). Bulk is ON, Scale Factors are set to zero, Offsets are set to zero. The spread in signal is increased. The magnetic shielding doesn’t help this.</a:t>
            </a:r>
          </a:p>
          <a:p>
            <a:endParaRPr lang="en-US" sz="1800" dirty="0"/>
          </a:p>
        </p:txBody>
      </p:sp>
      <p:pic>
        <p:nvPicPr>
          <p:cNvPr id="8" name="Picture 7" descr="C:\Users\triplett\AppData\Local\Temp\offsets_0_sfs_0_bulk_o.gif">
            <a:extLst>
              <a:ext uri="{FF2B5EF4-FFF2-40B4-BE49-F238E27FC236}">
                <a16:creationId xmlns:a16="http://schemas.microsoft.com/office/drawing/2014/main" id="{066711B4-841E-490F-8748-C02CAEE740C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385631" y="972398"/>
            <a:ext cx="2257328" cy="1994535"/>
          </a:xfrm>
          <a:prstGeom prst="rect">
            <a:avLst/>
          </a:prstGeom>
          <a:noFill/>
          <a:ln>
            <a:noFill/>
          </a:ln>
        </p:spPr>
      </p:pic>
      <p:sp>
        <p:nvSpPr>
          <p:cNvPr id="9" name="TextBox 8">
            <a:extLst>
              <a:ext uri="{FF2B5EF4-FFF2-40B4-BE49-F238E27FC236}">
                <a16:creationId xmlns:a16="http://schemas.microsoft.com/office/drawing/2014/main" id="{A000B504-AF1E-447B-ACC3-3A7487E1233B}"/>
              </a:ext>
            </a:extLst>
          </p:cNvPr>
          <p:cNvSpPr txBox="1"/>
          <p:nvPr/>
        </p:nvSpPr>
        <p:spPr>
          <a:xfrm>
            <a:off x="842838" y="49068"/>
            <a:ext cx="6957392" cy="646331"/>
          </a:xfrm>
          <a:prstGeom prst="rect">
            <a:avLst/>
          </a:prstGeom>
          <a:noFill/>
        </p:spPr>
        <p:txBody>
          <a:bodyPr wrap="square" rtlCol="0">
            <a:spAutoFit/>
          </a:bodyPr>
          <a:lstStyle/>
          <a:p>
            <a:pPr algn="ctr"/>
            <a:r>
              <a:rPr lang="en-US" sz="1800" dirty="0"/>
              <a:t>L20 Tunnel Electronics also see the bulk supply switching frequency of 80Khz from BMA  (K. Triplett)</a:t>
            </a:r>
          </a:p>
        </p:txBody>
      </p:sp>
    </p:spTree>
    <p:extLst>
      <p:ext uri="{BB962C8B-B14F-4D97-AF65-F5344CB8AC3E}">
        <p14:creationId xmlns:p14="http://schemas.microsoft.com/office/powerpoint/2010/main" val="3222376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386B6F-5C8C-9342-8180-DB4CC9DE4931}"/>
              </a:ext>
            </a:extLst>
          </p:cNvPr>
          <p:cNvSpPr>
            <a:spLocks noGrp="1"/>
          </p:cNvSpPr>
          <p:nvPr>
            <p:ph idx="1"/>
          </p:nvPr>
        </p:nvSpPr>
        <p:spPr/>
        <p:txBody>
          <a:bodyPr/>
          <a:lstStyle/>
          <a:p>
            <a:r>
              <a:rPr lang="en-US" dirty="0"/>
              <a:t>K. Triplett</a:t>
            </a:r>
          </a:p>
          <a:p>
            <a:r>
              <a:rPr lang="en-US" dirty="0"/>
              <a:t>C. Bhat</a:t>
            </a:r>
          </a:p>
          <a:p>
            <a:endParaRPr lang="en-US" dirty="0"/>
          </a:p>
          <a:p>
            <a:endParaRPr lang="en-US" dirty="0"/>
          </a:p>
          <a:p>
            <a:pPr marL="0" indent="0">
              <a:buNone/>
            </a:pPr>
            <a:r>
              <a:rPr lang="en-US" dirty="0"/>
              <a:t>A lot of this talk comes from Kent’s talk at the following link:</a:t>
            </a:r>
          </a:p>
          <a:p>
            <a:pPr marL="0" indent="0">
              <a:buNone/>
            </a:pPr>
            <a:r>
              <a:rPr lang="en-US" dirty="0">
                <a:hlinkClick r:id="rId2"/>
              </a:rPr>
              <a:t>https://beamdocs.fnal.gov/AD-public/DocDB/ShowDocument?docid=8579</a:t>
            </a:r>
            <a:endParaRPr lang="en-US" dirty="0"/>
          </a:p>
          <a:p>
            <a:pPr marL="0" indent="0">
              <a:buNone/>
            </a:pPr>
            <a:r>
              <a:rPr lang="en-US" dirty="0"/>
              <a:t>Kent and Jeff do a lot of work to maintain the CHG0 devices. This is a </a:t>
            </a:r>
            <a:r>
              <a:rPr lang="en-US"/>
              <a:t>home made </a:t>
            </a:r>
            <a:r>
              <a:rPr lang="en-US" dirty="0"/>
              <a:t>device that have served us well but the components are long obsolete.</a:t>
            </a:r>
          </a:p>
          <a:p>
            <a:pPr marL="0" indent="0">
              <a:buNone/>
            </a:pPr>
            <a:endParaRPr lang="en-US" dirty="0"/>
          </a:p>
          <a:p>
            <a:pPr marL="0" indent="0">
              <a:buNone/>
            </a:pPr>
            <a:r>
              <a:rPr lang="en-US" dirty="0"/>
              <a:t>Link to NPCT specifications:</a:t>
            </a:r>
          </a:p>
          <a:p>
            <a:pPr marL="0" indent="0">
              <a:buNone/>
            </a:pPr>
            <a:r>
              <a:rPr lang="en-US" dirty="0">
                <a:hlinkClick r:id="rId3"/>
              </a:rPr>
              <a:t>https://</a:t>
            </a:r>
            <a:r>
              <a:rPr lang="en-US" dirty="0" err="1">
                <a:hlinkClick r:id="rId3"/>
              </a:rPr>
              <a:t>beamdocs.fnal.gov</a:t>
            </a:r>
            <a:r>
              <a:rPr lang="en-US" dirty="0">
                <a:hlinkClick r:id="rId3"/>
              </a:rPr>
              <a:t>/AD-public/</a:t>
            </a:r>
            <a:r>
              <a:rPr lang="en-US" dirty="0" err="1">
                <a:hlinkClick r:id="rId3"/>
              </a:rPr>
              <a:t>DocDB</a:t>
            </a:r>
            <a:r>
              <a:rPr lang="en-US" dirty="0">
                <a:hlinkClick r:id="rId3"/>
              </a:rPr>
              <a:t>/</a:t>
            </a:r>
            <a:r>
              <a:rPr lang="en-US" dirty="0" err="1">
                <a:hlinkClick r:id="rId3"/>
              </a:rPr>
              <a:t>ShowDocument?docid</a:t>
            </a:r>
            <a:r>
              <a:rPr lang="en-US" dirty="0">
                <a:hlinkClick r:id="rId3"/>
              </a:rPr>
              <a:t>=8675</a:t>
            </a:r>
            <a:endParaRPr lang="en-US" dirty="0"/>
          </a:p>
        </p:txBody>
      </p:sp>
      <p:sp>
        <p:nvSpPr>
          <p:cNvPr id="3" name="Title 2">
            <a:extLst>
              <a:ext uri="{FF2B5EF4-FFF2-40B4-BE49-F238E27FC236}">
                <a16:creationId xmlns:a16="http://schemas.microsoft.com/office/drawing/2014/main" id="{8660ED82-703F-024C-820D-222D4938DC14}"/>
              </a:ext>
            </a:extLst>
          </p:cNvPr>
          <p:cNvSpPr>
            <a:spLocks noGrp="1"/>
          </p:cNvSpPr>
          <p:nvPr>
            <p:ph type="title"/>
          </p:nvPr>
        </p:nvSpPr>
        <p:spPr/>
        <p:txBody>
          <a:bodyPr/>
          <a:lstStyle/>
          <a:p>
            <a:r>
              <a:rPr lang="en-US" dirty="0"/>
              <a:t>Contributors to this talk</a:t>
            </a:r>
          </a:p>
        </p:txBody>
      </p:sp>
      <p:sp>
        <p:nvSpPr>
          <p:cNvPr id="4" name="Date Placeholder 3">
            <a:extLst>
              <a:ext uri="{FF2B5EF4-FFF2-40B4-BE49-F238E27FC236}">
                <a16:creationId xmlns:a16="http://schemas.microsoft.com/office/drawing/2014/main" id="{EC20DD3D-1616-264B-931B-41B7DEA17282}"/>
              </a:ext>
            </a:extLst>
          </p:cNvPr>
          <p:cNvSpPr>
            <a:spLocks noGrp="1"/>
          </p:cNvSpPr>
          <p:nvPr>
            <p:ph type="dt" sz="half" idx="2"/>
          </p:nvPr>
        </p:nvSpPr>
        <p:spPr/>
        <p:txBody>
          <a:bodyPr/>
          <a:lstStyle/>
          <a:p>
            <a:pPr>
              <a:defRPr/>
            </a:pPr>
            <a:r>
              <a:rPr lang="en-US"/>
              <a:t>25 Jan 2021</a:t>
            </a:r>
            <a:endParaRPr lang="en-US" dirty="0"/>
          </a:p>
        </p:txBody>
      </p:sp>
      <p:sp>
        <p:nvSpPr>
          <p:cNvPr id="5" name="Footer Placeholder 4">
            <a:extLst>
              <a:ext uri="{FF2B5EF4-FFF2-40B4-BE49-F238E27FC236}">
                <a16:creationId xmlns:a16="http://schemas.microsoft.com/office/drawing/2014/main" id="{56DEE2F7-4389-F74E-81B2-208B5935BB84}"/>
              </a:ext>
            </a:extLst>
          </p:cNvPr>
          <p:cNvSpPr>
            <a:spLocks noGrp="1"/>
          </p:cNvSpPr>
          <p:nvPr>
            <p:ph type="ftr" sz="quarter" idx="3"/>
          </p:nvPr>
        </p:nvSpPr>
        <p:spPr/>
        <p:txBody>
          <a:bodyPr/>
          <a:lstStyle/>
          <a:p>
            <a:pPr>
              <a:defRPr/>
            </a:pPr>
            <a:r>
              <a:rPr lang="en-US"/>
              <a:t>C.Y. Tan | Present CHG0 &amp; Requirements</a:t>
            </a:r>
            <a:endParaRPr lang="en-US" b="1" dirty="0"/>
          </a:p>
        </p:txBody>
      </p:sp>
    </p:spTree>
    <p:extLst>
      <p:ext uri="{BB962C8B-B14F-4D97-AF65-F5344CB8AC3E}">
        <p14:creationId xmlns:p14="http://schemas.microsoft.com/office/powerpoint/2010/main" val="1701695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3EBA65-B4E4-054B-9DDA-0B24F66C12B7}"/>
              </a:ext>
            </a:extLst>
          </p:cNvPr>
          <p:cNvSpPr>
            <a:spLocks noGrp="1"/>
          </p:cNvSpPr>
          <p:nvPr>
            <p:ph type="title"/>
          </p:nvPr>
        </p:nvSpPr>
        <p:spPr/>
        <p:txBody>
          <a:bodyPr/>
          <a:lstStyle/>
          <a:p>
            <a:r>
              <a:rPr lang="en-US" dirty="0"/>
              <a:t>The present CHG0 (L20)</a:t>
            </a:r>
          </a:p>
        </p:txBody>
      </p:sp>
      <p:sp>
        <p:nvSpPr>
          <p:cNvPr id="4" name="Date Placeholder 3">
            <a:extLst>
              <a:ext uri="{FF2B5EF4-FFF2-40B4-BE49-F238E27FC236}">
                <a16:creationId xmlns:a16="http://schemas.microsoft.com/office/drawing/2014/main" id="{2986DD46-CEC1-964B-826E-9205297C661B}"/>
              </a:ext>
            </a:extLst>
          </p:cNvPr>
          <p:cNvSpPr>
            <a:spLocks noGrp="1"/>
          </p:cNvSpPr>
          <p:nvPr>
            <p:ph type="dt" sz="half" idx="2"/>
          </p:nvPr>
        </p:nvSpPr>
        <p:spPr/>
        <p:txBody>
          <a:bodyPr/>
          <a:lstStyle/>
          <a:p>
            <a:pPr>
              <a:defRPr/>
            </a:pPr>
            <a:r>
              <a:rPr lang="en-US"/>
              <a:t>25 Jan 2021</a:t>
            </a:r>
            <a:endParaRPr lang="en-US" dirty="0"/>
          </a:p>
        </p:txBody>
      </p:sp>
      <p:sp>
        <p:nvSpPr>
          <p:cNvPr id="5" name="Footer Placeholder 4">
            <a:extLst>
              <a:ext uri="{FF2B5EF4-FFF2-40B4-BE49-F238E27FC236}">
                <a16:creationId xmlns:a16="http://schemas.microsoft.com/office/drawing/2014/main" id="{534E5AA1-D2B1-504C-9708-9E68C4735FC7}"/>
              </a:ext>
            </a:extLst>
          </p:cNvPr>
          <p:cNvSpPr>
            <a:spLocks noGrp="1"/>
          </p:cNvSpPr>
          <p:nvPr>
            <p:ph type="ftr" sz="quarter" idx="3"/>
          </p:nvPr>
        </p:nvSpPr>
        <p:spPr/>
        <p:txBody>
          <a:bodyPr/>
          <a:lstStyle/>
          <a:p>
            <a:pPr>
              <a:defRPr/>
            </a:pPr>
            <a:r>
              <a:rPr lang="en-US"/>
              <a:t>C.Y. Tan | Present CHG0 &amp; Requirements</a:t>
            </a:r>
            <a:endParaRPr lang="en-US" b="1" dirty="0"/>
          </a:p>
        </p:txBody>
      </p:sp>
      <p:pic>
        <p:nvPicPr>
          <p:cNvPr id="7" name="Picture 6" descr="C:\Users\triplett\AppData\Local\Temp\IMG_0847.JPG">
            <a:extLst>
              <a:ext uri="{FF2B5EF4-FFF2-40B4-BE49-F238E27FC236}">
                <a16:creationId xmlns:a16="http://schemas.microsoft.com/office/drawing/2014/main" id="{FB29D2BF-A9E0-4549-ADD8-C7202147E62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73559" y="575827"/>
            <a:ext cx="1662106" cy="2215490"/>
          </a:xfrm>
          <a:prstGeom prst="rect">
            <a:avLst/>
          </a:prstGeom>
          <a:noFill/>
          <a:ln>
            <a:noFill/>
          </a:ln>
        </p:spPr>
      </p:pic>
      <p:sp>
        <p:nvSpPr>
          <p:cNvPr id="8" name="TextBox 7">
            <a:extLst>
              <a:ext uri="{FF2B5EF4-FFF2-40B4-BE49-F238E27FC236}">
                <a16:creationId xmlns:a16="http://schemas.microsoft.com/office/drawing/2014/main" id="{6750853B-AD6F-3046-A272-F12A4ABB575E}"/>
              </a:ext>
            </a:extLst>
          </p:cNvPr>
          <p:cNvSpPr txBox="1"/>
          <p:nvPr/>
        </p:nvSpPr>
        <p:spPr>
          <a:xfrm>
            <a:off x="3363402" y="4381169"/>
            <a:ext cx="2703443" cy="430887"/>
          </a:xfrm>
          <a:prstGeom prst="rect">
            <a:avLst/>
          </a:prstGeom>
          <a:noFill/>
        </p:spPr>
        <p:txBody>
          <a:bodyPr wrap="square" rtlCol="0">
            <a:spAutoFit/>
          </a:bodyPr>
          <a:lstStyle/>
          <a:p>
            <a:r>
              <a:rPr lang="en-US" sz="1100" dirty="0"/>
              <a:t>Notice the shielding between the CHG0 and the magnet.</a:t>
            </a:r>
          </a:p>
        </p:txBody>
      </p:sp>
      <p:pic>
        <p:nvPicPr>
          <p:cNvPr id="10" name="Picture 9">
            <a:extLst>
              <a:ext uri="{FF2B5EF4-FFF2-40B4-BE49-F238E27FC236}">
                <a16:creationId xmlns:a16="http://schemas.microsoft.com/office/drawing/2014/main" id="{66C8FAC3-04DC-854E-9DBA-31EC3FD3652B}"/>
              </a:ext>
            </a:extLst>
          </p:cNvPr>
          <p:cNvPicPr>
            <a:picLocks noChangeAspect="1"/>
          </p:cNvPicPr>
          <p:nvPr/>
        </p:nvPicPr>
        <p:blipFill>
          <a:blip r:embed="rId3"/>
          <a:stretch>
            <a:fillRect/>
          </a:stretch>
        </p:blipFill>
        <p:spPr>
          <a:xfrm>
            <a:off x="4444863" y="0"/>
            <a:ext cx="4087664" cy="4197295"/>
          </a:xfrm>
          <a:prstGeom prst="rect">
            <a:avLst/>
          </a:prstGeom>
        </p:spPr>
      </p:pic>
      <p:sp>
        <p:nvSpPr>
          <p:cNvPr id="13" name="TextBox 12">
            <a:extLst>
              <a:ext uri="{FF2B5EF4-FFF2-40B4-BE49-F238E27FC236}">
                <a16:creationId xmlns:a16="http://schemas.microsoft.com/office/drawing/2014/main" id="{FC444E81-1CD7-FB4D-9AC3-0DC30E22FCCD}"/>
              </a:ext>
            </a:extLst>
          </p:cNvPr>
          <p:cNvSpPr txBox="1"/>
          <p:nvPr/>
        </p:nvSpPr>
        <p:spPr>
          <a:xfrm>
            <a:off x="3428315" y="1190588"/>
            <a:ext cx="1604862" cy="738664"/>
          </a:xfrm>
          <a:prstGeom prst="rect">
            <a:avLst/>
          </a:prstGeom>
          <a:noFill/>
        </p:spPr>
        <p:txBody>
          <a:bodyPr wrap="square" rtlCol="0">
            <a:spAutoFit/>
          </a:bodyPr>
          <a:lstStyle/>
          <a:p>
            <a:r>
              <a:rPr lang="en-US" sz="1050" dirty="0"/>
              <a:t>Pearson E3100  Current Transformer with external winding and </a:t>
            </a:r>
          </a:p>
          <a:p>
            <a:r>
              <a:rPr lang="en-US" sz="1050" dirty="0"/>
              <a:t>tunnel amplifier box</a:t>
            </a:r>
          </a:p>
        </p:txBody>
      </p:sp>
      <p:sp>
        <p:nvSpPr>
          <p:cNvPr id="17" name="TextBox 16">
            <a:extLst>
              <a:ext uri="{FF2B5EF4-FFF2-40B4-BE49-F238E27FC236}">
                <a16:creationId xmlns:a16="http://schemas.microsoft.com/office/drawing/2014/main" id="{38CAAA2E-DBDF-A144-99E9-AB3A00F363FB}"/>
              </a:ext>
            </a:extLst>
          </p:cNvPr>
          <p:cNvSpPr txBox="1"/>
          <p:nvPr/>
        </p:nvSpPr>
        <p:spPr>
          <a:xfrm>
            <a:off x="6638550" y="0"/>
            <a:ext cx="1257095" cy="430887"/>
          </a:xfrm>
          <a:prstGeom prst="rect">
            <a:avLst/>
          </a:prstGeom>
          <a:noFill/>
        </p:spPr>
        <p:txBody>
          <a:bodyPr wrap="square" rtlCol="0">
            <a:spAutoFit/>
          </a:bodyPr>
          <a:lstStyle/>
          <a:p>
            <a:r>
              <a:rPr lang="en-US" sz="1050" dirty="0"/>
              <a:t>Upstairs NIM </a:t>
            </a:r>
          </a:p>
          <a:p>
            <a:r>
              <a:rPr lang="en-US" sz="1050" dirty="0"/>
              <a:t>Amplifier Module</a:t>
            </a:r>
          </a:p>
        </p:txBody>
      </p:sp>
      <p:sp>
        <p:nvSpPr>
          <p:cNvPr id="18" name="TextBox 17">
            <a:extLst>
              <a:ext uri="{FF2B5EF4-FFF2-40B4-BE49-F238E27FC236}">
                <a16:creationId xmlns:a16="http://schemas.microsoft.com/office/drawing/2014/main" id="{13E67269-6835-5343-B075-EB6C5175923C}"/>
              </a:ext>
            </a:extLst>
          </p:cNvPr>
          <p:cNvSpPr txBox="1"/>
          <p:nvPr/>
        </p:nvSpPr>
        <p:spPr>
          <a:xfrm>
            <a:off x="5400897" y="3953871"/>
            <a:ext cx="1714770" cy="461665"/>
          </a:xfrm>
          <a:prstGeom prst="rect">
            <a:avLst/>
          </a:prstGeom>
          <a:noFill/>
        </p:spPr>
        <p:txBody>
          <a:bodyPr wrap="square" rtlCol="0">
            <a:spAutoFit/>
          </a:bodyPr>
          <a:lstStyle/>
          <a:p>
            <a:r>
              <a:rPr lang="en-US" sz="1200" dirty="0"/>
              <a:t>NIM Normalizer Module</a:t>
            </a:r>
          </a:p>
          <a:p>
            <a:r>
              <a:rPr lang="en-US" sz="1200" dirty="0"/>
              <a:t>(ED-282121) </a:t>
            </a:r>
          </a:p>
        </p:txBody>
      </p:sp>
      <p:sp>
        <p:nvSpPr>
          <p:cNvPr id="19" name="TextBox 18">
            <a:extLst>
              <a:ext uri="{FF2B5EF4-FFF2-40B4-BE49-F238E27FC236}">
                <a16:creationId xmlns:a16="http://schemas.microsoft.com/office/drawing/2014/main" id="{C1CC4E40-5205-1945-B0A2-F16D045AF90F}"/>
              </a:ext>
            </a:extLst>
          </p:cNvPr>
          <p:cNvSpPr txBox="1"/>
          <p:nvPr/>
        </p:nvSpPr>
        <p:spPr>
          <a:xfrm>
            <a:off x="3363402" y="2934031"/>
            <a:ext cx="1455087" cy="600164"/>
          </a:xfrm>
          <a:prstGeom prst="rect">
            <a:avLst/>
          </a:prstGeom>
          <a:noFill/>
        </p:spPr>
        <p:txBody>
          <a:bodyPr wrap="square" rtlCol="0">
            <a:spAutoFit/>
          </a:bodyPr>
          <a:lstStyle/>
          <a:p>
            <a:r>
              <a:rPr lang="en-US" sz="1100" dirty="0"/>
              <a:t>Normalizer boxes is used to convert current to particles</a:t>
            </a:r>
          </a:p>
        </p:txBody>
      </p:sp>
      <p:pic>
        <p:nvPicPr>
          <p:cNvPr id="9" name="Picture 8">
            <a:extLst>
              <a:ext uri="{FF2B5EF4-FFF2-40B4-BE49-F238E27FC236}">
                <a16:creationId xmlns:a16="http://schemas.microsoft.com/office/drawing/2014/main" id="{E2BA6601-8E5B-EC40-B988-9F351F4F0F56}"/>
              </a:ext>
            </a:extLst>
          </p:cNvPr>
          <p:cNvPicPr>
            <a:picLocks noChangeAspect="1"/>
          </p:cNvPicPr>
          <p:nvPr/>
        </p:nvPicPr>
        <p:blipFill>
          <a:blip r:embed="rId4"/>
          <a:stretch>
            <a:fillRect/>
          </a:stretch>
        </p:blipFill>
        <p:spPr>
          <a:xfrm>
            <a:off x="429419" y="2897833"/>
            <a:ext cx="2498416" cy="1873812"/>
          </a:xfrm>
          <a:prstGeom prst="rect">
            <a:avLst/>
          </a:prstGeom>
        </p:spPr>
      </p:pic>
      <p:sp>
        <p:nvSpPr>
          <p:cNvPr id="11" name="TextBox 10">
            <a:extLst>
              <a:ext uri="{FF2B5EF4-FFF2-40B4-BE49-F238E27FC236}">
                <a16:creationId xmlns:a16="http://schemas.microsoft.com/office/drawing/2014/main" id="{7AE73F41-D8BA-C744-BED5-DA22A5750468}"/>
              </a:ext>
            </a:extLst>
          </p:cNvPr>
          <p:cNvSpPr txBox="1"/>
          <p:nvPr/>
        </p:nvSpPr>
        <p:spPr>
          <a:xfrm>
            <a:off x="2001287" y="616238"/>
            <a:ext cx="417210" cy="261610"/>
          </a:xfrm>
          <a:prstGeom prst="rect">
            <a:avLst/>
          </a:prstGeom>
          <a:noFill/>
        </p:spPr>
        <p:txBody>
          <a:bodyPr wrap="square" rtlCol="0">
            <a:spAutoFit/>
          </a:bodyPr>
          <a:lstStyle/>
          <a:p>
            <a:r>
              <a:rPr lang="en-US" sz="1100" dirty="0">
                <a:solidFill>
                  <a:srgbClr val="FFFF00"/>
                </a:solidFill>
              </a:rPr>
              <a:t>L20</a:t>
            </a:r>
          </a:p>
        </p:txBody>
      </p:sp>
      <p:sp>
        <p:nvSpPr>
          <p:cNvPr id="16" name="TextBox 15">
            <a:extLst>
              <a:ext uri="{FF2B5EF4-FFF2-40B4-BE49-F238E27FC236}">
                <a16:creationId xmlns:a16="http://schemas.microsoft.com/office/drawing/2014/main" id="{F520A723-08C4-1646-B724-3CD5146E0A7B}"/>
              </a:ext>
            </a:extLst>
          </p:cNvPr>
          <p:cNvSpPr txBox="1"/>
          <p:nvPr/>
        </p:nvSpPr>
        <p:spPr>
          <a:xfrm>
            <a:off x="2229313" y="2949405"/>
            <a:ext cx="417210" cy="261610"/>
          </a:xfrm>
          <a:prstGeom prst="rect">
            <a:avLst/>
          </a:prstGeom>
          <a:noFill/>
        </p:spPr>
        <p:txBody>
          <a:bodyPr wrap="square" rtlCol="0">
            <a:spAutoFit/>
          </a:bodyPr>
          <a:lstStyle/>
          <a:p>
            <a:r>
              <a:rPr lang="en-US" sz="1100" dirty="0">
                <a:solidFill>
                  <a:srgbClr val="FFFF00"/>
                </a:solidFill>
              </a:rPr>
              <a:t>L10</a:t>
            </a:r>
          </a:p>
        </p:txBody>
      </p:sp>
    </p:spTree>
    <p:extLst>
      <p:ext uri="{BB962C8B-B14F-4D97-AF65-F5344CB8AC3E}">
        <p14:creationId xmlns:p14="http://schemas.microsoft.com/office/powerpoint/2010/main" val="2598900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0DB766-BEE1-5546-8F45-74CE66BADE38}"/>
              </a:ext>
            </a:extLst>
          </p:cNvPr>
          <p:cNvSpPr>
            <a:spLocks noGrp="1"/>
          </p:cNvSpPr>
          <p:nvPr>
            <p:ph type="title"/>
          </p:nvPr>
        </p:nvSpPr>
        <p:spPr/>
        <p:txBody>
          <a:bodyPr/>
          <a:lstStyle/>
          <a:p>
            <a:r>
              <a:rPr lang="en-US" dirty="0"/>
              <a:t>Affected by BMA ramps and BMA bulk supply 80 kHz noise</a:t>
            </a:r>
          </a:p>
        </p:txBody>
      </p:sp>
      <p:sp>
        <p:nvSpPr>
          <p:cNvPr id="4" name="Date Placeholder 3">
            <a:extLst>
              <a:ext uri="{FF2B5EF4-FFF2-40B4-BE49-F238E27FC236}">
                <a16:creationId xmlns:a16="http://schemas.microsoft.com/office/drawing/2014/main" id="{6AA3C29A-2B07-E547-8289-045DCF3DA129}"/>
              </a:ext>
            </a:extLst>
          </p:cNvPr>
          <p:cNvSpPr>
            <a:spLocks noGrp="1"/>
          </p:cNvSpPr>
          <p:nvPr>
            <p:ph type="dt" sz="half" idx="2"/>
          </p:nvPr>
        </p:nvSpPr>
        <p:spPr/>
        <p:txBody>
          <a:bodyPr/>
          <a:lstStyle/>
          <a:p>
            <a:pPr>
              <a:defRPr/>
            </a:pPr>
            <a:r>
              <a:rPr lang="en-US"/>
              <a:t>25 Jan 2021</a:t>
            </a:r>
            <a:endParaRPr lang="en-US" dirty="0"/>
          </a:p>
        </p:txBody>
      </p:sp>
      <p:sp>
        <p:nvSpPr>
          <p:cNvPr id="5" name="Footer Placeholder 4">
            <a:extLst>
              <a:ext uri="{FF2B5EF4-FFF2-40B4-BE49-F238E27FC236}">
                <a16:creationId xmlns:a16="http://schemas.microsoft.com/office/drawing/2014/main" id="{1CFE91F6-360E-214D-9A54-8B4684FAED7D}"/>
              </a:ext>
            </a:extLst>
          </p:cNvPr>
          <p:cNvSpPr>
            <a:spLocks noGrp="1"/>
          </p:cNvSpPr>
          <p:nvPr>
            <p:ph type="ftr" sz="quarter" idx="3"/>
          </p:nvPr>
        </p:nvSpPr>
        <p:spPr/>
        <p:txBody>
          <a:bodyPr/>
          <a:lstStyle/>
          <a:p>
            <a:pPr>
              <a:defRPr/>
            </a:pPr>
            <a:r>
              <a:rPr lang="en-US"/>
              <a:t>C.Y. Tan | Present CHG0 &amp; Requirements</a:t>
            </a:r>
            <a:endParaRPr lang="en-US" b="1" dirty="0"/>
          </a:p>
        </p:txBody>
      </p:sp>
      <p:pic>
        <p:nvPicPr>
          <p:cNvPr id="7" name="Picture 6">
            <a:extLst>
              <a:ext uri="{FF2B5EF4-FFF2-40B4-BE49-F238E27FC236}">
                <a16:creationId xmlns:a16="http://schemas.microsoft.com/office/drawing/2014/main" id="{E88144E2-6FE6-FD43-BC3F-ED58329E01F6}"/>
              </a:ext>
            </a:extLst>
          </p:cNvPr>
          <p:cNvPicPr/>
          <p:nvPr/>
        </p:nvPicPr>
        <p:blipFill>
          <a:blip r:embed="rId2">
            <a:extLst>
              <a:ext uri="{28A0092B-C50C-407E-A947-70E740481C1C}">
                <a14:useLocalDpi xmlns:a14="http://schemas.microsoft.com/office/drawing/2010/main" val="0"/>
              </a:ext>
            </a:extLst>
          </a:blip>
          <a:stretch>
            <a:fillRect/>
          </a:stretch>
        </p:blipFill>
        <p:spPr>
          <a:xfrm>
            <a:off x="350278" y="666819"/>
            <a:ext cx="3870993" cy="3095967"/>
          </a:xfrm>
          <a:prstGeom prst="rect">
            <a:avLst/>
          </a:prstGeom>
        </p:spPr>
      </p:pic>
      <p:sp>
        <p:nvSpPr>
          <p:cNvPr id="8" name="TextBox 7">
            <a:extLst>
              <a:ext uri="{FF2B5EF4-FFF2-40B4-BE49-F238E27FC236}">
                <a16:creationId xmlns:a16="http://schemas.microsoft.com/office/drawing/2014/main" id="{05524230-712A-6747-A13A-7F5C286733B5}"/>
              </a:ext>
            </a:extLst>
          </p:cNvPr>
          <p:cNvSpPr txBox="1"/>
          <p:nvPr/>
        </p:nvSpPr>
        <p:spPr>
          <a:xfrm>
            <a:off x="228600" y="3904975"/>
            <a:ext cx="3849113" cy="830997"/>
          </a:xfrm>
          <a:prstGeom prst="rect">
            <a:avLst/>
          </a:prstGeom>
          <a:noFill/>
        </p:spPr>
        <p:txBody>
          <a:bodyPr wrap="square" rtlCol="0">
            <a:spAutoFit/>
          </a:bodyPr>
          <a:lstStyle/>
          <a:p>
            <a:r>
              <a:rPr lang="en-US" sz="1200" dirty="0"/>
              <a:t>CHG0 L20 Close up comparing corrector ramp and no ramp conditions.</a:t>
            </a:r>
          </a:p>
          <a:p>
            <a:r>
              <a:rPr lang="en-US" sz="1200" dirty="0"/>
              <a:t>We found the two dipoles at L20 are primarily responsible for the interference.</a:t>
            </a:r>
          </a:p>
        </p:txBody>
      </p:sp>
      <p:sp>
        <p:nvSpPr>
          <p:cNvPr id="12" name="TextBox 11">
            <a:extLst>
              <a:ext uri="{FF2B5EF4-FFF2-40B4-BE49-F238E27FC236}">
                <a16:creationId xmlns:a16="http://schemas.microsoft.com/office/drawing/2014/main" id="{67CD4352-2AAB-1145-AC7B-363423CFB984}"/>
              </a:ext>
            </a:extLst>
          </p:cNvPr>
          <p:cNvSpPr txBox="1"/>
          <p:nvPr/>
        </p:nvSpPr>
        <p:spPr>
          <a:xfrm>
            <a:off x="1732725" y="970059"/>
            <a:ext cx="1327868" cy="246221"/>
          </a:xfrm>
          <a:prstGeom prst="rect">
            <a:avLst/>
          </a:prstGeom>
          <a:noFill/>
        </p:spPr>
        <p:txBody>
          <a:bodyPr wrap="square" rtlCol="0">
            <a:spAutoFit/>
          </a:bodyPr>
          <a:lstStyle/>
          <a:p>
            <a:r>
              <a:rPr lang="en-US" sz="1000" dirty="0">
                <a:solidFill>
                  <a:srgbClr val="FF0000"/>
                </a:solidFill>
              </a:rPr>
              <a:t>Normalizer signal</a:t>
            </a:r>
          </a:p>
        </p:txBody>
      </p:sp>
      <p:sp>
        <p:nvSpPr>
          <p:cNvPr id="13" name="TextBox 12">
            <a:extLst>
              <a:ext uri="{FF2B5EF4-FFF2-40B4-BE49-F238E27FC236}">
                <a16:creationId xmlns:a16="http://schemas.microsoft.com/office/drawing/2014/main" id="{73E3F7E2-F2E8-F94D-B407-F869BCB8D0EA}"/>
              </a:ext>
            </a:extLst>
          </p:cNvPr>
          <p:cNvSpPr txBox="1"/>
          <p:nvPr/>
        </p:nvSpPr>
        <p:spPr>
          <a:xfrm>
            <a:off x="1530602" y="2665012"/>
            <a:ext cx="576493" cy="246221"/>
          </a:xfrm>
          <a:prstGeom prst="rect">
            <a:avLst/>
          </a:prstGeom>
          <a:noFill/>
        </p:spPr>
        <p:txBody>
          <a:bodyPr wrap="square" rtlCol="0">
            <a:spAutoFit/>
          </a:bodyPr>
          <a:lstStyle/>
          <a:p>
            <a:r>
              <a:rPr lang="en-US" sz="1000" dirty="0">
                <a:solidFill>
                  <a:srgbClr val="00B050"/>
                </a:solidFill>
              </a:rPr>
              <a:t>CHG0</a:t>
            </a:r>
          </a:p>
        </p:txBody>
      </p:sp>
      <p:pic>
        <p:nvPicPr>
          <p:cNvPr id="10" name="Picture 9" descr="C:\Users\triplett\AppData\Local\Temp\offsets_0_sfs_0_bulk_o.gif">
            <a:extLst>
              <a:ext uri="{FF2B5EF4-FFF2-40B4-BE49-F238E27FC236}">
                <a16:creationId xmlns:a16="http://schemas.microsoft.com/office/drawing/2014/main" id="{DEA40A1F-E96D-BB45-B656-19274F0B4C7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689530" y="666820"/>
            <a:ext cx="3503880" cy="3095966"/>
          </a:xfrm>
          <a:prstGeom prst="rect">
            <a:avLst/>
          </a:prstGeom>
          <a:noFill/>
          <a:ln>
            <a:noFill/>
          </a:ln>
        </p:spPr>
      </p:pic>
      <p:sp>
        <p:nvSpPr>
          <p:cNvPr id="2" name="TextBox 1">
            <a:extLst>
              <a:ext uri="{FF2B5EF4-FFF2-40B4-BE49-F238E27FC236}">
                <a16:creationId xmlns:a16="http://schemas.microsoft.com/office/drawing/2014/main" id="{13575C0F-17E2-4A47-8CBF-2F6CCD0FEB07}"/>
              </a:ext>
            </a:extLst>
          </p:cNvPr>
          <p:cNvSpPr txBox="1"/>
          <p:nvPr/>
        </p:nvSpPr>
        <p:spPr>
          <a:xfrm>
            <a:off x="4661662" y="3904975"/>
            <a:ext cx="4021162" cy="1200329"/>
          </a:xfrm>
          <a:prstGeom prst="rect">
            <a:avLst/>
          </a:prstGeom>
          <a:noFill/>
        </p:spPr>
        <p:txBody>
          <a:bodyPr wrap="square" rtlCol="0">
            <a:spAutoFit/>
          </a:bodyPr>
          <a:lstStyle/>
          <a:p>
            <a:r>
              <a:rPr lang="en-US" sz="1200" dirty="0"/>
              <a:t>L20 with standoffs, Shielding is in place (on upstream side of ceramic). Bulk is ON, Scale Factors are set to zero, Offsets are set to zero. The spread in signal is increased. The magnetic shielding doesn’t help this.</a:t>
            </a:r>
          </a:p>
          <a:p>
            <a:endParaRPr lang="en-US" dirty="0"/>
          </a:p>
        </p:txBody>
      </p:sp>
    </p:spTree>
    <p:extLst>
      <p:ext uri="{BB962C8B-B14F-4D97-AF65-F5344CB8AC3E}">
        <p14:creationId xmlns:p14="http://schemas.microsoft.com/office/powerpoint/2010/main" val="1366385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DF1749-0029-7A40-8238-4F058E94A735}"/>
              </a:ext>
            </a:extLst>
          </p:cNvPr>
          <p:cNvSpPr>
            <a:spLocks noGrp="1"/>
          </p:cNvSpPr>
          <p:nvPr>
            <p:ph type="title"/>
          </p:nvPr>
        </p:nvSpPr>
        <p:spPr/>
        <p:txBody>
          <a:bodyPr/>
          <a:lstStyle/>
          <a:p>
            <a:r>
              <a:rPr lang="en-US" dirty="0"/>
              <a:t>Calibrating CHG0</a:t>
            </a:r>
          </a:p>
        </p:txBody>
      </p:sp>
      <p:sp>
        <p:nvSpPr>
          <p:cNvPr id="4" name="Date Placeholder 3">
            <a:extLst>
              <a:ext uri="{FF2B5EF4-FFF2-40B4-BE49-F238E27FC236}">
                <a16:creationId xmlns:a16="http://schemas.microsoft.com/office/drawing/2014/main" id="{D113B19E-5F5F-E743-875A-464FE290117B}"/>
              </a:ext>
            </a:extLst>
          </p:cNvPr>
          <p:cNvSpPr>
            <a:spLocks noGrp="1"/>
          </p:cNvSpPr>
          <p:nvPr>
            <p:ph type="dt" sz="half" idx="2"/>
          </p:nvPr>
        </p:nvSpPr>
        <p:spPr/>
        <p:txBody>
          <a:bodyPr/>
          <a:lstStyle/>
          <a:p>
            <a:pPr>
              <a:defRPr/>
            </a:pPr>
            <a:r>
              <a:rPr lang="en-US"/>
              <a:t>25 Jan 2021</a:t>
            </a:r>
            <a:endParaRPr lang="en-US" dirty="0"/>
          </a:p>
        </p:txBody>
      </p:sp>
      <p:sp>
        <p:nvSpPr>
          <p:cNvPr id="5" name="Footer Placeholder 4">
            <a:extLst>
              <a:ext uri="{FF2B5EF4-FFF2-40B4-BE49-F238E27FC236}">
                <a16:creationId xmlns:a16="http://schemas.microsoft.com/office/drawing/2014/main" id="{1FCDEBFA-9F03-7C48-B8A8-A826ABB5A046}"/>
              </a:ext>
            </a:extLst>
          </p:cNvPr>
          <p:cNvSpPr>
            <a:spLocks noGrp="1"/>
          </p:cNvSpPr>
          <p:nvPr>
            <p:ph type="ftr" sz="quarter" idx="3"/>
          </p:nvPr>
        </p:nvSpPr>
        <p:spPr/>
        <p:txBody>
          <a:bodyPr/>
          <a:lstStyle/>
          <a:p>
            <a:pPr>
              <a:defRPr/>
            </a:pPr>
            <a:r>
              <a:rPr lang="en-US"/>
              <a:t>C.Y. Tan | Present CHG0 &amp; Requirements</a:t>
            </a:r>
            <a:endParaRPr lang="en-US" b="1" dirty="0"/>
          </a:p>
        </p:txBody>
      </p:sp>
      <p:pic>
        <p:nvPicPr>
          <p:cNvPr id="7" name="Picture 6">
            <a:extLst>
              <a:ext uri="{FF2B5EF4-FFF2-40B4-BE49-F238E27FC236}">
                <a16:creationId xmlns:a16="http://schemas.microsoft.com/office/drawing/2014/main" id="{688CC648-006C-894E-9E6D-9C528DB751C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5993" y="899282"/>
            <a:ext cx="3210586" cy="2584175"/>
          </a:xfrm>
          <a:prstGeom prst="rect">
            <a:avLst/>
          </a:prstGeom>
          <a:noFill/>
          <a:ln>
            <a:noFill/>
          </a:ln>
        </p:spPr>
      </p:pic>
      <p:pic>
        <p:nvPicPr>
          <p:cNvPr id="8" name="Picture 7">
            <a:extLst>
              <a:ext uri="{FF2B5EF4-FFF2-40B4-BE49-F238E27FC236}">
                <a16:creationId xmlns:a16="http://schemas.microsoft.com/office/drawing/2014/main" id="{6455BA2D-DB43-CA42-B256-6A55F0A48F2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7881" y="908155"/>
            <a:ext cx="3114840" cy="2575302"/>
          </a:xfrm>
          <a:prstGeom prst="rect">
            <a:avLst/>
          </a:prstGeom>
          <a:noFill/>
          <a:ln>
            <a:noFill/>
          </a:ln>
        </p:spPr>
      </p:pic>
      <p:sp>
        <p:nvSpPr>
          <p:cNvPr id="9" name="TextBox 8">
            <a:extLst>
              <a:ext uri="{FF2B5EF4-FFF2-40B4-BE49-F238E27FC236}">
                <a16:creationId xmlns:a16="http://schemas.microsoft.com/office/drawing/2014/main" id="{A70A8DAA-9B20-B94F-A3FB-FF9196F6550F}"/>
              </a:ext>
            </a:extLst>
          </p:cNvPr>
          <p:cNvSpPr txBox="1"/>
          <p:nvPr/>
        </p:nvSpPr>
        <p:spPr>
          <a:xfrm>
            <a:off x="1067942" y="3824523"/>
            <a:ext cx="6724780" cy="646331"/>
          </a:xfrm>
          <a:prstGeom prst="rect">
            <a:avLst/>
          </a:prstGeom>
          <a:noFill/>
        </p:spPr>
        <p:txBody>
          <a:bodyPr wrap="square" rtlCol="0">
            <a:spAutoFit/>
          </a:bodyPr>
          <a:lstStyle/>
          <a:p>
            <a:r>
              <a:rPr lang="en-US" sz="1200" dirty="0"/>
              <a:t>Tunnel Box Gain, Offset, &amp; Compensation Adjustments are via the holes in the box cover.</a:t>
            </a:r>
          </a:p>
          <a:p>
            <a:r>
              <a:rPr lang="en-US" sz="1200" dirty="0"/>
              <a:t>For operational systems, if any of these parameters need adjustment, a tunnel access is required.</a:t>
            </a:r>
          </a:p>
          <a:p>
            <a:endParaRPr lang="en-US" sz="1200" dirty="0"/>
          </a:p>
        </p:txBody>
      </p:sp>
    </p:spTree>
    <p:extLst>
      <p:ext uri="{BB962C8B-B14F-4D97-AF65-F5344CB8AC3E}">
        <p14:creationId xmlns:p14="http://schemas.microsoft.com/office/powerpoint/2010/main" val="2671714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B0A679-3D65-584B-BF1A-5208AF212DBF}"/>
              </a:ext>
            </a:extLst>
          </p:cNvPr>
          <p:cNvSpPr>
            <a:spLocks noGrp="1"/>
          </p:cNvSpPr>
          <p:nvPr>
            <p:ph type="title"/>
          </p:nvPr>
        </p:nvSpPr>
        <p:spPr/>
        <p:txBody>
          <a:bodyPr/>
          <a:lstStyle/>
          <a:p>
            <a:r>
              <a:rPr lang="en-US" dirty="0"/>
              <a:t>Bunch structure affects CHG0 even after calibration</a:t>
            </a:r>
          </a:p>
        </p:txBody>
      </p:sp>
      <p:sp>
        <p:nvSpPr>
          <p:cNvPr id="4" name="Date Placeholder 3">
            <a:extLst>
              <a:ext uri="{FF2B5EF4-FFF2-40B4-BE49-F238E27FC236}">
                <a16:creationId xmlns:a16="http://schemas.microsoft.com/office/drawing/2014/main" id="{B5A15B74-BDE1-8A4C-8132-BB89AA7C8BD8}"/>
              </a:ext>
            </a:extLst>
          </p:cNvPr>
          <p:cNvSpPr>
            <a:spLocks noGrp="1"/>
          </p:cNvSpPr>
          <p:nvPr>
            <p:ph type="dt" sz="half" idx="2"/>
          </p:nvPr>
        </p:nvSpPr>
        <p:spPr/>
        <p:txBody>
          <a:bodyPr/>
          <a:lstStyle/>
          <a:p>
            <a:pPr>
              <a:defRPr/>
            </a:pPr>
            <a:r>
              <a:rPr lang="en-US"/>
              <a:t>25 Jan 2021</a:t>
            </a:r>
            <a:endParaRPr lang="en-US" dirty="0"/>
          </a:p>
        </p:txBody>
      </p:sp>
      <p:sp>
        <p:nvSpPr>
          <p:cNvPr id="5" name="Footer Placeholder 4">
            <a:extLst>
              <a:ext uri="{FF2B5EF4-FFF2-40B4-BE49-F238E27FC236}">
                <a16:creationId xmlns:a16="http://schemas.microsoft.com/office/drawing/2014/main" id="{9295038E-9EAA-874E-92EF-4BA0F911D79A}"/>
              </a:ext>
            </a:extLst>
          </p:cNvPr>
          <p:cNvSpPr>
            <a:spLocks noGrp="1"/>
          </p:cNvSpPr>
          <p:nvPr>
            <p:ph type="ftr" sz="quarter" idx="3"/>
          </p:nvPr>
        </p:nvSpPr>
        <p:spPr/>
        <p:txBody>
          <a:bodyPr/>
          <a:lstStyle/>
          <a:p>
            <a:pPr>
              <a:defRPr/>
            </a:pPr>
            <a:r>
              <a:rPr lang="en-US"/>
              <a:t>C.Y. Tan | Present CHG0 &amp; Requirements</a:t>
            </a:r>
            <a:endParaRPr lang="en-US" b="1" dirty="0"/>
          </a:p>
        </p:txBody>
      </p:sp>
      <p:pic>
        <p:nvPicPr>
          <p:cNvPr id="7" name="Picture 6" descr="A picture containing green&#10;&#10;Description automatically generated">
            <a:extLst>
              <a:ext uri="{FF2B5EF4-FFF2-40B4-BE49-F238E27FC236}">
                <a16:creationId xmlns:a16="http://schemas.microsoft.com/office/drawing/2014/main" id="{581CA82B-C1EB-FF41-B489-8EAC5CD2E0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91763"/>
            <a:ext cx="3278204" cy="2721812"/>
          </a:xfrm>
          <a:prstGeom prst="rect">
            <a:avLst/>
          </a:prstGeom>
        </p:spPr>
      </p:pic>
      <p:pic>
        <p:nvPicPr>
          <p:cNvPr id="8" name="Picture 7">
            <a:extLst>
              <a:ext uri="{FF2B5EF4-FFF2-40B4-BE49-F238E27FC236}">
                <a16:creationId xmlns:a16="http://schemas.microsoft.com/office/drawing/2014/main" id="{E63125F4-AFEC-DD40-83D5-35E46EF56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2930" y="691763"/>
            <a:ext cx="3278206" cy="2721813"/>
          </a:xfrm>
          <a:prstGeom prst="rect">
            <a:avLst/>
          </a:prstGeom>
        </p:spPr>
      </p:pic>
      <p:sp>
        <p:nvSpPr>
          <p:cNvPr id="9" name="TextBox 8">
            <a:extLst>
              <a:ext uri="{FF2B5EF4-FFF2-40B4-BE49-F238E27FC236}">
                <a16:creationId xmlns:a16="http://schemas.microsoft.com/office/drawing/2014/main" id="{73C34596-06BA-6045-83B3-23D4D6C3B27E}"/>
              </a:ext>
            </a:extLst>
          </p:cNvPr>
          <p:cNvSpPr txBox="1"/>
          <p:nvPr/>
        </p:nvSpPr>
        <p:spPr>
          <a:xfrm>
            <a:off x="228600" y="3523129"/>
            <a:ext cx="3278204" cy="307777"/>
          </a:xfrm>
          <a:prstGeom prst="rect">
            <a:avLst/>
          </a:prstGeom>
          <a:noFill/>
        </p:spPr>
        <p:txBody>
          <a:bodyPr wrap="square" rtlCol="0">
            <a:spAutoFit/>
          </a:bodyPr>
          <a:lstStyle/>
          <a:p>
            <a:r>
              <a:rPr lang="en-US" sz="1400" dirty="0"/>
              <a:t>L10 Tor with spare box 2</a:t>
            </a:r>
          </a:p>
        </p:txBody>
      </p:sp>
      <p:sp>
        <p:nvSpPr>
          <p:cNvPr id="10" name="TextBox 9">
            <a:extLst>
              <a:ext uri="{FF2B5EF4-FFF2-40B4-BE49-F238E27FC236}">
                <a16:creationId xmlns:a16="http://schemas.microsoft.com/office/drawing/2014/main" id="{7078302F-7AEE-B34C-8F2E-9EA52CDB32C6}"/>
              </a:ext>
            </a:extLst>
          </p:cNvPr>
          <p:cNvSpPr txBox="1"/>
          <p:nvPr/>
        </p:nvSpPr>
        <p:spPr>
          <a:xfrm>
            <a:off x="3892930" y="3523129"/>
            <a:ext cx="3278204" cy="307777"/>
          </a:xfrm>
          <a:prstGeom prst="rect">
            <a:avLst/>
          </a:prstGeom>
          <a:noFill/>
        </p:spPr>
        <p:txBody>
          <a:bodyPr wrap="square" rtlCol="0">
            <a:spAutoFit/>
          </a:bodyPr>
          <a:lstStyle/>
          <a:p>
            <a:r>
              <a:rPr lang="en-US" sz="1400" dirty="0"/>
              <a:t>L20 Tor with original box</a:t>
            </a:r>
          </a:p>
        </p:txBody>
      </p:sp>
      <p:sp>
        <p:nvSpPr>
          <p:cNvPr id="11" name="TextBox 10">
            <a:extLst>
              <a:ext uri="{FF2B5EF4-FFF2-40B4-BE49-F238E27FC236}">
                <a16:creationId xmlns:a16="http://schemas.microsoft.com/office/drawing/2014/main" id="{B5CA22CD-4207-6844-B213-554D461DE276}"/>
              </a:ext>
            </a:extLst>
          </p:cNvPr>
          <p:cNvSpPr txBox="1"/>
          <p:nvPr/>
        </p:nvSpPr>
        <p:spPr>
          <a:xfrm>
            <a:off x="228600" y="3962400"/>
            <a:ext cx="6942534" cy="830997"/>
          </a:xfrm>
          <a:prstGeom prst="rect">
            <a:avLst/>
          </a:prstGeom>
          <a:noFill/>
        </p:spPr>
        <p:txBody>
          <a:bodyPr wrap="square" rtlCol="0">
            <a:spAutoFit/>
          </a:bodyPr>
          <a:lstStyle/>
          <a:p>
            <a:r>
              <a:rPr lang="en-US" dirty="0"/>
              <a:t>Calibration alone is not sufficient to guarantee good CHG0 measurements</a:t>
            </a:r>
          </a:p>
        </p:txBody>
      </p:sp>
      <p:sp>
        <p:nvSpPr>
          <p:cNvPr id="12" name="TextBox 11">
            <a:extLst>
              <a:ext uri="{FF2B5EF4-FFF2-40B4-BE49-F238E27FC236}">
                <a16:creationId xmlns:a16="http://schemas.microsoft.com/office/drawing/2014/main" id="{22A336EA-D4F9-C349-9963-03A331D5A70C}"/>
              </a:ext>
            </a:extLst>
          </p:cNvPr>
          <p:cNvSpPr txBox="1"/>
          <p:nvPr/>
        </p:nvSpPr>
        <p:spPr>
          <a:xfrm>
            <a:off x="1530603" y="2463109"/>
            <a:ext cx="1201271" cy="461665"/>
          </a:xfrm>
          <a:prstGeom prst="rect">
            <a:avLst/>
          </a:prstGeom>
          <a:noFill/>
        </p:spPr>
        <p:txBody>
          <a:bodyPr wrap="square" rtlCol="0">
            <a:spAutoFit/>
          </a:bodyPr>
          <a:lstStyle/>
          <a:p>
            <a:r>
              <a:rPr lang="en-US" sz="1200" dirty="0">
                <a:solidFill>
                  <a:srgbClr val="FFFF00"/>
                </a:solidFill>
              </a:rPr>
              <a:t>Electronics? Cable lengths?</a:t>
            </a:r>
          </a:p>
        </p:txBody>
      </p:sp>
      <p:cxnSp>
        <p:nvCxnSpPr>
          <p:cNvPr id="14" name="Straight Arrow Connector 13">
            <a:extLst>
              <a:ext uri="{FF2B5EF4-FFF2-40B4-BE49-F238E27FC236}">
                <a16:creationId xmlns:a16="http://schemas.microsoft.com/office/drawing/2014/main" id="{DD5116BA-3FFD-364E-9AB2-DADC0D37E281}"/>
              </a:ext>
            </a:extLst>
          </p:cNvPr>
          <p:cNvCxnSpPr/>
          <p:nvPr/>
        </p:nvCxnSpPr>
        <p:spPr>
          <a:xfrm flipV="1">
            <a:off x="1867702" y="1810871"/>
            <a:ext cx="427263" cy="6522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9630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29A3B1-805C-0540-8E57-5EB100905154}"/>
              </a:ext>
            </a:extLst>
          </p:cNvPr>
          <p:cNvSpPr>
            <a:spLocks noGrp="1"/>
          </p:cNvSpPr>
          <p:nvPr>
            <p:ph type="title"/>
          </p:nvPr>
        </p:nvSpPr>
        <p:spPr/>
        <p:txBody>
          <a:bodyPr/>
          <a:lstStyle/>
          <a:p>
            <a:r>
              <a:rPr lang="en-US" dirty="0"/>
              <a:t>Notching affects CHG0</a:t>
            </a:r>
          </a:p>
        </p:txBody>
      </p:sp>
      <p:sp>
        <p:nvSpPr>
          <p:cNvPr id="4" name="Date Placeholder 3">
            <a:extLst>
              <a:ext uri="{FF2B5EF4-FFF2-40B4-BE49-F238E27FC236}">
                <a16:creationId xmlns:a16="http://schemas.microsoft.com/office/drawing/2014/main" id="{DD9FC6CF-898C-4045-B849-ED14DCA0D848}"/>
              </a:ext>
            </a:extLst>
          </p:cNvPr>
          <p:cNvSpPr>
            <a:spLocks noGrp="1"/>
          </p:cNvSpPr>
          <p:nvPr>
            <p:ph type="dt" sz="half" idx="2"/>
          </p:nvPr>
        </p:nvSpPr>
        <p:spPr/>
        <p:txBody>
          <a:bodyPr/>
          <a:lstStyle/>
          <a:p>
            <a:pPr>
              <a:defRPr/>
            </a:pPr>
            <a:r>
              <a:rPr lang="en-US"/>
              <a:t>25 Jan 2021</a:t>
            </a:r>
            <a:endParaRPr lang="en-US" dirty="0"/>
          </a:p>
        </p:txBody>
      </p:sp>
      <p:sp>
        <p:nvSpPr>
          <p:cNvPr id="5" name="Footer Placeholder 4">
            <a:extLst>
              <a:ext uri="{FF2B5EF4-FFF2-40B4-BE49-F238E27FC236}">
                <a16:creationId xmlns:a16="http://schemas.microsoft.com/office/drawing/2014/main" id="{AED030DE-8D92-D441-836D-EAA8877C922E}"/>
              </a:ext>
            </a:extLst>
          </p:cNvPr>
          <p:cNvSpPr>
            <a:spLocks noGrp="1"/>
          </p:cNvSpPr>
          <p:nvPr>
            <p:ph type="ftr" sz="quarter" idx="3"/>
          </p:nvPr>
        </p:nvSpPr>
        <p:spPr/>
        <p:txBody>
          <a:bodyPr/>
          <a:lstStyle/>
          <a:p>
            <a:pPr>
              <a:defRPr/>
            </a:pPr>
            <a:r>
              <a:rPr lang="en-US"/>
              <a:t>C.Y. Tan | Present CHG0 &amp; Requirements</a:t>
            </a:r>
            <a:endParaRPr lang="en-US" b="1" dirty="0"/>
          </a:p>
        </p:txBody>
      </p:sp>
      <p:pic>
        <p:nvPicPr>
          <p:cNvPr id="7" name="Picture 6" descr="A picture containing monitor, display, screen, clock&#10;&#10;Description automatically generated">
            <a:extLst>
              <a:ext uri="{FF2B5EF4-FFF2-40B4-BE49-F238E27FC236}">
                <a16:creationId xmlns:a16="http://schemas.microsoft.com/office/drawing/2014/main" id="{BBCD7281-12AC-3040-A208-62B88D2474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1977" y="627725"/>
            <a:ext cx="2324824" cy="1936154"/>
          </a:xfrm>
          <a:prstGeom prst="rect">
            <a:avLst/>
          </a:prstGeom>
        </p:spPr>
      </p:pic>
      <p:pic>
        <p:nvPicPr>
          <p:cNvPr id="8" name="Picture 7" descr="A picture containing clock&#10;&#10;Description automatically generated">
            <a:extLst>
              <a:ext uri="{FF2B5EF4-FFF2-40B4-BE49-F238E27FC236}">
                <a16:creationId xmlns:a16="http://schemas.microsoft.com/office/drawing/2014/main" id="{165A0B6E-94E9-DE4F-B1B9-A4DED4B085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9330" y="639803"/>
            <a:ext cx="2324824" cy="1931947"/>
          </a:xfrm>
          <a:prstGeom prst="rect">
            <a:avLst/>
          </a:prstGeom>
        </p:spPr>
      </p:pic>
      <p:pic>
        <p:nvPicPr>
          <p:cNvPr id="9" name="Picture 8" descr="A screen shot of a computer&#10;&#10;Description automatically generated">
            <a:extLst>
              <a:ext uri="{FF2B5EF4-FFF2-40B4-BE49-F238E27FC236}">
                <a16:creationId xmlns:a16="http://schemas.microsoft.com/office/drawing/2014/main" id="{DCD20E68-0C6D-A849-8F62-02BCE2E94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1977" y="2725438"/>
            <a:ext cx="2324824" cy="1936755"/>
          </a:xfrm>
          <a:prstGeom prst="rect">
            <a:avLst/>
          </a:prstGeom>
        </p:spPr>
      </p:pic>
      <p:pic>
        <p:nvPicPr>
          <p:cNvPr id="10" name="Picture 9" descr="A screen shot of a computer&#10;&#10;Description automatically generated">
            <a:extLst>
              <a:ext uri="{FF2B5EF4-FFF2-40B4-BE49-F238E27FC236}">
                <a16:creationId xmlns:a16="http://schemas.microsoft.com/office/drawing/2014/main" id="{65F0E983-9D87-6743-982F-D2FEE24193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4152" y="2730246"/>
            <a:ext cx="2340002" cy="1931947"/>
          </a:xfrm>
          <a:prstGeom prst="rect">
            <a:avLst/>
          </a:prstGeom>
        </p:spPr>
      </p:pic>
      <p:sp>
        <p:nvSpPr>
          <p:cNvPr id="11" name="TextBox 10">
            <a:extLst>
              <a:ext uri="{FF2B5EF4-FFF2-40B4-BE49-F238E27FC236}">
                <a16:creationId xmlns:a16="http://schemas.microsoft.com/office/drawing/2014/main" id="{109D3781-25F7-B841-9B03-0E9501D98F9B}"/>
              </a:ext>
            </a:extLst>
          </p:cNvPr>
          <p:cNvSpPr txBox="1"/>
          <p:nvPr/>
        </p:nvSpPr>
        <p:spPr>
          <a:xfrm>
            <a:off x="166101" y="915288"/>
            <a:ext cx="1106888" cy="600164"/>
          </a:xfrm>
          <a:prstGeom prst="rect">
            <a:avLst/>
          </a:prstGeom>
          <a:noFill/>
        </p:spPr>
        <p:txBody>
          <a:bodyPr wrap="square" rtlCol="0">
            <a:spAutoFit/>
          </a:bodyPr>
          <a:lstStyle/>
          <a:p>
            <a:r>
              <a:rPr lang="en-US" sz="1100" dirty="0"/>
              <a:t>Laser Notch ON Booster Notch ON</a:t>
            </a:r>
          </a:p>
        </p:txBody>
      </p:sp>
      <p:sp>
        <p:nvSpPr>
          <p:cNvPr id="12" name="TextBox 11">
            <a:extLst>
              <a:ext uri="{FF2B5EF4-FFF2-40B4-BE49-F238E27FC236}">
                <a16:creationId xmlns:a16="http://schemas.microsoft.com/office/drawing/2014/main" id="{0299BFF6-E314-854C-A6D0-BBFAF0B0389B}"/>
              </a:ext>
            </a:extLst>
          </p:cNvPr>
          <p:cNvSpPr txBox="1"/>
          <p:nvPr/>
        </p:nvSpPr>
        <p:spPr>
          <a:xfrm>
            <a:off x="4757264" y="915288"/>
            <a:ext cx="1106888" cy="600164"/>
          </a:xfrm>
          <a:prstGeom prst="rect">
            <a:avLst/>
          </a:prstGeom>
          <a:noFill/>
        </p:spPr>
        <p:txBody>
          <a:bodyPr wrap="square" rtlCol="0">
            <a:spAutoFit/>
          </a:bodyPr>
          <a:lstStyle/>
          <a:p>
            <a:r>
              <a:rPr lang="en-US" sz="1100" dirty="0"/>
              <a:t>Laser Notch OFF Booster Notch ON</a:t>
            </a:r>
          </a:p>
        </p:txBody>
      </p:sp>
      <p:sp>
        <p:nvSpPr>
          <p:cNvPr id="13" name="TextBox 12">
            <a:extLst>
              <a:ext uri="{FF2B5EF4-FFF2-40B4-BE49-F238E27FC236}">
                <a16:creationId xmlns:a16="http://schemas.microsoft.com/office/drawing/2014/main" id="{A87F57FF-3794-AC40-B537-B213F4756120}"/>
              </a:ext>
            </a:extLst>
          </p:cNvPr>
          <p:cNvSpPr txBox="1"/>
          <p:nvPr/>
        </p:nvSpPr>
        <p:spPr>
          <a:xfrm>
            <a:off x="183383" y="3693815"/>
            <a:ext cx="1106888" cy="600164"/>
          </a:xfrm>
          <a:prstGeom prst="rect">
            <a:avLst/>
          </a:prstGeom>
          <a:noFill/>
        </p:spPr>
        <p:txBody>
          <a:bodyPr wrap="square" rtlCol="0">
            <a:spAutoFit/>
          </a:bodyPr>
          <a:lstStyle/>
          <a:p>
            <a:r>
              <a:rPr lang="en-US" sz="1100" dirty="0"/>
              <a:t>Laser Notch ON Booster Notch OFF</a:t>
            </a:r>
          </a:p>
        </p:txBody>
      </p:sp>
      <p:sp>
        <p:nvSpPr>
          <p:cNvPr id="14" name="TextBox 13">
            <a:extLst>
              <a:ext uri="{FF2B5EF4-FFF2-40B4-BE49-F238E27FC236}">
                <a16:creationId xmlns:a16="http://schemas.microsoft.com/office/drawing/2014/main" id="{BB4E50BD-7C5D-0C42-ADAF-D040A672F176}"/>
              </a:ext>
            </a:extLst>
          </p:cNvPr>
          <p:cNvSpPr txBox="1"/>
          <p:nvPr/>
        </p:nvSpPr>
        <p:spPr>
          <a:xfrm>
            <a:off x="4661662" y="3685206"/>
            <a:ext cx="1106888" cy="600164"/>
          </a:xfrm>
          <a:prstGeom prst="rect">
            <a:avLst/>
          </a:prstGeom>
          <a:noFill/>
        </p:spPr>
        <p:txBody>
          <a:bodyPr wrap="square" rtlCol="0">
            <a:spAutoFit/>
          </a:bodyPr>
          <a:lstStyle/>
          <a:p>
            <a:r>
              <a:rPr lang="en-US" sz="1100" dirty="0"/>
              <a:t>Laser Notch OFF Booster Notch OFF</a:t>
            </a:r>
          </a:p>
        </p:txBody>
      </p:sp>
      <p:sp>
        <p:nvSpPr>
          <p:cNvPr id="15" name="TextBox 14">
            <a:extLst>
              <a:ext uri="{FF2B5EF4-FFF2-40B4-BE49-F238E27FC236}">
                <a16:creationId xmlns:a16="http://schemas.microsoft.com/office/drawing/2014/main" id="{817EA3A7-0423-7843-87BF-25028956491C}"/>
              </a:ext>
            </a:extLst>
          </p:cNvPr>
          <p:cNvSpPr txBox="1"/>
          <p:nvPr/>
        </p:nvSpPr>
        <p:spPr>
          <a:xfrm>
            <a:off x="3995264" y="2000165"/>
            <a:ext cx="1524000" cy="600164"/>
          </a:xfrm>
          <a:prstGeom prst="rect">
            <a:avLst/>
          </a:prstGeom>
          <a:noFill/>
        </p:spPr>
        <p:txBody>
          <a:bodyPr wrap="square" rtlCol="0">
            <a:spAutoFit/>
          </a:bodyPr>
          <a:lstStyle/>
          <a:p>
            <a:r>
              <a:rPr lang="en-US" sz="1100" dirty="0"/>
              <a:t>Booster notching at about 2 </a:t>
            </a:r>
            <a:r>
              <a:rPr lang="en-US" sz="1100" dirty="0" err="1"/>
              <a:t>ms</a:t>
            </a:r>
            <a:r>
              <a:rPr lang="en-US" sz="1100" dirty="0"/>
              <a:t> (very early in these plots)</a:t>
            </a:r>
          </a:p>
        </p:txBody>
      </p:sp>
    </p:spTree>
    <p:extLst>
      <p:ext uri="{BB962C8B-B14F-4D97-AF65-F5344CB8AC3E}">
        <p14:creationId xmlns:p14="http://schemas.microsoft.com/office/powerpoint/2010/main" val="2533436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9B8AFF-FF91-6049-BF69-125650678CFD}"/>
              </a:ext>
            </a:extLst>
          </p:cNvPr>
          <p:cNvSpPr>
            <a:spLocks noGrp="1"/>
          </p:cNvSpPr>
          <p:nvPr>
            <p:ph type="title"/>
          </p:nvPr>
        </p:nvSpPr>
        <p:spPr/>
        <p:txBody>
          <a:bodyPr/>
          <a:lstStyle/>
          <a:p>
            <a:r>
              <a:rPr lang="en-US" dirty="0"/>
              <a:t>Requirements</a:t>
            </a:r>
          </a:p>
        </p:txBody>
      </p:sp>
      <p:sp>
        <p:nvSpPr>
          <p:cNvPr id="4" name="Date Placeholder 3">
            <a:extLst>
              <a:ext uri="{FF2B5EF4-FFF2-40B4-BE49-F238E27FC236}">
                <a16:creationId xmlns:a16="http://schemas.microsoft.com/office/drawing/2014/main" id="{148706BD-E3F2-2449-9C32-58D09056024C}"/>
              </a:ext>
            </a:extLst>
          </p:cNvPr>
          <p:cNvSpPr>
            <a:spLocks noGrp="1"/>
          </p:cNvSpPr>
          <p:nvPr>
            <p:ph type="dt" sz="half" idx="2"/>
          </p:nvPr>
        </p:nvSpPr>
        <p:spPr/>
        <p:txBody>
          <a:bodyPr/>
          <a:lstStyle/>
          <a:p>
            <a:pPr>
              <a:defRPr/>
            </a:pPr>
            <a:r>
              <a:rPr lang="en-US"/>
              <a:t>25 Jan 2021</a:t>
            </a:r>
            <a:endParaRPr lang="en-US" dirty="0"/>
          </a:p>
        </p:txBody>
      </p:sp>
      <p:sp>
        <p:nvSpPr>
          <p:cNvPr id="5" name="Footer Placeholder 4">
            <a:extLst>
              <a:ext uri="{FF2B5EF4-FFF2-40B4-BE49-F238E27FC236}">
                <a16:creationId xmlns:a16="http://schemas.microsoft.com/office/drawing/2014/main" id="{EE320167-2C3F-C94B-BB1D-CAE2A6D66E01}"/>
              </a:ext>
            </a:extLst>
          </p:cNvPr>
          <p:cNvSpPr>
            <a:spLocks noGrp="1"/>
          </p:cNvSpPr>
          <p:nvPr>
            <p:ph type="ftr" sz="quarter" idx="3"/>
          </p:nvPr>
        </p:nvSpPr>
        <p:spPr/>
        <p:txBody>
          <a:bodyPr/>
          <a:lstStyle/>
          <a:p>
            <a:pPr>
              <a:defRPr/>
            </a:pPr>
            <a:r>
              <a:rPr lang="en-US"/>
              <a:t>C.Y. Tan | Present CHG0 &amp; Requirements</a:t>
            </a:r>
            <a:endParaRPr lang="en-US" b="1" dirty="0"/>
          </a:p>
        </p:txBody>
      </p:sp>
      <p:graphicFrame>
        <p:nvGraphicFramePr>
          <p:cNvPr id="7" name="Table 6">
            <a:extLst>
              <a:ext uri="{FF2B5EF4-FFF2-40B4-BE49-F238E27FC236}">
                <a16:creationId xmlns:a16="http://schemas.microsoft.com/office/drawing/2014/main" id="{8BBC87A9-6F51-EF4B-BF63-ACDE0B7526D1}"/>
              </a:ext>
            </a:extLst>
          </p:cNvPr>
          <p:cNvGraphicFramePr>
            <a:graphicFrameLocks noGrp="1"/>
          </p:cNvGraphicFramePr>
          <p:nvPr>
            <p:extLst>
              <p:ext uri="{D42A27DB-BD31-4B8C-83A1-F6EECF244321}">
                <p14:modId xmlns:p14="http://schemas.microsoft.com/office/powerpoint/2010/main" val="3152169236"/>
              </p:ext>
            </p:extLst>
          </p:nvPr>
        </p:nvGraphicFramePr>
        <p:xfrm>
          <a:off x="222250" y="1355233"/>
          <a:ext cx="4600762" cy="2921337"/>
        </p:xfrm>
        <a:graphic>
          <a:graphicData uri="http://schemas.openxmlformats.org/drawingml/2006/table">
            <a:tbl>
              <a:tblPr firstRow="1" firstCol="1" bandRow="1">
                <a:tableStyleId>{5C22544A-7EE6-4342-B048-85BDC9FD1C3A}</a:tableStyleId>
              </a:tblPr>
              <a:tblGrid>
                <a:gridCol w="1601500">
                  <a:extLst>
                    <a:ext uri="{9D8B030D-6E8A-4147-A177-3AD203B41FA5}">
                      <a16:colId xmlns:a16="http://schemas.microsoft.com/office/drawing/2014/main" val="3732558116"/>
                    </a:ext>
                  </a:extLst>
                </a:gridCol>
                <a:gridCol w="1127071">
                  <a:extLst>
                    <a:ext uri="{9D8B030D-6E8A-4147-A177-3AD203B41FA5}">
                      <a16:colId xmlns:a16="http://schemas.microsoft.com/office/drawing/2014/main" val="333481486"/>
                    </a:ext>
                  </a:extLst>
                </a:gridCol>
                <a:gridCol w="1083722">
                  <a:extLst>
                    <a:ext uri="{9D8B030D-6E8A-4147-A177-3AD203B41FA5}">
                      <a16:colId xmlns:a16="http://schemas.microsoft.com/office/drawing/2014/main" val="1084813446"/>
                    </a:ext>
                  </a:extLst>
                </a:gridCol>
                <a:gridCol w="788469">
                  <a:extLst>
                    <a:ext uri="{9D8B030D-6E8A-4147-A177-3AD203B41FA5}">
                      <a16:colId xmlns:a16="http://schemas.microsoft.com/office/drawing/2014/main" val="684661603"/>
                    </a:ext>
                  </a:extLst>
                </a:gridCol>
              </a:tblGrid>
              <a:tr h="167113">
                <a:tc>
                  <a:txBody>
                    <a:bodyPr/>
                    <a:lstStyle/>
                    <a:p>
                      <a:pPr marL="0" marR="0">
                        <a:lnSpc>
                          <a:spcPct val="130000"/>
                        </a:lnSpc>
                        <a:spcBef>
                          <a:spcPts val="0"/>
                        </a:spcBef>
                        <a:spcAft>
                          <a:spcPts val="0"/>
                        </a:spcAft>
                      </a:pPr>
                      <a:r>
                        <a:rPr lang="en-US" sz="900">
                          <a:effectLst/>
                        </a:rPr>
                        <a:t>Parameter</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900">
                          <a:effectLst/>
                        </a:rPr>
                        <a:t>PIP</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900">
                          <a:effectLst/>
                        </a:rPr>
                        <a:t>PIPII</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900">
                          <a:effectLst/>
                        </a:rPr>
                        <a:t>Units</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extLst>
                  <a:ext uri="{0D108BD9-81ED-4DB2-BD59-A6C34878D82A}">
                    <a16:rowId xmlns:a16="http://schemas.microsoft.com/office/drawing/2014/main" val="1159770549"/>
                  </a:ext>
                </a:extLst>
              </a:tr>
              <a:tr h="313990">
                <a:tc>
                  <a:txBody>
                    <a:bodyPr/>
                    <a:lstStyle/>
                    <a:p>
                      <a:pPr marL="0" marR="0">
                        <a:lnSpc>
                          <a:spcPct val="130000"/>
                        </a:lnSpc>
                        <a:spcBef>
                          <a:spcPts val="0"/>
                        </a:spcBef>
                        <a:spcAft>
                          <a:spcPts val="0"/>
                        </a:spcAft>
                      </a:pPr>
                      <a:r>
                        <a:rPr lang="en-US" sz="800" dirty="0">
                          <a:effectLst/>
                        </a:rPr>
                        <a:t>Injection current for tuning per pulse</a:t>
                      </a:r>
                      <a:endParaRPr lang="en-US"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36 (~2 to 3 turns, 0.5 e12 protons) </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36 (~18 turns, 0.5 e12 protons)</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mA</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extLst>
                  <a:ext uri="{0D108BD9-81ED-4DB2-BD59-A6C34878D82A}">
                    <a16:rowId xmlns:a16="http://schemas.microsoft.com/office/drawing/2014/main" val="708280578"/>
                  </a:ext>
                </a:extLst>
              </a:tr>
              <a:tr h="313990">
                <a:tc>
                  <a:txBody>
                    <a:bodyPr/>
                    <a:lstStyle/>
                    <a:p>
                      <a:pPr marL="0" marR="0">
                        <a:lnSpc>
                          <a:spcPct val="130000"/>
                        </a:lnSpc>
                        <a:spcBef>
                          <a:spcPts val="0"/>
                        </a:spcBef>
                        <a:spcAft>
                          <a:spcPts val="0"/>
                        </a:spcAft>
                      </a:pPr>
                      <a:r>
                        <a:rPr lang="en-US" sz="800">
                          <a:effectLst/>
                        </a:rPr>
                        <a:t>Maximum current at extraction per pulse</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700 (7e12 protons)</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dirty="0">
                          <a:effectLst/>
                        </a:rPr>
                        <a:t>800 (8e12 protons)</a:t>
                      </a:r>
                      <a:endParaRPr lang="en-US"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mA</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extLst>
                  <a:ext uri="{0D108BD9-81ED-4DB2-BD59-A6C34878D82A}">
                    <a16:rowId xmlns:a16="http://schemas.microsoft.com/office/drawing/2014/main" val="3272907943"/>
                  </a:ext>
                </a:extLst>
              </a:tr>
              <a:tr h="148687">
                <a:tc>
                  <a:txBody>
                    <a:bodyPr/>
                    <a:lstStyle/>
                    <a:p>
                      <a:pPr marL="0" marR="0">
                        <a:lnSpc>
                          <a:spcPct val="130000"/>
                        </a:lnSpc>
                        <a:spcBef>
                          <a:spcPts val="0"/>
                        </a:spcBef>
                        <a:spcAft>
                          <a:spcPts val="0"/>
                        </a:spcAft>
                      </a:pPr>
                      <a:r>
                        <a:rPr lang="en-US" sz="800">
                          <a:effectLst/>
                        </a:rPr>
                        <a:t>Typical number of turns</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2 – 17</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1 – 300</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 </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extLst>
                  <a:ext uri="{0D108BD9-81ED-4DB2-BD59-A6C34878D82A}">
                    <a16:rowId xmlns:a16="http://schemas.microsoft.com/office/drawing/2014/main" val="3814297103"/>
                  </a:ext>
                </a:extLst>
              </a:tr>
              <a:tr h="148687">
                <a:tc>
                  <a:txBody>
                    <a:bodyPr/>
                    <a:lstStyle/>
                    <a:p>
                      <a:pPr marL="0" marR="0">
                        <a:lnSpc>
                          <a:spcPct val="130000"/>
                        </a:lnSpc>
                        <a:spcBef>
                          <a:spcPts val="0"/>
                        </a:spcBef>
                        <a:spcAft>
                          <a:spcPts val="0"/>
                        </a:spcAft>
                      </a:pPr>
                      <a:r>
                        <a:rPr lang="en-US" sz="800">
                          <a:effectLst/>
                        </a:rPr>
                        <a:t>Ramp rate</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15</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20</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Hz</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extLst>
                  <a:ext uri="{0D108BD9-81ED-4DB2-BD59-A6C34878D82A}">
                    <a16:rowId xmlns:a16="http://schemas.microsoft.com/office/drawing/2014/main" val="2478336102"/>
                  </a:ext>
                </a:extLst>
              </a:tr>
              <a:tr h="148687">
                <a:tc>
                  <a:txBody>
                    <a:bodyPr/>
                    <a:lstStyle/>
                    <a:p>
                      <a:pPr marL="0" marR="0">
                        <a:lnSpc>
                          <a:spcPct val="130000"/>
                        </a:lnSpc>
                        <a:spcBef>
                          <a:spcPts val="0"/>
                        </a:spcBef>
                        <a:spcAft>
                          <a:spcPts val="0"/>
                        </a:spcAft>
                      </a:pPr>
                      <a:r>
                        <a:rPr lang="en-US" sz="800">
                          <a:effectLst/>
                        </a:rPr>
                        <a:t>Harmonic number</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84</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84</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 </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extLst>
                  <a:ext uri="{0D108BD9-81ED-4DB2-BD59-A6C34878D82A}">
                    <a16:rowId xmlns:a16="http://schemas.microsoft.com/office/drawing/2014/main" val="77967284"/>
                  </a:ext>
                </a:extLst>
              </a:tr>
              <a:tr h="308768">
                <a:tc>
                  <a:txBody>
                    <a:bodyPr/>
                    <a:lstStyle/>
                    <a:p>
                      <a:pPr marL="0" marR="0">
                        <a:lnSpc>
                          <a:spcPct val="130000"/>
                        </a:lnSpc>
                        <a:spcBef>
                          <a:spcPts val="0"/>
                        </a:spcBef>
                        <a:spcAft>
                          <a:spcPts val="0"/>
                        </a:spcAft>
                      </a:pPr>
                      <a:r>
                        <a:rPr lang="en-US" sz="800">
                          <a:effectLst/>
                        </a:rPr>
                        <a:t>Extraction notch size</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dirty="0">
                          <a:effectLst/>
                        </a:rPr>
                        <a:t>3</a:t>
                      </a:r>
                      <a:endParaRPr lang="en-US"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dirty="0">
                          <a:effectLst/>
                        </a:rPr>
                        <a:t>3</a:t>
                      </a:r>
                      <a:endParaRPr lang="en-US"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dirty="0">
                          <a:effectLst/>
                        </a:rPr>
                        <a:t>Booster buckets</a:t>
                      </a:r>
                      <a:endParaRPr lang="en-US"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extLst>
                  <a:ext uri="{0D108BD9-81ED-4DB2-BD59-A6C34878D82A}">
                    <a16:rowId xmlns:a16="http://schemas.microsoft.com/office/drawing/2014/main" val="2543405668"/>
                  </a:ext>
                </a:extLst>
              </a:tr>
              <a:tr h="148687">
                <a:tc>
                  <a:txBody>
                    <a:bodyPr/>
                    <a:lstStyle/>
                    <a:p>
                      <a:pPr marL="0" marR="0">
                        <a:lnSpc>
                          <a:spcPct val="130000"/>
                        </a:lnSpc>
                        <a:spcBef>
                          <a:spcPts val="0"/>
                        </a:spcBef>
                        <a:spcAft>
                          <a:spcPts val="0"/>
                        </a:spcAft>
                      </a:pPr>
                      <a:r>
                        <a:rPr lang="en-US" sz="800">
                          <a:effectLst/>
                        </a:rPr>
                        <a:t>Injection frequency</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37.8</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dirty="0">
                          <a:effectLst/>
                        </a:rPr>
                        <a:t>44.7</a:t>
                      </a:r>
                      <a:endParaRPr lang="en-US"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MHz</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extLst>
                  <a:ext uri="{0D108BD9-81ED-4DB2-BD59-A6C34878D82A}">
                    <a16:rowId xmlns:a16="http://schemas.microsoft.com/office/drawing/2014/main" val="1602540746"/>
                  </a:ext>
                </a:extLst>
              </a:tr>
              <a:tr h="313990">
                <a:tc>
                  <a:txBody>
                    <a:bodyPr/>
                    <a:lstStyle/>
                    <a:p>
                      <a:pPr marL="0" marR="0">
                        <a:lnSpc>
                          <a:spcPct val="130000"/>
                        </a:lnSpc>
                        <a:spcBef>
                          <a:spcPts val="0"/>
                        </a:spcBef>
                        <a:spcAft>
                          <a:spcPts val="0"/>
                        </a:spcAft>
                      </a:pPr>
                      <a:r>
                        <a:rPr lang="en-US" sz="800">
                          <a:effectLst/>
                        </a:rPr>
                        <a:t>Injection revolution frequency</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450.0</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dirty="0">
                          <a:effectLst/>
                        </a:rPr>
                        <a:t>532.1</a:t>
                      </a:r>
                      <a:endParaRPr lang="en-US"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kHz</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extLst>
                  <a:ext uri="{0D108BD9-81ED-4DB2-BD59-A6C34878D82A}">
                    <a16:rowId xmlns:a16="http://schemas.microsoft.com/office/drawing/2014/main" val="1441050924"/>
                  </a:ext>
                </a:extLst>
              </a:tr>
              <a:tr h="148687">
                <a:tc>
                  <a:txBody>
                    <a:bodyPr/>
                    <a:lstStyle/>
                    <a:p>
                      <a:pPr marL="0" marR="0">
                        <a:lnSpc>
                          <a:spcPct val="130000"/>
                        </a:lnSpc>
                        <a:spcBef>
                          <a:spcPts val="0"/>
                        </a:spcBef>
                        <a:spcAft>
                          <a:spcPts val="0"/>
                        </a:spcAft>
                      </a:pPr>
                      <a:r>
                        <a:rPr lang="en-US" sz="800">
                          <a:effectLst/>
                        </a:rPr>
                        <a:t>Extraction frequency</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52.8</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dirty="0">
                          <a:effectLst/>
                        </a:rPr>
                        <a:t>52.8</a:t>
                      </a:r>
                      <a:endParaRPr lang="en-US"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MHz</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extLst>
                  <a:ext uri="{0D108BD9-81ED-4DB2-BD59-A6C34878D82A}">
                    <a16:rowId xmlns:a16="http://schemas.microsoft.com/office/drawing/2014/main" val="1213770046"/>
                  </a:ext>
                </a:extLst>
              </a:tr>
              <a:tr h="313990">
                <a:tc>
                  <a:txBody>
                    <a:bodyPr/>
                    <a:lstStyle/>
                    <a:p>
                      <a:pPr marL="0" marR="0">
                        <a:lnSpc>
                          <a:spcPct val="130000"/>
                        </a:lnSpc>
                        <a:spcBef>
                          <a:spcPts val="0"/>
                        </a:spcBef>
                        <a:spcAft>
                          <a:spcPts val="0"/>
                        </a:spcAft>
                      </a:pPr>
                      <a:r>
                        <a:rPr lang="en-US" sz="800">
                          <a:effectLst/>
                        </a:rPr>
                        <a:t>Extraction revolution frequency</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628.6</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628.6</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kHz</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extLst>
                  <a:ext uri="{0D108BD9-81ED-4DB2-BD59-A6C34878D82A}">
                    <a16:rowId xmlns:a16="http://schemas.microsoft.com/office/drawing/2014/main" val="555468739"/>
                  </a:ext>
                </a:extLst>
              </a:tr>
              <a:tr h="148687">
                <a:tc>
                  <a:txBody>
                    <a:bodyPr/>
                    <a:lstStyle/>
                    <a:p>
                      <a:pPr marL="0" marR="0">
                        <a:lnSpc>
                          <a:spcPct val="130000"/>
                        </a:lnSpc>
                        <a:spcBef>
                          <a:spcPts val="0"/>
                        </a:spcBef>
                        <a:spcAft>
                          <a:spcPts val="0"/>
                        </a:spcAft>
                      </a:pPr>
                      <a:r>
                        <a:rPr lang="en-US" sz="800">
                          <a:effectLst/>
                        </a:rPr>
                        <a:t>Injection kinetic energy</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400</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800</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MeV</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extLst>
                  <a:ext uri="{0D108BD9-81ED-4DB2-BD59-A6C34878D82A}">
                    <a16:rowId xmlns:a16="http://schemas.microsoft.com/office/drawing/2014/main" val="703632516"/>
                  </a:ext>
                </a:extLst>
              </a:tr>
              <a:tr h="148687">
                <a:tc>
                  <a:txBody>
                    <a:bodyPr/>
                    <a:lstStyle/>
                    <a:p>
                      <a:pPr marL="0" marR="0">
                        <a:lnSpc>
                          <a:spcPct val="130000"/>
                        </a:lnSpc>
                        <a:spcBef>
                          <a:spcPts val="0"/>
                        </a:spcBef>
                        <a:spcAft>
                          <a:spcPts val="0"/>
                        </a:spcAft>
                      </a:pPr>
                      <a:r>
                        <a:rPr lang="en-US" sz="800">
                          <a:effectLst/>
                        </a:rPr>
                        <a:t>Extraction energy</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8</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8</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GeV</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extLst>
                  <a:ext uri="{0D108BD9-81ED-4DB2-BD59-A6C34878D82A}">
                    <a16:rowId xmlns:a16="http://schemas.microsoft.com/office/drawing/2014/main" val="1348543439"/>
                  </a:ext>
                </a:extLst>
              </a:tr>
              <a:tr h="148687">
                <a:tc>
                  <a:txBody>
                    <a:bodyPr/>
                    <a:lstStyle/>
                    <a:p>
                      <a:pPr marL="0" marR="0">
                        <a:lnSpc>
                          <a:spcPct val="130000"/>
                        </a:lnSpc>
                        <a:spcBef>
                          <a:spcPts val="0"/>
                        </a:spcBef>
                        <a:spcAft>
                          <a:spcPts val="0"/>
                        </a:spcAft>
                      </a:pPr>
                      <a:r>
                        <a:rPr lang="en-US" sz="800">
                          <a:effectLst/>
                        </a:rPr>
                        <a:t>Bunch structure</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See section 2.2</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a:effectLst/>
                        </a:rPr>
                        <a:t>See section 2.2</a:t>
                      </a:r>
                      <a:endParaRPr lang="en-US" sz="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tc>
                  <a:txBody>
                    <a:bodyPr/>
                    <a:lstStyle/>
                    <a:p>
                      <a:pPr marL="0" marR="0">
                        <a:lnSpc>
                          <a:spcPct val="130000"/>
                        </a:lnSpc>
                        <a:spcBef>
                          <a:spcPts val="0"/>
                        </a:spcBef>
                        <a:spcAft>
                          <a:spcPts val="0"/>
                        </a:spcAft>
                      </a:pPr>
                      <a:r>
                        <a:rPr lang="en-US" sz="800" dirty="0">
                          <a:effectLst/>
                        </a:rPr>
                        <a:t> </a:t>
                      </a:r>
                      <a:endParaRPr lang="en-US"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019" marR="52019" marT="0" marB="0"/>
                </a:tc>
                <a:extLst>
                  <a:ext uri="{0D108BD9-81ED-4DB2-BD59-A6C34878D82A}">
                    <a16:rowId xmlns:a16="http://schemas.microsoft.com/office/drawing/2014/main" val="1497886041"/>
                  </a:ext>
                </a:extLst>
              </a:tr>
            </a:tbl>
          </a:graphicData>
        </a:graphic>
      </p:graphicFrame>
      <p:sp>
        <p:nvSpPr>
          <p:cNvPr id="8" name="TextBox 7">
            <a:extLst>
              <a:ext uri="{FF2B5EF4-FFF2-40B4-BE49-F238E27FC236}">
                <a16:creationId xmlns:a16="http://schemas.microsoft.com/office/drawing/2014/main" id="{6D06BE44-82CC-7F4E-8ABE-52DA9FFF0FC6}"/>
              </a:ext>
            </a:extLst>
          </p:cNvPr>
          <p:cNvSpPr txBox="1"/>
          <p:nvPr/>
        </p:nvSpPr>
        <p:spPr>
          <a:xfrm>
            <a:off x="5020236" y="1355232"/>
            <a:ext cx="3146611" cy="1754326"/>
          </a:xfrm>
          <a:prstGeom prst="rect">
            <a:avLst/>
          </a:prstGeom>
          <a:noFill/>
        </p:spPr>
        <p:txBody>
          <a:bodyPr wrap="square" rtlCol="0">
            <a:spAutoFit/>
          </a:bodyPr>
          <a:lstStyle/>
          <a:p>
            <a:r>
              <a:rPr lang="en-US" sz="1200" dirty="0"/>
              <a:t>NPCT must work in PIP and PIPII intensities and low current for tuning. </a:t>
            </a:r>
          </a:p>
          <a:p>
            <a:r>
              <a:rPr lang="en-US" sz="1200" dirty="0"/>
              <a:t>Accurate measurement of current at 0.1% at HEP intensities.</a:t>
            </a:r>
          </a:p>
          <a:p>
            <a:endParaRPr lang="en-US" sz="1200" dirty="0"/>
          </a:p>
          <a:p>
            <a:r>
              <a:rPr lang="en-US" sz="1200" dirty="0"/>
              <a:t>It is important that </a:t>
            </a:r>
          </a:p>
          <a:p>
            <a:pPr marL="342900" indent="-342900">
              <a:buFont typeface="+mj-lt"/>
              <a:buAutoNum type="arabicPeriod"/>
            </a:pPr>
            <a:r>
              <a:rPr lang="en-US" sz="1200" dirty="0"/>
              <a:t>the NPCT not to see the notch and be affected by bunch structure.</a:t>
            </a:r>
          </a:p>
          <a:p>
            <a:pPr marL="342900" indent="-342900">
              <a:buFont typeface="+mj-lt"/>
              <a:buAutoNum type="arabicPeriod"/>
            </a:pPr>
            <a:r>
              <a:rPr lang="en-US" sz="1200" dirty="0"/>
              <a:t>Not saturate at PIPII beam currents. </a:t>
            </a:r>
          </a:p>
        </p:txBody>
      </p:sp>
      <p:sp>
        <p:nvSpPr>
          <p:cNvPr id="9" name="Rectangle 8">
            <a:extLst>
              <a:ext uri="{FF2B5EF4-FFF2-40B4-BE49-F238E27FC236}">
                <a16:creationId xmlns:a16="http://schemas.microsoft.com/office/drawing/2014/main" id="{768DF817-25C2-CA4F-9641-76DC5F068894}"/>
              </a:ext>
            </a:extLst>
          </p:cNvPr>
          <p:cNvSpPr/>
          <p:nvPr/>
        </p:nvSpPr>
        <p:spPr>
          <a:xfrm>
            <a:off x="134469" y="556350"/>
            <a:ext cx="8507507" cy="730521"/>
          </a:xfrm>
          <a:prstGeom prst="rect">
            <a:avLst/>
          </a:prstGeom>
        </p:spPr>
        <p:txBody>
          <a:bodyPr wrap="square">
            <a:spAutoFit/>
          </a:bodyPr>
          <a:lstStyle/>
          <a:p>
            <a:pPr marL="0" marR="0">
              <a:lnSpc>
                <a:spcPct val="130000"/>
              </a:lnSpc>
              <a:spcBef>
                <a:spcPts val="0"/>
              </a:spcBef>
              <a:spcAft>
                <a:spcPts val="1200"/>
              </a:spcAft>
            </a:pPr>
            <a:r>
              <a:rPr lang="en-US" sz="1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requirements for the NPCT are stringent because the losses in the Booster have to be carefully controlled. The transfer efficiency from injection to extraction is expected to be in the 98% range during the PIPII era and so the beam current measurement accuracy will have to better than 0.1% for the entire Booster ramp. </a:t>
            </a:r>
          </a:p>
        </p:txBody>
      </p:sp>
    </p:spTree>
    <p:extLst>
      <p:ext uri="{BB962C8B-B14F-4D97-AF65-F5344CB8AC3E}">
        <p14:creationId xmlns:p14="http://schemas.microsoft.com/office/powerpoint/2010/main" val="3191839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57373E-81E8-BE46-BB33-AD9BC3ADD5EC}"/>
              </a:ext>
            </a:extLst>
          </p:cNvPr>
          <p:cNvSpPr>
            <a:spLocks noGrp="1"/>
          </p:cNvSpPr>
          <p:nvPr>
            <p:ph type="title"/>
          </p:nvPr>
        </p:nvSpPr>
        <p:spPr/>
        <p:txBody>
          <a:bodyPr/>
          <a:lstStyle/>
          <a:p>
            <a:r>
              <a:rPr lang="en-US" dirty="0"/>
              <a:t>Requirements </a:t>
            </a:r>
            <a:r>
              <a:rPr lang="en-US"/>
              <a:t>(cont’d)</a:t>
            </a:r>
          </a:p>
        </p:txBody>
      </p:sp>
      <p:sp>
        <p:nvSpPr>
          <p:cNvPr id="4" name="Date Placeholder 3">
            <a:extLst>
              <a:ext uri="{FF2B5EF4-FFF2-40B4-BE49-F238E27FC236}">
                <a16:creationId xmlns:a16="http://schemas.microsoft.com/office/drawing/2014/main" id="{1966A408-0751-6446-94B3-8CDBE00E59FE}"/>
              </a:ext>
            </a:extLst>
          </p:cNvPr>
          <p:cNvSpPr>
            <a:spLocks noGrp="1"/>
          </p:cNvSpPr>
          <p:nvPr>
            <p:ph type="dt" sz="half" idx="2"/>
          </p:nvPr>
        </p:nvSpPr>
        <p:spPr/>
        <p:txBody>
          <a:bodyPr/>
          <a:lstStyle/>
          <a:p>
            <a:pPr>
              <a:defRPr/>
            </a:pPr>
            <a:r>
              <a:rPr lang="en-US"/>
              <a:t>25 Jan 2021</a:t>
            </a:r>
            <a:endParaRPr lang="en-US" dirty="0"/>
          </a:p>
        </p:txBody>
      </p:sp>
      <p:sp>
        <p:nvSpPr>
          <p:cNvPr id="5" name="Footer Placeholder 4">
            <a:extLst>
              <a:ext uri="{FF2B5EF4-FFF2-40B4-BE49-F238E27FC236}">
                <a16:creationId xmlns:a16="http://schemas.microsoft.com/office/drawing/2014/main" id="{9772D0E2-C18C-CF48-AD4C-107A6F910EC4}"/>
              </a:ext>
            </a:extLst>
          </p:cNvPr>
          <p:cNvSpPr>
            <a:spLocks noGrp="1"/>
          </p:cNvSpPr>
          <p:nvPr>
            <p:ph type="ftr" sz="quarter" idx="3"/>
          </p:nvPr>
        </p:nvSpPr>
        <p:spPr/>
        <p:txBody>
          <a:bodyPr/>
          <a:lstStyle/>
          <a:p>
            <a:pPr>
              <a:defRPr/>
            </a:pPr>
            <a:r>
              <a:rPr lang="en-US"/>
              <a:t>C.Y. Tan | Present CHG0 &amp; Requirements</a:t>
            </a:r>
            <a:endParaRPr lang="en-US" b="1" dirty="0"/>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D0E1A008-A5FB-5B46-8497-CC6C1D1A7B9A}"/>
                  </a:ext>
                </a:extLst>
              </p:cNvPr>
              <p:cNvGraphicFramePr>
                <a:graphicFrameLocks noGrp="1"/>
              </p:cNvGraphicFramePr>
              <p:nvPr>
                <p:extLst>
                  <p:ext uri="{D42A27DB-BD31-4B8C-83A1-F6EECF244321}">
                    <p14:modId xmlns:p14="http://schemas.microsoft.com/office/powerpoint/2010/main" val="3391629244"/>
                  </p:ext>
                </p:extLst>
              </p:nvPr>
            </p:nvGraphicFramePr>
            <p:xfrm>
              <a:off x="222250" y="2803450"/>
              <a:ext cx="6065520" cy="1953071"/>
            </p:xfrm>
            <a:graphic>
              <a:graphicData uri="http://schemas.openxmlformats.org/drawingml/2006/table">
                <a:tbl>
                  <a:tblPr firstRow="1" firstCol="1" bandRow="1">
                    <a:tableStyleId>{5C22544A-7EE6-4342-B048-85BDC9FD1C3A}</a:tableStyleId>
                  </a:tblPr>
                  <a:tblGrid>
                    <a:gridCol w="1605915">
                      <a:extLst>
                        <a:ext uri="{9D8B030D-6E8A-4147-A177-3AD203B41FA5}">
                          <a16:colId xmlns:a16="http://schemas.microsoft.com/office/drawing/2014/main" val="1891040422"/>
                        </a:ext>
                      </a:extLst>
                    </a:gridCol>
                    <a:gridCol w="791210">
                      <a:extLst>
                        <a:ext uri="{9D8B030D-6E8A-4147-A177-3AD203B41FA5}">
                          <a16:colId xmlns:a16="http://schemas.microsoft.com/office/drawing/2014/main" val="98223977"/>
                        </a:ext>
                      </a:extLst>
                    </a:gridCol>
                    <a:gridCol w="892810">
                      <a:extLst>
                        <a:ext uri="{9D8B030D-6E8A-4147-A177-3AD203B41FA5}">
                          <a16:colId xmlns:a16="http://schemas.microsoft.com/office/drawing/2014/main" val="529511748"/>
                        </a:ext>
                      </a:extLst>
                    </a:gridCol>
                    <a:gridCol w="764540">
                      <a:extLst>
                        <a:ext uri="{9D8B030D-6E8A-4147-A177-3AD203B41FA5}">
                          <a16:colId xmlns:a16="http://schemas.microsoft.com/office/drawing/2014/main" val="1668203421"/>
                        </a:ext>
                      </a:extLst>
                    </a:gridCol>
                    <a:gridCol w="1053465">
                      <a:extLst>
                        <a:ext uri="{9D8B030D-6E8A-4147-A177-3AD203B41FA5}">
                          <a16:colId xmlns:a16="http://schemas.microsoft.com/office/drawing/2014/main" val="1884267921"/>
                        </a:ext>
                      </a:extLst>
                    </a:gridCol>
                    <a:gridCol w="957580">
                      <a:extLst>
                        <a:ext uri="{9D8B030D-6E8A-4147-A177-3AD203B41FA5}">
                          <a16:colId xmlns:a16="http://schemas.microsoft.com/office/drawing/2014/main" val="1753849835"/>
                        </a:ext>
                      </a:extLst>
                    </a:gridCol>
                  </a:tblGrid>
                  <a:tr h="286385">
                    <a:tc gridSpan="6">
                      <a:txBody>
                        <a:bodyPr/>
                        <a:lstStyle/>
                        <a:p>
                          <a:pPr marL="0" marR="0" algn="l">
                            <a:lnSpc>
                              <a:spcPct val="130000"/>
                            </a:lnSpc>
                            <a:spcBef>
                              <a:spcPts val="0"/>
                            </a:spcBef>
                            <a:spcAft>
                              <a:spcPts val="0"/>
                            </a:spcAft>
                          </a:pPr>
                          <a:r>
                            <a:rPr lang="en-US" sz="1100" dirty="0">
                              <a:effectLst/>
                            </a:rPr>
                            <a:t>PIP: measured Booster cycle beam data for 5.7e12 protons</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99695966"/>
                      </a:ext>
                    </a:extLst>
                  </a:tr>
                  <a:tr h="0">
                    <a:tc>
                      <a:txBody>
                        <a:bodyPr/>
                        <a:lstStyle/>
                        <a:p>
                          <a:pPr marL="0" marR="0" algn="l">
                            <a:lnSpc>
                              <a:spcPct val="130000"/>
                            </a:lnSpc>
                            <a:spcBef>
                              <a:spcPts val="0"/>
                            </a:spcBef>
                            <a:spcAft>
                              <a:spcPts val="0"/>
                            </a:spcAft>
                          </a:pPr>
                          <a:r>
                            <a:rPr lang="en-US" sz="1000">
                              <a:effectLst/>
                            </a:rPr>
                            <a:t>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000" kern="1200">
                              <a:effectLst/>
                            </a:rPr>
                            <a:t>Revolution period (</a:t>
                          </a:r>
                          <a:r>
                            <a:rPr lang="en-US" sz="1000" kern="1200">
                              <a:effectLst/>
                              <a:sym typeface="Symbol" pitchFamily="2" charset="2"/>
                            </a:rPr>
                            <a:t></a:t>
                          </a:r>
                          <a:r>
                            <a:rPr lang="en-US" sz="1000" kern="1200">
                              <a:effectLst/>
                            </a:rPr>
                            <a:t>s)</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000" kern="1200">
                              <a:effectLst/>
                            </a:rPr>
                            <a:t>RMS bunch length (nsec)</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000" kern="1200">
                              <a:effectLst/>
                            </a:rPr>
                            <a:t> Full bunch length (nsec)</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000" kern="1200">
                              <a:effectLst/>
                            </a:rPr>
                            <a:t>Number of protons per bunch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14:m>
                            <m:oMath xmlns:m="http://schemas.openxmlformats.org/officeDocument/2006/math">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𝐼</m:t>
                                  </m:r>
                                </m:e>
                                <m:sub>
                                  <m:r>
                                    <m:rPr>
                                      <m:nor/>
                                    </m:rPr>
                                    <a:rPr lang="en-US" sz="1000">
                                      <a:effectLst/>
                                    </a:rPr>
                                    <m:t>peak</m:t>
                                  </m:r>
                                </m:sub>
                              </m:sSub>
                            </m:oMath>
                          </a14:m>
                          <a:r>
                            <a:rPr lang="en-US" sz="1000" kern="1200">
                              <a:effectLst/>
                            </a:rPr>
                            <a:t> </a:t>
                          </a:r>
                          <a:endParaRPr lang="en-US" sz="1200">
                            <a:effectLst/>
                          </a:endParaRPr>
                        </a:p>
                        <a:p>
                          <a:pPr marL="0" marR="0" algn="ctr">
                            <a:lnSpc>
                              <a:spcPct val="130000"/>
                            </a:lnSpc>
                            <a:spcBef>
                              <a:spcPts val="0"/>
                            </a:spcBef>
                            <a:spcAft>
                              <a:spcPts val="0"/>
                            </a:spcAft>
                          </a:pPr>
                          <a:r>
                            <a:rPr lang="en-US" sz="1000" kern="1200">
                              <a:effectLst/>
                            </a:rPr>
                            <a:t>(A</a:t>
                          </a:r>
                          <a14:m>
                            <m:oMath xmlns:m="http://schemas.openxmlformats.org/officeDocument/2006/math">
                              <m:r>
                                <a:rPr lang="en-US" sz="1000" kern="1200">
                                  <a:effectLst/>
                                  <a:latin typeface="Cambria Math" panose="02040503050406030204" pitchFamily="18" charset="0"/>
                                </a:rPr>
                                <m:t>)</m:t>
                              </m:r>
                            </m:oMath>
                          </a14:m>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21158001"/>
                      </a:ext>
                    </a:extLst>
                  </a:tr>
                  <a:tr h="0">
                    <a:tc>
                      <a:txBody>
                        <a:bodyPr/>
                        <a:lstStyle/>
                        <a:p>
                          <a:pPr marL="0" marR="0" algn="l">
                            <a:lnSpc>
                              <a:spcPct val="130000"/>
                            </a:lnSpc>
                            <a:spcBef>
                              <a:spcPts val="0"/>
                            </a:spcBef>
                            <a:spcAft>
                              <a:spcPts val="0"/>
                            </a:spcAft>
                          </a:pPr>
                          <a:r>
                            <a:rPr lang="en-US" sz="1100" kern="1200">
                              <a:effectLst/>
                            </a:rPr>
                            <a:t>Injection (400 MeV)</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kern="1200">
                              <a:effectLst/>
                            </a:rPr>
                            <a:t>2.217</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a:effectLst/>
                            </a:rPr>
                            <a:t>4.73</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a:effectLst/>
                            </a:rPr>
                            <a:t>20.2</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a:effectLst/>
                            </a:rPr>
                            <a:t>7e10</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dirty="0">
                              <a:effectLst/>
                            </a:rPr>
                            <a:t>0.95</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92812079"/>
                      </a:ext>
                    </a:extLst>
                  </a:tr>
                  <a:tr h="200660">
                    <a:tc>
                      <a:txBody>
                        <a:bodyPr/>
                        <a:lstStyle/>
                        <a:p>
                          <a:pPr marL="0" marR="0" algn="l">
                            <a:lnSpc>
                              <a:spcPct val="130000"/>
                            </a:lnSpc>
                            <a:spcBef>
                              <a:spcPts val="0"/>
                            </a:spcBef>
                            <a:spcAft>
                              <a:spcPts val="0"/>
                            </a:spcAft>
                          </a:pPr>
                          <a:r>
                            <a:rPr lang="en-US" sz="1100" kern="1200">
                              <a:effectLst/>
                            </a:rPr>
                            <a:t>Transition (5.16 GeV)</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kern="1200">
                              <a:effectLst/>
                            </a:rPr>
                            <a:t>1.608</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kern="1200">
                              <a:effectLst/>
                            </a:rPr>
                            <a:t>0.56</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a:effectLst/>
                            </a:rPr>
                            <a:t>3.2</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a:effectLst/>
                            </a:rPr>
                            <a:t>7e10</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a:effectLst/>
                            </a:rPr>
                            <a:t>8</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98722213"/>
                      </a:ext>
                    </a:extLst>
                  </a:tr>
                  <a:tr h="303530">
                    <a:tc gridSpan="6">
                      <a:txBody>
                        <a:bodyPr/>
                        <a:lstStyle/>
                        <a:p>
                          <a:pPr marL="0" marR="0" algn="l">
                            <a:lnSpc>
                              <a:spcPct val="130000"/>
                            </a:lnSpc>
                            <a:spcBef>
                              <a:spcPts val="0"/>
                            </a:spcBef>
                            <a:spcAft>
                              <a:spcPts val="0"/>
                            </a:spcAft>
                          </a:pPr>
                          <a:r>
                            <a:rPr lang="en-US" sz="1100">
                              <a:effectLst/>
                            </a:rPr>
                            <a:t>PIPII: simulated Booster beam data for 6.7e12 protons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10333174"/>
                      </a:ext>
                    </a:extLst>
                  </a:tr>
                  <a:tr h="0">
                    <a:tc>
                      <a:txBody>
                        <a:bodyPr/>
                        <a:lstStyle/>
                        <a:p>
                          <a:pPr marL="0" marR="0" algn="l">
                            <a:lnSpc>
                              <a:spcPct val="130000"/>
                            </a:lnSpc>
                            <a:spcBef>
                              <a:spcPts val="0"/>
                            </a:spcBef>
                            <a:spcAft>
                              <a:spcPts val="0"/>
                            </a:spcAft>
                          </a:pPr>
                          <a:r>
                            <a:rPr lang="en-US" sz="1100" kern="1200">
                              <a:effectLst/>
                            </a:rPr>
                            <a:t>Injection (800 MeV)</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a:effectLst/>
                            </a:rPr>
                            <a:t>1.879</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kern="1200">
                              <a:effectLst/>
                            </a:rPr>
                            <a:t>3.3</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kern="1200">
                              <a:effectLst/>
                            </a:rPr>
                            <a:t>16</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a:effectLst/>
                            </a:rPr>
                            <a:t>8.27e10</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a:effectLst/>
                            </a:rPr>
                            <a:t>2.5*</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04141480"/>
                      </a:ext>
                    </a:extLst>
                  </a:tr>
                  <a:tr h="0">
                    <a:tc>
                      <a:txBody>
                        <a:bodyPr/>
                        <a:lstStyle/>
                        <a:p>
                          <a:pPr marL="0" marR="0" algn="l">
                            <a:lnSpc>
                              <a:spcPct val="130000"/>
                            </a:lnSpc>
                            <a:spcBef>
                              <a:spcPts val="0"/>
                            </a:spcBef>
                            <a:spcAft>
                              <a:spcPts val="0"/>
                            </a:spcAft>
                          </a:pPr>
                          <a:r>
                            <a:rPr lang="en-US" sz="1100" kern="1200">
                              <a:effectLst/>
                            </a:rPr>
                            <a:t>Transition (5.16 GeV)</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kern="1200">
                              <a:effectLst/>
                            </a:rPr>
                            <a:t>1.608</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kern="1200">
                              <a:effectLst/>
                            </a:rPr>
                            <a:t>0.3-0.6</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a:effectLst/>
                            </a:rPr>
                            <a:t>2.2-3.2</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a:effectLst/>
                            </a:rPr>
                            <a:t>8.27e10</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dirty="0">
                              <a:effectLst/>
                            </a:rPr>
                            <a:t>18.9</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6653137"/>
                      </a:ext>
                    </a:extLst>
                  </a:tr>
                </a:tbl>
              </a:graphicData>
            </a:graphic>
          </p:graphicFrame>
        </mc:Choice>
        <mc:Fallback xmlns="">
          <p:graphicFrame>
            <p:nvGraphicFramePr>
              <p:cNvPr id="7" name="Table 6">
                <a:extLst>
                  <a:ext uri="{FF2B5EF4-FFF2-40B4-BE49-F238E27FC236}">
                    <a16:creationId xmlns:a16="http://schemas.microsoft.com/office/drawing/2014/main" id="{D0E1A008-A5FB-5B46-8497-CC6C1D1A7B9A}"/>
                  </a:ext>
                </a:extLst>
              </p:cNvPr>
              <p:cNvGraphicFramePr>
                <a:graphicFrameLocks noGrp="1"/>
              </p:cNvGraphicFramePr>
              <p:nvPr>
                <p:extLst>
                  <p:ext uri="{D42A27DB-BD31-4B8C-83A1-F6EECF244321}">
                    <p14:modId xmlns:p14="http://schemas.microsoft.com/office/powerpoint/2010/main" val="3391629244"/>
                  </p:ext>
                </p:extLst>
              </p:nvPr>
            </p:nvGraphicFramePr>
            <p:xfrm>
              <a:off x="222250" y="2803450"/>
              <a:ext cx="6065520" cy="1953008"/>
            </p:xfrm>
            <a:graphic>
              <a:graphicData uri="http://schemas.openxmlformats.org/drawingml/2006/table">
                <a:tbl>
                  <a:tblPr firstRow="1" firstCol="1" bandRow="1">
                    <a:tableStyleId>{5C22544A-7EE6-4342-B048-85BDC9FD1C3A}</a:tableStyleId>
                  </a:tblPr>
                  <a:tblGrid>
                    <a:gridCol w="1605915">
                      <a:extLst>
                        <a:ext uri="{9D8B030D-6E8A-4147-A177-3AD203B41FA5}">
                          <a16:colId xmlns:a16="http://schemas.microsoft.com/office/drawing/2014/main" val="1891040422"/>
                        </a:ext>
                      </a:extLst>
                    </a:gridCol>
                    <a:gridCol w="791210">
                      <a:extLst>
                        <a:ext uri="{9D8B030D-6E8A-4147-A177-3AD203B41FA5}">
                          <a16:colId xmlns:a16="http://schemas.microsoft.com/office/drawing/2014/main" val="98223977"/>
                        </a:ext>
                      </a:extLst>
                    </a:gridCol>
                    <a:gridCol w="892810">
                      <a:extLst>
                        <a:ext uri="{9D8B030D-6E8A-4147-A177-3AD203B41FA5}">
                          <a16:colId xmlns:a16="http://schemas.microsoft.com/office/drawing/2014/main" val="529511748"/>
                        </a:ext>
                      </a:extLst>
                    </a:gridCol>
                    <a:gridCol w="764540">
                      <a:extLst>
                        <a:ext uri="{9D8B030D-6E8A-4147-A177-3AD203B41FA5}">
                          <a16:colId xmlns:a16="http://schemas.microsoft.com/office/drawing/2014/main" val="1668203421"/>
                        </a:ext>
                      </a:extLst>
                    </a:gridCol>
                    <a:gridCol w="1053465">
                      <a:extLst>
                        <a:ext uri="{9D8B030D-6E8A-4147-A177-3AD203B41FA5}">
                          <a16:colId xmlns:a16="http://schemas.microsoft.com/office/drawing/2014/main" val="1884267921"/>
                        </a:ext>
                      </a:extLst>
                    </a:gridCol>
                    <a:gridCol w="957580">
                      <a:extLst>
                        <a:ext uri="{9D8B030D-6E8A-4147-A177-3AD203B41FA5}">
                          <a16:colId xmlns:a16="http://schemas.microsoft.com/office/drawing/2014/main" val="1753849835"/>
                        </a:ext>
                      </a:extLst>
                    </a:gridCol>
                  </a:tblGrid>
                  <a:tr h="286385">
                    <a:tc gridSpan="6">
                      <a:txBody>
                        <a:bodyPr/>
                        <a:lstStyle/>
                        <a:p>
                          <a:pPr marL="0" marR="0" algn="l">
                            <a:lnSpc>
                              <a:spcPct val="130000"/>
                            </a:lnSpc>
                            <a:spcBef>
                              <a:spcPts val="0"/>
                            </a:spcBef>
                            <a:spcAft>
                              <a:spcPts val="0"/>
                            </a:spcAft>
                          </a:pPr>
                          <a:r>
                            <a:rPr lang="en-US" sz="1100" dirty="0">
                              <a:effectLst/>
                            </a:rPr>
                            <a:t>PIP: measured Booster cycle beam data for 5.7e12 protons</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99695966"/>
                      </a:ext>
                    </a:extLst>
                  </a:tr>
                  <a:tr h="574358">
                    <a:tc>
                      <a:txBody>
                        <a:bodyPr/>
                        <a:lstStyle/>
                        <a:p>
                          <a:pPr marL="0" marR="0" algn="l">
                            <a:lnSpc>
                              <a:spcPct val="130000"/>
                            </a:lnSpc>
                            <a:spcBef>
                              <a:spcPts val="0"/>
                            </a:spcBef>
                            <a:spcAft>
                              <a:spcPts val="0"/>
                            </a:spcAft>
                          </a:pPr>
                          <a:r>
                            <a:rPr lang="en-US" sz="1000">
                              <a:effectLst/>
                            </a:rPr>
                            <a:t>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000" kern="1200">
                              <a:effectLst/>
                            </a:rPr>
                            <a:t>Revolution period (</a:t>
                          </a:r>
                          <a:r>
                            <a:rPr lang="en-US" sz="1000" kern="1200">
                              <a:effectLst/>
                              <a:sym typeface="Symbol" pitchFamily="2" charset="2"/>
                            </a:rPr>
                            <a:t></a:t>
                          </a:r>
                          <a:r>
                            <a:rPr lang="en-US" sz="1000" kern="1200">
                              <a:effectLst/>
                            </a:rPr>
                            <a:t>s)</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000" kern="1200">
                              <a:effectLst/>
                            </a:rPr>
                            <a:t>RMS bunch length (nsec)</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000" kern="1200">
                              <a:effectLst/>
                            </a:rPr>
                            <a:t> Full bunch length (nsec)</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000" kern="1200">
                              <a:effectLst/>
                            </a:rPr>
                            <a:t>Number of protons per bunch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531579" t="-53333" r="-2632" b="-208889"/>
                          </a:stretch>
                        </a:blipFill>
                      </a:tcPr>
                    </a:tc>
                    <a:extLst>
                      <a:ext uri="{0D108BD9-81ED-4DB2-BD59-A6C34878D82A}">
                        <a16:rowId xmlns:a16="http://schemas.microsoft.com/office/drawing/2014/main" val="3421158001"/>
                      </a:ext>
                    </a:extLst>
                  </a:tr>
                  <a:tr h="196025">
                    <a:tc>
                      <a:txBody>
                        <a:bodyPr/>
                        <a:lstStyle/>
                        <a:p>
                          <a:pPr marL="0" marR="0" algn="l">
                            <a:lnSpc>
                              <a:spcPct val="130000"/>
                            </a:lnSpc>
                            <a:spcBef>
                              <a:spcPts val="0"/>
                            </a:spcBef>
                            <a:spcAft>
                              <a:spcPts val="0"/>
                            </a:spcAft>
                          </a:pPr>
                          <a:r>
                            <a:rPr lang="en-US" sz="1100" kern="1200">
                              <a:effectLst/>
                            </a:rPr>
                            <a:t>Injection (400 MeV)</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kern="1200">
                              <a:effectLst/>
                            </a:rPr>
                            <a:t>2.217</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a:effectLst/>
                            </a:rPr>
                            <a:t>4.73</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a:effectLst/>
                            </a:rPr>
                            <a:t>20.2</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a:effectLst/>
                            </a:rPr>
                            <a:t>7e10</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dirty="0">
                              <a:effectLst/>
                            </a:rPr>
                            <a:t>0.95</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92812079"/>
                      </a:ext>
                    </a:extLst>
                  </a:tr>
                  <a:tr h="200660">
                    <a:tc>
                      <a:txBody>
                        <a:bodyPr/>
                        <a:lstStyle/>
                        <a:p>
                          <a:pPr marL="0" marR="0" algn="l">
                            <a:lnSpc>
                              <a:spcPct val="130000"/>
                            </a:lnSpc>
                            <a:spcBef>
                              <a:spcPts val="0"/>
                            </a:spcBef>
                            <a:spcAft>
                              <a:spcPts val="0"/>
                            </a:spcAft>
                          </a:pPr>
                          <a:r>
                            <a:rPr lang="en-US" sz="1100" kern="1200">
                              <a:effectLst/>
                            </a:rPr>
                            <a:t>Transition (5.16 GeV)</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kern="1200">
                              <a:effectLst/>
                            </a:rPr>
                            <a:t>1.608</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kern="1200">
                              <a:effectLst/>
                            </a:rPr>
                            <a:t>0.56</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a:effectLst/>
                            </a:rPr>
                            <a:t>3.2</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a:effectLst/>
                            </a:rPr>
                            <a:t>7e10</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a:effectLst/>
                            </a:rPr>
                            <a:t>8</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98722213"/>
                      </a:ext>
                    </a:extLst>
                  </a:tr>
                  <a:tr h="303530">
                    <a:tc gridSpan="6">
                      <a:txBody>
                        <a:bodyPr/>
                        <a:lstStyle/>
                        <a:p>
                          <a:pPr marL="0" marR="0" algn="l">
                            <a:lnSpc>
                              <a:spcPct val="130000"/>
                            </a:lnSpc>
                            <a:spcBef>
                              <a:spcPts val="0"/>
                            </a:spcBef>
                            <a:spcAft>
                              <a:spcPts val="0"/>
                            </a:spcAft>
                          </a:pPr>
                          <a:r>
                            <a:rPr lang="en-US" sz="1100">
                              <a:effectLst/>
                            </a:rPr>
                            <a:t>PIPII: simulated Booster beam data for 6.7e12 protons </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10333174"/>
                      </a:ext>
                    </a:extLst>
                  </a:tr>
                  <a:tr h="196025">
                    <a:tc>
                      <a:txBody>
                        <a:bodyPr/>
                        <a:lstStyle/>
                        <a:p>
                          <a:pPr marL="0" marR="0" algn="l">
                            <a:lnSpc>
                              <a:spcPct val="130000"/>
                            </a:lnSpc>
                            <a:spcBef>
                              <a:spcPts val="0"/>
                            </a:spcBef>
                            <a:spcAft>
                              <a:spcPts val="0"/>
                            </a:spcAft>
                          </a:pPr>
                          <a:r>
                            <a:rPr lang="en-US" sz="1100" kern="1200">
                              <a:effectLst/>
                            </a:rPr>
                            <a:t>Injection (800 MeV)</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a:effectLst/>
                            </a:rPr>
                            <a:t>1.879</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kern="1200">
                              <a:effectLst/>
                            </a:rPr>
                            <a:t>3.3</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kern="1200">
                              <a:effectLst/>
                            </a:rPr>
                            <a:t>16</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a:effectLst/>
                            </a:rPr>
                            <a:t>8.27e10</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a:effectLst/>
                            </a:rPr>
                            <a:t>2.5*</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04141480"/>
                      </a:ext>
                    </a:extLst>
                  </a:tr>
                  <a:tr h="196025">
                    <a:tc>
                      <a:txBody>
                        <a:bodyPr/>
                        <a:lstStyle/>
                        <a:p>
                          <a:pPr marL="0" marR="0" algn="l">
                            <a:lnSpc>
                              <a:spcPct val="130000"/>
                            </a:lnSpc>
                            <a:spcBef>
                              <a:spcPts val="0"/>
                            </a:spcBef>
                            <a:spcAft>
                              <a:spcPts val="0"/>
                            </a:spcAft>
                          </a:pPr>
                          <a:r>
                            <a:rPr lang="en-US" sz="1100" kern="1200">
                              <a:effectLst/>
                            </a:rPr>
                            <a:t>Transition (5.16 GeV)</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kern="1200">
                              <a:effectLst/>
                            </a:rPr>
                            <a:t>1.608</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kern="1200">
                              <a:effectLst/>
                            </a:rPr>
                            <a:t>0.3-0.6</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a:effectLst/>
                            </a:rPr>
                            <a:t>2.2-3.2</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a:effectLst/>
                            </a:rPr>
                            <a:t>8.27e10</a:t>
                          </a:r>
                          <a:endPar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30000"/>
                            </a:lnSpc>
                            <a:spcBef>
                              <a:spcPts val="0"/>
                            </a:spcBef>
                            <a:spcAft>
                              <a:spcPts val="0"/>
                            </a:spcAft>
                          </a:pPr>
                          <a:r>
                            <a:rPr lang="en-US" sz="1100" dirty="0">
                              <a:effectLst/>
                            </a:rPr>
                            <a:t>18.9</a:t>
                          </a: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6653137"/>
                      </a:ext>
                    </a:extLst>
                  </a:tr>
                </a:tbl>
              </a:graphicData>
            </a:graphic>
          </p:graphicFrame>
        </mc:Fallback>
      </mc:AlternateContent>
      <p:sp>
        <p:nvSpPr>
          <p:cNvPr id="8" name="Oval 7">
            <a:extLst>
              <a:ext uri="{FF2B5EF4-FFF2-40B4-BE49-F238E27FC236}">
                <a16:creationId xmlns:a16="http://schemas.microsoft.com/office/drawing/2014/main" id="{4BC439CD-D2A9-094D-BDE3-D3A2ECF93C96}"/>
              </a:ext>
            </a:extLst>
          </p:cNvPr>
          <p:cNvSpPr/>
          <p:nvPr/>
        </p:nvSpPr>
        <p:spPr>
          <a:xfrm>
            <a:off x="5396753" y="4550594"/>
            <a:ext cx="797858" cy="316184"/>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61F7ECD-61E2-47E7-A3BE-CD4D9C8C6286}"/>
              </a:ext>
            </a:extLst>
          </p:cNvPr>
          <p:cNvPicPr/>
          <p:nvPr/>
        </p:nvPicPr>
        <p:blipFill>
          <a:blip r:embed="rId3"/>
          <a:stretch>
            <a:fillRect/>
          </a:stretch>
        </p:blipFill>
        <p:spPr>
          <a:xfrm>
            <a:off x="122741" y="521105"/>
            <a:ext cx="6071870" cy="2394585"/>
          </a:xfrm>
          <a:prstGeom prst="rect">
            <a:avLst/>
          </a:prstGeom>
        </p:spPr>
      </p:pic>
      <p:sp>
        <p:nvSpPr>
          <p:cNvPr id="10" name="TextBox 9">
            <a:extLst>
              <a:ext uri="{FF2B5EF4-FFF2-40B4-BE49-F238E27FC236}">
                <a16:creationId xmlns:a16="http://schemas.microsoft.com/office/drawing/2014/main" id="{28826CAD-9CAC-314C-A4D9-C3B4D1E6482A}"/>
              </a:ext>
            </a:extLst>
          </p:cNvPr>
          <p:cNvSpPr txBox="1"/>
          <p:nvPr/>
        </p:nvSpPr>
        <p:spPr>
          <a:xfrm>
            <a:off x="886252" y="2078440"/>
            <a:ext cx="1928665" cy="261610"/>
          </a:xfrm>
          <a:prstGeom prst="rect">
            <a:avLst/>
          </a:prstGeom>
          <a:noFill/>
        </p:spPr>
        <p:txBody>
          <a:bodyPr wrap="square" rtlCol="0">
            <a:spAutoFit/>
          </a:bodyPr>
          <a:lstStyle/>
          <a:p>
            <a:r>
              <a:rPr lang="en-US" sz="1100" dirty="0"/>
              <a:t>Measured PIP @ 400 MeV</a:t>
            </a:r>
          </a:p>
        </p:txBody>
      </p:sp>
      <p:sp>
        <p:nvSpPr>
          <p:cNvPr id="11" name="TextBox 10">
            <a:extLst>
              <a:ext uri="{FF2B5EF4-FFF2-40B4-BE49-F238E27FC236}">
                <a16:creationId xmlns:a16="http://schemas.microsoft.com/office/drawing/2014/main" id="{B41461DA-42F2-D74D-89AD-3D16D3FE2BB6}"/>
              </a:ext>
            </a:extLst>
          </p:cNvPr>
          <p:cNvSpPr txBox="1"/>
          <p:nvPr/>
        </p:nvSpPr>
        <p:spPr>
          <a:xfrm>
            <a:off x="3697329" y="2104765"/>
            <a:ext cx="1928665" cy="261610"/>
          </a:xfrm>
          <a:prstGeom prst="rect">
            <a:avLst/>
          </a:prstGeom>
          <a:noFill/>
        </p:spPr>
        <p:txBody>
          <a:bodyPr wrap="square" rtlCol="0">
            <a:spAutoFit/>
          </a:bodyPr>
          <a:lstStyle/>
          <a:p>
            <a:r>
              <a:rPr lang="en-US" sz="1100" dirty="0"/>
              <a:t>Simulated PIPII @ 800 MeV</a:t>
            </a:r>
          </a:p>
        </p:txBody>
      </p:sp>
      <p:sp>
        <p:nvSpPr>
          <p:cNvPr id="12" name="TextBox 11">
            <a:extLst>
              <a:ext uri="{FF2B5EF4-FFF2-40B4-BE49-F238E27FC236}">
                <a16:creationId xmlns:a16="http://schemas.microsoft.com/office/drawing/2014/main" id="{F67FAEDF-D6AB-3948-8770-98210ECC3CDF}"/>
              </a:ext>
            </a:extLst>
          </p:cNvPr>
          <p:cNvSpPr txBox="1"/>
          <p:nvPr/>
        </p:nvSpPr>
        <p:spPr>
          <a:xfrm>
            <a:off x="6383336" y="1816778"/>
            <a:ext cx="2532064" cy="1200329"/>
          </a:xfrm>
          <a:prstGeom prst="rect">
            <a:avLst/>
          </a:prstGeom>
          <a:noFill/>
        </p:spPr>
        <p:txBody>
          <a:bodyPr wrap="square" rtlCol="0">
            <a:spAutoFit/>
          </a:bodyPr>
          <a:lstStyle/>
          <a:p>
            <a:r>
              <a:rPr lang="en-US" sz="1800" dirty="0"/>
              <a:t>Important that NPCT can withstand 20 A of peak current in PIPII going through transition.</a:t>
            </a:r>
          </a:p>
        </p:txBody>
      </p:sp>
    </p:spTree>
    <p:extLst>
      <p:ext uri="{BB962C8B-B14F-4D97-AF65-F5344CB8AC3E}">
        <p14:creationId xmlns:p14="http://schemas.microsoft.com/office/powerpoint/2010/main" val="121899657"/>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3803</TotalTime>
  <Words>1164</Words>
  <Application>Microsoft Macintosh PowerPoint</Application>
  <PresentationFormat>On-screen Show (16:9)</PresentationFormat>
  <Paragraphs>211</Paragraphs>
  <Slides>13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Cambria Math</vt:lpstr>
      <vt:lpstr>Helvetica</vt:lpstr>
      <vt:lpstr>Symbol</vt:lpstr>
      <vt:lpstr>Times New Roman</vt:lpstr>
      <vt:lpstr>Fermilab_PPT_090915</vt:lpstr>
      <vt:lpstr>PowerPoint Presentation</vt:lpstr>
      <vt:lpstr>Contributors to this talk</vt:lpstr>
      <vt:lpstr>The present CHG0 (L20)</vt:lpstr>
      <vt:lpstr>Affected by BMA ramps and BMA bulk supply 80 kHz noise</vt:lpstr>
      <vt:lpstr>Calibrating CHG0</vt:lpstr>
      <vt:lpstr>Bunch structure affects CHG0 even after calibration</vt:lpstr>
      <vt:lpstr>Notching affects CHG0</vt:lpstr>
      <vt:lpstr>Requirements</vt:lpstr>
      <vt:lpstr>Requirements (cont’d)</vt:lpstr>
      <vt:lpstr>Conclusion</vt:lpstr>
      <vt:lpstr>PowerPoint Presentation</vt:lpstr>
      <vt:lpstr>Comparisons to other toroids (K. Triplett)</vt:lpstr>
      <vt:lpstr>PowerPoint Presentation</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Cheng-Yang Tan</cp:lastModifiedBy>
  <cp:revision>351</cp:revision>
  <cp:lastPrinted>2014-01-20T19:40:21Z</cp:lastPrinted>
  <dcterms:created xsi:type="dcterms:W3CDTF">2014-01-03T20:18:13Z</dcterms:created>
  <dcterms:modified xsi:type="dcterms:W3CDTF">2021-01-25T14:21:51Z</dcterms:modified>
</cp:coreProperties>
</file>