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1623" r:id="rId3"/>
    <p:sldId id="162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 snapToObjects="1">
      <p:cViewPr varScale="1">
        <p:scale>
          <a:sx n="118" d="100"/>
          <a:sy n="118" d="100"/>
        </p:scale>
        <p:origin x="3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6C99C-A635-3947-BE23-8674CBB16185}" type="datetimeFigureOut">
              <a:rPr lang="en-US" smtClean="0"/>
              <a:t>1/31/21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2EDA-4EC8-BE45-B422-0031B3DE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4359A-A08A-C24E-A83D-F9125FD94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C698E-C5A6-0347-8677-77043D20F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086D9-C8E2-6D4B-8CB7-3925F3DF8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5D5B-81BA-904E-946B-029EC1664401}" type="datetime5">
              <a:rPr lang="en-US" smtClean="0"/>
              <a:t>31-Jan-21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917B1-4F6C-0C4F-BCD9-10D0CCDD6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EB54-4223-054C-9AFC-699DA77E1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94800" y="6356349"/>
            <a:ext cx="2743200" cy="365125"/>
          </a:xfrm>
        </p:spPr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7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5057-E00F-1B4F-A294-65E266FE2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E94B6-2143-534C-8B16-D09C1234C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645F7-16E0-534B-919B-9C4A0909C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5178-175A-CD49-B093-288DEDDA4512}" type="datetime5">
              <a:rPr lang="en-US" smtClean="0"/>
              <a:t>31-Jan-21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5D220-A9B3-534D-98F1-4924E8606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84677-ABA3-0F4A-AE0D-A4DDAA71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5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A10ED1-6A0A-0D4B-B484-6A454B351B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DCB70-9DFF-384C-A69F-EFC362A68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F808A-6782-A748-83E7-333B43021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6486B-7776-0645-86E9-D94771A4FDCC}" type="datetime5">
              <a:rPr lang="en-US" smtClean="0"/>
              <a:t>31-Jan-21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A8EBC-B03F-3B4D-B14D-86C6503C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E420C-7501-FF4D-9887-6F5068F7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34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5" y="971552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306910" indent="-306910">
              <a:defRPr sz="2400">
                <a:solidFill>
                  <a:srgbClr val="505050"/>
                </a:solidFill>
              </a:defRPr>
            </a:lvl1pPr>
            <a:lvl2pPr marL="683667" indent="-306910">
              <a:defRPr sz="2133">
                <a:solidFill>
                  <a:srgbClr val="505050"/>
                </a:solidFill>
              </a:defRPr>
            </a:lvl2pPr>
            <a:lvl3pPr marL="1071007" indent="-306910">
              <a:defRPr sz="2000">
                <a:solidFill>
                  <a:srgbClr val="505050"/>
                </a:solidFill>
              </a:defRPr>
            </a:lvl3pPr>
            <a:lvl4pPr marL="1447764" indent="-304792">
              <a:defRPr sz="1867">
                <a:solidFill>
                  <a:srgbClr val="505050"/>
                </a:solidFill>
              </a:defRPr>
            </a:lvl4pPr>
            <a:lvl5pPr marL="1826638" indent="-306910">
              <a:buFont typeface="Arial"/>
              <a:buChar char="•"/>
              <a:defRPr sz="1867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04800" y="25175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933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04215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9DF46BF-9089-9E43-93A8-468F094036E8}" type="datetime5">
              <a:rPr lang="en-US" smtClean="0"/>
              <a:t>31-Jan-21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40804" y="6504216"/>
            <a:ext cx="8349491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6333" y="6504215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FD3DC-1479-2143-97FB-BD689426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5C16A-00DF-9346-A955-014D1C272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F52AE-AB80-C147-BBC1-374D75E39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0D11-3C68-BD45-B893-D5987326EC10}" type="datetime5">
              <a:rPr lang="en-US" smtClean="0"/>
              <a:t>31-Jan-21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2C910-07E5-4941-89DB-04A172E0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68B8-A668-4B41-AE14-A993D4A16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9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FB28C-6671-6F47-AF39-A68BF2F95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48EDF-F60E-FF4D-8F7C-C29111DF6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BE482-9378-B14A-8E71-DB2B703D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D1B68-31E9-4D43-9CE6-6EB9508069F6}" type="datetime5">
              <a:rPr lang="en-US" smtClean="0"/>
              <a:t>31-Jan-21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59DC3-0AD6-6640-A900-EBA1C591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AC473-F7AA-A14A-92E2-6E678233D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3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067B-DD35-D349-90D5-CCBEE82EA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0EBF8-1D12-B745-8C78-7CAC69FB0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E855C-DED4-1941-BC1B-33E08F071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BDBF4-7955-444F-90D9-3086485E4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2811-CA2B-D446-BA61-7159E1B30664}" type="datetime5">
              <a:rPr lang="en-US" smtClean="0"/>
              <a:t>31-Jan-21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0017F-CE06-BB4B-AF5F-73C707F8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6C626-C2C5-4C47-8570-E4D479D5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5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D42A-5F9C-0C46-B912-F383ABEF4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B4FA9-9E95-F84F-9665-CD88A6E51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0A3FF-8D3A-404B-BA6D-EA11A1669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080D05-C9E0-9F49-9603-94A5810E7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70F12-21EE-C14D-955D-C4D28985B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AFDEF1-DF3D-9142-9C4D-509EF5523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CF8F-B05B-F040-B84A-A2599D0FE308}" type="datetime5">
              <a:rPr lang="en-US" smtClean="0"/>
              <a:t>31-Jan-21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2EB84-C056-FD49-9680-07693419B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91057E-708A-2142-A5F8-804ED288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6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55882-30C7-3747-8467-45B12A4CD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D6FA93-BDC2-1742-87C9-C061C17A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CE84-7590-2A44-8CD6-81E8B584FD43}" type="datetime5">
              <a:rPr lang="en-US" smtClean="0"/>
              <a:t>31-Jan-21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D28F4-8199-9247-9CE3-F229B062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10740-317A-7E4D-AB05-328F992E3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4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B96DC-AA17-B14C-B75A-172324E9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80948-8464-9C42-B3F1-AED852940627}" type="datetime5">
              <a:rPr lang="en-US" smtClean="0"/>
              <a:t>31-Jan-21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4A54A1-5B66-FA45-92C4-8F35FABA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311D3-F16A-8540-B3BC-DC7A1D4F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DA03-1955-F648-B444-282C0BAF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902E5-80D2-1047-B839-354098C4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AC05A-91CD-CC4C-87FC-2296270AA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912E0-74B8-7245-83B1-2AF7D4CA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E3A1C-0E1C-9940-96A0-BE8192BADECD}" type="datetime5">
              <a:rPr lang="en-US" smtClean="0"/>
              <a:t>31-Jan-21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E3733-854F-8247-AC8B-D4D271AB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7543E-FE24-784E-95E1-201D134B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9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5AE9F-6131-5446-9538-BF21B0BC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B13195-CB42-FA44-AC7D-5B385F3C9B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12F6A-3E97-104F-B68F-45C1A7C07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64E62-C9EA-D446-B636-1B613401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879C-E013-9042-A8D8-EF310AA2AF0B}" type="datetime5">
              <a:rPr lang="en-US" smtClean="0"/>
              <a:t>31-Jan-21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EC9F7-53A4-9C44-8E58-188CC0A23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703CF-4089-D344-A4ED-E8AB3D547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2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47E866-009D-B44E-92B2-48B82B614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19A02-D78A-8C42-90BA-9555E0B65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8C8BB-F237-AD4B-85BC-84DC5190B9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DFF8-BA4D-4E48-94EF-09144C6AA937}" type="datetime5">
              <a:rPr lang="en-US" smtClean="0"/>
              <a:t>31-Jan-21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525BA-94ED-624D-8FBF-AC32AED91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A578A-7FED-064E-B736-D630858F7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4C01-2B36-9B4A-8042-51870B098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2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E94A1-5BB3-E24A-A3A2-ABEF5367FE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6934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Energy Frontier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DEEFAB-A1A3-4446-BF38-2F17A3BFA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64490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Pushpa Bhat, </a:t>
            </a:r>
            <a:r>
              <a:rPr lang="en-US" dirty="0" err="1">
                <a:solidFill>
                  <a:srgbClr val="000000"/>
                </a:solidFill>
              </a:rPr>
              <a:t>Anadi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Canepa</a:t>
            </a:r>
            <a:r>
              <a:rPr lang="en-US" dirty="0">
                <a:solidFill>
                  <a:srgbClr val="000000"/>
                </a:solidFill>
              </a:rPr>
              <a:t>, Paddy Fox, </a:t>
            </a:r>
            <a:r>
              <a:rPr lang="en-US" dirty="0" err="1">
                <a:solidFill>
                  <a:srgbClr val="000000"/>
                </a:solidFill>
              </a:rPr>
              <a:t>Sergo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Jindariani</a:t>
            </a:r>
            <a:r>
              <a:rPr lang="en-US" dirty="0">
                <a:solidFill>
                  <a:srgbClr val="000000"/>
                </a:solidFill>
              </a:rPr>
              <a:t>, Sergei </a:t>
            </a:r>
            <a:r>
              <a:rPr lang="en-US" dirty="0" err="1">
                <a:solidFill>
                  <a:srgbClr val="000000"/>
                </a:solidFill>
              </a:rPr>
              <a:t>Nagaitsev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  <a:p>
            <a:r>
              <a:rPr lang="en-US" dirty="0"/>
              <a:t>SAC Meeting</a:t>
            </a:r>
          </a:p>
          <a:p>
            <a:r>
              <a:rPr lang="en-US" dirty="0"/>
              <a:t>Feb 1,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86FBE2-B97E-1E43-814F-9347D6983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5" y="830155"/>
            <a:ext cx="11563351" cy="562408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/>
              <a:t>Secure strong continued support from P5 on the US-HL-LHC program, including experiment operations and research program. 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Develop plans for Fermilab’s participation in post-LHC collider projects being planned abroad (ILC, FCC, Muon Collider), in collaboration with university community where pertinent.  This would include participation in accelerator/detector design, physics performance studies and R&amp;D. 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Coordinate activities across the Lab that could lead to the development of a roadmap for a potential future collider facility to be hosted at Fermilab in the post-LBNF/DUNE era.  The goal towards Snowmass 2022 would be to develop a proposal for focused studies and R&amp;D in this context. </a:t>
            </a:r>
          </a:p>
          <a:p>
            <a:pPr marL="0" indent="0">
              <a:buNone/>
            </a:pPr>
            <a:r>
              <a:rPr lang="en-US" dirty="0"/>
              <a:t>------------</a:t>
            </a:r>
          </a:p>
          <a:p>
            <a:pPr marL="0" indent="0">
              <a:buNone/>
            </a:pPr>
            <a:r>
              <a:rPr lang="en-US" dirty="0"/>
              <a:t>  Capabilities: Fermilab was home of the most powerful hadron collider not too long ago!  The USLHC and USCMS engagements have kept many of the Lab’s capabilities at the Energy Frontier in-tact.  These include detector technology and R&amp;D (with focus on silicon detectors, ASIC, trigger systems),  expertise in data analysis and collider phenomenology, accelerator physics and technology (magnets, cavities).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E6369F6-C60D-ED4A-8D50-C468A43AB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Energy Frontier: Goals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0C25-50FD-A546-BB05-D27386D20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1105" y="6432463"/>
            <a:ext cx="552451" cy="237285"/>
          </a:xfrm>
        </p:spPr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E6B2D1-03F5-D940-8C7F-4869B87CE166}"/>
              </a:ext>
            </a:extLst>
          </p:cNvPr>
          <p:cNvSpPr txBox="1"/>
          <p:nvPr/>
        </p:nvSpPr>
        <p:spPr>
          <a:xfrm>
            <a:off x="323844" y="6269569"/>
            <a:ext cx="5028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P. Bhat, </a:t>
            </a:r>
            <a:r>
              <a:rPr lang="en-US" dirty="0" err="1"/>
              <a:t>A.Canepa</a:t>
            </a:r>
            <a:r>
              <a:rPr lang="en-US" dirty="0"/>
              <a:t>, </a:t>
            </a:r>
            <a:r>
              <a:rPr lang="en-US" dirty="0" err="1"/>
              <a:t>P.Fox</a:t>
            </a:r>
            <a:r>
              <a:rPr lang="en-US" dirty="0"/>
              <a:t>, S. </a:t>
            </a:r>
            <a:r>
              <a:rPr lang="en-US" dirty="0" err="1"/>
              <a:t>Jindariani</a:t>
            </a:r>
            <a:r>
              <a:rPr lang="en-US" dirty="0"/>
              <a:t>, S. </a:t>
            </a:r>
            <a:r>
              <a:rPr lang="en-US" dirty="0" err="1"/>
              <a:t>Nagaitsev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4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7CC81-DDF6-0149-9DD4-81D41FB1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121" y="14129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Some Timelines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4E6219-0CCB-6140-9C41-33054CC10B81}"/>
              </a:ext>
            </a:extLst>
          </p:cNvPr>
          <p:cNvSpPr txBox="1"/>
          <p:nvPr/>
        </p:nvSpPr>
        <p:spPr>
          <a:xfrm>
            <a:off x="372190" y="1064876"/>
            <a:ext cx="9429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ILC250 </a:t>
            </a:r>
          </a:p>
        </p:txBody>
      </p:sp>
      <p:grpSp>
        <p:nvGrpSpPr>
          <p:cNvPr id="11" name="Group 5">
            <a:extLst>
              <a:ext uri="{FF2B5EF4-FFF2-40B4-BE49-F238E27FC236}">
                <a16:creationId xmlns:a16="http://schemas.microsoft.com/office/drawing/2014/main" id="{78235737-5360-2A4D-B2A7-EB13201CB9B1}"/>
              </a:ext>
            </a:extLst>
          </p:cNvPr>
          <p:cNvGrpSpPr>
            <a:grpSpLocks/>
          </p:cNvGrpSpPr>
          <p:nvPr/>
        </p:nvGrpSpPr>
        <p:grpSpPr bwMode="auto">
          <a:xfrm>
            <a:off x="7115174" y="511433"/>
            <a:ext cx="4803775" cy="2860503"/>
            <a:chOff x="79201" y="750212"/>
            <a:chExt cx="5836797" cy="4586185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24DE8FE2-947F-0C4B-843C-1B2940F9E426}"/>
                </a:ext>
              </a:extLst>
            </p:cNvPr>
            <p:cNvPicPr preferRelativeResize="0"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01" y="750212"/>
              <a:ext cx="5836797" cy="4143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TextBox 1">
              <a:extLst>
                <a:ext uri="{FF2B5EF4-FFF2-40B4-BE49-F238E27FC236}">
                  <a16:creationId xmlns:a16="http://schemas.microsoft.com/office/drawing/2014/main" id="{61AB2FD2-3EB7-5042-90F6-CA4DB71DB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0838" y="4946650"/>
              <a:ext cx="24923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 </a:t>
              </a:r>
            </a:p>
          </p:txBody>
        </p:sp>
        <p:cxnSp>
          <p:nvCxnSpPr>
            <p:cNvPr id="16" name="Straight Connector 2">
              <a:extLst>
                <a:ext uri="{FF2B5EF4-FFF2-40B4-BE49-F238E27FC236}">
                  <a16:creationId xmlns:a16="http://schemas.microsoft.com/office/drawing/2014/main" id="{98A2B69B-BE41-444A-AEAA-F4E37F1806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32000" y="1212422"/>
              <a:ext cx="0" cy="381635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Box 5">
              <a:extLst>
                <a:ext uri="{FF2B5EF4-FFF2-40B4-BE49-F238E27FC236}">
                  <a16:creationId xmlns:a16="http://schemas.microsoft.com/office/drawing/2014/main" id="{F5389BD0-C94C-CF49-B440-1201669CA6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388" y="5028422"/>
              <a:ext cx="582612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>
                  <a:solidFill>
                    <a:schemeClr val="tx1"/>
                  </a:solidFill>
                </a:rPr>
                <a:t>2020</a:t>
              </a:r>
            </a:p>
          </p:txBody>
        </p:sp>
        <p:cxnSp>
          <p:nvCxnSpPr>
            <p:cNvPr id="18" name="Straight Connector 11">
              <a:extLst>
                <a:ext uri="{FF2B5EF4-FFF2-40B4-BE49-F238E27FC236}">
                  <a16:creationId xmlns:a16="http://schemas.microsoft.com/office/drawing/2014/main" id="{342725F8-AD82-AD49-AE8B-A28D93D70B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22670" y="1212156"/>
              <a:ext cx="0" cy="381476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Box 12">
              <a:extLst>
                <a:ext uri="{FF2B5EF4-FFF2-40B4-BE49-F238E27FC236}">
                  <a16:creationId xmlns:a16="http://schemas.microsoft.com/office/drawing/2014/main" id="{FE554688-2795-D34A-9E64-1F0DCE611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8749" y="5026918"/>
              <a:ext cx="581025" cy="307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>
                  <a:solidFill>
                    <a:schemeClr val="tx1"/>
                  </a:solidFill>
                </a:rPr>
                <a:t>2030</a:t>
              </a:r>
            </a:p>
          </p:txBody>
        </p:sp>
        <p:cxnSp>
          <p:nvCxnSpPr>
            <p:cNvPr id="20" name="Straight Connector 13">
              <a:extLst>
                <a:ext uri="{FF2B5EF4-FFF2-40B4-BE49-F238E27FC236}">
                  <a16:creationId xmlns:a16="http://schemas.microsoft.com/office/drawing/2014/main" id="{57042298-9E02-874E-807F-75658A4D8E3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20072" y="1212422"/>
              <a:ext cx="0" cy="381476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4D4088E-95A3-9447-B142-C63C15EB2F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5071" y="5028422"/>
              <a:ext cx="582211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400">
                  <a:solidFill>
                    <a:schemeClr val="tx1"/>
                  </a:solidFill>
                </a:rPr>
                <a:t>2035</a:t>
              </a:r>
            </a:p>
          </p:txBody>
        </p:sp>
      </p:grpSp>
      <p:pic>
        <p:nvPicPr>
          <p:cNvPr id="22" name="Picture 2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A1FE120-F3F8-2440-8BC1-0C4BEDF09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762" y="3658920"/>
            <a:ext cx="5283899" cy="290186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F4F6E1F-99EE-6147-9DD3-B0906F6FE9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3806245"/>
            <a:ext cx="7115174" cy="19868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C1D8E1-D9CE-D74A-B1DC-DB14CCF24005}"/>
              </a:ext>
            </a:extLst>
          </p:cNvPr>
          <p:cNvSpPr txBox="1"/>
          <p:nvPr/>
        </p:nvSpPr>
        <p:spPr>
          <a:xfrm>
            <a:off x="372190" y="3158504"/>
            <a:ext cx="2736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HL-LHC and FCC (</a:t>
            </a:r>
            <a:r>
              <a:rPr lang="en-US" sz="2000" b="1" dirty="0" err="1"/>
              <a:t>ee,hh</a:t>
            </a:r>
            <a:r>
              <a:rPr lang="en-US" sz="2000" b="1" dirty="0"/>
              <a:t>):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E70ED9-9EE3-944E-AAB3-11ED15FAA9FB}"/>
              </a:ext>
            </a:extLst>
          </p:cNvPr>
          <p:cNvSpPr txBox="1"/>
          <p:nvPr/>
        </p:nvSpPr>
        <p:spPr>
          <a:xfrm>
            <a:off x="7787653" y="221013"/>
            <a:ext cx="2409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Muon Collider </a:t>
            </a:r>
            <a:r>
              <a:rPr lang="en-US" dirty="0"/>
              <a:t>(CERN)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D1C6CF-CBF0-4047-AA2B-41133A614FA0}"/>
              </a:ext>
            </a:extLst>
          </p:cNvPr>
          <p:cNvSpPr txBox="1"/>
          <p:nvPr/>
        </p:nvSpPr>
        <p:spPr>
          <a:xfrm>
            <a:off x="7540487" y="3478511"/>
            <a:ext cx="373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Field Magnet R&amp;D for pp collider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D566C0-3F09-F246-9514-945BB747D5B4}"/>
              </a:ext>
            </a:extLst>
          </p:cNvPr>
          <p:cNvSpPr txBox="1"/>
          <p:nvPr/>
        </p:nvSpPr>
        <p:spPr>
          <a:xfrm>
            <a:off x="85108" y="6011788"/>
            <a:ext cx="7135543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Can envision three different colliders – ILC, FCC and Muon Collider in the </a:t>
            </a:r>
          </a:p>
          <a:p>
            <a:r>
              <a:rPr lang="en-US" b="1" dirty="0"/>
              <a:t>three major world regions </a:t>
            </a:r>
            <a:r>
              <a:rPr lang="en-US" b="1" dirty="0">
                <a:sym typeface="Wingdings" pitchFamily="2" charset="2"/>
              </a:rPr>
              <a:t>   Japan/Asia, Europe, US</a:t>
            </a:r>
            <a:endParaRPr lang="en-US" b="1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F1705CE-38FB-174B-8509-0BD2B4E18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90" y="1672224"/>
            <a:ext cx="6567521" cy="117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Oval 29">
            <a:extLst>
              <a:ext uri="{FF2B5EF4-FFF2-40B4-BE49-F238E27FC236}">
                <a16:creationId xmlns:a16="http://schemas.microsoft.com/office/drawing/2014/main" id="{9BA20CE4-3743-0342-A10B-83C9AEF679E8}"/>
              </a:ext>
            </a:extLst>
          </p:cNvPr>
          <p:cNvSpPr/>
          <p:nvPr/>
        </p:nvSpPr>
        <p:spPr>
          <a:xfrm>
            <a:off x="10979530" y="3095886"/>
            <a:ext cx="669132" cy="4657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3DE5803-EAC1-4546-A041-89C8EF0C0F23}"/>
              </a:ext>
            </a:extLst>
          </p:cNvPr>
          <p:cNvSpPr/>
          <p:nvPr/>
        </p:nvSpPr>
        <p:spPr>
          <a:xfrm>
            <a:off x="10409789" y="4382349"/>
            <a:ext cx="1115169" cy="4657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4C47A2F-F6B8-5147-8F63-03F2C64BEF88}"/>
              </a:ext>
            </a:extLst>
          </p:cNvPr>
          <p:cNvSpPr/>
          <p:nvPr/>
        </p:nvSpPr>
        <p:spPr>
          <a:xfrm>
            <a:off x="6269424" y="1976178"/>
            <a:ext cx="669132" cy="4657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89B944A-F056-7643-AAC4-08DE684C10EA}"/>
              </a:ext>
            </a:extLst>
          </p:cNvPr>
          <p:cNvCxnSpPr/>
          <p:nvPr/>
        </p:nvCxnSpPr>
        <p:spPr>
          <a:xfrm>
            <a:off x="3485321" y="4382349"/>
            <a:ext cx="0" cy="98478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8374364-FDB7-0740-BD35-B70349D8B561}"/>
              </a:ext>
            </a:extLst>
          </p:cNvPr>
          <p:cNvCxnSpPr>
            <a:cxnSpLocks/>
          </p:cNvCxnSpPr>
          <p:nvPr/>
        </p:nvCxnSpPr>
        <p:spPr>
          <a:xfrm>
            <a:off x="4234069" y="4057671"/>
            <a:ext cx="0" cy="130945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3BEF89C-DEF1-CA4D-BC69-C3498F008ED7}"/>
              </a:ext>
            </a:extLst>
          </p:cNvPr>
          <p:cNvCxnSpPr>
            <a:cxnSpLocks/>
          </p:cNvCxnSpPr>
          <p:nvPr/>
        </p:nvCxnSpPr>
        <p:spPr>
          <a:xfrm>
            <a:off x="1861929" y="4355659"/>
            <a:ext cx="0" cy="10114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FDC78EEB-2D25-5F44-957E-BE1E137C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6549" y="6426891"/>
            <a:ext cx="2743200" cy="365125"/>
          </a:xfrm>
        </p:spPr>
        <p:txBody>
          <a:bodyPr/>
          <a:lstStyle/>
          <a:p>
            <a:fld id="{40144C01-2B36-9B4A-8042-51870B0980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50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293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Wingdings</vt:lpstr>
      <vt:lpstr>Office Theme</vt:lpstr>
      <vt:lpstr>Energy Frontier</vt:lpstr>
      <vt:lpstr>Energy Frontier: Goals</vt:lpstr>
      <vt:lpstr>Some Timelines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Pushpalatha C Bhat</dc:creator>
  <cp:lastModifiedBy>Pushpalatha C Bhat</cp:lastModifiedBy>
  <cp:revision>37</cp:revision>
  <dcterms:created xsi:type="dcterms:W3CDTF">2020-12-02T21:50:25Z</dcterms:created>
  <dcterms:modified xsi:type="dcterms:W3CDTF">2021-02-01T00:45:45Z</dcterms:modified>
</cp:coreProperties>
</file>