
<file path=[Content_Types].xml><?xml version="1.0" encoding="utf-8"?>
<Types xmlns="http://schemas.openxmlformats.org/package/2006/content-types">
  <Default Extension="emf" ContentType="image/x-emf"/>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2" r:id="rId1"/>
  </p:sldMasterIdLst>
  <p:notesMasterIdLst>
    <p:notesMasterId r:id="rId11"/>
  </p:notesMasterIdLst>
  <p:handoutMasterIdLst>
    <p:handoutMasterId r:id="rId12"/>
  </p:handoutMasterIdLst>
  <p:sldIdLst>
    <p:sldId id="365" r:id="rId2"/>
    <p:sldId id="374" r:id="rId3"/>
    <p:sldId id="376" r:id="rId4"/>
    <p:sldId id="380" r:id="rId5"/>
    <p:sldId id="375" r:id="rId6"/>
    <p:sldId id="377" r:id="rId7"/>
    <p:sldId id="378" r:id="rId8"/>
    <p:sldId id="379" r:id="rId9"/>
    <p:sldId id="381" r:id="rId10"/>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4C97"/>
    <a:srgbClr val="003087"/>
    <a:srgbClr val="50504E"/>
    <a:srgbClr val="4E4E4E"/>
    <a:srgbClr val="404040"/>
    <a:srgbClr val="63666A"/>
    <a:srgbClr val="99D6EA"/>
    <a:srgbClr val="505050"/>
    <a:srgbClr val="A7A8A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31" autoAdjust="0"/>
    <p:restoredTop sz="50000" autoAdjust="0"/>
  </p:normalViewPr>
  <p:slideViewPr>
    <p:cSldViewPr snapToGrid="0" snapToObjects="1" showGuides="1">
      <p:cViewPr varScale="1">
        <p:scale>
          <a:sx n="109" d="100"/>
          <a:sy n="109" d="100"/>
        </p:scale>
        <p:origin x="1408" y="184"/>
      </p:cViewPr>
      <p:guideLst>
        <p:guide orient="horz" pos="2184"/>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Helvetica" charset="0"/>
                <a:cs typeface="ＭＳ Ｐゴシック" charset="0"/>
              </a:defRPr>
            </a:lvl1pPr>
          </a:lstStyle>
          <a:p>
            <a:pPr>
              <a:defRPr/>
            </a:pPr>
            <a:fld id="{DBB872F3-6144-3148-BC13-C063BA20AE80}" type="datetimeFigureOut">
              <a:rPr lang="en-US"/>
              <a:pPr>
                <a:defRPr/>
              </a:pPr>
              <a:t>1/28/21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Helvetica" charset="0"/>
                <a:cs typeface="ＭＳ Ｐゴシック" charset="0"/>
              </a:defRPr>
            </a:lvl1pPr>
          </a:lstStyle>
          <a:p>
            <a:pPr>
              <a:defRPr/>
            </a:pPr>
            <a:fld id="{0ACDB0ED-0BEE-9846-B9EA-5C7BFF06289F}" type="slidenum">
              <a:rPr lang="en-US"/>
              <a:pPr>
                <a:defRPr/>
              </a:pPr>
              <a:t>‹#›</a:t>
            </a:fld>
            <a:endParaRPr lang="en-US"/>
          </a:p>
        </p:txBody>
      </p:sp>
    </p:spTree>
    <p:extLst>
      <p:ext uri="{BB962C8B-B14F-4D97-AF65-F5344CB8AC3E}">
        <p14:creationId xmlns:p14="http://schemas.microsoft.com/office/powerpoint/2010/main" val="14231645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Helvetica" charset="0"/>
                <a:cs typeface="ＭＳ Ｐゴシック" charset="0"/>
              </a:defRPr>
            </a:lvl1pPr>
          </a:lstStyle>
          <a:p>
            <a:pPr>
              <a:defRPr/>
            </a:pPr>
            <a:fld id="{531CFD29-8380-B24A-89EC-384D8B8A981B}" type="datetimeFigureOut">
              <a:rPr lang="en-US"/>
              <a:pPr>
                <a:defRPr/>
              </a:pPr>
              <a:t>1/28/21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Helvetica" charset="0"/>
                <a:cs typeface="ＭＳ Ｐゴシック" charset="0"/>
              </a:defRPr>
            </a:lvl1pPr>
          </a:lstStyle>
          <a:p>
            <a:pPr>
              <a:defRPr/>
            </a:pPr>
            <a:fld id="{CAD08E57-B576-F641-BEA6-C3D752DF7F66}" type="slidenum">
              <a:rPr lang="en-US"/>
              <a:pPr>
                <a:defRPr/>
              </a:pPr>
              <a:t>‹#›</a:t>
            </a:fld>
            <a:endParaRPr lang="en-US"/>
          </a:p>
        </p:txBody>
      </p:sp>
    </p:spTree>
    <p:extLst>
      <p:ext uri="{BB962C8B-B14F-4D97-AF65-F5344CB8AC3E}">
        <p14:creationId xmlns:p14="http://schemas.microsoft.com/office/powerpoint/2010/main" val="160064002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alpha val="0"/>
          </a:schemeClr>
        </a:solidFill>
        <a:effectLst/>
      </p:bgPr>
    </p:bg>
    <p:spTree>
      <p:nvGrpSpPr>
        <p:cNvPr id="1" name=""/>
        <p:cNvGrpSpPr/>
        <p:nvPr/>
      </p:nvGrpSpPr>
      <p:grpSpPr>
        <a:xfrm>
          <a:off x="0" y="0"/>
          <a:ext cx="0" cy="0"/>
          <a:chOff x="0" y="0"/>
          <a:chExt cx="0" cy="0"/>
        </a:xfrm>
      </p:grpSpPr>
      <p:sp>
        <p:nvSpPr>
          <p:cNvPr id="7" name="Text Placeholder 23"/>
          <p:cNvSpPr>
            <a:spLocks noGrp="1"/>
          </p:cNvSpPr>
          <p:nvPr>
            <p:ph type="body" sz="quarter" idx="10"/>
          </p:nvPr>
        </p:nvSpPr>
        <p:spPr>
          <a:xfrm>
            <a:off x="341924" y="4963772"/>
            <a:ext cx="8499231" cy="1529241"/>
          </a:xfrm>
          <a:prstGeom prst="rect">
            <a:avLst/>
          </a:prstGeom>
        </p:spPr>
        <p:txBody>
          <a:bodyPr lIns="0" tIns="45720" rIns="0" bIns="45720">
            <a:noAutofit/>
          </a:bodyPr>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
        <p:nvSpPr>
          <p:cNvPr id="8" name="Rectangle 7"/>
          <p:cNvSpPr/>
          <p:nvPr userDrawn="1"/>
        </p:nvSpPr>
        <p:spPr>
          <a:xfrm>
            <a:off x="-17762" y="-1"/>
            <a:ext cx="9189720" cy="896936"/>
          </a:xfrm>
          <a:prstGeom prst="rect">
            <a:avLst/>
          </a:prstGeom>
          <a:solidFill>
            <a:srgbClr val="004C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24"/>
          <p:cNvSpPr>
            <a:spLocks noGrp="1"/>
          </p:cNvSpPr>
          <p:nvPr>
            <p:ph type="body" sz="quarter" idx="11"/>
          </p:nvPr>
        </p:nvSpPr>
        <p:spPr>
          <a:xfrm>
            <a:off x="341924" y="3951841"/>
            <a:ext cx="8499232" cy="1003049"/>
          </a:xfrm>
          <a:prstGeom prst="rect">
            <a:avLst/>
          </a:prstGeom>
        </p:spPr>
        <p:txBody>
          <a:bodyPr vert="horz" wrap="square" lIns="0" tIns="45720" anchor="ctr" anchorCtr="0">
            <a:normAutofit/>
          </a:bodyPr>
          <a:lstStyle>
            <a:lvl1pPr marL="0" indent="0" algn="l">
              <a:lnSpc>
                <a:spcPct val="100000"/>
              </a:lnSpc>
              <a:spcBef>
                <a:spcPts val="700"/>
              </a:spcBef>
              <a:spcAft>
                <a:spcPts val="0"/>
              </a:spcAft>
              <a:buFontTx/>
              <a:buNone/>
              <a:defRPr sz="3200" b="1" i="0">
                <a:solidFill>
                  <a:srgbClr val="004C97"/>
                </a:solidFill>
              </a:defRPr>
            </a:lvl1pPr>
            <a:lvl2pPr marL="0" indent="0">
              <a:buFontTx/>
              <a:buNone/>
              <a:defRPr sz="2800" b="1" i="0">
                <a:solidFill>
                  <a:srgbClr val="004C97"/>
                </a:solidFill>
              </a:defRPr>
            </a:lvl2pPr>
            <a:lvl3pPr marL="0" indent="0">
              <a:buFontTx/>
              <a:buNone/>
              <a:defRPr sz="2800" b="1" i="0">
                <a:solidFill>
                  <a:srgbClr val="004C97"/>
                </a:solidFill>
              </a:defRPr>
            </a:lvl3pPr>
            <a:lvl4pPr marL="0" indent="0">
              <a:buFontTx/>
              <a:buNone/>
              <a:defRPr sz="2800" b="1" i="0">
                <a:solidFill>
                  <a:srgbClr val="004C97"/>
                </a:solidFill>
              </a:defRPr>
            </a:lvl4pPr>
            <a:lvl5pPr marL="0" indent="0">
              <a:buFontTx/>
              <a:buNone/>
              <a:defRPr sz="2800" b="1" i="0">
                <a:solidFill>
                  <a:srgbClr val="004C97"/>
                </a:solidFill>
              </a:defRPr>
            </a:lvl5pPr>
          </a:lstStyle>
          <a:p>
            <a:pPr lvl="0"/>
            <a:r>
              <a:rPr lang="en-US"/>
              <a:t>Click to edit Master text styles</a:t>
            </a:r>
          </a:p>
        </p:txBody>
      </p:sp>
      <p:pic>
        <p:nvPicPr>
          <p:cNvPr id="14" name="Picture 13" descr="FermiLogoBar_DOE_KO_horiz.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7761" y="249843"/>
            <a:ext cx="9010786" cy="301891"/>
          </a:xfrm>
          <a:prstGeom prst="rect">
            <a:avLst/>
          </a:prstGeom>
        </p:spPr>
      </p:pic>
    </p:spTree>
    <p:extLst>
      <p:ext uri="{BB962C8B-B14F-4D97-AF65-F5344CB8AC3E}">
        <p14:creationId xmlns:p14="http://schemas.microsoft.com/office/powerpoint/2010/main" val="429344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ogo Bottom: Title &amp;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971550"/>
            <a:ext cx="8672513" cy="5059363"/>
          </a:xfrm>
          <a:prstGeom prst="rect">
            <a:avLst/>
          </a:prstGeom>
        </p:spPr>
        <p:txBody>
          <a:bodyPr lIns="0" tIns="0" rIns="0" bIns="0">
            <a:normAutofit/>
          </a:bodyPr>
          <a:lstStyle>
            <a:lvl1pPr>
              <a:defRPr sz="2400">
                <a:solidFill>
                  <a:srgbClr val="505050"/>
                </a:solidFill>
              </a:defRPr>
            </a:lvl1pPr>
            <a:lvl2pPr>
              <a:defRPr sz="2200">
                <a:solidFill>
                  <a:srgbClr val="0070C0"/>
                </a:solidFill>
              </a:defRPr>
            </a:lvl2pPr>
            <a:lvl3pPr>
              <a:defRPr sz="2000">
                <a:solidFill>
                  <a:srgbClr val="505050"/>
                </a:solidFill>
              </a:defRPr>
            </a:lvl3pPr>
            <a:lvl4pPr>
              <a:defRPr sz="1800">
                <a:solidFill>
                  <a:srgbClr val="0070C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1"/>
          <p:cNvSpPr>
            <a:spLocks noGrp="1"/>
          </p:cNvSpPr>
          <p:nvPr>
            <p:ph type="title"/>
          </p:nvPr>
        </p:nvSpPr>
        <p:spPr>
          <a:xfrm>
            <a:off x="228600" y="251752"/>
            <a:ext cx="8686800" cy="427877"/>
          </a:xfrm>
          <a:prstGeom prst="rect">
            <a:avLst/>
          </a:prstGeom>
        </p:spPr>
        <p:txBody>
          <a:bodyPr lIns="0" tIns="0" rIns="0" bIns="0" anchor="b" anchorCtr="0"/>
          <a:lstStyle>
            <a:lvl1pPr>
              <a:defRPr sz="2800">
                <a:solidFill>
                  <a:srgbClr val="004C97"/>
                </a:solidFill>
              </a:defRPr>
            </a:lvl1pPr>
          </a:lstStyle>
          <a:p>
            <a:r>
              <a:rPr lang="en-US"/>
              <a:t>Click to edit Master title style</a:t>
            </a:r>
            <a:endParaRPr lang="en-US" dirty="0"/>
          </a:p>
        </p:txBody>
      </p:sp>
      <p:sp>
        <p:nvSpPr>
          <p:cNvPr id="11" name="Date Placeholder 3"/>
          <p:cNvSpPr>
            <a:spLocks noGrp="1"/>
          </p:cNvSpPr>
          <p:nvPr>
            <p:ph type="dt" sz="half" idx="2"/>
          </p:nvPr>
        </p:nvSpPr>
        <p:spPr>
          <a:xfrm>
            <a:off x="215900" y="6549573"/>
            <a:ext cx="1196295" cy="237285"/>
          </a:xfrm>
          <a:prstGeom prst="rect">
            <a:avLst/>
          </a:prstGeom>
        </p:spPr>
        <p:txBody>
          <a:bodyPr vert="horz" wrap="square" lIns="0" tIns="0" rIns="0" bIns="0" numCol="1" anchor="t" anchorCtr="0" compatLnSpc="1">
            <a:prstTxWarp prst="textNoShape">
              <a:avLst/>
            </a:prstTxWarp>
          </a:bodyPr>
          <a:lstStyle>
            <a:lvl1pPr algn="l">
              <a:defRPr sz="1200" smtClean="0">
                <a:solidFill>
                  <a:srgbClr val="004C97"/>
                </a:solidFill>
                <a:latin typeface="Helvetica" charset="0"/>
                <a:cs typeface="ＭＳ Ｐゴシック" charset="0"/>
              </a:defRPr>
            </a:lvl1pPr>
          </a:lstStyle>
          <a:p>
            <a:pPr>
              <a:defRPr/>
            </a:pPr>
            <a:r>
              <a:rPr lang="en-US"/>
              <a:t>Jan 28, 2021</a:t>
            </a:r>
            <a:endParaRPr lang="en-US" dirty="0"/>
          </a:p>
        </p:txBody>
      </p:sp>
      <p:sp>
        <p:nvSpPr>
          <p:cNvPr id="12" name="Footer Placeholder 4"/>
          <p:cNvSpPr>
            <a:spLocks noGrp="1"/>
          </p:cNvSpPr>
          <p:nvPr>
            <p:ph type="ftr" sz="quarter" idx="3"/>
          </p:nvPr>
        </p:nvSpPr>
        <p:spPr>
          <a:xfrm>
            <a:off x="1530602" y="6549573"/>
            <a:ext cx="6260399" cy="242873"/>
          </a:xfrm>
          <a:prstGeom prst="rect">
            <a:avLst/>
          </a:prstGeom>
        </p:spPr>
        <p:txBody>
          <a:bodyPr lIns="0" tIns="0" rIns="0" bIns="0" anchor="t" anchorCtr="0"/>
          <a:lstStyle>
            <a:lvl1pPr marL="0" algn="l">
              <a:defRPr sz="1200">
                <a:solidFill>
                  <a:srgbClr val="004C97"/>
                </a:solidFill>
                <a:latin typeface="Helvetica"/>
                <a:ea typeface="ＭＳ Ｐゴシック" charset="0"/>
                <a:cs typeface="ＭＳ Ｐゴシック" charset="0"/>
              </a:defRPr>
            </a:lvl1pPr>
          </a:lstStyle>
          <a:p>
            <a:pPr algn="ctr">
              <a:defRPr/>
            </a:pPr>
            <a:r>
              <a:rPr lang="en-US"/>
              <a:t>Department News</a:t>
            </a:r>
            <a:endParaRPr lang="en-US" b="1" dirty="0"/>
          </a:p>
        </p:txBody>
      </p:sp>
      <p:sp>
        <p:nvSpPr>
          <p:cNvPr id="13" name="Slide Number Placeholder 5"/>
          <p:cNvSpPr>
            <a:spLocks noGrp="1"/>
          </p:cNvSpPr>
          <p:nvPr>
            <p:ph type="sldNum" sz="quarter" idx="4"/>
          </p:nvPr>
        </p:nvSpPr>
        <p:spPr>
          <a:xfrm>
            <a:off x="8602242" y="6549573"/>
            <a:ext cx="414338" cy="237285"/>
          </a:xfrm>
          <a:prstGeom prst="rect">
            <a:avLst/>
          </a:prstGeom>
        </p:spPr>
        <p:txBody>
          <a:bodyPr vert="horz" wrap="square" lIns="0" tIns="0" rIns="0" bIns="0" numCol="1" anchor="t" anchorCtr="0" compatLnSpc="1">
            <a:prstTxWarp prst="textNoShape">
              <a:avLst/>
            </a:prstTxWarp>
          </a:bodyPr>
          <a:lstStyle>
            <a:lvl1pPr>
              <a:defRPr sz="12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Tree>
    <p:extLst>
      <p:ext uri="{BB962C8B-B14F-4D97-AF65-F5344CB8AC3E}">
        <p14:creationId xmlns:p14="http://schemas.microsoft.com/office/powerpoint/2010/main" val="3439226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4" name="Date Placeholder 3"/>
          <p:cNvSpPr>
            <a:spLocks noGrp="1"/>
          </p:cNvSpPr>
          <p:nvPr>
            <p:ph type="dt" sz="half" idx="2"/>
          </p:nvPr>
        </p:nvSpPr>
        <p:spPr>
          <a:xfrm>
            <a:off x="215900" y="6549573"/>
            <a:ext cx="1196295" cy="237285"/>
          </a:xfrm>
          <a:prstGeom prst="rect">
            <a:avLst/>
          </a:prstGeom>
        </p:spPr>
        <p:txBody>
          <a:bodyPr vert="horz" wrap="square" lIns="0" tIns="0" rIns="0" bIns="0" numCol="1" anchor="t" anchorCtr="0" compatLnSpc="1">
            <a:prstTxWarp prst="textNoShape">
              <a:avLst/>
            </a:prstTxWarp>
          </a:bodyPr>
          <a:lstStyle>
            <a:lvl1pPr algn="l">
              <a:defRPr sz="1200" smtClean="0">
                <a:solidFill>
                  <a:srgbClr val="004C97"/>
                </a:solidFill>
                <a:latin typeface="Helvetica" charset="0"/>
                <a:cs typeface="ＭＳ Ｐゴシック" charset="0"/>
              </a:defRPr>
            </a:lvl1pPr>
          </a:lstStyle>
          <a:p>
            <a:pPr>
              <a:defRPr/>
            </a:pPr>
            <a:r>
              <a:rPr lang="en-US"/>
              <a:t>Jan 28, 2021</a:t>
            </a:r>
            <a:endParaRPr lang="en-US" dirty="0"/>
          </a:p>
        </p:txBody>
      </p:sp>
      <p:sp>
        <p:nvSpPr>
          <p:cNvPr id="15" name="Footer Placeholder 4"/>
          <p:cNvSpPr>
            <a:spLocks noGrp="1"/>
          </p:cNvSpPr>
          <p:nvPr>
            <p:ph type="ftr" sz="quarter" idx="3"/>
          </p:nvPr>
        </p:nvSpPr>
        <p:spPr>
          <a:xfrm>
            <a:off x="1530602" y="6549573"/>
            <a:ext cx="6260399" cy="242873"/>
          </a:xfrm>
          <a:prstGeom prst="rect">
            <a:avLst/>
          </a:prstGeom>
        </p:spPr>
        <p:txBody>
          <a:bodyPr lIns="0" tIns="0" rIns="0" bIns="0" anchor="t" anchorCtr="0"/>
          <a:lstStyle>
            <a:lvl1pPr marL="0" algn="ctr">
              <a:defRPr sz="1200">
                <a:solidFill>
                  <a:srgbClr val="004C97"/>
                </a:solidFill>
                <a:latin typeface="Helvetica"/>
                <a:ea typeface="ＭＳ Ｐゴシック" charset="0"/>
                <a:cs typeface="ＭＳ Ｐゴシック" charset="0"/>
              </a:defRPr>
            </a:lvl1pPr>
          </a:lstStyle>
          <a:p>
            <a:pPr>
              <a:defRPr/>
            </a:pPr>
            <a:r>
              <a:rPr lang="en-US"/>
              <a:t>Department News</a:t>
            </a:r>
            <a:endParaRPr lang="en-US" b="1" dirty="0"/>
          </a:p>
        </p:txBody>
      </p:sp>
      <p:sp>
        <p:nvSpPr>
          <p:cNvPr id="16" name="Slide Number Placeholder 5"/>
          <p:cNvSpPr>
            <a:spLocks noGrp="1"/>
          </p:cNvSpPr>
          <p:nvPr>
            <p:ph type="sldNum" sz="quarter" idx="4"/>
          </p:nvPr>
        </p:nvSpPr>
        <p:spPr>
          <a:xfrm>
            <a:off x="8602242" y="6549573"/>
            <a:ext cx="414338" cy="237285"/>
          </a:xfrm>
          <a:prstGeom prst="rect">
            <a:avLst/>
          </a:prstGeom>
        </p:spPr>
        <p:txBody>
          <a:bodyPr vert="horz" wrap="square" lIns="0" tIns="0" rIns="0" bIns="0" numCol="1" anchor="t" anchorCtr="0" compatLnSpc="1">
            <a:prstTxWarp prst="textNoShape">
              <a:avLst/>
            </a:prstTxWarp>
          </a:bodyPr>
          <a:lstStyle>
            <a:lvl1pPr>
              <a:defRPr sz="12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
        <p:nvSpPr>
          <p:cNvPr id="20" name="Date Placeholder 3"/>
          <p:cNvSpPr txBox="1">
            <a:spLocks/>
          </p:cNvSpPr>
          <p:nvPr/>
        </p:nvSpPr>
        <p:spPr>
          <a:xfrm>
            <a:off x="6450013" y="4477484"/>
            <a:ext cx="1076325" cy="241300"/>
          </a:xfrm>
          <a:prstGeom prst="rect">
            <a:avLst/>
          </a:prstGeom>
        </p:spPr>
        <p:txBody>
          <a:bodyPr/>
          <a:ls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a:lstStyle>
          <a:p>
            <a:endParaRPr lang="en-US" dirty="0"/>
          </a:p>
        </p:txBody>
      </p:sp>
      <p:grpSp>
        <p:nvGrpSpPr>
          <p:cNvPr id="9" name="Group 8"/>
          <p:cNvGrpSpPr>
            <a:grpSpLocks noChangeAspect="1"/>
          </p:cNvGrpSpPr>
          <p:nvPr/>
        </p:nvGrpSpPr>
        <p:grpSpPr>
          <a:xfrm>
            <a:off x="215900" y="6258863"/>
            <a:ext cx="8699500" cy="197990"/>
            <a:chOff x="600217" y="6258863"/>
            <a:chExt cx="8297721" cy="188846"/>
          </a:xfrm>
        </p:grpSpPr>
        <p:cxnSp>
          <p:nvCxnSpPr>
            <p:cNvPr id="10" name="Straight Connector 9"/>
            <p:cNvCxnSpPr/>
            <p:nvPr userDrawn="1"/>
          </p:nvCxnSpPr>
          <p:spPr>
            <a:xfrm>
              <a:off x="600217" y="6357936"/>
              <a:ext cx="7190785" cy="0"/>
            </a:xfrm>
            <a:prstGeom prst="line">
              <a:avLst/>
            </a:prstGeom>
            <a:ln w="76200" cmpd="sng">
              <a:solidFill>
                <a:srgbClr val="99D6EA"/>
              </a:solidFill>
            </a:ln>
            <a:effectLst/>
          </p:spPr>
          <p:style>
            <a:lnRef idx="2">
              <a:schemeClr val="accent1"/>
            </a:lnRef>
            <a:fillRef idx="0">
              <a:schemeClr val="accent1"/>
            </a:fillRef>
            <a:effectRef idx="1">
              <a:schemeClr val="accent1"/>
            </a:effectRef>
            <a:fontRef idx="minor">
              <a:schemeClr val="tx1"/>
            </a:fontRef>
          </p:style>
        </p:cxnSp>
        <p:pic>
          <p:nvPicPr>
            <p:cNvPr id="13" name="Picture 6" descr="FermiLogo_RGB_NALBlu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853781" y="6258863"/>
              <a:ext cx="1044157" cy="1888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19" r:id="rId1"/>
    <p:sldLayoutId id="2147484104" r:id="rId2"/>
  </p:sldLayoutIdLst>
  <p:hf hdr="0"/>
  <p:txStyles>
    <p:titleStyle>
      <a:lvl1pPr algn="l" defTabSz="457200" rtl="0" eaLnBrk="1" fontAlgn="base" hangingPunct="1">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kern="1200">
          <a:solidFill>
            <a:srgbClr val="7F7F7F"/>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a:solidFill>
            <a:srgbClr val="7F7F7F"/>
          </a:solidFill>
          <a:latin typeface="Helvetica"/>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1400" kern="1200">
          <a:solidFill>
            <a:srgbClr val="7F7F7F"/>
          </a:solidFill>
          <a:latin typeface="Helvetica"/>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hlewis@fnal.gov"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hyperlink" Target="mailto:iwinston@fnal.gov" TargetMode="External"/><Relationship Id="rId4" Type="http://schemas.openxmlformats.org/officeDocument/2006/relationships/hyperlink" Target="mailto:kswanson@fnal.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oodle.com/poll/88cnq5a5puzr2d69?utm_source=poll&amp;utm_medium=link" TargetMode="External"/><Relationship Id="rId2" Type="http://schemas.openxmlformats.org/officeDocument/2006/relationships/hyperlink" Target="https://www.nature.com/articles/s41550-020-1174-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605759B-698B-E64D-8894-DA25B65F4A7E}"/>
              </a:ext>
            </a:extLst>
          </p:cNvPr>
          <p:cNvSpPr>
            <a:spLocks noGrp="1"/>
          </p:cNvSpPr>
          <p:nvPr>
            <p:ph type="body" sz="quarter" idx="10"/>
          </p:nvPr>
        </p:nvSpPr>
        <p:spPr/>
        <p:txBody>
          <a:bodyPr/>
          <a:lstStyle/>
          <a:p>
            <a:r>
              <a:rPr lang="en-US" dirty="0"/>
              <a:t>Brendan Casey</a:t>
            </a:r>
          </a:p>
          <a:p>
            <a:r>
              <a:rPr lang="en-US" dirty="0"/>
              <a:t>4/30/20</a:t>
            </a:r>
          </a:p>
        </p:txBody>
      </p:sp>
      <p:sp>
        <p:nvSpPr>
          <p:cNvPr id="3" name="Text Placeholder 2">
            <a:extLst>
              <a:ext uri="{FF2B5EF4-FFF2-40B4-BE49-F238E27FC236}">
                <a16:creationId xmlns:a16="http://schemas.microsoft.com/office/drawing/2014/main" id="{41FC4BD7-8213-AC4B-9E46-F5B54935A9AB}"/>
              </a:ext>
            </a:extLst>
          </p:cNvPr>
          <p:cNvSpPr>
            <a:spLocks noGrp="1"/>
          </p:cNvSpPr>
          <p:nvPr>
            <p:ph type="body" sz="quarter" idx="11"/>
          </p:nvPr>
        </p:nvSpPr>
        <p:spPr>
          <a:xfrm>
            <a:off x="322384" y="3118721"/>
            <a:ext cx="8499232" cy="1003049"/>
          </a:xfrm>
        </p:spPr>
        <p:txBody>
          <a:bodyPr>
            <a:normAutofit/>
          </a:bodyPr>
          <a:lstStyle/>
          <a:p>
            <a:r>
              <a:rPr lang="en-US" dirty="0"/>
              <a:t>News</a:t>
            </a:r>
          </a:p>
        </p:txBody>
      </p:sp>
    </p:spTree>
    <p:extLst>
      <p:ext uri="{BB962C8B-B14F-4D97-AF65-F5344CB8AC3E}">
        <p14:creationId xmlns:p14="http://schemas.microsoft.com/office/powerpoint/2010/main" val="344008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CDEE7D-EE95-1C47-89D0-02BCB5DB389B}"/>
              </a:ext>
            </a:extLst>
          </p:cNvPr>
          <p:cNvSpPr>
            <a:spLocks noGrp="1"/>
          </p:cNvSpPr>
          <p:nvPr>
            <p:ph idx="1"/>
          </p:nvPr>
        </p:nvSpPr>
        <p:spPr>
          <a:xfrm>
            <a:off x="242887" y="826325"/>
            <a:ext cx="5670074" cy="5820024"/>
          </a:xfrm>
        </p:spPr>
        <p:txBody>
          <a:bodyPr>
            <a:normAutofit fontScale="70000" lnSpcReduction="20000"/>
          </a:bodyPr>
          <a:lstStyle/>
          <a:p>
            <a:r>
              <a:rPr lang="en-US" dirty="0"/>
              <a:t>We are now in Tier 1 of Illinois rules</a:t>
            </a:r>
          </a:p>
          <a:p>
            <a:pPr lvl="1"/>
            <a:r>
              <a:rPr lang="en-US" dirty="0"/>
              <a:t>No real change for any muon work happening on site</a:t>
            </a:r>
          </a:p>
          <a:p>
            <a:pPr lvl="1"/>
            <a:r>
              <a:rPr lang="en-US" dirty="0"/>
              <a:t>There are changes in quarantine and mask policies coming soon.  We expect an all-hands email.</a:t>
            </a:r>
          </a:p>
          <a:p>
            <a:endParaRPr lang="en-US" dirty="0"/>
          </a:p>
          <a:p>
            <a:r>
              <a:rPr lang="en-US" dirty="0"/>
              <a:t>This is still a dangerous situation.  Please do not let  your guard down.</a:t>
            </a:r>
          </a:p>
          <a:p>
            <a:endParaRPr lang="en-US" dirty="0"/>
          </a:p>
          <a:p>
            <a:r>
              <a:rPr lang="en-US" dirty="0"/>
              <a:t>All of us have been affected by this and some of us have been hit very close to home.</a:t>
            </a:r>
          </a:p>
          <a:p>
            <a:endParaRPr lang="en-US" dirty="0"/>
          </a:p>
          <a:p>
            <a:r>
              <a:rPr lang="en-US" dirty="0"/>
              <a:t>Cabin fever is setting in at some level for everyone.  </a:t>
            </a:r>
          </a:p>
          <a:p>
            <a:pPr lvl="1"/>
            <a:r>
              <a:rPr lang="en-US" dirty="0"/>
              <a:t>Please take a moment often and reach out to someone.  It’s good for you and it’s good for them.</a:t>
            </a:r>
          </a:p>
          <a:p>
            <a:endParaRPr lang="en-US" dirty="0"/>
          </a:p>
          <a:p>
            <a:r>
              <a:rPr lang="en-US" dirty="0"/>
              <a:t>When in doubt about regulations/contacts/etc. contact Raymond and Katie</a:t>
            </a:r>
          </a:p>
          <a:p>
            <a:pPr lvl="1"/>
            <a:r>
              <a:rPr lang="en-US" dirty="0"/>
              <a:t>They are very responsive</a:t>
            </a:r>
          </a:p>
          <a:p>
            <a:endParaRPr lang="en-US" dirty="0"/>
          </a:p>
          <a:p>
            <a:r>
              <a:rPr lang="en-US" dirty="0"/>
              <a:t>If you ever have questions about lab resources, contact Ilene.</a:t>
            </a:r>
          </a:p>
          <a:p>
            <a:pPr lvl="1"/>
            <a:r>
              <a:rPr lang="en-US" dirty="0"/>
              <a:t>She is also very responsive</a:t>
            </a:r>
          </a:p>
          <a:p>
            <a:pPr lvl="1"/>
            <a:endParaRPr lang="en-US" dirty="0"/>
          </a:p>
          <a:p>
            <a:endParaRPr lang="en-US" dirty="0"/>
          </a:p>
          <a:p>
            <a:endParaRPr lang="en-US" dirty="0"/>
          </a:p>
        </p:txBody>
      </p:sp>
      <p:sp>
        <p:nvSpPr>
          <p:cNvPr id="3" name="Title 2">
            <a:extLst>
              <a:ext uri="{FF2B5EF4-FFF2-40B4-BE49-F238E27FC236}">
                <a16:creationId xmlns:a16="http://schemas.microsoft.com/office/drawing/2014/main" id="{DEDA2F0C-199F-014E-B9E6-5B7FBBB522E0}"/>
              </a:ext>
            </a:extLst>
          </p:cNvPr>
          <p:cNvSpPr>
            <a:spLocks noGrp="1"/>
          </p:cNvSpPr>
          <p:nvPr>
            <p:ph type="title"/>
          </p:nvPr>
        </p:nvSpPr>
        <p:spPr>
          <a:xfrm>
            <a:off x="228600" y="172538"/>
            <a:ext cx="8686800" cy="427877"/>
          </a:xfrm>
        </p:spPr>
        <p:txBody>
          <a:bodyPr/>
          <a:lstStyle/>
          <a:p>
            <a:r>
              <a:rPr lang="en-US" dirty="0" err="1"/>
              <a:t>Covid</a:t>
            </a:r>
            <a:r>
              <a:rPr lang="en-US" dirty="0"/>
              <a:t> News</a:t>
            </a:r>
          </a:p>
        </p:txBody>
      </p:sp>
      <p:sp>
        <p:nvSpPr>
          <p:cNvPr id="4" name="Date Placeholder 3">
            <a:extLst>
              <a:ext uri="{FF2B5EF4-FFF2-40B4-BE49-F238E27FC236}">
                <a16:creationId xmlns:a16="http://schemas.microsoft.com/office/drawing/2014/main" id="{F7A9A8B8-2463-BE46-9A0E-66C389809EF2}"/>
              </a:ext>
            </a:extLst>
          </p:cNvPr>
          <p:cNvSpPr>
            <a:spLocks noGrp="1"/>
          </p:cNvSpPr>
          <p:nvPr>
            <p:ph type="dt" sz="half" idx="2"/>
          </p:nvPr>
        </p:nvSpPr>
        <p:spPr/>
        <p:txBody>
          <a:bodyPr/>
          <a:lstStyle/>
          <a:p>
            <a:pPr>
              <a:defRPr/>
            </a:pPr>
            <a:r>
              <a:rPr lang="en-US"/>
              <a:t>Jan 28, 2021</a:t>
            </a:r>
            <a:endParaRPr lang="en-US" dirty="0"/>
          </a:p>
        </p:txBody>
      </p:sp>
      <p:sp>
        <p:nvSpPr>
          <p:cNvPr id="5" name="Footer Placeholder 4">
            <a:extLst>
              <a:ext uri="{FF2B5EF4-FFF2-40B4-BE49-F238E27FC236}">
                <a16:creationId xmlns:a16="http://schemas.microsoft.com/office/drawing/2014/main" id="{431042E6-D880-BF4C-9677-0C22BEA8BE2E}"/>
              </a:ext>
            </a:extLst>
          </p:cNvPr>
          <p:cNvSpPr>
            <a:spLocks noGrp="1"/>
          </p:cNvSpPr>
          <p:nvPr>
            <p:ph type="ftr" sz="quarter" idx="3"/>
          </p:nvPr>
        </p:nvSpPr>
        <p:spPr/>
        <p:txBody>
          <a:bodyPr/>
          <a:lstStyle/>
          <a:p>
            <a:pPr algn="ctr">
              <a:defRPr/>
            </a:pPr>
            <a:r>
              <a:rPr lang="en-US"/>
              <a:t>Department News</a:t>
            </a:r>
            <a:endParaRPr lang="en-US" b="1" dirty="0"/>
          </a:p>
        </p:txBody>
      </p:sp>
      <p:sp>
        <p:nvSpPr>
          <p:cNvPr id="6" name="Slide Number Placeholder 5">
            <a:extLst>
              <a:ext uri="{FF2B5EF4-FFF2-40B4-BE49-F238E27FC236}">
                <a16:creationId xmlns:a16="http://schemas.microsoft.com/office/drawing/2014/main" id="{79F18B88-8DFF-1347-A4D7-74C5D63DB975}"/>
              </a:ext>
            </a:extLst>
          </p:cNvPr>
          <p:cNvSpPr>
            <a:spLocks noGrp="1"/>
          </p:cNvSpPr>
          <p:nvPr>
            <p:ph type="sldNum" sz="quarter" idx="4"/>
          </p:nvPr>
        </p:nvSpPr>
        <p:spPr/>
        <p:txBody>
          <a:bodyPr/>
          <a:lstStyle/>
          <a:p>
            <a:pPr>
              <a:defRPr/>
            </a:pPr>
            <a:fld id="{148C009B-CB69-E04A-B9B3-34B26D69E9CF}" type="slidenum">
              <a:rPr lang="en-US" smtClean="0"/>
              <a:pPr>
                <a:defRPr/>
              </a:pPr>
              <a:t>2</a:t>
            </a:fld>
            <a:endParaRPr lang="en-US" dirty="0"/>
          </a:p>
        </p:txBody>
      </p:sp>
      <p:pic>
        <p:nvPicPr>
          <p:cNvPr id="9" name="Picture 8">
            <a:extLst>
              <a:ext uri="{FF2B5EF4-FFF2-40B4-BE49-F238E27FC236}">
                <a16:creationId xmlns:a16="http://schemas.microsoft.com/office/drawing/2014/main" id="{CB9C0ED3-7628-1A40-A3C6-842E242CAA77}"/>
              </a:ext>
            </a:extLst>
          </p:cNvPr>
          <p:cNvPicPr>
            <a:picLocks noChangeAspect="1"/>
          </p:cNvPicPr>
          <p:nvPr/>
        </p:nvPicPr>
        <p:blipFill>
          <a:blip r:embed="rId2"/>
          <a:stretch>
            <a:fillRect/>
          </a:stretch>
        </p:blipFill>
        <p:spPr>
          <a:xfrm>
            <a:off x="5912961" y="-6405"/>
            <a:ext cx="3231039" cy="2356338"/>
          </a:xfrm>
          <a:prstGeom prst="rect">
            <a:avLst/>
          </a:prstGeom>
        </p:spPr>
      </p:pic>
      <p:sp>
        <p:nvSpPr>
          <p:cNvPr id="10" name="TextBox 9">
            <a:extLst>
              <a:ext uri="{FF2B5EF4-FFF2-40B4-BE49-F238E27FC236}">
                <a16:creationId xmlns:a16="http://schemas.microsoft.com/office/drawing/2014/main" id="{2B9D3438-89D6-4848-AC05-76AADE39E826}"/>
              </a:ext>
            </a:extLst>
          </p:cNvPr>
          <p:cNvSpPr txBox="1"/>
          <p:nvPr/>
        </p:nvSpPr>
        <p:spPr>
          <a:xfrm>
            <a:off x="6286492" y="2232476"/>
            <a:ext cx="2628908" cy="1569660"/>
          </a:xfrm>
          <a:prstGeom prst="rect">
            <a:avLst/>
          </a:prstGeom>
          <a:noFill/>
        </p:spPr>
        <p:txBody>
          <a:bodyPr wrap="square" rtlCol="0">
            <a:spAutoFit/>
          </a:bodyPr>
          <a:lstStyle/>
          <a:p>
            <a:r>
              <a:rPr lang="en-US" sz="1600" dirty="0"/>
              <a:t>NYT map of the risk of getting Covid-19 by county</a:t>
            </a:r>
          </a:p>
          <a:p>
            <a:endParaRPr lang="en-US" sz="1600" dirty="0"/>
          </a:p>
          <a:p>
            <a:r>
              <a:rPr lang="en-US" sz="1600" dirty="0"/>
              <a:t>We are all either in very high-risk or extremely high-risk counties</a:t>
            </a:r>
          </a:p>
        </p:txBody>
      </p:sp>
      <p:sp>
        <p:nvSpPr>
          <p:cNvPr id="11" name="TextBox 10">
            <a:extLst>
              <a:ext uri="{FF2B5EF4-FFF2-40B4-BE49-F238E27FC236}">
                <a16:creationId xmlns:a16="http://schemas.microsoft.com/office/drawing/2014/main" id="{08976C52-EC36-C746-896C-60D00C1C8677}"/>
              </a:ext>
            </a:extLst>
          </p:cNvPr>
          <p:cNvSpPr txBox="1"/>
          <p:nvPr/>
        </p:nvSpPr>
        <p:spPr>
          <a:xfrm>
            <a:off x="6680016" y="4199642"/>
            <a:ext cx="1922226" cy="1569660"/>
          </a:xfrm>
          <a:prstGeom prst="rect">
            <a:avLst/>
          </a:prstGeom>
          <a:noFill/>
        </p:spPr>
        <p:txBody>
          <a:bodyPr wrap="square" rtlCol="0">
            <a:spAutoFit/>
          </a:bodyPr>
          <a:lstStyle/>
          <a:p>
            <a:r>
              <a:rPr lang="en-US" sz="1600" dirty="0">
                <a:hlinkClick r:id="rId3"/>
              </a:rPr>
              <a:t>rhlewis@fnal.gov</a:t>
            </a:r>
            <a:endParaRPr lang="en-US" sz="1600" dirty="0"/>
          </a:p>
          <a:p>
            <a:endParaRPr lang="en-US" sz="1600" dirty="0"/>
          </a:p>
          <a:p>
            <a:r>
              <a:rPr lang="en-US" sz="1600" dirty="0">
                <a:hlinkClick r:id="rId4"/>
              </a:rPr>
              <a:t>kswanson@fnal.gov</a:t>
            </a:r>
            <a:endParaRPr lang="en-US" sz="1600" dirty="0"/>
          </a:p>
          <a:p>
            <a:endParaRPr lang="en-US" sz="1600" dirty="0"/>
          </a:p>
          <a:p>
            <a:r>
              <a:rPr lang="en-US" sz="1600" dirty="0">
                <a:hlinkClick r:id="rId5"/>
              </a:rPr>
              <a:t>iwinston@fnal.gov</a:t>
            </a:r>
            <a:endParaRPr lang="en-US" sz="1600" dirty="0"/>
          </a:p>
          <a:p>
            <a:r>
              <a:rPr lang="en-US" sz="1600" dirty="0"/>
              <a:t> </a:t>
            </a:r>
          </a:p>
        </p:txBody>
      </p:sp>
      <p:pic>
        <p:nvPicPr>
          <p:cNvPr id="1026" name="Picture 2">
            <a:extLst>
              <a:ext uri="{FF2B5EF4-FFF2-40B4-BE49-F238E27FC236}">
                <a16:creationId xmlns:a16="http://schemas.microsoft.com/office/drawing/2014/main" id="{DE8FF4A9-0E7F-A34F-98E8-4F03503B854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000" y="-206375"/>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9700EE2-DBD6-0540-BEB8-01BE070377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9400" y="-53975"/>
            <a:ext cx="12700" cy="1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088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C471DF-6751-AA44-9CF8-E59B45DAB4D1}"/>
              </a:ext>
            </a:extLst>
          </p:cNvPr>
          <p:cNvSpPr>
            <a:spLocks noGrp="1"/>
          </p:cNvSpPr>
          <p:nvPr>
            <p:ph idx="1"/>
          </p:nvPr>
        </p:nvSpPr>
        <p:spPr/>
        <p:txBody>
          <a:bodyPr/>
          <a:lstStyle/>
          <a:p>
            <a:r>
              <a:rPr lang="en-US" dirty="0"/>
              <a:t>Vivian O’Dell has taken a position as ICE-CUBE upgrade project manager at Wisconsin</a:t>
            </a:r>
          </a:p>
          <a:p>
            <a:pPr lvl="1"/>
            <a:r>
              <a:rPr lang="en-US" dirty="0"/>
              <a:t>Wish her well and wish her warmth when she travels to the South Pole</a:t>
            </a:r>
          </a:p>
          <a:p>
            <a:r>
              <a:rPr lang="en-US" dirty="0"/>
              <a:t>Mike Crisler has joined the department to work on Mu2e</a:t>
            </a:r>
          </a:p>
          <a:p>
            <a:pPr lvl="1"/>
            <a:r>
              <a:rPr lang="en-US" dirty="0"/>
              <a:t>Help welcome him</a:t>
            </a:r>
          </a:p>
        </p:txBody>
      </p:sp>
      <p:sp>
        <p:nvSpPr>
          <p:cNvPr id="3" name="Title 2">
            <a:extLst>
              <a:ext uri="{FF2B5EF4-FFF2-40B4-BE49-F238E27FC236}">
                <a16:creationId xmlns:a16="http://schemas.microsoft.com/office/drawing/2014/main" id="{65B01855-B45C-5443-8820-12ED8FC34217}"/>
              </a:ext>
            </a:extLst>
          </p:cNvPr>
          <p:cNvSpPr>
            <a:spLocks noGrp="1"/>
          </p:cNvSpPr>
          <p:nvPr>
            <p:ph type="title"/>
          </p:nvPr>
        </p:nvSpPr>
        <p:spPr/>
        <p:txBody>
          <a:bodyPr/>
          <a:lstStyle/>
          <a:p>
            <a:r>
              <a:rPr lang="en-US" dirty="0"/>
              <a:t>People news</a:t>
            </a:r>
          </a:p>
        </p:txBody>
      </p:sp>
      <p:sp>
        <p:nvSpPr>
          <p:cNvPr id="4" name="Date Placeholder 3">
            <a:extLst>
              <a:ext uri="{FF2B5EF4-FFF2-40B4-BE49-F238E27FC236}">
                <a16:creationId xmlns:a16="http://schemas.microsoft.com/office/drawing/2014/main" id="{35A5001E-2518-FE41-8BEE-41B7CEF94854}"/>
              </a:ext>
            </a:extLst>
          </p:cNvPr>
          <p:cNvSpPr>
            <a:spLocks noGrp="1"/>
          </p:cNvSpPr>
          <p:nvPr>
            <p:ph type="dt" sz="half" idx="2"/>
          </p:nvPr>
        </p:nvSpPr>
        <p:spPr/>
        <p:txBody>
          <a:bodyPr/>
          <a:lstStyle/>
          <a:p>
            <a:pPr>
              <a:defRPr/>
            </a:pPr>
            <a:r>
              <a:rPr lang="en-US"/>
              <a:t>Jan 28, 2021</a:t>
            </a:r>
            <a:endParaRPr lang="en-US" dirty="0"/>
          </a:p>
        </p:txBody>
      </p:sp>
      <p:sp>
        <p:nvSpPr>
          <p:cNvPr id="5" name="Footer Placeholder 4">
            <a:extLst>
              <a:ext uri="{FF2B5EF4-FFF2-40B4-BE49-F238E27FC236}">
                <a16:creationId xmlns:a16="http://schemas.microsoft.com/office/drawing/2014/main" id="{54C5BC32-232A-F948-BB16-64126B8E63DB}"/>
              </a:ext>
            </a:extLst>
          </p:cNvPr>
          <p:cNvSpPr>
            <a:spLocks noGrp="1"/>
          </p:cNvSpPr>
          <p:nvPr>
            <p:ph type="ftr" sz="quarter" idx="3"/>
          </p:nvPr>
        </p:nvSpPr>
        <p:spPr/>
        <p:txBody>
          <a:bodyPr/>
          <a:lstStyle/>
          <a:p>
            <a:pPr algn="ctr">
              <a:defRPr/>
            </a:pPr>
            <a:r>
              <a:rPr lang="en-US"/>
              <a:t>Department News</a:t>
            </a:r>
            <a:endParaRPr lang="en-US" b="1" dirty="0"/>
          </a:p>
        </p:txBody>
      </p:sp>
      <p:sp>
        <p:nvSpPr>
          <p:cNvPr id="6" name="Slide Number Placeholder 5">
            <a:extLst>
              <a:ext uri="{FF2B5EF4-FFF2-40B4-BE49-F238E27FC236}">
                <a16:creationId xmlns:a16="http://schemas.microsoft.com/office/drawing/2014/main" id="{00E1709A-A78E-5942-BB4C-63BAFF59891D}"/>
              </a:ext>
            </a:extLst>
          </p:cNvPr>
          <p:cNvSpPr>
            <a:spLocks noGrp="1"/>
          </p:cNvSpPr>
          <p:nvPr>
            <p:ph type="sldNum" sz="quarter" idx="4"/>
          </p:nvPr>
        </p:nvSpPr>
        <p:spPr/>
        <p:txBody>
          <a:bodyPr/>
          <a:lstStyle/>
          <a:p>
            <a:pPr>
              <a:defRPr/>
            </a:pPr>
            <a:fld id="{148C009B-CB69-E04A-B9B3-34B26D69E9CF}" type="slidenum">
              <a:rPr lang="en-US" smtClean="0"/>
              <a:pPr>
                <a:defRPr/>
              </a:pPr>
              <a:t>3</a:t>
            </a:fld>
            <a:endParaRPr lang="en-US" dirty="0"/>
          </a:p>
        </p:txBody>
      </p:sp>
    </p:spTree>
    <p:extLst>
      <p:ext uri="{BB962C8B-B14F-4D97-AF65-F5344CB8AC3E}">
        <p14:creationId xmlns:p14="http://schemas.microsoft.com/office/powerpoint/2010/main" val="1205751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B6936E-C5F2-FD41-8454-51797A2FEF53}"/>
              </a:ext>
            </a:extLst>
          </p:cNvPr>
          <p:cNvSpPr>
            <a:spLocks noGrp="1"/>
          </p:cNvSpPr>
          <p:nvPr>
            <p:ph type="title"/>
          </p:nvPr>
        </p:nvSpPr>
        <p:spPr/>
        <p:txBody>
          <a:bodyPr/>
          <a:lstStyle/>
          <a:p>
            <a:r>
              <a:rPr lang="en-US" dirty="0"/>
              <a:t>Journal Club</a:t>
            </a:r>
          </a:p>
        </p:txBody>
      </p:sp>
      <p:sp>
        <p:nvSpPr>
          <p:cNvPr id="4" name="Date Placeholder 3">
            <a:extLst>
              <a:ext uri="{FF2B5EF4-FFF2-40B4-BE49-F238E27FC236}">
                <a16:creationId xmlns:a16="http://schemas.microsoft.com/office/drawing/2014/main" id="{5DBB438E-2A68-3E4E-B319-4D73D8F99326}"/>
              </a:ext>
            </a:extLst>
          </p:cNvPr>
          <p:cNvSpPr>
            <a:spLocks noGrp="1"/>
          </p:cNvSpPr>
          <p:nvPr>
            <p:ph type="dt" sz="half" idx="2"/>
          </p:nvPr>
        </p:nvSpPr>
        <p:spPr/>
        <p:txBody>
          <a:bodyPr/>
          <a:lstStyle/>
          <a:p>
            <a:pPr>
              <a:defRPr/>
            </a:pPr>
            <a:r>
              <a:rPr lang="en-US"/>
              <a:t>Jan 28, 2021</a:t>
            </a:r>
            <a:endParaRPr lang="en-US" dirty="0"/>
          </a:p>
        </p:txBody>
      </p:sp>
      <p:sp>
        <p:nvSpPr>
          <p:cNvPr id="5" name="Footer Placeholder 4">
            <a:extLst>
              <a:ext uri="{FF2B5EF4-FFF2-40B4-BE49-F238E27FC236}">
                <a16:creationId xmlns:a16="http://schemas.microsoft.com/office/drawing/2014/main" id="{3F31AA82-0D51-1E47-A26D-F3BD95B89A60}"/>
              </a:ext>
            </a:extLst>
          </p:cNvPr>
          <p:cNvSpPr>
            <a:spLocks noGrp="1"/>
          </p:cNvSpPr>
          <p:nvPr>
            <p:ph type="ftr" sz="quarter" idx="3"/>
          </p:nvPr>
        </p:nvSpPr>
        <p:spPr/>
        <p:txBody>
          <a:bodyPr/>
          <a:lstStyle/>
          <a:p>
            <a:pPr algn="ctr">
              <a:defRPr/>
            </a:pPr>
            <a:r>
              <a:rPr lang="en-US"/>
              <a:t>Department News</a:t>
            </a:r>
            <a:endParaRPr lang="en-US" b="1" dirty="0"/>
          </a:p>
        </p:txBody>
      </p:sp>
      <p:sp>
        <p:nvSpPr>
          <p:cNvPr id="6" name="Slide Number Placeholder 5">
            <a:extLst>
              <a:ext uri="{FF2B5EF4-FFF2-40B4-BE49-F238E27FC236}">
                <a16:creationId xmlns:a16="http://schemas.microsoft.com/office/drawing/2014/main" id="{C983D902-7655-BB47-8EB7-4A8EF7C69FEE}"/>
              </a:ext>
            </a:extLst>
          </p:cNvPr>
          <p:cNvSpPr>
            <a:spLocks noGrp="1"/>
          </p:cNvSpPr>
          <p:nvPr>
            <p:ph type="sldNum" sz="quarter" idx="4"/>
          </p:nvPr>
        </p:nvSpPr>
        <p:spPr/>
        <p:txBody>
          <a:bodyPr/>
          <a:lstStyle/>
          <a:p>
            <a:pPr>
              <a:defRPr/>
            </a:pPr>
            <a:fld id="{148C009B-CB69-E04A-B9B3-34B26D69E9CF}" type="slidenum">
              <a:rPr lang="en-US" smtClean="0"/>
              <a:pPr>
                <a:defRPr/>
              </a:pPr>
              <a:t>4</a:t>
            </a:fld>
            <a:endParaRPr lang="en-US" dirty="0"/>
          </a:p>
        </p:txBody>
      </p:sp>
      <p:sp>
        <p:nvSpPr>
          <p:cNvPr id="7" name="Rectangle 6">
            <a:extLst>
              <a:ext uri="{FF2B5EF4-FFF2-40B4-BE49-F238E27FC236}">
                <a16:creationId xmlns:a16="http://schemas.microsoft.com/office/drawing/2014/main" id="{A04A418B-D209-7E48-BBCD-DC18B8E60BC0}"/>
              </a:ext>
            </a:extLst>
          </p:cNvPr>
          <p:cNvSpPr/>
          <p:nvPr/>
        </p:nvSpPr>
        <p:spPr>
          <a:xfrm>
            <a:off x="339488" y="1480315"/>
            <a:ext cx="8469923" cy="2554545"/>
          </a:xfrm>
          <a:prstGeom prst="rect">
            <a:avLst/>
          </a:prstGeom>
        </p:spPr>
        <p:txBody>
          <a:bodyPr wrap="square">
            <a:spAutoFit/>
          </a:bodyPr>
          <a:lstStyle/>
          <a:p>
            <a:r>
              <a:rPr lang="en-US" sz="1600" dirty="0">
                <a:solidFill>
                  <a:srgbClr val="201F1E"/>
                </a:solidFill>
                <a:latin typeface="Segoe UI" panose="020B0502040204020203" pitchFamily="34" charset="0"/>
              </a:rPr>
              <a:t>From </a:t>
            </a:r>
            <a:r>
              <a:rPr lang="en-US" sz="1600" dirty="0" err="1">
                <a:solidFill>
                  <a:srgbClr val="201F1E"/>
                </a:solidFill>
                <a:latin typeface="Segoe UI" panose="020B0502040204020203" pitchFamily="34" charset="0"/>
              </a:rPr>
              <a:t>Manolis</a:t>
            </a:r>
            <a:r>
              <a:rPr lang="en-US" sz="1600" dirty="0">
                <a:solidFill>
                  <a:srgbClr val="201F1E"/>
                </a:solidFill>
                <a:latin typeface="Segoe UI" panose="020B0502040204020203" pitchFamily="34" charset="0"/>
              </a:rPr>
              <a:t>’ email:</a:t>
            </a:r>
          </a:p>
          <a:p>
            <a:endParaRPr lang="en-US" sz="1600" dirty="0">
              <a:solidFill>
                <a:srgbClr val="201F1E"/>
              </a:solidFill>
              <a:latin typeface="Segoe UI" panose="020B0502040204020203" pitchFamily="34" charset="0"/>
            </a:endParaRPr>
          </a:p>
          <a:p>
            <a:r>
              <a:rPr lang="en-US" sz="1600" dirty="0">
                <a:solidFill>
                  <a:srgbClr val="201F1E"/>
                </a:solidFill>
                <a:latin typeface="Segoe UI" panose="020B0502040204020203" pitchFamily="34" charset="0"/>
              </a:rPr>
              <a:t>The first journal club will be led by Pasha and Mete, and they have selected to read the Nature paper "Phosphine gas in the cloud decks of Venus", which was widely reported in the news:</a:t>
            </a:r>
            <a:br>
              <a:rPr lang="en-US" sz="1600" dirty="0"/>
            </a:br>
            <a:r>
              <a:rPr lang="en-US" sz="1600" dirty="0">
                <a:solidFill>
                  <a:srgbClr val="1155CC"/>
                </a:solidFill>
                <a:latin typeface="Segoe UI" panose="020B0502040204020203" pitchFamily="34" charset="0"/>
                <a:hlinkClick r:id="rId2"/>
              </a:rPr>
              <a:t>https://www.nature.com/articles/s41550-020-1174-4</a:t>
            </a:r>
            <a:br>
              <a:rPr lang="en-US" sz="1600" dirty="0"/>
            </a:br>
            <a:br>
              <a:rPr lang="en-US" sz="1600" dirty="0"/>
            </a:br>
            <a:r>
              <a:rPr lang="en-US" sz="1600" dirty="0">
                <a:solidFill>
                  <a:srgbClr val="201F1E"/>
                </a:solidFill>
                <a:latin typeface="Segoe UI" panose="020B0502040204020203" pitchFamily="34" charset="0"/>
              </a:rPr>
              <a:t>The first journal club will be held next week. If you are interested please designate your preference among the times that are good for Mete and Pasha in the poll below.</a:t>
            </a:r>
            <a:br>
              <a:rPr lang="en-US" sz="1600" dirty="0"/>
            </a:br>
            <a:r>
              <a:rPr lang="en-US" sz="1600" dirty="0">
                <a:solidFill>
                  <a:srgbClr val="1155CC"/>
                </a:solidFill>
                <a:latin typeface="Calibri" panose="020F0502020204030204" pitchFamily="34" charset="0"/>
                <a:hlinkClick r:id="rId3"/>
              </a:rPr>
              <a:t>https://doodle.com/poll/88cnq5a5puzr2d69?utm_source=poll&amp;utm_medium=link</a:t>
            </a:r>
            <a:endParaRPr lang="en-US" sz="1600"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354712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A96400-7E7A-D74A-8B1D-F453A9BC2852}"/>
              </a:ext>
            </a:extLst>
          </p:cNvPr>
          <p:cNvSpPr>
            <a:spLocks noGrp="1"/>
          </p:cNvSpPr>
          <p:nvPr>
            <p:ph idx="1"/>
          </p:nvPr>
        </p:nvSpPr>
        <p:spPr>
          <a:xfrm>
            <a:off x="242887" y="817665"/>
            <a:ext cx="8672513" cy="5222669"/>
          </a:xfrm>
        </p:spPr>
        <p:txBody>
          <a:bodyPr>
            <a:normAutofit fontScale="77500" lnSpcReduction="20000"/>
          </a:bodyPr>
          <a:lstStyle/>
          <a:p>
            <a:r>
              <a:rPr lang="en-US" dirty="0"/>
              <a:t>We’ve have a lot of turn over in the department organization</a:t>
            </a:r>
          </a:p>
          <a:p>
            <a:endParaRPr lang="en-US" dirty="0"/>
          </a:p>
          <a:p>
            <a:r>
              <a:rPr lang="en-US" dirty="0"/>
              <a:t>The department has also grown significantly in scope since we originally set it up</a:t>
            </a:r>
          </a:p>
          <a:p>
            <a:pPr lvl="1"/>
            <a:r>
              <a:rPr lang="en-US" dirty="0"/>
              <a:t>Originally two small groups piggy backing off two large projects</a:t>
            </a:r>
          </a:p>
          <a:p>
            <a:pPr lvl="1"/>
            <a:r>
              <a:rPr lang="en-US" dirty="0"/>
              <a:t>Now two large research groups, two large operations tasks, still a large project, and proto-projects starting to form</a:t>
            </a:r>
          </a:p>
          <a:p>
            <a:endParaRPr lang="en-US" dirty="0"/>
          </a:p>
          <a:p>
            <a:r>
              <a:rPr lang="en-US" dirty="0"/>
              <a:t>We’ve spent the last several months looking at different models and understanding our needs and evaluating where we are doing well and where we can do better and have a new model for the department structure</a:t>
            </a:r>
          </a:p>
          <a:p>
            <a:endParaRPr lang="en-US" dirty="0"/>
          </a:p>
          <a:p>
            <a:r>
              <a:rPr lang="en-US" dirty="0"/>
              <a:t>Main changes:</a:t>
            </a:r>
          </a:p>
          <a:p>
            <a:pPr lvl="1"/>
            <a:r>
              <a:rPr lang="en-US" dirty="0"/>
              <a:t>Department Head and Deputy Department Head will no longer be group leaders.</a:t>
            </a:r>
          </a:p>
          <a:p>
            <a:pPr lvl="2"/>
            <a:r>
              <a:rPr lang="en-US" dirty="0"/>
              <a:t>Scope of work is now beyond 2 people</a:t>
            </a:r>
          </a:p>
          <a:p>
            <a:pPr lvl="1"/>
            <a:r>
              <a:rPr lang="en-US" dirty="0"/>
              <a:t>Making a separate group for the RAs</a:t>
            </a:r>
          </a:p>
          <a:p>
            <a:pPr lvl="2"/>
            <a:r>
              <a:rPr lang="en-US" dirty="0"/>
              <a:t>Allows that group leader to focus on RA supervision and RA mentoring.</a:t>
            </a:r>
          </a:p>
          <a:p>
            <a:pPr lvl="1"/>
            <a:r>
              <a:rPr lang="en-US" dirty="0"/>
              <a:t>Making a separate management position for operations</a:t>
            </a:r>
          </a:p>
          <a:p>
            <a:pPr lvl="2"/>
            <a:r>
              <a:rPr lang="en-US" dirty="0"/>
              <a:t>This is in lieu of making an operations group which doesn’t fit well in the current matrixed PPD organization</a:t>
            </a:r>
          </a:p>
          <a:p>
            <a:pPr lvl="2"/>
            <a:endParaRPr lang="en-US" dirty="0"/>
          </a:p>
          <a:p>
            <a:pPr lvl="1"/>
            <a:endParaRPr lang="en-US" dirty="0"/>
          </a:p>
        </p:txBody>
      </p:sp>
      <p:sp>
        <p:nvSpPr>
          <p:cNvPr id="3" name="Title 2">
            <a:extLst>
              <a:ext uri="{FF2B5EF4-FFF2-40B4-BE49-F238E27FC236}">
                <a16:creationId xmlns:a16="http://schemas.microsoft.com/office/drawing/2014/main" id="{0B48D75A-C8A8-9149-B833-4EB6C589D603}"/>
              </a:ext>
            </a:extLst>
          </p:cNvPr>
          <p:cNvSpPr>
            <a:spLocks noGrp="1"/>
          </p:cNvSpPr>
          <p:nvPr>
            <p:ph type="title"/>
          </p:nvPr>
        </p:nvSpPr>
        <p:spPr/>
        <p:txBody>
          <a:bodyPr/>
          <a:lstStyle/>
          <a:p>
            <a:r>
              <a:rPr lang="en-US" dirty="0"/>
              <a:t>Organization</a:t>
            </a:r>
          </a:p>
        </p:txBody>
      </p:sp>
      <p:sp>
        <p:nvSpPr>
          <p:cNvPr id="4" name="Date Placeholder 3">
            <a:extLst>
              <a:ext uri="{FF2B5EF4-FFF2-40B4-BE49-F238E27FC236}">
                <a16:creationId xmlns:a16="http://schemas.microsoft.com/office/drawing/2014/main" id="{384C8122-56B3-6245-8A86-21F066C3731A}"/>
              </a:ext>
            </a:extLst>
          </p:cNvPr>
          <p:cNvSpPr>
            <a:spLocks noGrp="1"/>
          </p:cNvSpPr>
          <p:nvPr>
            <p:ph type="dt" sz="half" idx="2"/>
          </p:nvPr>
        </p:nvSpPr>
        <p:spPr/>
        <p:txBody>
          <a:bodyPr/>
          <a:lstStyle/>
          <a:p>
            <a:pPr>
              <a:defRPr/>
            </a:pPr>
            <a:r>
              <a:rPr lang="en-US"/>
              <a:t>Jan 28, 2021</a:t>
            </a:r>
            <a:endParaRPr lang="en-US" dirty="0"/>
          </a:p>
        </p:txBody>
      </p:sp>
      <p:sp>
        <p:nvSpPr>
          <p:cNvPr id="5" name="Footer Placeholder 4">
            <a:extLst>
              <a:ext uri="{FF2B5EF4-FFF2-40B4-BE49-F238E27FC236}">
                <a16:creationId xmlns:a16="http://schemas.microsoft.com/office/drawing/2014/main" id="{2FE2C7BF-9069-9943-B03C-C0D7409FD706}"/>
              </a:ext>
            </a:extLst>
          </p:cNvPr>
          <p:cNvSpPr>
            <a:spLocks noGrp="1"/>
          </p:cNvSpPr>
          <p:nvPr>
            <p:ph type="ftr" sz="quarter" idx="3"/>
          </p:nvPr>
        </p:nvSpPr>
        <p:spPr/>
        <p:txBody>
          <a:bodyPr/>
          <a:lstStyle/>
          <a:p>
            <a:pPr algn="ctr">
              <a:defRPr/>
            </a:pPr>
            <a:r>
              <a:rPr lang="en-US"/>
              <a:t>Department News</a:t>
            </a:r>
            <a:endParaRPr lang="en-US" b="1" dirty="0"/>
          </a:p>
        </p:txBody>
      </p:sp>
      <p:sp>
        <p:nvSpPr>
          <p:cNvPr id="6" name="Slide Number Placeholder 5">
            <a:extLst>
              <a:ext uri="{FF2B5EF4-FFF2-40B4-BE49-F238E27FC236}">
                <a16:creationId xmlns:a16="http://schemas.microsoft.com/office/drawing/2014/main" id="{D632323A-1953-1941-83DC-26A400D1391D}"/>
              </a:ext>
            </a:extLst>
          </p:cNvPr>
          <p:cNvSpPr>
            <a:spLocks noGrp="1"/>
          </p:cNvSpPr>
          <p:nvPr>
            <p:ph type="sldNum" sz="quarter" idx="4"/>
          </p:nvPr>
        </p:nvSpPr>
        <p:spPr/>
        <p:txBody>
          <a:bodyPr/>
          <a:lstStyle/>
          <a:p>
            <a:pPr>
              <a:defRPr/>
            </a:pPr>
            <a:fld id="{148C009B-CB69-E04A-B9B3-34B26D69E9CF}" type="slidenum">
              <a:rPr lang="en-US" smtClean="0"/>
              <a:pPr>
                <a:defRPr/>
              </a:pPr>
              <a:t>5</a:t>
            </a:fld>
            <a:endParaRPr lang="en-US" dirty="0"/>
          </a:p>
        </p:txBody>
      </p:sp>
    </p:spTree>
    <p:extLst>
      <p:ext uri="{BB962C8B-B14F-4D97-AF65-F5344CB8AC3E}">
        <p14:creationId xmlns:p14="http://schemas.microsoft.com/office/powerpoint/2010/main" val="1266776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735430-178A-FC40-9317-B76B4AFD3177}"/>
              </a:ext>
            </a:extLst>
          </p:cNvPr>
          <p:cNvSpPr>
            <a:spLocks noGrp="1"/>
          </p:cNvSpPr>
          <p:nvPr>
            <p:ph type="title"/>
          </p:nvPr>
        </p:nvSpPr>
        <p:spPr/>
        <p:txBody>
          <a:bodyPr/>
          <a:lstStyle/>
          <a:p>
            <a:r>
              <a:rPr lang="en-US" dirty="0"/>
              <a:t>Current Organization</a:t>
            </a:r>
          </a:p>
        </p:txBody>
      </p:sp>
      <p:sp>
        <p:nvSpPr>
          <p:cNvPr id="4" name="Date Placeholder 3">
            <a:extLst>
              <a:ext uri="{FF2B5EF4-FFF2-40B4-BE49-F238E27FC236}">
                <a16:creationId xmlns:a16="http://schemas.microsoft.com/office/drawing/2014/main" id="{5CE03CB0-8D1B-744C-806C-6E190CCD1B70}"/>
              </a:ext>
            </a:extLst>
          </p:cNvPr>
          <p:cNvSpPr>
            <a:spLocks noGrp="1"/>
          </p:cNvSpPr>
          <p:nvPr>
            <p:ph type="dt" sz="half" idx="2"/>
          </p:nvPr>
        </p:nvSpPr>
        <p:spPr/>
        <p:txBody>
          <a:bodyPr/>
          <a:lstStyle/>
          <a:p>
            <a:pPr>
              <a:defRPr/>
            </a:pPr>
            <a:r>
              <a:rPr lang="en-US"/>
              <a:t>Jan 28, 2021</a:t>
            </a:r>
            <a:endParaRPr lang="en-US" dirty="0"/>
          </a:p>
        </p:txBody>
      </p:sp>
      <p:sp>
        <p:nvSpPr>
          <p:cNvPr id="5" name="Footer Placeholder 4">
            <a:extLst>
              <a:ext uri="{FF2B5EF4-FFF2-40B4-BE49-F238E27FC236}">
                <a16:creationId xmlns:a16="http://schemas.microsoft.com/office/drawing/2014/main" id="{523DD7C4-84EA-CC46-8A27-189F35FACE33}"/>
              </a:ext>
            </a:extLst>
          </p:cNvPr>
          <p:cNvSpPr>
            <a:spLocks noGrp="1"/>
          </p:cNvSpPr>
          <p:nvPr>
            <p:ph type="ftr" sz="quarter" idx="3"/>
          </p:nvPr>
        </p:nvSpPr>
        <p:spPr/>
        <p:txBody>
          <a:bodyPr/>
          <a:lstStyle/>
          <a:p>
            <a:pPr algn="ctr">
              <a:defRPr/>
            </a:pPr>
            <a:r>
              <a:rPr lang="en-US"/>
              <a:t>Department News</a:t>
            </a:r>
            <a:endParaRPr lang="en-US" b="1" dirty="0"/>
          </a:p>
        </p:txBody>
      </p:sp>
      <p:sp>
        <p:nvSpPr>
          <p:cNvPr id="6" name="Slide Number Placeholder 5">
            <a:extLst>
              <a:ext uri="{FF2B5EF4-FFF2-40B4-BE49-F238E27FC236}">
                <a16:creationId xmlns:a16="http://schemas.microsoft.com/office/drawing/2014/main" id="{B0DDB3B5-7770-6542-AFB1-658005EAD0F8}"/>
              </a:ext>
            </a:extLst>
          </p:cNvPr>
          <p:cNvSpPr>
            <a:spLocks noGrp="1"/>
          </p:cNvSpPr>
          <p:nvPr>
            <p:ph type="sldNum" sz="quarter" idx="4"/>
          </p:nvPr>
        </p:nvSpPr>
        <p:spPr/>
        <p:txBody>
          <a:bodyPr/>
          <a:lstStyle/>
          <a:p>
            <a:pPr>
              <a:defRPr/>
            </a:pPr>
            <a:fld id="{148C009B-CB69-E04A-B9B3-34B26D69E9CF}" type="slidenum">
              <a:rPr lang="en-US" smtClean="0"/>
              <a:pPr>
                <a:defRPr/>
              </a:pPr>
              <a:t>6</a:t>
            </a:fld>
            <a:endParaRPr lang="en-US" dirty="0"/>
          </a:p>
        </p:txBody>
      </p:sp>
      <p:pic>
        <p:nvPicPr>
          <p:cNvPr id="7" name="Picture 6">
            <a:extLst>
              <a:ext uri="{FF2B5EF4-FFF2-40B4-BE49-F238E27FC236}">
                <a16:creationId xmlns:a16="http://schemas.microsoft.com/office/drawing/2014/main" id="{C346CC10-72C6-3144-BE8F-EFDABF76013F}"/>
              </a:ext>
            </a:extLst>
          </p:cNvPr>
          <p:cNvPicPr>
            <a:picLocks noChangeAspect="1"/>
          </p:cNvPicPr>
          <p:nvPr/>
        </p:nvPicPr>
        <p:blipFill>
          <a:blip r:embed="rId2"/>
          <a:stretch>
            <a:fillRect/>
          </a:stretch>
        </p:blipFill>
        <p:spPr>
          <a:xfrm>
            <a:off x="903859" y="863459"/>
            <a:ext cx="7121319" cy="5131081"/>
          </a:xfrm>
          <a:prstGeom prst="rect">
            <a:avLst/>
          </a:prstGeom>
        </p:spPr>
      </p:pic>
    </p:spTree>
    <p:extLst>
      <p:ext uri="{BB962C8B-B14F-4D97-AF65-F5344CB8AC3E}">
        <p14:creationId xmlns:p14="http://schemas.microsoft.com/office/powerpoint/2010/main" val="2721680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479DC6-10E8-4247-A1A2-5C2171C628D2}"/>
              </a:ext>
            </a:extLst>
          </p:cNvPr>
          <p:cNvSpPr>
            <a:spLocks noGrp="1"/>
          </p:cNvSpPr>
          <p:nvPr>
            <p:ph type="title"/>
          </p:nvPr>
        </p:nvSpPr>
        <p:spPr/>
        <p:txBody>
          <a:bodyPr/>
          <a:lstStyle/>
          <a:p>
            <a:r>
              <a:rPr lang="en-US" dirty="0"/>
              <a:t>Proposed New Organization</a:t>
            </a:r>
          </a:p>
        </p:txBody>
      </p:sp>
      <p:sp>
        <p:nvSpPr>
          <p:cNvPr id="4" name="Date Placeholder 3">
            <a:extLst>
              <a:ext uri="{FF2B5EF4-FFF2-40B4-BE49-F238E27FC236}">
                <a16:creationId xmlns:a16="http://schemas.microsoft.com/office/drawing/2014/main" id="{C3C68C84-D6EC-A74E-A070-637A3F6D676A}"/>
              </a:ext>
            </a:extLst>
          </p:cNvPr>
          <p:cNvSpPr>
            <a:spLocks noGrp="1"/>
          </p:cNvSpPr>
          <p:nvPr>
            <p:ph type="dt" sz="half" idx="2"/>
          </p:nvPr>
        </p:nvSpPr>
        <p:spPr/>
        <p:txBody>
          <a:bodyPr/>
          <a:lstStyle/>
          <a:p>
            <a:pPr>
              <a:defRPr/>
            </a:pPr>
            <a:r>
              <a:rPr lang="en-US"/>
              <a:t>Jan 28, 2021</a:t>
            </a:r>
            <a:endParaRPr lang="en-US" dirty="0"/>
          </a:p>
        </p:txBody>
      </p:sp>
      <p:sp>
        <p:nvSpPr>
          <p:cNvPr id="5" name="Footer Placeholder 4">
            <a:extLst>
              <a:ext uri="{FF2B5EF4-FFF2-40B4-BE49-F238E27FC236}">
                <a16:creationId xmlns:a16="http://schemas.microsoft.com/office/drawing/2014/main" id="{4F03D5CC-D00F-3342-8FC5-92AB29DCF7EE}"/>
              </a:ext>
            </a:extLst>
          </p:cNvPr>
          <p:cNvSpPr>
            <a:spLocks noGrp="1"/>
          </p:cNvSpPr>
          <p:nvPr>
            <p:ph type="ftr" sz="quarter" idx="3"/>
          </p:nvPr>
        </p:nvSpPr>
        <p:spPr/>
        <p:txBody>
          <a:bodyPr/>
          <a:lstStyle/>
          <a:p>
            <a:pPr algn="ctr">
              <a:defRPr/>
            </a:pPr>
            <a:r>
              <a:rPr lang="en-US"/>
              <a:t>Department News</a:t>
            </a:r>
            <a:endParaRPr lang="en-US" b="1" dirty="0"/>
          </a:p>
        </p:txBody>
      </p:sp>
      <p:sp>
        <p:nvSpPr>
          <p:cNvPr id="6" name="Slide Number Placeholder 5">
            <a:extLst>
              <a:ext uri="{FF2B5EF4-FFF2-40B4-BE49-F238E27FC236}">
                <a16:creationId xmlns:a16="http://schemas.microsoft.com/office/drawing/2014/main" id="{9C5AC3C3-036C-E44B-B392-93677C861313}"/>
              </a:ext>
            </a:extLst>
          </p:cNvPr>
          <p:cNvSpPr>
            <a:spLocks noGrp="1"/>
          </p:cNvSpPr>
          <p:nvPr>
            <p:ph type="sldNum" sz="quarter" idx="4"/>
          </p:nvPr>
        </p:nvSpPr>
        <p:spPr/>
        <p:txBody>
          <a:bodyPr/>
          <a:lstStyle/>
          <a:p>
            <a:pPr>
              <a:defRPr/>
            </a:pPr>
            <a:fld id="{148C009B-CB69-E04A-B9B3-34B26D69E9CF}" type="slidenum">
              <a:rPr lang="en-US" smtClean="0"/>
              <a:pPr>
                <a:defRPr/>
              </a:pPr>
              <a:t>7</a:t>
            </a:fld>
            <a:endParaRPr lang="en-US" dirty="0"/>
          </a:p>
        </p:txBody>
      </p:sp>
      <p:pic>
        <p:nvPicPr>
          <p:cNvPr id="8" name="Picture 7">
            <a:extLst>
              <a:ext uri="{FF2B5EF4-FFF2-40B4-BE49-F238E27FC236}">
                <a16:creationId xmlns:a16="http://schemas.microsoft.com/office/drawing/2014/main" id="{A70EF80B-12DC-E440-B70F-5492A3C5E35C}"/>
              </a:ext>
            </a:extLst>
          </p:cNvPr>
          <p:cNvPicPr>
            <a:picLocks noChangeAspect="1"/>
          </p:cNvPicPr>
          <p:nvPr/>
        </p:nvPicPr>
        <p:blipFill>
          <a:blip r:embed="rId2"/>
          <a:stretch>
            <a:fillRect/>
          </a:stretch>
        </p:blipFill>
        <p:spPr>
          <a:xfrm>
            <a:off x="908103" y="747757"/>
            <a:ext cx="7141345" cy="5362485"/>
          </a:xfrm>
          <a:prstGeom prst="rect">
            <a:avLst/>
          </a:prstGeom>
        </p:spPr>
      </p:pic>
    </p:spTree>
    <p:extLst>
      <p:ext uri="{BB962C8B-B14F-4D97-AF65-F5344CB8AC3E}">
        <p14:creationId xmlns:p14="http://schemas.microsoft.com/office/powerpoint/2010/main" val="4009905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B89D33-3884-F746-ADC5-B1DA6C82B8A9}"/>
              </a:ext>
            </a:extLst>
          </p:cNvPr>
          <p:cNvSpPr>
            <a:spLocks noGrp="1"/>
          </p:cNvSpPr>
          <p:nvPr>
            <p:ph idx="1"/>
          </p:nvPr>
        </p:nvSpPr>
        <p:spPr/>
        <p:txBody>
          <a:bodyPr/>
          <a:lstStyle/>
          <a:p>
            <a:r>
              <a:rPr lang="en-US" dirty="0"/>
              <a:t>This is open for comment</a:t>
            </a:r>
          </a:p>
          <a:p>
            <a:r>
              <a:rPr lang="en-US" dirty="0"/>
              <a:t>We plan on implementing this March 1</a:t>
            </a:r>
          </a:p>
        </p:txBody>
      </p:sp>
      <p:sp>
        <p:nvSpPr>
          <p:cNvPr id="3" name="Title 2">
            <a:extLst>
              <a:ext uri="{FF2B5EF4-FFF2-40B4-BE49-F238E27FC236}">
                <a16:creationId xmlns:a16="http://schemas.microsoft.com/office/drawing/2014/main" id="{039A451B-F145-824C-A777-631A156E5576}"/>
              </a:ext>
            </a:extLst>
          </p:cNvPr>
          <p:cNvSpPr>
            <a:spLocks noGrp="1"/>
          </p:cNvSpPr>
          <p:nvPr>
            <p:ph type="title"/>
          </p:nvPr>
        </p:nvSpPr>
        <p:spPr/>
        <p:txBody>
          <a:bodyPr/>
          <a:lstStyle/>
          <a:p>
            <a:r>
              <a:rPr lang="en-US" dirty="0"/>
              <a:t>New Organization</a:t>
            </a:r>
          </a:p>
        </p:txBody>
      </p:sp>
      <p:sp>
        <p:nvSpPr>
          <p:cNvPr id="4" name="Date Placeholder 3">
            <a:extLst>
              <a:ext uri="{FF2B5EF4-FFF2-40B4-BE49-F238E27FC236}">
                <a16:creationId xmlns:a16="http://schemas.microsoft.com/office/drawing/2014/main" id="{CF0F6D32-9BC4-1546-AB04-B3D97EFAA158}"/>
              </a:ext>
            </a:extLst>
          </p:cNvPr>
          <p:cNvSpPr>
            <a:spLocks noGrp="1"/>
          </p:cNvSpPr>
          <p:nvPr>
            <p:ph type="dt" sz="half" idx="2"/>
          </p:nvPr>
        </p:nvSpPr>
        <p:spPr/>
        <p:txBody>
          <a:bodyPr/>
          <a:lstStyle/>
          <a:p>
            <a:pPr>
              <a:defRPr/>
            </a:pPr>
            <a:r>
              <a:rPr lang="en-US"/>
              <a:t>Jan 28, 2021</a:t>
            </a:r>
            <a:endParaRPr lang="en-US" dirty="0"/>
          </a:p>
        </p:txBody>
      </p:sp>
      <p:sp>
        <p:nvSpPr>
          <p:cNvPr id="5" name="Footer Placeholder 4">
            <a:extLst>
              <a:ext uri="{FF2B5EF4-FFF2-40B4-BE49-F238E27FC236}">
                <a16:creationId xmlns:a16="http://schemas.microsoft.com/office/drawing/2014/main" id="{7C64E11D-8FA7-0741-A07C-EEEBF40881CF}"/>
              </a:ext>
            </a:extLst>
          </p:cNvPr>
          <p:cNvSpPr>
            <a:spLocks noGrp="1"/>
          </p:cNvSpPr>
          <p:nvPr>
            <p:ph type="ftr" sz="quarter" idx="3"/>
          </p:nvPr>
        </p:nvSpPr>
        <p:spPr/>
        <p:txBody>
          <a:bodyPr/>
          <a:lstStyle/>
          <a:p>
            <a:pPr algn="ctr">
              <a:defRPr/>
            </a:pPr>
            <a:r>
              <a:rPr lang="en-US"/>
              <a:t>Department News</a:t>
            </a:r>
            <a:endParaRPr lang="en-US" b="1" dirty="0"/>
          </a:p>
        </p:txBody>
      </p:sp>
      <p:sp>
        <p:nvSpPr>
          <p:cNvPr id="6" name="Slide Number Placeholder 5">
            <a:extLst>
              <a:ext uri="{FF2B5EF4-FFF2-40B4-BE49-F238E27FC236}">
                <a16:creationId xmlns:a16="http://schemas.microsoft.com/office/drawing/2014/main" id="{54D98590-FEB9-1144-9EC9-C5FE426DD226}"/>
              </a:ext>
            </a:extLst>
          </p:cNvPr>
          <p:cNvSpPr>
            <a:spLocks noGrp="1"/>
          </p:cNvSpPr>
          <p:nvPr>
            <p:ph type="sldNum" sz="quarter" idx="4"/>
          </p:nvPr>
        </p:nvSpPr>
        <p:spPr/>
        <p:txBody>
          <a:bodyPr/>
          <a:lstStyle/>
          <a:p>
            <a:pPr>
              <a:defRPr/>
            </a:pPr>
            <a:fld id="{148C009B-CB69-E04A-B9B3-34B26D69E9CF}" type="slidenum">
              <a:rPr lang="en-US" smtClean="0"/>
              <a:pPr>
                <a:defRPr/>
              </a:pPr>
              <a:t>8</a:t>
            </a:fld>
            <a:endParaRPr lang="en-US" dirty="0"/>
          </a:p>
        </p:txBody>
      </p:sp>
    </p:spTree>
    <p:extLst>
      <p:ext uri="{BB962C8B-B14F-4D97-AF65-F5344CB8AC3E}">
        <p14:creationId xmlns:p14="http://schemas.microsoft.com/office/powerpoint/2010/main" val="3815492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09943D-8635-D348-B573-CFB5AD917FCC}"/>
              </a:ext>
            </a:extLst>
          </p:cNvPr>
          <p:cNvSpPr>
            <a:spLocks noGrp="1"/>
          </p:cNvSpPr>
          <p:nvPr>
            <p:ph idx="1"/>
          </p:nvPr>
        </p:nvSpPr>
        <p:spPr>
          <a:xfrm>
            <a:off x="228600" y="971551"/>
            <a:ext cx="8672513" cy="552449"/>
          </a:xfrm>
        </p:spPr>
        <p:txBody>
          <a:bodyPr>
            <a:normAutofit fontScale="92500" lnSpcReduction="20000"/>
          </a:bodyPr>
          <a:lstStyle/>
          <a:p>
            <a:r>
              <a:rPr lang="en-US" dirty="0"/>
              <a:t>One of our action items from the Department Self Assessment was:</a:t>
            </a:r>
          </a:p>
        </p:txBody>
      </p:sp>
      <p:sp>
        <p:nvSpPr>
          <p:cNvPr id="3" name="Title 2">
            <a:extLst>
              <a:ext uri="{FF2B5EF4-FFF2-40B4-BE49-F238E27FC236}">
                <a16:creationId xmlns:a16="http://schemas.microsoft.com/office/drawing/2014/main" id="{2DB12BA0-AFCF-2546-BC43-78548AA292ED}"/>
              </a:ext>
            </a:extLst>
          </p:cNvPr>
          <p:cNvSpPr>
            <a:spLocks noGrp="1"/>
          </p:cNvSpPr>
          <p:nvPr>
            <p:ph type="title"/>
          </p:nvPr>
        </p:nvSpPr>
        <p:spPr/>
        <p:txBody>
          <a:bodyPr/>
          <a:lstStyle/>
          <a:p>
            <a:r>
              <a:rPr lang="en-US" dirty="0"/>
              <a:t>Summer programs</a:t>
            </a:r>
          </a:p>
        </p:txBody>
      </p:sp>
      <p:sp>
        <p:nvSpPr>
          <p:cNvPr id="4" name="Date Placeholder 3">
            <a:extLst>
              <a:ext uri="{FF2B5EF4-FFF2-40B4-BE49-F238E27FC236}">
                <a16:creationId xmlns:a16="http://schemas.microsoft.com/office/drawing/2014/main" id="{815405FE-8044-C94E-A4F8-86A8D35321E8}"/>
              </a:ext>
            </a:extLst>
          </p:cNvPr>
          <p:cNvSpPr>
            <a:spLocks noGrp="1"/>
          </p:cNvSpPr>
          <p:nvPr>
            <p:ph type="dt" sz="half" idx="2"/>
          </p:nvPr>
        </p:nvSpPr>
        <p:spPr/>
        <p:txBody>
          <a:bodyPr/>
          <a:lstStyle/>
          <a:p>
            <a:pPr>
              <a:defRPr/>
            </a:pPr>
            <a:r>
              <a:rPr lang="en-US"/>
              <a:t>Jan 28, 2021</a:t>
            </a:r>
            <a:endParaRPr lang="en-US" dirty="0"/>
          </a:p>
        </p:txBody>
      </p:sp>
      <p:sp>
        <p:nvSpPr>
          <p:cNvPr id="5" name="Footer Placeholder 4">
            <a:extLst>
              <a:ext uri="{FF2B5EF4-FFF2-40B4-BE49-F238E27FC236}">
                <a16:creationId xmlns:a16="http://schemas.microsoft.com/office/drawing/2014/main" id="{E523A79F-BDBF-5A45-9772-5C4BFE449832}"/>
              </a:ext>
            </a:extLst>
          </p:cNvPr>
          <p:cNvSpPr>
            <a:spLocks noGrp="1"/>
          </p:cNvSpPr>
          <p:nvPr>
            <p:ph type="ftr" sz="quarter" idx="3"/>
          </p:nvPr>
        </p:nvSpPr>
        <p:spPr/>
        <p:txBody>
          <a:bodyPr/>
          <a:lstStyle/>
          <a:p>
            <a:pPr algn="ctr">
              <a:defRPr/>
            </a:pPr>
            <a:r>
              <a:rPr lang="en-US"/>
              <a:t>Department News</a:t>
            </a:r>
            <a:endParaRPr lang="en-US" b="1" dirty="0"/>
          </a:p>
        </p:txBody>
      </p:sp>
      <p:sp>
        <p:nvSpPr>
          <p:cNvPr id="6" name="Slide Number Placeholder 5">
            <a:extLst>
              <a:ext uri="{FF2B5EF4-FFF2-40B4-BE49-F238E27FC236}">
                <a16:creationId xmlns:a16="http://schemas.microsoft.com/office/drawing/2014/main" id="{ECF3E3AB-B59D-4341-927A-18041CD61B0E}"/>
              </a:ext>
            </a:extLst>
          </p:cNvPr>
          <p:cNvSpPr>
            <a:spLocks noGrp="1"/>
          </p:cNvSpPr>
          <p:nvPr>
            <p:ph type="sldNum" sz="quarter" idx="4"/>
          </p:nvPr>
        </p:nvSpPr>
        <p:spPr/>
        <p:txBody>
          <a:bodyPr/>
          <a:lstStyle/>
          <a:p>
            <a:pPr>
              <a:defRPr/>
            </a:pPr>
            <a:fld id="{148C009B-CB69-E04A-B9B3-34B26D69E9CF}" type="slidenum">
              <a:rPr lang="en-US" smtClean="0"/>
              <a:pPr>
                <a:defRPr/>
              </a:pPr>
              <a:t>9</a:t>
            </a:fld>
            <a:endParaRPr lang="en-US" dirty="0"/>
          </a:p>
        </p:txBody>
      </p:sp>
      <p:sp>
        <p:nvSpPr>
          <p:cNvPr id="7" name="Content Placeholder 1">
            <a:extLst>
              <a:ext uri="{FF2B5EF4-FFF2-40B4-BE49-F238E27FC236}">
                <a16:creationId xmlns:a16="http://schemas.microsoft.com/office/drawing/2014/main" id="{BDD1033F-BB85-074B-A97F-9BB58D34CE1D}"/>
              </a:ext>
            </a:extLst>
          </p:cNvPr>
          <p:cNvSpPr txBox="1">
            <a:spLocks/>
          </p:cNvSpPr>
          <p:nvPr/>
        </p:nvSpPr>
        <p:spPr>
          <a:xfrm>
            <a:off x="215900" y="2890141"/>
            <a:ext cx="8672513" cy="2111679"/>
          </a:xfrm>
          <a:prstGeom prst="rect">
            <a:avLst/>
          </a:prstGeom>
        </p:spPr>
        <p:txBody>
          <a:bodyPr lIns="0" tIns="0" rIns="0" bIns="0">
            <a:normAutofit fontScale="70000" lnSpcReduction="20000"/>
          </a:bodyPr>
          <a:lstStyle>
            <a:lvl1pPr marL="342900" indent="-342900" algn="l" defTabSz="457200" rtl="0" eaLnBrk="1" fontAlgn="base" hangingPunct="1">
              <a:spcBef>
                <a:spcPct val="20000"/>
              </a:spcBef>
              <a:spcAft>
                <a:spcPct val="0"/>
              </a:spcAft>
              <a:buFont typeface="Arial" charset="0"/>
              <a:buChar char="•"/>
              <a:defRPr sz="2400" kern="1200">
                <a:solidFill>
                  <a:srgbClr val="505050"/>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200" kern="1200">
                <a:solidFill>
                  <a:srgbClr val="0070C0"/>
                </a:solidFill>
                <a:latin typeface="Helvetica"/>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2000" kern="1200">
                <a:solidFill>
                  <a:srgbClr val="505050"/>
                </a:solidFill>
                <a:latin typeface="Helvetica"/>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800" kern="1200">
                <a:solidFill>
                  <a:srgbClr val="0070C0"/>
                </a:solidFill>
                <a:latin typeface="Helvetica"/>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a:buChar char="•"/>
              <a:defRPr sz="1800" kern="1200">
                <a:solidFill>
                  <a:srgbClr val="505050"/>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t>Goal: get more people involved in engagement and help make the lab’s engagement efforts successful</a:t>
            </a:r>
          </a:p>
          <a:p>
            <a:endParaRPr lang="en-US"/>
          </a:p>
          <a:p>
            <a:r>
              <a:rPr lang="en-US"/>
              <a:t>Step 1:  Invite Sandra Charles to a future department meeting to discuss current engagement programs and let us know where she needs volunteers the most</a:t>
            </a:r>
          </a:p>
          <a:p>
            <a:endParaRPr lang="en-US"/>
          </a:p>
          <a:p>
            <a:r>
              <a:rPr lang="en-US"/>
              <a:t>Step 2:  make sure everyone participating has quality training.  This is a place where we could easily do more harm then good.</a:t>
            </a:r>
            <a:endParaRPr lang="en-US" dirty="0"/>
          </a:p>
        </p:txBody>
      </p:sp>
      <p:sp>
        <p:nvSpPr>
          <p:cNvPr id="8" name="Title 2">
            <a:extLst>
              <a:ext uri="{FF2B5EF4-FFF2-40B4-BE49-F238E27FC236}">
                <a16:creationId xmlns:a16="http://schemas.microsoft.com/office/drawing/2014/main" id="{1138E6DE-7AFE-7440-93A6-7F770A1794B5}"/>
              </a:ext>
            </a:extLst>
          </p:cNvPr>
          <p:cNvSpPr txBox="1">
            <a:spLocks/>
          </p:cNvSpPr>
          <p:nvPr/>
        </p:nvSpPr>
        <p:spPr>
          <a:xfrm>
            <a:off x="317401" y="2218200"/>
            <a:ext cx="8686800" cy="229670"/>
          </a:xfrm>
          <a:prstGeom prst="rect">
            <a:avLst/>
          </a:prstGeom>
        </p:spPr>
        <p:txBody>
          <a:bodyPr lIns="0" tIns="0" rIns="0" bIns="0" anchor="b" anchorCtr="0"/>
          <a:lstStyle>
            <a:lvl1pPr algn="l" defTabSz="457200" rtl="0" eaLnBrk="1" fontAlgn="base" hangingPunct="1">
              <a:spcBef>
                <a:spcPct val="0"/>
              </a:spcBef>
              <a:spcAft>
                <a:spcPct val="0"/>
              </a:spcAft>
              <a:defRPr sz="2800" b="1" kern="1200">
                <a:solidFill>
                  <a:srgbClr val="004C97"/>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9pPr>
          </a:lstStyle>
          <a:p>
            <a:r>
              <a:rPr lang="en-US" sz="2000" dirty="0"/>
              <a:t>6) Increase participation in existing public engagement and intern programs</a:t>
            </a:r>
          </a:p>
        </p:txBody>
      </p:sp>
      <p:sp>
        <p:nvSpPr>
          <p:cNvPr id="9" name="Content Placeholder 1">
            <a:extLst>
              <a:ext uri="{FF2B5EF4-FFF2-40B4-BE49-F238E27FC236}">
                <a16:creationId xmlns:a16="http://schemas.microsoft.com/office/drawing/2014/main" id="{4F7F049D-0740-8A40-B3F2-651973203282}"/>
              </a:ext>
            </a:extLst>
          </p:cNvPr>
          <p:cNvSpPr txBox="1">
            <a:spLocks/>
          </p:cNvSpPr>
          <p:nvPr/>
        </p:nvSpPr>
        <p:spPr>
          <a:xfrm>
            <a:off x="242887" y="5334000"/>
            <a:ext cx="8672513" cy="552449"/>
          </a:xfrm>
          <a:prstGeom prst="rect">
            <a:avLst/>
          </a:prstGeom>
        </p:spPr>
        <p:txBody>
          <a:bodyPr lIns="0" tIns="0" rIns="0" bIns="0">
            <a:normAutofit fontScale="92500" lnSpcReduction="20000"/>
          </a:bodyPr>
          <a:lstStyle>
            <a:lvl1pPr marL="342900" indent="-342900" algn="l" defTabSz="457200" rtl="0" eaLnBrk="1" fontAlgn="base" hangingPunct="1">
              <a:spcBef>
                <a:spcPct val="20000"/>
              </a:spcBef>
              <a:spcAft>
                <a:spcPct val="0"/>
              </a:spcAft>
              <a:buFont typeface="Arial" charset="0"/>
              <a:buChar char="•"/>
              <a:defRPr sz="2400" kern="1200">
                <a:solidFill>
                  <a:srgbClr val="505050"/>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200" kern="1200">
                <a:solidFill>
                  <a:srgbClr val="0070C0"/>
                </a:solidFill>
                <a:latin typeface="Helvetica"/>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2000" kern="1200">
                <a:solidFill>
                  <a:srgbClr val="505050"/>
                </a:solidFill>
                <a:latin typeface="Helvetica"/>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800" kern="1200">
                <a:solidFill>
                  <a:srgbClr val="0070C0"/>
                </a:solidFill>
                <a:latin typeface="Helvetica"/>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a:buChar char="•"/>
              <a:defRPr sz="1800" kern="1200">
                <a:solidFill>
                  <a:srgbClr val="505050"/>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We are doing Step 1 today and will have a presentation next by Jimmy Mcleod focusing on the </a:t>
            </a:r>
            <a:r>
              <a:rPr lang="en-US"/>
              <a:t>summer programs.</a:t>
            </a:r>
            <a:endParaRPr lang="en-US" dirty="0"/>
          </a:p>
        </p:txBody>
      </p:sp>
    </p:spTree>
    <p:extLst>
      <p:ext uri="{BB962C8B-B14F-4D97-AF65-F5344CB8AC3E}">
        <p14:creationId xmlns:p14="http://schemas.microsoft.com/office/powerpoint/2010/main" val="2914284795"/>
      </p:ext>
    </p:extLst>
  </p:cSld>
  <p:clrMapOvr>
    <a:masterClrMapping/>
  </p:clrMapOvr>
</p:sld>
</file>

<file path=ppt/theme/theme1.xml><?xml version="1.0" encoding="utf-8"?>
<a:theme xmlns:a="http://schemas.openxmlformats.org/drawingml/2006/main" name="SBN_PPT_113015">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SBN_PPT_113015.potx</Template>
  <TotalTime>44124</TotalTime>
  <Words>689</Words>
  <Application>Microsoft Macintosh PowerPoint</Application>
  <PresentationFormat>On-screen Show (4:3)</PresentationFormat>
  <Paragraphs>93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Helvetica</vt:lpstr>
      <vt:lpstr>Segoe UI</vt:lpstr>
      <vt:lpstr>SBN_PPT_113015</vt:lpstr>
      <vt:lpstr>PowerPoint Presentation</vt:lpstr>
      <vt:lpstr>Covid News</vt:lpstr>
      <vt:lpstr>People news</vt:lpstr>
      <vt:lpstr>Journal Club</vt:lpstr>
      <vt:lpstr>Organization</vt:lpstr>
      <vt:lpstr>Current Organization</vt:lpstr>
      <vt:lpstr>Proposed New Organization</vt:lpstr>
      <vt:lpstr>New Organization</vt:lpstr>
      <vt:lpstr>Summer programs</vt:lpstr>
    </vt:vector>
  </TitlesOfParts>
  <Manager/>
  <Company>Sandbox Studio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Sandbox Studio</dc:creator>
  <cp:keywords/>
  <dc:description/>
  <cp:lastModifiedBy>Brendan C Casey</cp:lastModifiedBy>
  <cp:revision>798</cp:revision>
  <cp:lastPrinted>2014-01-20T19:40:21Z</cp:lastPrinted>
  <dcterms:created xsi:type="dcterms:W3CDTF">2014-01-03T20:18:13Z</dcterms:created>
  <dcterms:modified xsi:type="dcterms:W3CDTF">2021-01-28T14:41:03Z</dcterms:modified>
  <cp:category/>
</cp:coreProperties>
</file>