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4"/>
  </p:sldMasterIdLst>
  <p:notesMasterIdLst>
    <p:notesMasterId r:id="rId46"/>
  </p:notesMasterIdLst>
  <p:handoutMasterIdLst>
    <p:handoutMasterId r:id="rId47"/>
  </p:handoutMasterIdLst>
  <p:sldIdLst>
    <p:sldId id="294" r:id="rId5"/>
    <p:sldId id="301" r:id="rId6"/>
    <p:sldId id="302" r:id="rId7"/>
    <p:sldId id="303" r:id="rId8"/>
    <p:sldId id="308" r:id="rId9"/>
    <p:sldId id="300" r:id="rId10"/>
    <p:sldId id="299" r:id="rId11"/>
    <p:sldId id="304" r:id="rId12"/>
    <p:sldId id="306" r:id="rId13"/>
    <p:sldId id="305" r:id="rId14"/>
    <p:sldId id="307" r:id="rId15"/>
    <p:sldId id="323" r:id="rId16"/>
    <p:sldId id="315" r:id="rId17"/>
    <p:sldId id="311" r:id="rId18"/>
    <p:sldId id="319" r:id="rId19"/>
    <p:sldId id="327" r:id="rId20"/>
    <p:sldId id="343" r:id="rId21"/>
    <p:sldId id="335" r:id="rId22"/>
    <p:sldId id="338" r:id="rId23"/>
    <p:sldId id="337" r:id="rId24"/>
    <p:sldId id="317" r:id="rId25"/>
    <p:sldId id="316" r:id="rId26"/>
    <p:sldId id="318" r:id="rId27"/>
    <p:sldId id="340" r:id="rId28"/>
    <p:sldId id="329" r:id="rId29"/>
    <p:sldId id="331" r:id="rId30"/>
    <p:sldId id="325" r:id="rId31"/>
    <p:sldId id="330" r:id="rId32"/>
    <p:sldId id="341" r:id="rId33"/>
    <p:sldId id="336" r:id="rId34"/>
    <p:sldId id="342" r:id="rId35"/>
    <p:sldId id="333" r:id="rId36"/>
    <p:sldId id="324" r:id="rId37"/>
    <p:sldId id="328" r:id="rId38"/>
    <p:sldId id="313" r:id="rId39"/>
    <p:sldId id="334" r:id="rId40"/>
    <p:sldId id="326" r:id="rId41"/>
    <p:sldId id="321" r:id="rId42"/>
    <p:sldId id="312" r:id="rId43"/>
    <p:sldId id="314" r:id="rId44"/>
    <p:sldId id="344" r:id="rId45"/>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4142">
          <p15:clr>
            <a:srgbClr val="A4A3A4"/>
          </p15:clr>
        </p15:guide>
        <p15:guide id="2" orient="horz" pos="4027">
          <p15:clr>
            <a:srgbClr val="A4A3A4"/>
          </p15:clr>
        </p15:guide>
        <p15:guide id="3" orient="horz" pos="1698">
          <p15:clr>
            <a:srgbClr val="A4A3A4"/>
          </p15:clr>
        </p15:guide>
        <p15:guide id="4" orient="horz" pos="152">
          <p15:clr>
            <a:srgbClr val="A4A3A4"/>
          </p15:clr>
        </p15:guide>
        <p15:guide id="5" orient="horz" pos="2790">
          <p15:clr>
            <a:srgbClr val="A4A3A4"/>
          </p15:clr>
        </p15:guide>
        <p15:guide id="6" orient="horz" pos="604">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A7A8AA"/>
    <a:srgbClr val="99D6EA"/>
    <a:srgbClr val="004C97"/>
    <a:srgbClr val="50504E"/>
    <a:srgbClr val="4E4E4E"/>
    <a:srgbClr val="404040"/>
    <a:srgbClr val="63666A"/>
    <a:srgbClr val="505050"/>
    <a:srgbClr val="003087"/>
    <a:srgbClr val="0F2D6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72611E-8C3A-4833-A598-92FE2EE28135}" v="1" dt="2021-02-24T14:44:12.886"/>
    <p1510:client id="{513AF4D0-9165-409B-B3E4-F16F2219E631}" v="69" dt="2021-02-24T14:34:53.169"/>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84" autoAdjust="0"/>
    <p:restoredTop sz="94660"/>
  </p:normalViewPr>
  <p:slideViewPr>
    <p:cSldViewPr snapToGrid="0" snapToObjects="1" showGuides="1">
      <p:cViewPr varScale="1">
        <p:scale>
          <a:sx n="82" d="100"/>
          <a:sy n="82" d="100"/>
        </p:scale>
        <p:origin x="1483" y="72"/>
      </p:cViewPr>
      <p:guideLst>
        <p:guide orient="horz" pos="4142"/>
        <p:guide orient="horz" pos="4027"/>
        <p:guide orient="horz" pos="1698"/>
        <p:guide orient="horz" pos="152"/>
        <p:guide orient="horz" pos="2790"/>
        <p:guide orient="horz" pos="604"/>
        <p:guide pos="5616"/>
        <p:guide pos="136"/>
        <p:guide pos="589"/>
        <p:guide pos="4453"/>
        <p:guide pos="5163"/>
        <p:guide pos="4632"/>
      </p:guideLst>
    </p:cSldViewPr>
  </p:slideViewPr>
  <p:notesTextViewPr>
    <p:cViewPr>
      <p:scale>
        <a:sx n="100" d="100"/>
        <a:sy n="100" d="100"/>
      </p:scale>
      <p:origin x="0" y="0"/>
    </p:cViewPr>
  </p:notesText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2/24/2021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2/24/2021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2/24/2021</a:t>
            </a:r>
            <a:endParaRPr lang="en-US" dirty="0"/>
          </a:p>
        </p:txBody>
      </p:sp>
      <p:sp>
        <p:nvSpPr>
          <p:cNvPr id="9" name="Footer Placeholder 4"/>
          <p:cNvSpPr>
            <a:spLocks noGrp="1"/>
          </p:cNvSpPr>
          <p:nvPr>
            <p:ph type="ftr" sz="quarter" idx="3"/>
          </p:nvPr>
        </p:nvSpPr>
        <p:spPr>
          <a:xfrm>
            <a:off x="1530603"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Mu2e Cryogenics | Fermilab Engineering Retreat</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2/24/2021</a:t>
            </a:r>
            <a:endParaRPr lang="en-US" dirty="0"/>
          </a:p>
        </p:txBody>
      </p:sp>
      <p:sp>
        <p:nvSpPr>
          <p:cNvPr id="12" name="Footer Placeholder 4"/>
          <p:cNvSpPr>
            <a:spLocks noGrp="1"/>
          </p:cNvSpPr>
          <p:nvPr>
            <p:ph type="ftr" sz="quarter" idx="3"/>
          </p:nvPr>
        </p:nvSpPr>
        <p:spPr>
          <a:xfrm>
            <a:off x="1530602"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Mu2e Cryogenics | Fermilab Engineering Retreat</a:t>
            </a:r>
            <a:endParaRPr lang="en-US" b="1" dirty="0"/>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4139580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6504213"/>
            <a:ext cx="675368" cy="241300"/>
          </a:xfrm>
        </p:spPr>
        <p:txBody>
          <a:bodyPr/>
          <a:lstStyle>
            <a:lvl1pPr>
              <a:defRPr sz="1200" smtClean="0"/>
            </a:lvl1pPr>
          </a:lstStyle>
          <a:p>
            <a:pPr>
              <a:defRPr/>
            </a:pPr>
            <a:r>
              <a:rPr lang="en-US"/>
              <a:t>2/24/2021</a:t>
            </a:r>
            <a:endParaRPr lang="en-US" dirty="0"/>
          </a:p>
        </p:txBody>
      </p:sp>
      <p:sp>
        <p:nvSpPr>
          <p:cNvPr id="6" name="Footer Placeholder 4"/>
          <p:cNvSpPr>
            <a:spLocks noGrp="1"/>
          </p:cNvSpPr>
          <p:nvPr>
            <p:ph type="ftr" sz="quarter" idx="17"/>
          </p:nvPr>
        </p:nvSpPr>
        <p:spPr>
          <a:xfrm>
            <a:off x="1530601" y="6504213"/>
            <a:ext cx="6262119" cy="250031"/>
          </a:xfrm>
        </p:spPr>
        <p:txBody>
          <a:bodyPr/>
          <a:lstStyle>
            <a:lvl1pPr>
              <a:defRPr sz="1200" dirty="0" smtClean="0"/>
            </a:lvl1pPr>
          </a:lstStyle>
          <a:p>
            <a:pPr>
              <a:defRPr/>
            </a:pPr>
            <a:r>
              <a:rPr lang="en-US"/>
              <a:t>Mu2e Cryogenics | Fermilab Engineering Retreat</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2/24/2021</a:t>
            </a:r>
            <a:endParaRPr lang="en-US" dirty="0"/>
          </a:p>
        </p:txBody>
      </p:sp>
      <p:sp>
        <p:nvSpPr>
          <p:cNvPr id="9" name="Footer Placeholder 4"/>
          <p:cNvSpPr>
            <a:spLocks noGrp="1"/>
          </p:cNvSpPr>
          <p:nvPr>
            <p:ph type="ftr" sz="quarter" idx="3"/>
          </p:nvPr>
        </p:nvSpPr>
        <p:spPr>
          <a:xfrm>
            <a:off x="1530603" y="6504213"/>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Mu2e Cryogenics | Fermilab Engineering Retreat</a:t>
            </a: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6504213"/>
            <a:ext cx="675368" cy="241300"/>
          </a:xfrm>
        </p:spPr>
        <p:txBody>
          <a:bodyPr/>
          <a:lstStyle/>
          <a:p>
            <a:pPr>
              <a:defRPr/>
            </a:pPr>
            <a:r>
              <a:rPr lang="en-US"/>
              <a:t>2/24/2021</a:t>
            </a:r>
            <a:endParaRPr lang="en-US" dirty="0"/>
          </a:p>
        </p:txBody>
      </p:sp>
      <p:sp>
        <p:nvSpPr>
          <p:cNvPr id="4" name="Footer Placeholder 3"/>
          <p:cNvSpPr>
            <a:spLocks noGrp="1"/>
          </p:cNvSpPr>
          <p:nvPr>
            <p:ph type="ftr" sz="quarter" idx="11"/>
          </p:nvPr>
        </p:nvSpPr>
        <p:spPr>
          <a:xfrm>
            <a:off x="1530602" y="6504213"/>
            <a:ext cx="6260399" cy="242873"/>
          </a:xfrm>
        </p:spPr>
        <p:txBody>
          <a:bodyPr/>
          <a:lstStyle/>
          <a:p>
            <a:pPr>
              <a:defRPr/>
            </a:pPr>
            <a:r>
              <a:rPr lang="en-US"/>
              <a:t>Mu2e Cryogenics | Fermilab Engineering Retreat</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a:t>Click icon to add picture</a:t>
            </a:r>
          </a:p>
        </p:txBody>
      </p:sp>
    </p:spTree>
    <p:extLst>
      <p:ext uri="{BB962C8B-B14F-4D97-AF65-F5344CB8AC3E}">
        <p14:creationId xmlns:p14="http://schemas.microsoft.com/office/powerpoint/2010/main" val="2882221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2/24/2021</a:t>
            </a:r>
            <a:endParaRPr lang="en-US" dirty="0"/>
          </a:p>
        </p:txBody>
      </p:sp>
      <p:sp>
        <p:nvSpPr>
          <p:cNvPr id="4" name="Footer Placeholder 3"/>
          <p:cNvSpPr>
            <a:spLocks noGrp="1"/>
          </p:cNvSpPr>
          <p:nvPr>
            <p:ph type="ftr" sz="quarter" idx="11"/>
          </p:nvPr>
        </p:nvSpPr>
        <p:spPr>
          <a:xfrm>
            <a:off x="1530603" y="6504213"/>
            <a:ext cx="6272278" cy="242873"/>
          </a:xfrm>
        </p:spPr>
        <p:txBody>
          <a:bodyPr/>
          <a:lstStyle/>
          <a:p>
            <a:pPr>
              <a:defRPr/>
            </a:pPr>
            <a:r>
              <a:rPr lang="en-US"/>
              <a:t>Mu2e Cryogenics | Fermilab Engineering Retreat</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Tree>
    <p:extLst>
      <p:ext uri="{BB962C8B-B14F-4D97-AF65-F5344CB8AC3E}">
        <p14:creationId xmlns:p14="http://schemas.microsoft.com/office/powerpoint/2010/main" val="830161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2/24/2021</a:t>
            </a:r>
            <a:endParaRPr lang="en-US" dirty="0"/>
          </a:p>
        </p:txBody>
      </p:sp>
      <p:sp>
        <p:nvSpPr>
          <p:cNvPr id="15" name="Footer Placeholder 4"/>
          <p:cNvSpPr>
            <a:spLocks noGrp="1"/>
          </p:cNvSpPr>
          <p:nvPr>
            <p:ph type="ftr" sz="quarter" idx="3"/>
          </p:nvPr>
        </p:nvSpPr>
        <p:spPr>
          <a:xfrm>
            <a:off x="1530602" y="6504213"/>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Mu2e Cryogenics | Fermilab Engineering Retreat</a:t>
            </a: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7853781" y="6258863"/>
              <a:ext cx="1044157" cy="188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04" r:id="rId2"/>
    <p:sldLayoutId id="2147484105" r:id="rId3"/>
    <p:sldLayoutId id="2147484120" r:id="rId4"/>
    <p:sldLayoutId id="2147484103" r:id="rId5"/>
    <p:sldLayoutId id="2147484122" r:id="rId6"/>
    <p:sldLayoutId id="2147484116" r:id="rId7"/>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cid:23200AF8-B0BC-4255-A8C3-BFE5D5F860C5@dhcp.fnal.gov"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cid:5589A5BC-130A-4334-8011-A5A596D33C0A@dhcp.fnal.gov"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3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en.wikipedia.org/wiki/Paschen's_law" TargetMode="External"/><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cid:part1.EEFC6A21.33919E98@fnal.gov"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1924" y="5045612"/>
            <a:ext cx="8499231" cy="1390219"/>
          </a:xfrm>
        </p:spPr>
        <p:txBody>
          <a:bodyPr/>
          <a:lstStyle/>
          <a:p>
            <a:r>
              <a:rPr lang="en-US" dirty="0"/>
              <a:t>Mike White </a:t>
            </a:r>
          </a:p>
          <a:p>
            <a:r>
              <a:rPr lang="en-US" dirty="0"/>
              <a:t>Fermilab Engineering Retreat</a:t>
            </a:r>
          </a:p>
          <a:p>
            <a:r>
              <a:rPr lang="en-US" dirty="0"/>
              <a:t>February 24, 2021</a:t>
            </a:r>
          </a:p>
          <a:p>
            <a:endParaRPr lang="en-US" dirty="0"/>
          </a:p>
        </p:txBody>
      </p:sp>
      <p:sp>
        <p:nvSpPr>
          <p:cNvPr id="3" name="Text Placeholder 2"/>
          <p:cNvSpPr>
            <a:spLocks noGrp="1"/>
          </p:cNvSpPr>
          <p:nvPr>
            <p:ph type="body" sz="quarter" idx="11"/>
          </p:nvPr>
        </p:nvSpPr>
        <p:spPr/>
        <p:txBody>
          <a:bodyPr>
            <a:noAutofit/>
          </a:bodyPr>
          <a:lstStyle/>
          <a:p>
            <a:r>
              <a:rPr lang="en-US" dirty="0"/>
              <a:t>Mu2e Cryogenic System</a:t>
            </a:r>
          </a:p>
        </p:txBody>
      </p:sp>
      <p:pic>
        <p:nvPicPr>
          <p:cNvPr id="4" name="Picture 69" descr="http://mu2e-docdb.fnal.gov/cgi-bin/RetrieveFile?docid=66&amp;filename=mu2e_logo.jpg&amp;version=2">
            <a:extLst>
              <a:ext uri="{FF2B5EF4-FFF2-40B4-BE49-F238E27FC236}">
                <a16:creationId xmlns:a16="http://schemas.microsoft.com/office/drawing/2014/main" id="{110ECF42-167A-4253-AF20-8C068F1F9B5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80315" y="4312632"/>
            <a:ext cx="3144055" cy="1946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959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B7DD0E-BCA7-49A2-BD13-19831B3E6ACF}"/>
              </a:ext>
            </a:extLst>
          </p:cNvPr>
          <p:cNvSpPr>
            <a:spLocks noGrp="1"/>
          </p:cNvSpPr>
          <p:nvPr>
            <p:ph idx="1"/>
          </p:nvPr>
        </p:nvSpPr>
        <p:spPr>
          <a:xfrm>
            <a:off x="5626359" y="2075687"/>
            <a:ext cx="3517641" cy="3026665"/>
          </a:xfrm>
        </p:spPr>
        <p:txBody>
          <a:bodyPr/>
          <a:lstStyle/>
          <a:p>
            <a:r>
              <a:rPr lang="en-US" sz="1600" dirty="0"/>
              <a:t>The large vertical tank on the left is the 60,000 L (15,000 gal) LN2 storage tank.  </a:t>
            </a:r>
          </a:p>
          <a:p>
            <a:r>
              <a:rPr lang="en-US" sz="1600" dirty="0"/>
              <a:t>Shown in the foreground is the middle expansion box on the refrigerator transfer line.</a:t>
            </a:r>
          </a:p>
          <a:p>
            <a:r>
              <a:rPr lang="en-US" sz="1600" dirty="0"/>
              <a:t>The helium supply is concentric with the helium return to function as a long counter-flow heat exchanger. </a:t>
            </a:r>
          </a:p>
          <a:p>
            <a:r>
              <a:rPr lang="en-US" sz="1600" dirty="0"/>
              <a:t>The transfer line to the Mu2e building is approximately 150 m (500 ft) long.</a:t>
            </a:r>
          </a:p>
        </p:txBody>
      </p:sp>
      <p:sp>
        <p:nvSpPr>
          <p:cNvPr id="3" name="Title 2">
            <a:extLst>
              <a:ext uri="{FF2B5EF4-FFF2-40B4-BE49-F238E27FC236}">
                <a16:creationId xmlns:a16="http://schemas.microsoft.com/office/drawing/2014/main" id="{CCF80D9E-ABE8-46B1-9C2A-86BC83EB97B8}"/>
              </a:ext>
            </a:extLst>
          </p:cNvPr>
          <p:cNvSpPr>
            <a:spLocks noGrp="1"/>
          </p:cNvSpPr>
          <p:nvPr>
            <p:ph type="title"/>
          </p:nvPr>
        </p:nvSpPr>
        <p:spPr/>
        <p:txBody>
          <a:bodyPr/>
          <a:lstStyle/>
          <a:p>
            <a:r>
              <a:rPr lang="en-US" dirty="0"/>
              <a:t>Refrigeration &amp; Supply to Mu2e</a:t>
            </a:r>
          </a:p>
        </p:txBody>
      </p:sp>
      <p:sp>
        <p:nvSpPr>
          <p:cNvPr id="4" name="Date Placeholder 3">
            <a:extLst>
              <a:ext uri="{FF2B5EF4-FFF2-40B4-BE49-F238E27FC236}">
                <a16:creationId xmlns:a16="http://schemas.microsoft.com/office/drawing/2014/main" id="{DA5F048F-CC7E-47EB-9BDC-5D381924D10A}"/>
              </a:ext>
            </a:extLst>
          </p:cNvPr>
          <p:cNvSpPr>
            <a:spLocks noGrp="1"/>
          </p:cNvSpPr>
          <p:nvPr>
            <p:ph type="dt" sz="half" idx="2"/>
          </p:nvPr>
        </p:nvSpPr>
        <p:spPr/>
        <p:txBody>
          <a:bodyPr/>
          <a:lstStyle/>
          <a:p>
            <a:pPr>
              <a:defRPr/>
            </a:pPr>
            <a:r>
              <a:rPr lang="en-US"/>
              <a:t>2/24/2021</a:t>
            </a:r>
            <a:endParaRPr lang="en-US" dirty="0"/>
          </a:p>
        </p:txBody>
      </p:sp>
      <p:sp>
        <p:nvSpPr>
          <p:cNvPr id="5" name="Footer Placeholder 4">
            <a:extLst>
              <a:ext uri="{FF2B5EF4-FFF2-40B4-BE49-F238E27FC236}">
                <a16:creationId xmlns:a16="http://schemas.microsoft.com/office/drawing/2014/main" id="{CE988DEC-CE3D-45C0-86F0-F213ED5C1063}"/>
              </a:ext>
            </a:extLst>
          </p:cNvPr>
          <p:cNvSpPr>
            <a:spLocks noGrp="1"/>
          </p:cNvSpPr>
          <p:nvPr>
            <p:ph type="ftr" sz="quarter" idx="3"/>
          </p:nvPr>
        </p:nvSpPr>
        <p:spPr/>
        <p:txBody>
          <a:bodyPr/>
          <a:lstStyle/>
          <a:p>
            <a:pPr>
              <a:defRPr/>
            </a:pPr>
            <a:r>
              <a:rPr lang="en-US"/>
              <a:t>Mu2e Cryogenics | Fermilab Engineering Retreat</a:t>
            </a:r>
            <a:endParaRPr lang="en-US" b="1" dirty="0"/>
          </a:p>
        </p:txBody>
      </p:sp>
      <p:sp>
        <p:nvSpPr>
          <p:cNvPr id="6" name="Slide Number Placeholder 5">
            <a:extLst>
              <a:ext uri="{FF2B5EF4-FFF2-40B4-BE49-F238E27FC236}">
                <a16:creationId xmlns:a16="http://schemas.microsoft.com/office/drawing/2014/main" id="{3FD884E5-F244-48D7-AEF8-84D061EB0A36}"/>
              </a:ext>
            </a:extLst>
          </p:cNvPr>
          <p:cNvSpPr>
            <a:spLocks noGrp="1"/>
          </p:cNvSpPr>
          <p:nvPr>
            <p:ph type="sldNum" sz="quarter" idx="4"/>
          </p:nvPr>
        </p:nvSpPr>
        <p:spPr/>
        <p:txBody>
          <a:bodyPr/>
          <a:lstStyle/>
          <a:p>
            <a:pPr>
              <a:defRPr/>
            </a:pPr>
            <a:fld id="{148C009B-CB69-E04A-B9B3-34B26D69E9CF}" type="slidenum">
              <a:rPr lang="en-US" smtClean="0"/>
              <a:pPr>
                <a:defRPr/>
              </a:pPr>
              <a:t>10</a:t>
            </a:fld>
            <a:endParaRPr lang="en-US" dirty="0"/>
          </a:p>
        </p:txBody>
      </p:sp>
      <p:pic>
        <p:nvPicPr>
          <p:cNvPr id="7" name="Picture 36">
            <a:extLst>
              <a:ext uri="{FF2B5EF4-FFF2-40B4-BE49-F238E27FC236}">
                <a16:creationId xmlns:a16="http://schemas.microsoft.com/office/drawing/2014/main" id="{D5D38041-3919-47D3-9137-2593D0FC6C0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7541" y="1511559"/>
            <a:ext cx="5436140" cy="4077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3516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B200D7-0DDA-4E61-8624-B38663C98E2A}"/>
              </a:ext>
            </a:extLst>
          </p:cNvPr>
          <p:cNvSpPr>
            <a:spLocks noGrp="1"/>
          </p:cNvSpPr>
          <p:nvPr>
            <p:ph type="title"/>
          </p:nvPr>
        </p:nvSpPr>
        <p:spPr/>
        <p:txBody>
          <a:bodyPr/>
          <a:lstStyle/>
          <a:p>
            <a:r>
              <a:rPr lang="en-US" dirty="0"/>
              <a:t>3-D Model of Cryogenic System</a:t>
            </a:r>
          </a:p>
        </p:txBody>
      </p:sp>
      <p:sp>
        <p:nvSpPr>
          <p:cNvPr id="4" name="Date Placeholder 3">
            <a:extLst>
              <a:ext uri="{FF2B5EF4-FFF2-40B4-BE49-F238E27FC236}">
                <a16:creationId xmlns:a16="http://schemas.microsoft.com/office/drawing/2014/main" id="{D096011B-DA85-420F-B95D-0A024B1EE38C}"/>
              </a:ext>
            </a:extLst>
          </p:cNvPr>
          <p:cNvSpPr>
            <a:spLocks noGrp="1"/>
          </p:cNvSpPr>
          <p:nvPr>
            <p:ph type="dt" sz="half" idx="2"/>
          </p:nvPr>
        </p:nvSpPr>
        <p:spPr/>
        <p:txBody>
          <a:bodyPr/>
          <a:lstStyle/>
          <a:p>
            <a:pPr>
              <a:defRPr/>
            </a:pPr>
            <a:r>
              <a:rPr lang="en-US"/>
              <a:t>2/24/2021</a:t>
            </a:r>
            <a:endParaRPr lang="en-US" dirty="0"/>
          </a:p>
        </p:txBody>
      </p:sp>
      <p:sp>
        <p:nvSpPr>
          <p:cNvPr id="5" name="Footer Placeholder 4">
            <a:extLst>
              <a:ext uri="{FF2B5EF4-FFF2-40B4-BE49-F238E27FC236}">
                <a16:creationId xmlns:a16="http://schemas.microsoft.com/office/drawing/2014/main" id="{2E480DA3-4096-45EC-AEC2-B3D6B2B5E6BB}"/>
              </a:ext>
            </a:extLst>
          </p:cNvPr>
          <p:cNvSpPr>
            <a:spLocks noGrp="1"/>
          </p:cNvSpPr>
          <p:nvPr>
            <p:ph type="ftr" sz="quarter" idx="3"/>
          </p:nvPr>
        </p:nvSpPr>
        <p:spPr/>
        <p:txBody>
          <a:bodyPr/>
          <a:lstStyle/>
          <a:p>
            <a:pPr>
              <a:defRPr/>
            </a:pPr>
            <a:r>
              <a:rPr lang="en-US"/>
              <a:t>Mu2e Cryogenics | Fermilab Engineering Retreat</a:t>
            </a:r>
            <a:endParaRPr lang="en-US" b="1" dirty="0"/>
          </a:p>
        </p:txBody>
      </p:sp>
      <p:sp>
        <p:nvSpPr>
          <p:cNvPr id="6" name="Slide Number Placeholder 5">
            <a:extLst>
              <a:ext uri="{FF2B5EF4-FFF2-40B4-BE49-F238E27FC236}">
                <a16:creationId xmlns:a16="http://schemas.microsoft.com/office/drawing/2014/main" id="{6AC9A7ED-C2CD-4B00-8B47-D6EE285306BE}"/>
              </a:ext>
            </a:extLst>
          </p:cNvPr>
          <p:cNvSpPr>
            <a:spLocks noGrp="1"/>
          </p:cNvSpPr>
          <p:nvPr>
            <p:ph type="sldNum" sz="quarter" idx="4"/>
          </p:nvPr>
        </p:nvSpPr>
        <p:spPr/>
        <p:txBody>
          <a:bodyPr/>
          <a:lstStyle/>
          <a:p>
            <a:pPr>
              <a:defRPr/>
            </a:pPr>
            <a:fld id="{148C009B-CB69-E04A-B9B3-34B26D69E9CF}" type="slidenum">
              <a:rPr lang="en-US" smtClean="0"/>
              <a:pPr>
                <a:defRPr/>
              </a:pPr>
              <a:t>11</a:t>
            </a:fld>
            <a:endParaRPr lang="en-US" dirty="0"/>
          </a:p>
        </p:txBody>
      </p:sp>
      <p:pic>
        <p:nvPicPr>
          <p:cNvPr id="7" name="Picture 31">
            <a:extLst>
              <a:ext uri="{FF2B5EF4-FFF2-40B4-BE49-F238E27FC236}">
                <a16:creationId xmlns:a16="http://schemas.microsoft.com/office/drawing/2014/main" id="{0FD6A46B-EA6D-4B21-AFAE-4277271A6720}"/>
              </a:ext>
            </a:extLst>
          </p:cNvPr>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0" y="743240"/>
            <a:ext cx="6869927" cy="563280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9B06208-F962-42BF-B092-71070E6CE423}"/>
              </a:ext>
            </a:extLst>
          </p:cNvPr>
          <p:cNvSpPr txBox="1"/>
          <p:nvPr/>
        </p:nvSpPr>
        <p:spPr>
          <a:xfrm>
            <a:off x="5760720" y="1041422"/>
            <a:ext cx="3383280" cy="2893100"/>
          </a:xfrm>
          <a:prstGeom prst="rect">
            <a:avLst/>
          </a:prstGeom>
          <a:noFill/>
        </p:spPr>
        <p:txBody>
          <a:bodyPr wrap="square" rtlCol="0">
            <a:spAutoFit/>
          </a:bodyPr>
          <a:lstStyle/>
          <a:p>
            <a:r>
              <a:rPr lang="en-US" sz="1400" dirty="0"/>
              <a:t>The cryogenic distribution system is in the Solenoid Power Room, located on the ground level.   </a:t>
            </a:r>
          </a:p>
          <a:p>
            <a:pPr marL="342900" indent="-342900">
              <a:buFont typeface="Arial" panose="020B0604020202020204" pitchFamily="34" charset="0"/>
              <a:buChar char="•"/>
            </a:pPr>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r>
              <a:rPr lang="en-US" sz="1400" dirty="0"/>
              <a:t>The solenoid magnets are located in the lower detector hall</a:t>
            </a:r>
          </a:p>
        </p:txBody>
      </p:sp>
      <p:cxnSp>
        <p:nvCxnSpPr>
          <p:cNvPr id="9" name="Straight Arrow Connector 8">
            <a:extLst>
              <a:ext uri="{FF2B5EF4-FFF2-40B4-BE49-F238E27FC236}">
                <a16:creationId xmlns:a16="http://schemas.microsoft.com/office/drawing/2014/main" id="{BE9C8DAC-A268-442F-993F-DEF52AD2E59A}"/>
              </a:ext>
            </a:extLst>
          </p:cNvPr>
          <p:cNvCxnSpPr>
            <a:cxnSpLocks/>
          </p:cNvCxnSpPr>
          <p:nvPr/>
        </p:nvCxnSpPr>
        <p:spPr>
          <a:xfrm flipV="1">
            <a:off x="1632857" y="2323322"/>
            <a:ext cx="1194319" cy="2705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ACD3FE15-5799-4E4C-99FB-699FF85FA89F}"/>
              </a:ext>
            </a:extLst>
          </p:cNvPr>
          <p:cNvSpPr txBox="1"/>
          <p:nvPr/>
        </p:nvSpPr>
        <p:spPr>
          <a:xfrm>
            <a:off x="-74645" y="2441482"/>
            <a:ext cx="1894114" cy="584775"/>
          </a:xfrm>
          <a:prstGeom prst="rect">
            <a:avLst/>
          </a:prstGeom>
          <a:noFill/>
        </p:spPr>
        <p:txBody>
          <a:bodyPr wrap="square" rtlCol="0">
            <a:spAutoFit/>
          </a:bodyPr>
          <a:lstStyle/>
          <a:p>
            <a:r>
              <a:rPr lang="en-US" sz="1600" dirty="0"/>
              <a:t>Teamcenter Person</a:t>
            </a:r>
          </a:p>
          <a:p>
            <a:r>
              <a:rPr lang="en-US" sz="1600" dirty="0"/>
              <a:t>(Mr. Clean)</a:t>
            </a:r>
          </a:p>
        </p:txBody>
      </p:sp>
    </p:spTree>
    <p:extLst>
      <p:ext uri="{BB962C8B-B14F-4D97-AF65-F5344CB8AC3E}">
        <p14:creationId xmlns:p14="http://schemas.microsoft.com/office/powerpoint/2010/main" val="23568554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73AE49-26A3-4011-B6C3-F124B505474D}"/>
              </a:ext>
            </a:extLst>
          </p:cNvPr>
          <p:cNvSpPr>
            <a:spLocks noGrp="1"/>
          </p:cNvSpPr>
          <p:nvPr>
            <p:ph type="title"/>
          </p:nvPr>
        </p:nvSpPr>
        <p:spPr/>
        <p:txBody>
          <a:bodyPr/>
          <a:lstStyle/>
          <a:p>
            <a:r>
              <a:rPr lang="en-US" dirty="0"/>
              <a:t>Mu2e Solenoid Power Room</a:t>
            </a:r>
          </a:p>
        </p:txBody>
      </p:sp>
      <p:sp>
        <p:nvSpPr>
          <p:cNvPr id="4" name="Date Placeholder 3">
            <a:extLst>
              <a:ext uri="{FF2B5EF4-FFF2-40B4-BE49-F238E27FC236}">
                <a16:creationId xmlns:a16="http://schemas.microsoft.com/office/drawing/2014/main" id="{0FE3643C-DFBE-4BDB-976F-F62FB0BDF514}"/>
              </a:ext>
            </a:extLst>
          </p:cNvPr>
          <p:cNvSpPr>
            <a:spLocks noGrp="1"/>
          </p:cNvSpPr>
          <p:nvPr>
            <p:ph type="dt" sz="half" idx="2"/>
          </p:nvPr>
        </p:nvSpPr>
        <p:spPr/>
        <p:txBody>
          <a:bodyPr/>
          <a:lstStyle/>
          <a:p>
            <a:pPr>
              <a:defRPr/>
            </a:pPr>
            <a:r>
              <a:rPr lang="en-US"/>
              <a:t>2/24/2021</a:t>
            </a:r>
            <a:endParaRPr lang="en-US" dirty="0"/>
          </a:p>
        </p:txBody>
      </p:sp>
      <p:sp>
        <p:nvSpPr>
          <p:cNvPr id="5" name="Footer Placeholder 4">
            <a:extLst>
              <a:ext uri="{FF2B5EF4-FFF2-40B4-BE49-F238E27FC236}">
                <a16:creationId xmlns:a16="http://schemas.microsoft.com/office/drawing/2014/main" id="{61913E6C-21CB-4F28-9933-B865D964B986}"/>
              </a:ext>
            </a:extLst>
          </p:cNvPr>
          <p:cNvSpPr>
            <a:spLocks noGrp="1"/>
          </p:cNvSpPr>
          <p:nvPr>
            <p:ph type="ftr" sz="quarter" idx="3"/>
          </p:nvPr>
        </p:nvSpPr>
        <p:spPr/>
        <p:txBody>
          <a:bodyPr/>
          <a:lstStyle/>
          <a:p>
            <a:pPr>
              <a:defRPr/>
            </a:pPr>
            <a:r>
              <a:rPr lang="en-US"/>
              <a:t>Mu2e Cryogenics | Fermilab Engineering Retreat</a:t>
            </a:r>
            <a:endParaRPr lang="en-US" b="1" dirty="0"/>
          </a:p>
        </p:txBody>
      </p:sp>
      <p:sp>
        <p:nvSpPr>
          <p:cNvPr id="6" name="Slide Number Placeholder 5">
            <a:extLst>
              <a:ext uri="{FF2B5EF4-FFF2-40B4-BE49-F238E27FC236}">
                <a16:creationId xmlns:a16="http://schemas.microsoft.com/office/drawing/2014/main" id="{C7817E2F-80E8-4828-9FE1-C779DAA12C23}"/>
              </a:ext>
            </a:extLst>
          </p:cNvPr>
          <p:cNvSpPr>
            <a:spLocks noGrp="1"/>
          </p:cNvSpPr>
          <p:nvPr>
            <p:ph type="sldNum" sz="quarter" idx="4"/>
          </p:nvPr>
        </p:nvSpPr>
        <p:spPr/>
        <p:txBody>
          <a:bodyPr/>
          <a:lstStyle/>
          <a:p>
            <a:pPr>
              <a:defRPr/>
            </a:pPr>
            <a:fld id="{148C009B-CB69-E04A-B9B3-34B26D69E9CF}" type="slidenum">
              <a:rPr lang="en-US" smtClean="0"/>
              <a:pPr>
                <a:defRPr/>
              </a:pPr>
              <a:t>12</a:t>
            </a:fld>
            <a:endParaRPr lang="en-US" dirty="0"/>
          </a:p>
        </p:txBody>
      </p:sp>
      <p:pic>
        <p:nvPicPr>
          <p:cNvPr id="7" name="Picture 6">
            <a:extLst>
              <a:ext uri="{FF2B5EF4-FFF2-40B4-BE49-F238E27FC236}">
                <a16:creationId xmlns:a16="http://schemas.microsoft.com/office/drawing/2014/main" id="{31458F5C-21C7-408F-92F3-CFB021B4728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10519" y="1124868"/>
            <a:ext cx="5363518" cy="4880147"/>
          </a:xfrm>
          <a:prstGeom prst="rect">
            <a:avLst/>
          </a:prstGeom>
        </p:spPr>
      </p:pic>
      <p:cxnSp>
        <p:nvCxnSpPr>
          <p:cNvPr id="8" name="Straight Arrow Connector 7">
            <a:extLst>
              <a:ext uri="{FF2B5EF4-FFF2-40B4-BE49-F238E27FC236}">
                <a16:creationId xmlns:a16="http://schemas.microsoft.com/office/drawing/2014/main" id="{A0A70A79-EFEC-4F78-B2C5-5D014E70DC8C}"/>
              </a:ext>
            </a:extLst>
          </p:cNvPr>
          <p:cNvCxnSpPr>
            <a:cxnSpLocks/>
          </p:cNvCxnSpPr>
          <p:nvPr/>
        </p:nvCxnSpPr>
        <p:spPr>
          <a:xfrm flipV="1">
            <a:off x="1710519" y="4344723"/>
            <a:ext cx="2168556" cy="1009748"/>
          </a:xfrm>
          <a:prstGeom prst="straightConnector1">
            <a:avLst/>
          </a:prstGeom>
          <a:ln w="53975">
            <a:tailEnd type="triangle"/>
          </a:ln>
        </p:spPr>
        <p:style>
          <a:lnRef idx="3">
            <a:schemeClr val="accent2"/>
          </a:lnRef>
          <a:fillRef idx="0">
            <a:schemeClr val="accent2"/>
          </a:fillRef>
          <a:effectRef idx="2">
            <a:schemeClr val="accent2"/>
          </a:effectRef>
          <a:fontRef idx="minor">
            <a:schemeClr val="tx1"/>
          </a:fontRef>
        </p:style>
      </p:cxnSp>
      <p:cxnSp>
        <p:nvCxnSpPr>
          <p:cNvPr id="9" name="Straight Arrow Connector 8">
            <a:extLst>
              <a:ext uri="{FF2B5EF4-FFF2-40B4-BE49-F238E27FC236}">
                <a16:creationId xmlns:a16="http://schemas.microsoft.com/office/drawing/2014/main" id="{CBF3E1CF-CA9A-40AB-BB16-980F653FB0B8}"/>
              </a:ext>
            </a:extLst>
          </p:cNvPr>
          <p:cNvCxnSpPr>
            <a:cxnSpLocks/>
          </p:cNvCxnSpPr>
          <p:nvPr/>
        </p:nvCxnSpPr>
        <p:spPr>
          <a:xfrm flipV="1">
            <a:off x="5140657" y="4562901"/>
            <a:ext cx="777922" cy="1442114"/>
          </a:xfrm>
          <a:prstGeom prst="straightConnector1">
            <a:avLst/>
          </a:prstGeom>
          <a:ln w="53975">
            <a:tailEnd type="triangle"/>
          </a:ln>
        </p:spPr>
        <p:style>
          <a:lnRef idx="3">
            <a:schemeClr val="accent2"/>
          </a:lnRef>
          <a:fillRef idx="0">
            <a:schemeClr val="accent2"/>
          </a:fillRef>
          <a:effectRef idx="2">
            <a:schemeClr val="accent2"/>
          </a:effectRef>
          <a:fontRef idx="minor">
            <a:schemeClr val="tx1"/>
          </a:fontRef>
        </p:style>
      </p:cxnSp>
      <p:sp>
        <p:nvSpPr>
          <p:cNvPr id="10" name="TextBox 9">
            <a:extLst>
              <a:ext uri="{FF2B5EF4-FFF2-40B4-BE49-F238E27FC236}">
                <a16:creationId xmlns:a16="http://schemas.microsoft.com/office/drawing/2014/main" id="{9071332D-0879-44F8-8472-2F91F6801070}"/>
              </a:ext>
            </a:extLst>
          </p:cNvPr>
          <p:cNvSpPr txBox="1"/>
          <p:nvPr/>
        </p:nvSpPr>
        <p:spPr>
          <a:xfrm>
            <a:off x="4229668" y="6037602"/>
            <a:ext cx="2971800" cy="369332"/>
          </a:xfrm>
          <a:prstGeom prst="rect">
            <a:avLst/>
          </a:prstGeom>
          <a:noFill/>
        </p:spPr>
        <p:txBody>
          <a:bodyPr wrap="square" rtlCol="0">
            <a:spAutoFit/>
          </a:bodyPr>
          <a:lstStyle/>
          <a:p>
            <a:r>
              <a:rPr lang="en-US" sz="1800" dirty="0"/>
              <a:t>3000L Dewar</a:t>
            </a:r>
          </a:p>
        </p:txBody>
      </p:sp>
      <p:sp>
        <p:nvSpPr>
          <p:cNvPr id="11" name="TextBox 10">
            <a:extLst>
              <a:ext uri="{FF2B5EF4-FFF2-40B4-BE49-F238E27FC236}">
                <a16:creationId xmlns:a16="http://schemas.microsoft.com/office/drawing/2014/main" id="{633907BA-68D0-4E99-A97C-8EAD5013A2C3}"/>
              </a:ext>
            </a:extLst>
          </p:cNvPr>
          <p:cNvSpPr txBox="1"/>
          <p:nvPr/>
        </p:nvSpPr>
        <p:spPr>
          <a:xfrm>
            <a:off x="50042" y="5169805"/>
            <a:ext cx="1758449" cy="369332"/>
          </a:xfrm>
          <a:prstGeom prst="rect">
            <a:avLst/>
          </a:prstGeom>
          <a:noFill/>
        </p:spPr>
        <p:txBody>
          <a:bodyPr wrap="square" rtlCol="0">
            <a:spAutoFit/>
          </a:bodyPr>
          <a:lstStyle/>
          <a:p>
            <a:r>
              <a:rPr lang="en-US" sz="1800" dirty="0"/>
              <a:t>Distribution Box</a:t>
            </a:r>
          </a:p>
        </p:txBody>
      </p:sp>
      <p:cxnSp>
        <p:nvCxnSpPr>
          <p:cNvPr id="12" name="Straight Arrow Connector 11">
            <a:extLst>
              <a:ext uri="{FF2B5EF4-FFF2-40B4-BE49-F238E27FC236}">
                <a16:creationId xmlns:a16="http://schemas.microsoft.com/office/drawing/2014/main" id="{B052FD33-FE2E-4CCE-A052-909D2D9C6E15}"/>
              </a:ext>
            </a:extLst>
          </p:cNvPr>
          <p:cNvCxnSpPr>
            <a:cxnSpLocks/>
            <a:stCxn id="13" idx="2"/>
          </p:cNvCxnSpPr>
          <p:nvPr/>
        </p:nvCxnSpPr>
        <p:spPr>
          <a:xfrm>
            <a:off x="3612108" y="1108333"/>
            <a:ext cx="266967" cy="1499003"/>
          </a:xfrm>
          <a:prstGeom prst="straightConnector1">
            <a:avLst/>
          </a:prstGeom>
          <a:ln w="53975">
            <a:tailEnd type="triangle"/>
          </a:ln>
        </p:spPr>
        <p:style>
          <a:lnRef idx="3">
            <a:schemeClr val="accent2"/>
          </a:lnRef>
          <a:fillRef idx="0">
            <a:schemeClr val="accent2"/>
          </a:fillRef>
          <a:effectRef idx="2">
            <a:schemeClr val="accent2"/>
          </a:effectRef>
          <a:fontRef idx="minor">
            <a:schemeClr val="tx1"/>
          </a:fontRef>
        </p:style>
      </p:cxnSp>
      <p:sp>
        <p:nvSpPr>
          <p:cNvPr id="13" name="TextBox 12">
            <a:extLst>
              <a:ext uri="{FF2B5EF4-FFF2-40B4-BE49-F238E27FC236}">
                <a16:creationId xmlns:a16="http://schemas.microsoft.com/office/drawing/2014/main" id="{4B28CA86-2EE4-42C9-8C29-E443C9EC4F72}"/>
              </a:ext>
            </a:extLst>
          </p:cNvPr>
          <p:cNvSpPr txBox="1"/>
          <p:nvPr/>
        </p:nvSpPr>
        <p:spPr>
          <a:xfrm>
            <a:off x="2775045" y="739001"/>
            <a:ext cx="1674125" cy="369332"/>
          </a:xfrm>
          <a:prstGeom prst="rect">
            <a:avLst/>
          </a:prstGeom>
          <a:noFill/>
        </p:spPr>
        <p:txBody>
          <a:bodyPr wrap="square" rtlCol="0">
            <a:spAutoFit/>
          </a:bodyPr>
          <a:lstStyle/>
          <a:p>
            <a:r>
              <a:rPr lang="en-US" sz="1800" dirty="0"/>
              <a:t>PS Feedbox</a:t>
            </a:r>
          </a:p>
        </p:txBody>
      </p:sp>
      <p:cxnSp>
        <p:nvCxnSpPr>
          <p:cNvPr id="20" name="Straight Arrow Connector 19">
            <a:extLst>
              <a:ext uri="{FF2B5EF4-FFF2-40B4-BE49-F238E27FC236}">
                <a16:creationId xmlns:a16="http://schemas.microsoft.com/office/drawing/2014/main" id="{244FFF94-F17C-48B5-9AF2-19D9EFC7FAA9}"/>
              </a:ext>
            </a:extLst>
          </p:cNvPr>
          <p:cNvCxnSpPr>
            <a:cxnSpLocks/>
          </p:cNvCxnSpPr>
          <p:nvPr/>
        </p:nvCxnSpPr>
        <p:spPr>
          <a:xfrm flipH="1">
            <a:off x="4825551" y="1042057"/>
            <a:ext cx="434454" cy="1344305"/>
          </a:xfrm>
          <a:prstGeom prst="straightConnector1">
            <a:avLst/>
          </a:prstGeom>
          <a:ln w="53975">
            <a:tailEnd type="triangle"/>
          </a:ln>
        </p:spPr>
        <p:style>
          <a:lnRef idx="3">
            <a:schemeClr val="accent2"/>
          </a:lnRef>
          <a:fillRef idx="0">
            <a:schemeClr val="accent2"/>
          </a:fillRef>
          <a:effectRef idx="2">
            <a:schemeClr val="accent2"/>
          </a:effectRef>
          <a:fontRef idx="minor">
            <a:schemeClr val="tx1"/>
          </a:fontRef>
        </p:style>
      </p:cxnSp>
      <p:cxnSp>
        <p:nvCxnSpPr>
          <p:cNvPr id="22" name="Straight Arrow Connector 21">
            <a:extLst>
              <a:ext uri="{FF2B5EF4-FFF2-40B4-BE49-F238E27FC236}">
                <a16:creationId xmlns:a16="http://schemas.microsoft.com/office/drawing/2014/main" id="{6DF661DA-85E6-4B44-BAB1-859822024A09}"/>
              </a:ext>
            </a:extLst>
          </p:cNvPr>
          <p:cNvCxnSpPr>
            <a:cxnSpLocks/>
          </p:cNvCxnSpPr>
          <p:nvPr/>
        </p:nvCxnSpPr>
        <p:spPr>
          <a:xfrm flipH="1">
            <a:off x="5182737" y="1042057"/>
            <a:ext cx="1460659" cy="2069633"/>
          </a:xfrm>
          <a:prstGeom prst="straightConnector1">
            <a:avLst/>
          </a:prstGeom>
          <a:ln w="53975">
            <a:tailEnd type="triangle"/>
          </a:ln>
        </p:spPr>
        <p:style>
          <a:lnRef idx="3">
            <a:schemeClr val="accent2"/>
          </a:lnRef>
          <a:fillRef idx="0">
            <a:schemeClr val="accent2"/>
          </a:fillRef>
          <a:effectRef idx="2">
            <a:schemeClr val="accent2"/>
          </a:effectRef>
          <a:fontRef idx="minor">
            <a:schemeClr val="tx1"/>
          </a:fontRef>
        </p:style>
      </p:cxnSp>
      <p:cxnSp>
        <p:nvCxnSpPr>
          <p:cNvPr id="24" name="Straight Arrow Connector 23">
            <a:extLst>
              <a:ext uri="{FF2B5EF4-FFF2-40B4-BE49-F238E27FC236}">
                <a16:creationId xmlns:a16="http://schemas.microsoft.com/office/drawing/2014/main" id="{3CAD9A4C-A561-4DF1-9CE1-BC231B53C062}"/>
              </a:ext>
            </a:extLst>
          </p:cNvPr>
          <p:cNvCxnSpPr>
            <a:cxnSpLocks/>
            <a:stCxn id="29" idx="1"/>
          </p:cNvCxnSpPr>
          <p:nvPr/>
        </p:nvCxnSpPr>
        <p:spPr>
          <a:xfrm flipH="1">
            <a:off x="5918580" y="2465359"/>
            <a:ext cx="1282888" cy="491656"/>
          </a:xfrm>
          <a:prstGeom prst="straightConnector1">
            <a:avLst/>
          </a:prstGeom>
          <a:ln w="53975">
            <a:tailEnd type="triangle"/>
          </a:ln>
        </p:spPr>
        <p:style>
          <a:lnRef idx="3">
            <a:schemeClr val="accent2"/>
          </a:lnRef>
          <a:fillRef idx="0">
            <a:schemeClr val="accent2"/>
          </a:fillRef>
          <a:effectRef idx="2">
            <a:schemeClr val="accent2"/>
          </a:effectRef>
          <a:fontRef idx="minor">
            <a:schemeClr val="tx1"/>
          </a:fontRef>
        </p:style>
      </p:cxnSp>
      <p:sp>
        <p:nvSpPr>
          <p:cNvPr id="28" name="TextBox 27">
            <a:extLst>
              <a:ext uri="{FF2B5EF4-FFF2-40B4-BE49-F238E27FC236}">
                <a16:creationId xmlns:a16="http://schemas.microsoft.com/office/drawing/2014/main" id="{A793ACB2-5984-47E8-9C42-60C0CF53B4F8}"/>
              </a:ext>
            </a:extLst>
          </p:cNvPr>
          <p:cNvSpPr txBox="1"/>
          <p:nvPr/>
        </p:nvSpPr>
        <p:spPr>
          <a:xfrm>
            <a:off x="4449170" y="739001"/>
            <a:ext cx="1808329" cy="369332"/>
          </a:xfrm>
          <a:prstGeom prst="rect">
            <a:avLst/>
          </a:prstGeom>
          <a:noFill/>
        </p:spPr>
        <p:txBody>
          <a:bodyPr wrap="square" rtlCol="0">
            <a:spAutoFit/>
          </a:bodyPr>
          <a:lstStyle/>
          <a:p>
            <a:r>
              <a:rPr lang="en-US" sz="1800" dirty="0" err="1"/>
              <a:t>TSu</a:t>
            </a:r>
            <a:r>
              <a:rPr lang="en-US" sz="1800" dirty="0"/>
              <a:t> Feedbox</a:t>
            </a:r>
          </a:p>
        </p:txBody>
      </p:sp>
      <p:sp>
        <p:nvSpPr>
          <p:cNvPr id="29" name="TextBox 28">
            <a:extLst>
              <a:ext uri="{FF2B5EF4-FFF2-40B4-BE49-F238E27FC236}">
                <a16:creationId xmlns:a16="http://schemas.microsoft.com/office/drawing/2014/main" id="{28EEF2A0-8EDD-4817-AC86-43573C2FC680}"/>
              </a:ext>
            </a:extLst>
          </p:cNvPr>
          <p:cNvSpPr txBox="1"/>
          <p:nvPr/>
        </p:nvSpPr>
        <p:spPr>
          <a:xfrm>
            <a:off x="7201468" y="2280693"/>
            <a:ext cx="1674125" cy="369332"/>
          </a:xfrm>
          <a:prstGeom prst="rect">
            <a:avLst/>
          </a:prstGeom>
          <a:noFill/>
        </p:spPr>
        <p:txBody>
          <a:bodyPr wrap="square" rtlCol="0">
            <a:spAutoFit/>
          </a:bodyPr>
          <a:lstStyle/>
          <a:p>
            <a:r>
              <a:rPr lang="en-US" sz="1800" dirty="0" err="1"/>
              <a:t>TSd</a:t>
            </a:r>
            <a:r>
              <a:rPr lang="en-US" sz="1800" dirty="0"/>
              <a:t> Feedbox</a:t>
            </a:r>
          </a:p>
        </p:txBody>
      </p:sp>
      <p:cxnSp>
        <p:nvCxnSpPr>
          <p:cNvPr id="30" name="Straight Arrow Connector 29">
            <a:extLst>
              <a:ext uri="{FF2B5EF4-FFF2-40B4-BE49-F238E27FC236}">
                <a16:creationId xmlns:a16="http://schemas.microsoft.com/office/drawing/2014/main" id="{04C5E8D3-8D9B-419C-8331-2603E3F2FC8E}"/>
              </a:ext>
            </a:extLst>
          </p:cNvPr>
          <p:cNvCxnSpPr>
            <a:cxnSpLocks/>
          </p:cNvCxnSpPr>
          <p:nvPr/>
        </p:nvCxnSpPr>
        <p:spPr>
          <a:xfrm>
            <a:off x="1710519" y="2740926"/>
            <a:ext cx="1284608" cy="814037"/>
          </a:xfrm>
          <a:prstGeom prst="straightConnector1">
            <a:avLst/>
          </a:prstGeom>
          <a:ln w="53975">
            <a:tailEnd type="triangle"/>
          </a:ln>
        </p:spPr>
        <p:style>
          <a:lnRef idx="3">
            <a:schemeClr val="accent2"/>
          </a:lnRef>
          <a:fillRef idx="0">
            <a:schemeClr val="accent2"/>
          </a:fillRef>
          <a:effectRef idx="2">
            <a:schemeClr val="accent2"/>
          </a:effectRef>
          <a:fontRef idx="minor">
            <a:schemeClr val="tx1"/>
          </a:fontRef>
        </p:style>
      </p:cxnSp>
      <p:sp>
        <p:nvSpPr>
          <p:cNvPr id="32" name="TextBox 31">
            <a:extLst>
              <a:ext uri="{FF2B5EF4-FFF2-40B4-BE49-F238E27FC236}">
                <a16:creationId xmlns:a16="http://schemas.microsoft.com/office/drawing/2014/main" id="{2173E597-D1DA-48E2-8043-70FC792B471A}"/>
              </a:ext>
            </a:extLst>
          </p:cNvPr>
          <p:cNvSpPr txBox="1"/>
          <p:nvPr/>
        </p:nvSpPr>
        <p:spPr>
          <a:xfrm>
            <a:off x="50042" y="2195875"/>
            <a:ext cx="1931319" cy="646331"/>
          </a:xfrm>
          <a:prstGeom prst="rect">
            <a:avLst/>
          </a:prstGeom>
          <a:noFill/>
        </p:spPr>
        <p:txBody>
          <a:bodyPr wrap="square" rtlCol="0">
            <a:spAutoFit/>
          </a:bodyPr>
          <a:lstStyle/>
          <a:p>
            <a:r>
              <a:rPr lang="en-US" sz="1800" dirty="0"/>
              <a:t>Outdoor Transfer Line Connection</a:t>
            </a:r>
          </a:p>
        </p:txBody>
      </p:sp>
      <p:sp>
        <p:nvSpPr>
          <p:cNvPr id="33" name="TextBox 32">
            <a:extLst>
              <a:ext uri="{FF2B5EF4-FFF2-40B4-BE49-F238E27FC236}">
                <a16:creationId xmlns:a16="http://schemas.microsoft.com/office/drawing/2014/main" id="{EED8CC16-A038-42A6-9B07-0E9E6C2F0F3C}"/>
              </a:ext>
            </a:extLst>
          </p:cNvPr>
          <p:cNvSpPr txBox="1"/>
          <p:nvPr/>
        </p:nvSpPr>
        <p:spPr>
          <a:xfrm>
            <a:off x="6169872" y="739001"/>
            <a:ext cx="1808329" cy="369332"/>
          </a:xfrm>
          <a:prstGeom prst="rect">
            <a:avLst/>
          </a:prstGeom>
          <a:noFill/>
        </p:spPr>
        <p:txBody>
          <a:bodyPr wrap="square" rtlCol="0">
            <a:spAutoFit/>
          </a:bodyPr>
          <a:lstStyle/>
          <a:p>
            <a:r>
              <a:rPr lang="en-US" sz="1800" dirty="0"/>
              <a:t>DS Feedbox</a:t>
            </a:r>
          </a:p>
        </p:txBody>
      </p:sp>
    </p:spTree>
    <p:extLst>
      <p:ext uri="{BB962C8B-B14F-4D97-AF65-F5344CB8AC3E}">
        <p14:creationId xmlns:p14="http://schemas.microsoft.com/office/powerpoint/2010/main" val="2066984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FF5D8F-C54F-4F40-B4A3-3D06EF0F5A30}"/>
              </a:ext>
            </a:extLst>
          </p:cNvPr>
          <p:cNvSpPr>
            <a:spLocks noGrp="1"/>
          </p:cNvSpPr>
          <p:nvPr>
            <p:ph idx="1"/>
          </p:nvPr>
        </p:nvSpPr>
        <p:spPr>
          <a:xfrm>
            <a:off x="2335696" y="5253735"/>
            <a:ext cx="4880113" cy="582522"/>
          </a:xfrm>
        </p:spPr>
        <p:txBody>
          <a:bodyPr/>
          <a:lstStyle/>
          <a:p>
            <a:pPr marL="0" indent="0">
              <a:buNone/>
            </a:pPr>
            <a:r>
              <a:rPr lang="en-US" dirty="0"/>
              <a:t>Distribution Box Fabrication Photos</a:t>
            </a:r>
          </a:p>
        </p:txBody>
      </p:sp>
      <p:sp>
        <p:nvSpPr>
          <p:cNvPr id="3" name="Title 2">
            <a:extLst>
              <a:ext uri="{FF2B5EF4-FFF2-40B4-BE49-F238E27FC236}">
                <a16:creationId xmlns:a16="http://schemas.microsoft.com/office/drawing/2014/main" id="{BF448B8F-2F66-44C8-AAB3-C3C9B13C6E07}"/>
              </a:ext>
            </a:extLst>
          </p:cNvPr>
          <p:cNvSpPr>
            <a:spLocks noGrp="1"/>
          </p:cNvSpPr>
          <p:nvPr>
            <p:ph type="title"/>
          </p:nvPr>
        </p:nvSpPr>
        <p:spPr/>
        <p:txBody>
          <a:bodyPr/>
          <a:lstStyle/>
          <a:p>
            <a:r>
              <a:rPr lang="en-US" dirty="0"/>
              <a:t>Distribution Box</a:t>
            </a:r>
          </a:p>
        </p:txBody>
      </p:sp>
      <p:sp>
        <p:nvSpPr>
          <p:cNvPr id="4" name="Date Placeholder 3">
            <a:extLst>
              <a:ext uri="{FF2B5EF4-FFF2-40B4-BE49-F238E27FC236}">
                <a16:creationId xmlns:a16="http://schemas.microsoft.com/office/drawing/2014/main" id="{05E05A2A-1B50-448E-90E5-3AF5A0B6E045}"/>
              </a:ext>
            </a:extLst>
          </p:cNvPr>
          <p:cNvSpPr>
            <a:spLocks noGrp="1"/>
          </p:cNvSpPr>
          <p:nvPr>
            <p:ph type="dt" sz="half" idx="2"/>
          </p:nvPr>
        </p:nvSpPr>
        <p:spPr/>
        <p:txBody>
          <a:bodyPr/>
          <a:lstStyle/>
          <a:p>
            <a:pPr>
              <a:defRPr/>
            </a:pPr>
            <a:r>
              <a:rPr lang="en-US"/>
              <a:t>2/24/2021</a:t>
            </a:r>
            <a:endParaRPr lang="en-US" dirty="0"/>
          </a:p>
        </p:txBody>
      </p:sp>
      <p:sp>
        <p:nvSpPr>
          <p:cNvPr id="5" name="Footer Placeholder 4">
            <a:extLst>
              <a:ext uri="{FF2B5EF4-FFF2-40B4-BE49-F238E27FC236}">
                <a16:creationId xmlns:a16="http://schemas.microsoft.com/office/drawing/2014/main" id="{13B3E67E-9877-46A5-BAE6-5A7E1DA58C94}"/>
              </a:ext>
            </a:extLst>
          </p:cNvPr>
          <p:cNvSpPr>
            <a:spLocks noGrp="1"/>
          </p:cNvSpPr>
          <p:nvPr>
            <p:ph type="ftr" sz="quarter" idx="3"/>
          </p:nvPr>
        </p:nvSpPr>
        <p:spPr/>
        <p:txBody>
          <a:bodyPr/>
          <a:lstStyle/>
          <a:p>
            <a:pPr>
              <a:defRPr/>
            </a:pPr>
            <a:r>
              <a:rPr lang="en-US"/>
              <a:t>Mu2e Cryogenics | Fermilab Engineering Retreat</a:t>
            </a:r>
            <a:endParaRPr lang="en-US" b="1" dirty="0"/>
          </a:p>
        </p:txBody>
      </p:sp>
      <p:sp>
        <p:nvSpPr>
          <p:cNvPr id="6" name="Slide Number Placeholder 5">
            <a:extLst>
              <a:ext uri="{FF2B5EF4-FFF2-40B4-BE49-F238E27FC236}">
                <a16:creationId xmlns:a16="http://schemas.microsoft.com/office/drawing/2014/main" id="{DC3F7071-092D-45D0-8051-DB05E618E300}"/>
              </a:ext>
            </a:extLst>
          </p:cNvPr>
          <p:cNvSpPr>
            <a:spLocks noGrp="1"/>
          </p:cNvSpPr>
          <p:nvPr>
            <p:ph type="sldNum" sz="quarter" idx="4"/>
          </p:nvPr>
        </p:nvSpPr>
        <p:spPr/>
        <p:txBody>
          <a:bodyPr/>
          <a:lstStyle/>
          <a:p>
            <a:pPr>
              <a:defRPr/>
            </a:pPr>
            <a:fld id="{148C009B-CB69-E04A-B9B3-34B26D69E9CF}" type="slidenum">
              <a:rPr lang="en-US" smtClean="0"/>
              <a:pPr>
                <a:defRPr/>
              </a:pPr>
              <a:t>13</a:t>
            </a:fld>
            <a:endParaRPr lang="en-US" dirty="0"/>
          </a:p>
        </p:txBody>
      </p:sp>
      <p:pic>
        <p:nvPicPr>
          <p:cNvPr id="4098" name="2BAED557-CA35-4955-BFC3-DB2E60E328C3">
            <a:extLst>
              <a:ext uri="{FF2B5EF4-FFF2-40B4-BE49-F238E27FC236}">
                <a16:creationId xmlns:a16="http://schemas.microsoft.com/office/drawing/2014/main" id="{2E55AF5C-5659-4C8E-81EF-C86B599CBED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20054" y="1338450"/>
            <a:ext cx="3860660" cy="3550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62B0667A-589C-4E28-9D17-1E4F1ADB92C9">
            <a:extLst>
              <a:ext uri="{FF2B5EF4-FFF2-40B4-BE49-F238E27FC236}">
                <a16:creationId xmlns:a16="http://schemas.microsoft.com/office/drawing/2014/main" id="{078DFD0A-9773-4F74-AFDC-6A59CF347F4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4539" y="1338449"/>
            <a:ext cx="4734655" cy="355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5963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6F0799-4163-4C96-B1ED-FA5E7541D754}"/>
              </a:ext>
            </a:extLst>
          </p:cNvPr>
          <p:cNvSpPr>
            <a:spLocks noGrp="1"/>
          </p:cNvSpPr>
          <p:nvPr>
            <p:ph type="title"/>
          </p:nvPr>
        </p:nvSpPr>
        <p:spPr/>
        <p:txBody>
          <a:bodyPr/>
          <a:lstStyle/>
          <a:p>
            <a:r>
              <a:rPr lang="en-US" dirty="0"/>
              <a:t>Distribution Box Internal Piping</a:t>
            </a:r>
          </a:p>
        </p:txBody>
      </p:sp>
      <p:sp>
        <p:nvSpPr>
          <p:cNvPr id="4" name="Date Placeholder 3">
            <a:extLst>
              <a:ext uri="{FF2B5EF4-FFF2-40B4-BE49-F238E27FC236}">
                <a16:creationId xmlns:a16="http://schemas.microsoft.com/office/drawing/2014/main" id="{CA5D7F80-EBE9-4389-A6EC-E969A62F7876}"/>
              </a:ext>
            </a:extLst>
          </p:cNvPr>
          <p:cNvSpPr>
            <a:spLocks noGrp="1"/>
          </p:cNvSpPr>
          <p:nvPr>
            <p:ph type="dt" sz="half" idx="2"/>
          </p:nvPr>
        </p:nvSpPr>
        <p:spPr/>
        <p:txBody>
          <a:bodyPr/>
          <a:lstStyle/>
          <a:p>
            <a:pPr>
              <a:defRPr/>
            </a:pPr>
            <a:r>
              <a:rPr lang="en-US"/>
              <a:t>2/24/2021</a:t>
            </a:r>
            <a:endParaRPr lang="en-US" dirty="0"/>
          </a:p>
        </p:txBody>
      </p:sp>
      <p:sp>
        <p:nvSpPr>
          <p:cNvPr id="5" name="Footer Placeholder 4">
            <a:extLst>
              <a:ext uri="{FF2B5EF4-FFF2-40B4-BE49-F238E27FC236}">
                <a16:creationId xmlns:a16="http://schemas.microsoft.com/office/drawing/2014/main" id="{DA58DFA8-C5EE-47C6-8513-48CA1B11EAFB}"/>
              </a:ext>
            </a:extLst>
          </p:cNvPr>
          <p:cNvSpPr>
            <a:spLocks noGrp="1"/>
          </p:cNvSpPr>
          <p:nvPr>
            <p:ph type="ftr" sz="quarter" idx="3"/>
          </p:nvPr>
        </p:nvSpPr>
        <p:spPr/>
        <p:txBody>
          <a:bodyPr/>
          <a:lstStyle/>
          <a:p>
            <a:pPr>
              <a:defRPr/>
            </a:pPr>
            <a:r>
              <a:rPr lang="en-US"/>
              <a:t>Mu2e Cryogenics | Fermilab Engineering Retreat</a:t>
            </a:r>
            <a:endParaRPr lang="en-US" b="1" dirty="0"/>
          </a:p>
        </p:txBody>
      </p:sp>
      <p:sp>
        <p:nvSpPr>
          <p:cNvPr id="6" name="Slide Number Placeholder 5">
            <a:extLst>
              <a:ext uri="{FF2B5EF4-FFF2-40B4-BE49-F238E27FC236}">
                <a16:creationId xmlns:a16="http://schemas.microsoft.com/office/drawing/2014/main" id="{8871DC0C-3382-4617-9F2A-7B7C31CE613E}"/>
              </a:ext>
            </a:extLst>
          </p:cNvPr>
          <p:cNvSpPr>
            <a:spLocks noGrp="1"/>
          </p:cNvSpPr>
          <p:nvPr>
            <p:ph type="sldNum" sz="quarter" idx="4"/>
          </p:nvPr>
        </p:nvSpPr>
        <p:spPr/>
        <p:txBody>
          <a:bodyPr/>
          <a:lstStyle/>
          <a:p>
            <a:pPr>
              <a:defRPr/>
            </a:pPr>
            <a:fld id="{148C009B-CB69-E04A-B9B3-34B26D69E9CF}" type="slidenum">
              <a:rPr lang="en-US" smtClean="0"/>
              <a:pPr>
                <a:defRPr/>
              </a:pPr>
              <a:t>14</a:t>
            </a:fld>
            <a:endParaRPr lang="en-US" dirty="0"/>
          </a:p>
        </p:txBody>
      </p:sp>
      <p:pic>
        <p:nvPicPr>
          <p:cNvPr id="7" name="Picture 76" descr="cid:23200AF8-B0BC-4255-A8C3-BFE5D5F860C5@dhcp.fnal.gov">
            <a:extLst>
              <a:ext uri="{FF2B5EF4-FFF2-40B4-BE49-F238E27FC236}">
                <a16:creationId xmlns:a16="http://schemas.microsoft.com/office/drawing/2014/main" id="{6819E68C-0CA4-444B-B7C2-73B756E89401}"/>
              </a:ext>
            </a:extLst>
          </p:cNvPr>
          <p:cNvPicPr>
            <a:picLocks noGrp="1" noChangeAspect="1" noChangeArrowheads="1"/>
          </p:cNvPicPr>
          <p:nvPr>
            <p:ph idx="1"/>
          </p:nvPr>
        </p:nvPicPr>
        <p:blipFill>
          <a:blip r:embed="rId2" r:link="rId3" cstate="screen">
            <a:extLst>
              <a:ext uri="{28A0092B-C50C-407E-A947-70E740481C1C}">
                <a14:useLocalDpi xmlns:a14="http://schemas.microsoft.com/office/drawing/2010/main"/>
              </a:ext>
            </a:extLst>
          </a:blip>
          <a:srcRect/>
          <a:stretch>
            <a:fillRect/>
          </a:stretch>
        </p:blipFill>
        <p:spPr bwMode="auto">
          <a:xfrm>
            <a:off x="303613" y="1044709"/>
            <a:ext cx="5760998" cy="46387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9B0C11B-35FE-461C-82B1-7DFCA3C1BCD6}"/>
              </a:ext>
            </a:extLst>
          </p:cNvPr>
          <p:cNvSpPr txBox="1"/>
          <p:nvPr/>
        </p:nvSpPr>
        <p:spPr>
          <a:xfrm>
            <a:off x="6064611" y="1378575"/>
            <a:ext cx="2850789" cy="3970318"/>
          </a:xfrm>
          <a:prstGeom prst="rect">
            <a:avLst/>
          </a:prstGeom>
          <a:noFill/>
        </p:spPr>
        <p:txBody>
          <a:bodyPr wrap="square" rtlCol="0">
            <a:spAutoFit/>
          </a:bodyPr>
          <a:lstStyle/>
          <a:p>
            <a:pPr marL="285750" indent="-285750">
              <a:buFont typeface="Arial" panose="020B0604020202020204" pitchFamily="34" charset="0"/>
              <a:buChar char="•"/>
            </a:pPr>
            <a:r>
              <a:rPr lang="en-US" sz="1800" dirty="0">
                <a:solidFill>
                  <a:srgbClr val="00B050"/>
                </a:solidFill>
              </a:rPr>
              <a:t>The nitrogen supply and return are dark green and light green respectively. </a:t>
            </a:r>
          </a:p>
          <a:p>
            <a:pPr marL="285750" indent="-285750">
              <a:buFont typeface="Arial" panose="020B0604020202020204" pitchFamily="34" charset="0"/>
              <a:buChar char="•"/>
            </a:pPr>
            <a:r>
              <a:rPr lang="en-US" sz="1800" dirty="0"/>
              <a:t>The helium supply and return are dark blue and light blue respectively.  </a:t>
            </a:r>
          </a:p>
          <a:p>
            <a:pPr marL="285750" indent="-285750">
              <a:buFont typeface="Arial" panose="020B0604020202020204" pitchFamily="34" charset="0"/>
              <a:buChar char="•"/>
            </a:pPr>
            <a:r>
              <a:rPr lang="en-US" sz="1800" dirty="0">
                <a:solidFill>
                  <a:srgbClr val="FF0000"/>
                </a:solidFill>
              </a:rPr>
              <a:t>The piping for cooldown and warmup is shown in red.  </a:t>
            </a:r>
          </a:p>
          <a:p>
            <a:pPr marL="285750" indent="-285750">
              <a:buFont typeface="Arial" panose="020B0604020202020204" pitchFamily="34" charset="0"/>
              <a:buChar char="•"/>
            </a:pPr>
            <a:r>
              <a:rPr lang="en-US" sz="1800" dirty="0">
                <a:solidFill>
                  <a:srgbClr val="00B050"/>
                </a:solidFill>
              </a:rPr>
              <a:t>The nitrogen phase separator vessel is located in the bottom left corner. </a:t>
            </a:r>
          </a:p>
        </p:txBody>
      </p:sp>
    </p:spTree>
    <p:extLst>
      <p:ext uri="{BB962C8B-B14F-4D97-AF65-F5344CB8AC3E}">
        <p14:creationId xmlns:p14="http://schemas.microsoft.com/office/powerpoint/2010/main" val="42135329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34954A-E36E-4802-91C3-494862E0CA50}"/>
              </a:ext>
            </a:extLst>
          </p:cNvPr>
          <p:cNvSpPr>
            <a:spLocks noGrp="1"/>
          </p:cNvSpPr>
          <p:nvPr>
            <p:ph idx="1"/>
          </p:nvPr>
        </p:nvSpPr>
        <p:spPr/>
        <p:txBody>
          <a:bodyPr/>
          <a:lstStyle/>
          <a:p>
            <a:r>
              <a:rPr lang="en-US" sz="2000" dirty="0"/>
              <a:t>The transfer connection to the Distribution Box is almost complete</a:t>
            </a:r>
          </a:p>
          <a:p>
            <a:r>
              <a:rPr lang="en-US" sz="2000" dirty="0"/>
              <a:t>Objective is to cooldown the outdoor transfer line and Distribution Box in Summer 2021</a:t>
            </a:r>
          </a:p>
        </p:txBody>
      </p:sp>
      <p:sp>
        <p:nvSpPr>
          <p:cNvPr id="3" name="Title 2">
            <a:extLst>
              <a:ext uri="{FF2B5EF4-FFF2-40B4-BE49-F238E27FC236}">
                <a16:creationId xmlns:a16="http://schemas.microsoft.com/office/drawing/2014/main" id="{B38CCD3C-75B6-4942-B1FB-2A1528A94EB0}"/>
              </a:ext>
            </a:extLst>
          </p:cNvPr>
          <p:cNvSpPr>
            <a:spLocks noGrp="1"/>
          </p:cNvSpPr>
          <p:nvPr>
            <p:ph type="title"/>
          </p:nvPr>
        </p:nvSpPr>
        <p:spPr/>
        <p:txBody>
          <a:bodyPr/>
          <a:lstStyle/>
          <a:p>
            <a:r>
              <a:rPr lang="en-US" dirty="0"/>
              <a:t>Distribution Box</a:t>
            </a:r>
          </a:p>
        </p:txBody>
      </p:sp>
      <p:sp>
        <p:nvSpPr>
          <p:cNvPr id="4" name="Date Placeholder 3">
            <a:extLst>
              <a:ext uri="{FF2B5EF4-FFF2-40B4-BE49-F238E27FC236}">
                <a16:creationId xmlns:a16="http://schemas.microsoft.com/office/drawing/2014/main" id="{65CBCAE7-7D46-4268-A218-A59564427902}"/>
              </a:ext>
            </a:extLst>
          </p:cNvPr>
          <p:cNvSpPr>
            <a:spLocks noGrp="1"/>
          </p:cNvSpPr>
          <p:nvPr>
            <p:ph type="dt" sz="half" idx="2"/>
          </p:nvPr>
        </p:nvSpPr>
        <p:spPr/>
        <p:txBody>
          <a:bodyPr/>
          <a:lstStyle/>
          <a:p>
            <a:pPr>
              <a:defRPr/>
            </a:pPr>
            <a:r>
              <a:rPr lang="en-US"/>
              <a:t>2/24/2021</a:t>
            </a:r>
            <a:endParaRPr lang="en-US" dirty="0"/>
          </a:p>
        </p:txBody>
      </p:sp>
      <p:sp>
        <p:nvSpPr>
          <p:cNvPr id="5" name="Footer Placeholder 4">
            <a:extLst>
              <a:ext uri="{FF2B5EF4-FFF2-40B4-BE49-F238E27FC236}">
                <a16:creationId xmlns:a16="http://schemas.microsoft.com/office/drawing/2014/main" id="{D2AC8544-B366-40D7-8117-B48080CD1DCB}"/>
              </a:ext>
            </a:extLst>
          </p:cNvPr>
          <p:cNvSpPr>
            <a:spLocks noGrp="1"/>
          </p:cNvSpPr>
          <p:nvPr>
            <p:ph type="ftr" sz="quarter" idx="3"/>
          </p:nvPr>
        </p:nvSpPr>
        <p:spPr/>
        <p:txBody>
          <a:bodyPr/>
          <a:lstStyle/>
          <a:p>
            <a:pPr>
              <a:defRPr/>
            </a:pPr>
            <a:r>
              <a:rPr lang="en-US"/>
              <a:t>Mu2e Cryogenics | Fermilab Engineering Retreat</a:t>
            </a:r>
            <a:endParaRPr lang="en-US" b="1" dirty="0"/>
          </a:p>
        </p:txBody>
      </p:sp>
      <p:sp>
        <p:nvSpPr>
          <p:cNvPr id="6" name="Slide Number Placeholder 5">
            <a:extLst>
              <a:ext uri="{FF2B5EF4-FFF2-40B4-BE49-F238E27FC236}">
                <a16:creationId xmlns:a16="http://schemas.microsoft.com/office/drawing/2014/main" id="{5D6F6CC0-110A-4366-AE2A-E5F132D7714B}"/>
              </a:ext>
            </a:extLst>
          </p:cNvPr>
          <p:cNvSpPr>
            <a:spLocks noGrp="1"/>
          </p:cNvSpPr>
          <p:nvPr>
            <p:ph type="sldNum" sz="quarter" idx="4"/>
          </p:nvPr>
        </p:nvSpPr>
        <p:spPr/>
        <p:txBody>
          <a:bodyPr/>
          <a:lstStyle/>
          <a:p>
            <a:pPr>
              <a:defRPr/>
            </a:pPr>
            <a:fld id="{148C009B-CB69-E04A-B9B3-34B26D69E9CF}" type="slidenum">
              <a:rPr lang="en-US" smtClean="0"/>
              <a:pPr>
                <a:defRPr/>
              </a:pPr>
              <a:t>15</a:t>
            </a:fld>
            <a:endParaRPr lang="en-US" dirty="0"/>
          </a:p>
        </p:txBody>
      </p:sp>
      <p:pic>
        <p:nvPicPr>
          <p:cNvPr id="8" name="Picture 7" descr="A picture containing dirty, miller&#10;&#10;Description automatically generated">
            <a:extLst>
              <a:ext uri="{FF2B5EF4-FFF2-40B4-BE49-F238E27FC236}">
                <a16:creationId xmlns:a16="http://schemas.microsoft.com/office/drawing/2014/main" id="{46C9A3E9-DEA4-4F3C-ADFB-928A606C768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52565" y="2421949"/>
            <a:ext cx="4372682" cy="3279512"/>
          </a:xfrm>
          <a:prstGeom prst="rect">
            <a:avLst/>
          </a:prstGeom>
        </p:spPr>
      </p:pic>
      <p:sp>
        <p:nvSpPr>
          <p:cNvPr id="9" name="TextBox 8">
            <a:extLst>
              <a:ext uri="{FF2B5EF4-FFF2-40B4-BE49-F238E27FC236}">
                <a16:creationId xmlns:a16="http://schemas.microsoft.com/office/drawing/2014/main" id="{FB05ED15-253D-415E-87B1-60ED0802CC8D}"/>
              </a:ext>
            </a:extLst>
          </p:cNvPr>
          <p:cNvSpPr txBox="1"/>
          <p:nvPr/>
        </p:nvSpPr>
        <p:spPr>
          <a:xfrm>
            <a:off x="4774393" y="5775366"/>
            <a:ext cx="4173517" cy="307777"/>
          </a:xfrm>
          <a:prstGeom prst="rect">
            <a:avLst/>
          </a:prstGeom>
          <a:noFill/>
        </p:spPr>
        <p:txBody>
          <a:bodyPr wrap="square" rtlCol="0">
            <a:spAutoFit/>
          </a:bodyPr>
          <a:lstStyle/>
          <a:p>
            <a:r>
              <a:rPr lang="en-US" sz="1400" dirty="0"/>
              <a:t>DB connection to Outdoor Transfer Line as of last week</a:t>
            </a:r>
          </a:p>
        </p:txBody>
      </p:sp>
      <p:pic>
        <p:nvPicPr>
          <p:cNvPr id="10" name="Picture 79" descr="cid:5589A5BC-130A-4334-8011-A5A596D33C0A@dhcp.fnal.gov">
            <a:extLst>
              <a:ext uri="{FF2B5EF4-FFF2-40B4-BE49-F238E27FC236}">
                <a16:creationId xmlns:a16="http://schemas.microsoft.com/office/drawing/2014/main" id="{62DA6E7B-9F81-41AA-AF72-3EE747C5823B}"/>
              </a:ext>
            </a:extLst>
          </p:cNvPr>
          <p:cNvPicPr>
            <a:picLocks noChangeAspect="1" noChangeArrowheads="1"/>
          </p:cNvPicPr>
          <p:nvPr/>
        </p:nvPicPr>
        <p:blipFill>
          <a:blip r:embed="rId3" r:link="rId4" cstate="screen">
            <a:extLst>
              <a:ext uri="{28A0092B-C50C-407E-A947-70E740481C1C}">
                <a14:useLocalDpi xmlns:a14="http://schemas.microsoft.com/office/drawing/2010/main"/>
              </a:ext>
            </a:extLst>
          </a:blip>
          <a:srcRect/>
          <a:stretch>
            <a:fillRect/>
          </a:stretch>
        </p:blipFill>
        <p:spPr bwMode="auto">
          <a:xfrm>
            <a:off x="137837" y="2421949"/>
            <a:ext cx="4368397" cy="327659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A008E4E-3C28-4FBB-9555-F7332FEAB8BB}"/>
              </a:ext>
            </a:extLst>
          </p:cNvPr>
          <p:cNvSpPr txBox="1"/>
          <p:nvPr/>
        </p:nvSpPr>
        <p:spPr>
          <a:xfrm>
            <a:off x="332717" y="5775366"/>
            <a:ext cx="4173517" cy="307777"/>
          </a:xfrm>
          <a:prstGeom prst="rect">
            <a:avLst/>
          </a:prstGeom>
          <a:noFill/>
        </p:spPr>
        <p:txBody>
          <a:bodyPr wrap="square" rtlCol="0">
            <a:spAutoFit/>
          </a:bodyPr>
          <a:lstStyle/>
          <a:p>
            <a:r>
              <a:rPr lang="en-US" sz="1400" dirty="0"/>
              <a:t>DB and 3000L </a:t>
            </a:r>
            <a:r>
              <a:rPr lang="en-US" sz="1400" dirty="0" err="1"/>
              <a:t>LHe</a:t>
            </a:r>
            <a:r>
              <a:rPr lang="en-US" sz="1400" dirty="0"/>
              <a:t> Dewar as Delivered to Fermilab</a:t>
            </a:r>
          </a:p>
        </p:txBody>
      </p:sp>
    </p:spTree>
    <p:extLst>
      <p:ext uri="{BB962C8B-B14F-4D97-AF65-F5344CB8AC3E}">
        <p14:creationId xmlns:p14="http://schemas.microsoft.com/office/powerpoint/2010/main" val="3694723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2D14382D-19F5-481E-BE09-8B24C637534B}"/>
              </a:ext>
            </a:extLst>
          </p:cNvPr>
          <p:cNvPicPr>
            <a:picLocks noGrp="1" noChangeAspect="1"/>
          </p:cNvPicPr>
          <p:nvPr>
            <p:ph idx="1"/>
          </p:nvPr>
        </p:nvPicPr>
        <p:blipFill>
          <a:blip r:embed="rId2"/>
          <a:stretch>
            <a:fillRect/>
          </a:stretch>
        </p:blipFill>
        <p:spPr>
          <a:xfrm>
            <a:off x="5253135" y="973564"/>
            <a:ext cx="3937790" cy="2979249"/>
          </a:xfrm>
          <a:prstGeom prst="rect">
            <a:avLst/>
          </a:prstGeom>
        </p:spPr>
      </p:pic>
      <p:sp>
        <p:nvSpPr>
          <p:cNvPr id="3" name="Title 2">
            <a:extLst>
              <a:ext uri="{FF2B5EF4-FFF2-40B4-BE49-F238E27FC236}">
                <a16:creationId xmlns:a16="http://schemas.microsoft.com/office/drawing/2014/main" id="{6B64592A-BA57-4447-A7E9-BC414B45EB9E}"/>
              </a:ext>
            </a:extLst>
          </p:cNvPr>
          <p:cNvSpPr>
            <a:spLocks noGrp="1"/>
          </p:cNvSpPr>
          <p:nvPr>
            <p:ph type="title"/>
          </p:nvPr>
        </p:nvSpPr>
        <p:spPr/>
        <p:txBody>
          <a:bodyPr/>
          <a:lstStyle/>
          <a:p>
            <a:r>
              <a:rPr lang="en-US" sz="2400" dirty="0"/>
              <a:t>Distribution Box to Outdoor Transfer Line Connection</a:t>
            </a:r>
          </a:p>
        </p:txBody>
      </p:sp>
      <p:sp>
        <p:nvSpPr>
          <p:cNvPr id="4" name="Date Placeholder 3">
            <a:extLst>
              <a:ext uri="{FF2B5EF4-FFF2-40B4-BE49-F238E27FC236}">
                <a16:creationId xmlns:a16="http://schemas.microsoft.com/office/drawing/2014/main" id="{2AAF5BC7-EED2-413C-ACF6-383B2703438F}"/>
              </a:ext>
            </a:extLst>
          </p:cNvPr>
          <p:cNvSpPr>
            <a:spLocks noGrp="1"/>
          </p:cNvSpPr>
          <p:nvPr>
            <p:ph type="dt" sz="half" idx="2"/>
          </p:nvPr>
        </p:nvSpPr>
        <p:spPr/>
        <p:txBody>
          <a:bodyPr/>
          <a:lstStyle/>
          <a:p>
            <a:pPr>
              <a:defRPr/>
            </a:pPr>
            <a:r>
              <a:rPr lang="en-US"/>
              <a:t>2/24/2021</a:t>
            </a:r>
            <a:endParaRPr lang="en-US" dirty="0"/>
          </a:p>
        </p:txBody>
      </p:sp>
      <p:sp>
        <p:nvSpPr>
          <p:cNvPr id="5" name="Footer Placeholder 4">
            <a:extLst>
              <a:ext uri="{FF2B5EF4-FFF2-40B4-BE49-F238E27FC236}">
                <a16:creationId xmlns:a16="http://schemas.microsoft.com/office/drawing/2014/main" id="{EEA04C5F-D05A-449F-B6EA-CB931BED8C3B}"/>
              </a:ext>
            </a:extLst>
          </p:cNvPr>
          <p:cNvSpPr>
            <a:spLocks noGrp="1"/>
          </p:cNvSpPr>
          <p:nvPr>
            <p:ph type="ftr" sz="quarter" idx="3"/>
          </p:nvPr>
        </p:nvSpPr>
        <p:spPr/>
        <p:txBody>
          <a:bodyPr/>
          <a:lstStyle/>
          <a:p>
            <a:pPr>
              <a:defRPr/>
            </a:pPr>
            <a:r>
              <a:rPr lang="en-US"/>
              <a:t>Mu2e Cryogenics | Fermilab Engineering Retreat</a:t>
            </a:r>
            <a:endParaRPr lang="en-US" b="1" dirty="0"/>
          </a:p>
        </p:txBody>
      </p:sp>
      <p:sp>
        <p:nvSpPr>
          <p:cNvPr id="6" name="Slide Number Placeholder 5">
            <a:extLst>
              <a:ext uri="{FF2B5EF4-FFF2-40B4-BE49-F238E27FC236}">
                <a16:creationId xmlns:a16="http://schemas.microsoft.com/office/drawing/2014/main" id="{1A01C372-5FA9-4243-AB82-EB342E5FA822}"/>
              </a:ext>
            </a:extLst>
          </p:cNvPr>
          <p:cNvSpPr>
            <a:spLocks noGrp="1"/>
          </p:cNvSpPr>
          <p:nvPr>
            <p:ph type="sldNum" sz="quarter" idx="4"/>
          </p:nvPr>
        </p:nvSpPr>
        <p:spPr/>
        <p:txBody>
          <a:bodyPr/>
          <a:lstStyle/>
          <a:p>
            <a:pPr>
              <a:defRPr/>
            </a:pPr>
            <a:fld id="{148C009B-CB69-E04A-B9B3-34B26D69E9CF}" type="slidenum">
              <a:rPr lang="en-US" smtClean="0"/>
              <a:pPr>
                <a:defRPr/>
              </a:pPr>
              <a:t>16</a:t>
            </a:fld>
            <a:endParaRPr lang="en-US" dirty="0"/>
          </a:p>
        </p:txBody>
      </p:sp>
      <p:pic>
        <p:nvPicPr>
          <p:cNvPr id="8" name="Picture 7">
            <a:extLst>
              <a:ext uri="{FF2B5EF4-FFF2-40B4-BE49-F238E27FC236}">
                <a16:creationId xmlns:a16="http://schemas.microsoft.com/office/drawing/2014/main" id="{9BCC0BF9-B32F-40F9-9D15-729F0C647D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73565"/>
            <a:ext cx="5124996" cy="5075853"/>
          </a:xfrm>
          <a:prstGeom prst="rect">
            <a:avLst/>
          </a:prstGeom>
        </p:spPr>
      </p:pic>
      <p:sp>
        <p:nvSpPr>
          <p:cNvPr id="9" name="TextBox 8">
            <a:extLst>
              <a:ext uri="{FF2B5EF4-FFF2-40B4-BE49-F238E27FC236}">
                <a16:creationId xmlns:a16="http://schemas.microsoft.com/office/drawing/2014/main" id="{28F43D95-4294-41B5-848E-0402640851EA}"/>
              </a:ext>
            </a:extLst>
          </p:cNvPr>
          <p:cNvSpPr txBox="1"/>
          <p:nvPr/>
        </p:nvSpPr>
        <p:spPr>
          <a:xfrm>
            <a:off x="5449078" y="4057233"/>
            <a:ext cx="3902127" cy="2800767"/>
          </a:xfrm>
          <a:prstGeom prst="rect">
            <a:avLst/>
          </a:prstGeom>
          <a:noFill/>
        </p:spPr>
        <p:txBody>
          <a:bodyPr wrap="square" rtlCol="0">
            <a:spAutoFit/>
          </a:bodyPr>
          <a:lstStyle/>
          <a:p>
            <a:r>
              <a:rPr lang="en-US" sz="1600" dirty="0"/>
              <a:t>Two welds which had been made several years ago showed evidence of inadequate purging.</a:t>
            </a:r>
          </a:p>
          <a:p>
            <a:endParaRPr lang="en-US" sz="1600" dirty="0"/>
          </a:p>
          <a:p>
            <a:r>
              <a:rPr lang="en-US" sz="1600" dirty="0"/>
              <a:t>Use of oxygen monitor to measure oxygen content in purge gas is a best practice.  </a:t>
            </a:r>
          </a:p>
          <a:p>
            <a:endParaRPr lang="en-US" sz="1600" dirty="0"/>
          </a:p>
          <a:p>
            <a:r>
              <a:rPr lang="en-US" sz="1600" dirty="0"/>
              <a:t>Engineer should specify the maximum oxygen content in purge gas</a:t>
            </a:r>
          </a:p>
          <a:p>
            <a:endParaRPr lang="en-US" sz="1600" dirty="0"/>
          </a:p>
          <a:p>
            <a:endParaRPr lang="en-US" sz="1600" dirty="0"/>
          </a:p>
        </p:txBody>
      </p:sp>
    </p:spTree>
    <p:extLst>
      <p:ext uri="{BB962C8B-B14F-4D97-AF65-F5344CB8AC3E}">
        <p14:creationId xmlns:p14="http://schemas.microsoft.com/office/powerpoint/2010/main" val="39047883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70CA00-9EEE-4120-8601-D5B86010DFFD}"/>
              </a:ext>
            </a:extLst>
          </p:cNvPr>
          <p:cNvSpPr>
            <a:spLocks noGrp="1"/>
          </p:cNvSpPr>
          <p:nvPr>
            <p:ph type="title"/>
          </p:nvPr>
        </p:nvSpPr>
        <p:spPr/>
        <p:txBody>
          <a:bodyPr/>
          <a:lstStyle/>
          <a:p>
            <a:r>
              <a:rPr lang="en-US" dirty="0"/>
              <a:t>Oxygen and Stainless Steel</a:t>
            </a:r>
          </a:p>
        </p:txBody>
      </p:sp>
      <p:sp>
        <p:nvSpPr>
          <p:cNvPr id="4" name="Date Placeholder 3">
            <a:extLst>
              <a:ext uri="{FF2B5EF4-FFF2-40B4-BE49-F238E27FC236}">
                <a16:creationId xmlns:a16="http://schemas.microsoft.com/office/drawing/2014/main" id="{5D6D4230-D181-4970-977F-BF601775FFD6}"/>
              </a:ext>
            </a:extLst>
          </p:cNvPr>
          <p:cNvSpPr>
            <a:spLocks noGrp="1"/>
          </p:cNvSpPr>
          <p:nvPr>
            <p:ph type="dt" sz="half" idx="2"/>
          </p:nvPr>
        </p:nvSpPr>
        <p:spPr/>
        <p:txBody>
          <a:bodyPr/>
          <a:lstStyle/>
          <a:p>
            <a:pPr>
              <a:defRPr/>
            </a:pPr>
            <a:r>
              <a:rPr lang="en-US"/>
              <a:t>2/24/2021</a:t>
            </a:r>
            <a:endParaRPr lang="en-US" dirty="0"/>
          </a:p>
        </p:txBody>
      </p:sp>
      <p:sp>
        <p:nvSpPr>
          <p:cNvPr id="5" name="Footer Placeholder 4">
            <a:extLst>
              <a:ext uri="{FF2B5EF4-FFF2-40B4-BE49-F238E27FC236}">
                <a16:creationId xmlns:a16="http://schemas.microsoft.com/office/drawing/2014/main" id="{A725454D-F150-453F-A918-097236B29D09}"/>
              </a:ext>
            </a:extLst>
          </p:cNvPr>
          <p:cNvSpPr>
            <a:spLocks noGrp="1"/>
          </p:cNvSpPr>
          <p:nvPr>
            <p:ph type="ftr" sz="quarter" idx="3"/>
          </p:nvPr>
        </p:nvSpPr>
        <p:spPr/>
        <p:txBody>
          <a:bodyPr/>
          <a:lstStyle/>
          <a:p>
            <a:pPr>
              <a:defRPr/>
            </a:pPr>
            <a:r>
              <a:rPr lang="en-US"/>
              <a:t>Mu2e Cryogenics | Fermilab Engineering Retreat</a:t>
            </a:r>
            <a:endParaRPr lang="en-US" b="1" dirty="0"/>
          </a:p>
        </p:txBody>
      </p:sp>
      <p:sp>
        <p:nvSpPr>
          <p:cNvPr id="6" name="Slide Number Placeholder 5">
            <a:extLst>
              <a:ext uri="{FF2B5EF4-FFF2-40B4-BE49-F238E27FC236}">
                <a16:creationId xmlns:a16="http://schemas.microsoft.com/office/drawing/2014/main" id="{CCC4C7E8-3647-43C5-8B40-DFE796A2CD9D}"/>
              </a:ext>
            </a:extLst>
          </p:cNvPr>
          <p:cNvSpPr>
            <a:spLocks noGrp="1"/>
          </p:cNvSpPr>
          <p:nvPr>
            <p:ph type="sldNum" sz="quarter" idx="4"/>
          </p:nvPr>
        </p:nvSpPr>
        <p:spPr/>
        <p:txBody>
          <a:bodyPr/>
          <a:lstStyle/>
          <a:p>
            <a:pPr>
              <a:defRPr/>
            </a:pPr>
            <a:fld id="{148C009B-CB69-E04A-B9B3-34B26D69E9CF}" type="slidenum">
              <a:rPr lang="en-US" smtClean="0"/>
              <a:pPr>
                <a:defRPr/>
              </a:pPr>
              <a:t>17</a:t>
            </a:fld>
            <a:endParaRPr lang="en-US" dirty="0"/>
          </a:p>
        </p:txBody>
      </p:sp>
      <p:pic>
        <p:nvPicPr>
          <p:cNvPr id="7" name="Content Placeholder 6">
            <a:extLst>
              <a:ext uri="{FF2B5EF4-FFF2-40B4-BE49-F238E27FC236}">
                <a16:creationId xmlns:a16="http://schemas.microsoft.com/office/drawing/2014/main" id="{E2AE22C1-BFA3-4FD9-AFA5-453D406B8B84}"/>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5919218" y="0"/>
            <a:ext cx="3041489" cy="3191674"/>
          </a:xfrm>
          <a:prstGeom prst="rect">
            <a:avLst/>
          </a:prstGeom>
        </p:spPr>
      </p:pic>
      <p:cxnSp>
        <p:nvCxnSpPr>
          <p:cNvPr id="9" name="Straight Connector 8">
            <a:extLst>
              <a:ext uri="{FF2B5EF4-FFF2-40B4-BE49-F238E27FC236}">
                <a16:creationId xmlns:a16="http://schemas.microsoft.com/office/drawing/2014/main" id="{BE56FAAD-4FDE-4752-A4A7-380FB134E397}"/>
              </a:ext>
            </a:extLst>
          </p:cNvPr>
          <p:cNvCxnSpPr/>
          <p:nvPr/>
        </p:nvCxnSpPr>
        <p:spPr>
          <a:xfrm>
            <a:off x="6490045" y="1047301"/>
            <a:ext cx="2407298"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DF4F11DB-C4F9-4831-97DE-FF9474207180}"/>
              </a:ext>
            </a:extLst>
          </p:cNvPr>
          <p:cNvSpPr txBox="1"/>
          <p:nvPr/>
        </p:nvSpPr>
        <p:spPr>
          <a:xfrm>
            <a:off x="6090280" y="3086586"/>
            <a:ext cx="3387012" cy="369332"/>
          </a:xfrm>
          <a:prstGeom prst="rect">
            <a:avLst/>
          </a:prstGeom>
          <a:noFill/>
        </p:spPr>
        <p:txBody>
          <a:bodyPr wrap="square" rtlCol="0">
            <a:spAutoFit/>
          </a:bodyPr>
          <a:lstStyle/>
          <a:p>
            <a:pPr algn="ctr"/>
            <a:r>
              <a:rPr lang="en-US" sz="1800" dirty="0">
                <a:solidFill>
                  <a:schemeClr val="accent6">
                    <a:lumMod val="50000"/>
                  </a:schemeClr>
                </a:solidFill>
              </a:rPr>
              <a:t>% Oxygen in Weld Metal</a:t>
            </a:r>
          </a:p>
        </p:txBody>
      </p:sp>
      <p:pic>
        <p:nvPicPr>
          <p:cNvPr id="13" name="Picture 12">
            <a:extLst>
              <a:ext uri="{FF2B5EF4-FFF2-40B4-BE49-F238E27FC236}">
                <a16:creationId xmlns:a16="http://schemas.microsoft.com/office/drawing/2014/main" id="{A7E3BB0F-5E0D-45F0-A557-6FECBF0CC56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74644" y="3455918"/>
            <a:ext cx="7248039" cy="3266232"/>
          </a:xfrm>
          <a:prstGeom prst="rect">
            <a:avLst/>
          </a:prstGeom>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34B6F21D-D6B3-42EA-932F-3FBD4685C019}"/>
              </a:ext>
            </a:extLst>
          </p:cNvPr>
          <p:cNvSpPr txBox="1"/>
          <p:nvPr/>
        </p:nvSpPr>
        <p:spPr>
          <a:xfrm>
            <a:off x="298580" y="811763"/>
            <a:ext cx="5570375" cy="2862322"/>
          </a:xfrm>
          <a:prstGeom prst="rect">
            <a:avLst/>
          </a:prstGeom>
          <a:noFill/>
        </p:spPr>
        <p:txBody>
          <a:bodyPr wrap="square" rtlCol="0">
            <a:spAutoFit/>
          </a:bodyPr>
          <a:lstStyle/>
          <a:p>
            <a:pPr marL="342900" indent="-342900">
              <a:buFont typeface="Arial" panose="020B0604020202020204" pitchFamily="34" charset="0"/>
              <a:buChar char="•"/>
            </a:pPr>
            <a:r>
              <a:rPr lang="en-US" sz="1800" dirty="0"/>
              <a:t>ASME requires lateral expansion on Charpy impact test specimen to be 0.53 mm if we want to impact test at 77K instead of 5K for 308L and 316L filler metal</a:t>
            </a:r>
          </a:p>
          <a:p>
            <a:pPr marL="342900" indent="-342900">
              <a:buFont typeface="Arial" panose="020B0604020202020204" pitchFamily="34" charset="0"/>
              <a:buChar char="•"/>
            </a:pPr>
            <a:r>
              <a:rPr lang="en-US" sz="1800" dirty="0"/>
              <a:t>In paper from Brookhaven &amp; NIST only weld metal with less than 50 ppm oxygen content passed impact testing requirements</a:t>
            </a:r>
          </a:p>
          <a:p>
            <a:pPr marL="342900" indent="-342900">
              <a:buFont typeface="Arial" panose="020B0604020202020204" pitchFamily="34" charset="0"/>
              <a:buChar char="•"/>
            </a:pPr>
            <a:r>
              <a:rPr lang="en-US" sz="1800" dirty="0"/>
              <a:t>Good shielding and purging practices make weld cleaning easier and improve low temperature toughness</a:t>
            </a:r>
          </a:p>
          <a:p>
            <a:pPr marL="342900" indent="-342900">
              <a:buFont typeface="Arial" panose="020B0604020202020204" pitchFamily="34" charset="0"/>
              <a:buChar char="•"/>
            </a:pPr>
            <a:endParaRPr lang="en-US" sz="1800" dirty="0"/>
          </a:p>
        </p:txBody>
      </p:sp>
    </p:spTree>
    <p:extLst>
      <p:ext uri="{BB962C8B-B14F-4D97-AF65-F5344CB8AC3E}">
        <p14:creationId xmlns:p14="http://schemas.microsoft.com/office/powerpoint/2010/main" val="37914887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picture containing yellow, indoor, metal, device&#10;&#10;Description automatically generated">
            <a:extLst>
              <a:ext uri="{FF2B5EF4-FFF2-40B4-BE49-F238E27FC236}">
                <a16:creationId xmlns:a16="http://schemas.microsoft.com/office/drawing/2014/main" id="{701F0CF5-BBF1-4F0F-ADA0-4D95CC55907E}"/>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rot="5400000">
            <a:off x="-411490" y="1536237"/>
            <a:ext cx="5120715" cy="3840536"/>
          </a:xfrm>
        </p:spPr>
      </p:pic>
      <p:sp>
        <p:nvSpPr>
          <p:cNvPr id="3" name="Title 2">
            <a:extLst>
              <a:ext uri="{FF2B5EF4-FFF2-40B4-BE49-F238E27FC236}">
                <a16:creationId xmlns:a16="http://schemas.microsoft.com/office/drawing/2014/main" id="{099F6D47-12D8-4DAB-93EE-735465BC3EC5}"/>
              </a:ext>
            </a:extLst>
          </p:cNvPr>
          <p:cNvSpPr>
            <a:spLocks noGrp="1"/>
          </p:cNvSpPr>
          <p:nvPr>
            <p:ph type="title"/>
          </p:nvPr>
        </p:nvSpPr>
        <p:spPr/>
        <p:txBody>
          <a:bodyPr/>
          <a:lstStyle/>
          <a:p>
            <a:r>
              <a:rPr lang="en-US" dirty="0"/>
              <a:t>ASC Leads at HAB</a:t>
            </a:r>
          </a:p>
        </p:txBody>
      </p:sp>
      <p:sp>
        <p:nvSpPr>
          <p:cNvPr id="4" name="Date Placeholder 3">
            <a:extLst>
              <a:ext uri="{FF2B5EF4-FFF2-40B4-BE49-F238E27FC236}">
                <a16:creationId xmlns:a16="http://schemas.microsoft.com/office/drawing/2014/main" id="{94952D37-7F3D-4B03-B960-0C513C1DD23F}"/>
              </a:ext>
            </a:extLst>
          </p:cNvPr>
          <p:cNvSpPr>
            <a:spLocks noGrp="1"/>
          </p:cNvSpPr>
          <p:nvPr>
            <p:ph type="dt" sz="half" idx="2"/>
          </p:nvPr>
        </p:nvSpPr>
        <p:spPr/>
        <p:txBody>
          <a:bodyPr/>
          <a:lstStyle/>
          <a:p>
            <a:pPr>
              <a:defRPr/>
            </a:pPr>
            <a:r>
              <a:rPr lang="en-US"/>
              <a:t>2/24/2021</a:t>
            </a:r>
            <a:endParaRPr lang="en-US" dirty="0"/>
          </a:p>
        </p:txBody>
      </p:sp>
      <p:sp>
        <p:nvSpPr>
          <p:cNvPr id="5" name="Footer Placeholder 4">
            <a:extLst>
              <a:ext uri="{FF2B5EF4-FFF2-40B4-BE49-F238E27FC236}">
                <a16:creationId xmlns:a16="http://schemas.microsoft.com/office/drawing/2014/main" id="{86693DA3-5FA0-4888-A52C-5427EF6E31B4}"/>
              </a:ext>
            </a:extLst>
          </p:cNvPr>
          <p:cNvSpPr>
            <a:spLocks noGrp="1"/>
          </p:cNvSpPr>
          <p:nvPr>
            <p:ph type="ftr" sz="quarter" idx="3"/>
          </p:nvPr>
        </p:nvSpPr>
        <p:spPr/>
        <p:txBody>
          <a:bodyPr/>
          <a:lstStyle/>
          <a:p>
            <a:pPr>
              <a:defRPr/>
            </a:pPr>
            <a:r>
              <a:rPr lang="en-US"/>
              <a:t>Mu2e Cryogenics | Fermilab Engineering Retreat</a:t>
            </a:r>
            <a:endParaRPr lang="en-US" b="1" dirty="0"/>
          </a:p>
        </p:txBody>
      </p:sp>
      <p:sp>
        <p:nvSpPr>
          <p:cNvPr id="6" name="Slide Number Placeholder 5">
            <a:extLst>
              <a:ext uri="{FF2B5EF4-FFF2-40B4-BE49-F238E27FC236}">
                <a16:creationId xmlns:a16="http://schemas.microsoft.com/office/drawing/2014/main" id="{5CE7BAC8-3287-4DF0-9D21-57E4A072685D}"/>
              </a:ext>
            </a:extLst>
          </p:cNvPr>
          <p:cNvSpPr>
            <a:spLocks noGrp="1"/>
          </p:cNvSpPr>
          <p:nvPr>
            <p:ph type="sldNum" sz="quarter" idx="4"/>
          </p:nvPr>
        </p:nvSpPr>
        <p:spPr/>
        <p:txBody>
          <a:bodyPr/>
          <a:lstStyle/>
          <a:p>
            <a:pPr>
              <a:defRPr/>
            </a:pPr>
            <a:fld id="{148C009B-CB69-E04A-B9B3-34B26D69E9CF}" type="slidenum">
              <a:rPr lang="en-US" smtClean="0"/>
              <a:pPr>
                <a:defRPr/>
              </a:pPr>
              <a:t>18</a:t>
            </a:fld>
            <a:endParaRPr lang="en-US" dirty="0"/>
          </a:p>
        </p:txBody>
      </p:sp>
      <p:pic>
        <p:nvPicPr>
          <p:cNvPr id="9" name="Content Placeholder 7" descr="A picture containing indoor, miller&#10;&#10;Description automatically generated">
            <a:extLst>
              <a:ext uri="{FF2B5EF4-FFF2-40B4-BE49-F238E27FC236}">
                <a16:creationId xmlns:a16="http://schemas.microsoft.com/office/drawing/2014/main" id="{A773183D-FEB4-4E1C-A596-AC0D455E68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3765442" y="795342"/>
            <a:ext cx="5885666" cy="4414250"/>
          </a:xfrm>
          <a:prstGeom prst="rect">
            <a:avLst/>
          </a:prstGeom>
        </p:spPr>
      </p:pic>
    </p:spTree>
    <p:extLst>
      <p:ext uri="{BB962C8B-B14F-4D97-AF65-F5344CB8AC3E}">
        <p14:creationId xmlns:p14="http://schemas.microsoft.com/office/powerpoint/2010/main" val="39024296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2E229E-75B9-495C-82D6-B83C058A5864}"/>
              </a:ext>
            </a:extLst>
          </p:cNvPr>
          <p:cNvSpPr>
            <a:spLocks noGrp="1"/>
          </p:cNvSpPr>
          <p:nvPr>
            <p:ph type="title"/>
          </p:nvPr>
        </p:nvSpPr>
        <p:spPr/>
        <p:txBody>
          <a:bodyPr/>
          <a:lstStyle/>
          <a:p>
            <a:r>
              <a:rPr lang="en-US" dirty="0"/>
              <a:t>Power Lead Splice Lead Qualification Testing</a:t>
            </a:r>
          </a:p>
        </p:txBody>
      </p:sp>
      <p:sp>
        <p:nvSpPr>
          <p:cNvPr id="4" name="Date Placeholder 3">
            <a:extLst>
              <a:ext uri="{FF2B5EF4-FFF2-40B4-BE49-F238E27FC236}">
                <a16:creationId xmlns:a16="http://schemas.microsoft.com/office/drawing/2014/main" id="{AAAF959C-6AED-42E5-A0BD-80CA133F8DA7}"/>
              </a:ext>
            </a:extLst>
          </p:cNvPr>
          <p:cNvSpPr>
            <a:spLocks noGrp="1"/>
          </p:cNvSpPr>
          <p:nvPr>
            <p:ph type="dt" sz="half" idx="2"/>
          </p:nvPr>
        </p:nvSpPr>
        <p:spPr/>
        <p:txBody>
          <a:bodyPr/>
          <a:lstStyle/>
          <a:p>
            <a:pPr>
              <a:defRPr/>
            </a:pPr>
            <a:r>
              <a:rPr lang="en-US"/>
              <a:t>2/24/2021</a:t>
            </a:r>
            <a:endParaRPr lang="en-US" dirty="0"/>
          </a:p>
        </p:txBody>
      </p:sp>
      <p:sp>
        <p:nvSpPr>
          <p:cNvPr id="5" name="Footer Placeholder 4">
            <a:extLst>
              <a:ext uri="{FF2B5EF4-FFF2-40B4-BE49-F238E27FC236}">
                <a16:creationId xmlns:a16="http://schemas.microsoft.com/office/drawing/2014/main" id="{4DF3101E-FC54-418E-9BE0-885A5EDB9D30}"/>
              </a:ext>
            </a:extLst>
          </p:cNvPr>
          <p:cNvSpPr>
            <a:spLocks noGrp="1"/>
          </p:cNvSpPr>
          <p:nvPr>
            <p:ph type="ftr" sz="quarter" idx="3"/>
          </p:nvPr>
        </p:nvSpPr>
        <p:spPr/>
        <p:txBody>
          <a:bodyPr/>
          <a:lstStyle/>
          <a:p>
            <a:pPr>
              <a:defRPr/>
            </a:pPr>
            <a:r>
              <a:rPr lang="en-US"/>
              <a:t>Mu2e Cryogenics | Fermilab Engineering Retreat</a:t>
            </a:r>
            <a:endParaRPr lang="en-US" b="1" dirty="0"/>
          </a:p>
        </p:txBody>
      </p:sp>
      <p:sp>
        <p:nvSpPr>
          <p:cNvPr id="6" name="Slide Number Placeholder 5">
            <a:extLst>
              <a:ext uri="{FF2B5EF4-FFF2-40B4-BE49-F238E27FC236}">
                <a16:creationId xmlns:a16="http://schemas.microsoft.com/office/drawing/2014/main" id="{B48277A7-3893-4A50-A707-48BE9CEB039D}"/>
              </a:ext>
            </a:extLst>
          </p:cNvPr>
          <p:cNvSpPr>
            <a:spLocks noGrp="1"/>
          </p:cNvSpPr>
          <p:nvPr>
            <p:ph type="sldNum" sz="quarter" idx="4"/>
          </p:nvPr>
        </p:nvSpPr>
        <p:spPr/>
        <p:txBody>
          <a:bodyPr/>
          <a:lstStyle/>
          <a:p>
            <a:pPr>
              <a:defRPr/>
            </a:pPr>
            <a:fld id="{148C009B-CB69-E04A-B9B3-34B26D69E9CF}" type="slidenum">
              <a:rPr lang="en-US" smtClean="0"/>
              <a:pPr>
                <a:defRPr/>
              </a:pPr>
              <a:t>19</a:t>
            </a:fld>
            <a:endParaRPr lang="en-US" dirty="0"/>
          </a:p>
        </p:txBody>
      </p:sp>
      <p:pic>
        <p:nvPicPr>
          <p:cNvPr id="7" name="Content Placeholder 6">
            <a:extLst>
              <a:ext uri="{FF2B5EF4-FFF2-40B4-BE49-F238E27FC236}">
                <a16:creationId xmlns:a16="http://schemas.microsoft.com/office/drawing/2014/main" id="{2CAFFE57-1B41-4713-BAAC-357E5F844510}"/>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35124" y="2757117"/>
            <a:ext cx="1808922" cy="910424"/>
          </a:xfrm>
          <a:prstGeom prst="rect">
            <a:avLst/>
          </a:prstGeom>
        </p:spPr>
      </p:pic>
      <p:pic>
        <p:nvPicPr>
          <p:cNvPr id="8" name="Picture 7">
            <a:extLst>
              <a:ext uri="{FF2B5EF4-FFF2-40B4-BE49-F238E27FC236}">
                <a16:creationId xmlns:a16="http://schemas.microsoft.com/office/drawing/2014/main" id="{185003E1-6780-4093-9C63-6DA5DB50E14C}"/>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22250" y="889907"/>
            <a:ext cx="4218166" cy="2596742"/>
          </a:xfrm>
          <a:prstGeom prst="rect">
            <a:avLst/>
          </a:prstGeom>
        </p:spPr>
      </p:pic>
      <p:pic>
        <p:nvPicPr>
          <p:cNvPr id="9" name="Picture 8">
            <a:extLst>
              <a:ext uri="{FF2B5EF4-FFF2-40B4-BE49-F238E27FC236}">
                <a16:creationId xmlns:a16="http://schemas.microsoft.com/office/drawing/2014/main" id="{6D027DCA-ACA3-4E80-AFB3-FA7BC5A57D2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22828" y="905326"/>
            <a:ext cx="3398487" cy="5251030"/>
          </a:xfrm>
          <a:prstGeom prst="rect">
            <a:avLst/>
          </a:prstGeom>
        </p:spPr>
      </p:pic>
      <p:pic>
        <p:nvPicPr>
          <p:cNvPr id="10" name="Content Placeholder 7">
            <a:extLst>
              <a:ext uri="{FF2B5EF4-FFF2-40B4-BE49-F238E27FC236}">
                <a16:creationId xmlns:a16="http://schemas.microsoft.com/office/drawing/2014/main" id="{64697142-2C85-4BF3-9055-7A3F40C14CE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8349" y="3776869"/>
            <a:ext cx="3880354" cy="2427268"/>
          </a:xfrm>
          <a:prstGeom prst="rect">
            <a:avLst/>
          </a:prstGeom>
        </p:spPr>
      </p:pic>
    </p:spTree>
    <p:extLst>
      <p:ext uri="{BB962C8B-B14F-4D97-AF65-F5344CB8AC3E}">
        <p14:creationId xmlns:p14="http://schemas.microsoft.com/office/powerpoint/2010/main" val="7216708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D45EECA-08D0-456F-ABAC-FF927CB14903}"/>
              </a:ext>
            </a:extLst>
          </p:cNvPr>
          <p:cNvSpPr>
            <a:spLocks noGrp="1"/>
          </p:cNvSpPr>
          <p:nvPr>
            <p:ph idx="1"/>
          </p:nvPr>
        </p:nvSpPr>
        <p:spPr>
          <a:xfrm>
            <a:off x="222250" y="812523"/>
            <a:ext cx="8672513" cy="5059363"/>
          </a:xfrm>
        </p:spPr>
        <p:txBody>
          <a:bodyPr/>
          <a:lstStyle/>
          <a:p>
            <a:r>
              <a:rPr lang="en-US" sz="1800" dirty="0"/>
              <a:t>What is Mu2e?</a:t>
            </a:r>
          </a:p>
          <a:p>
            <a:pPr lvl="1"/>
            <a:r>
              <a:rPr lang="en-US" sz="1800" dirty="0"/>
              <a:t>Scientific Objective</a:t>
            </a:r>
          </a:p>
          <a:p>
            <a:pPr lvl="1"/>
            <a:r>
              <a:rPr lang="en-US" sz="1800" dirty="0"/>
              <a:t>Brief Description of Superconducting Solenoids</a:t>
            </a:r>
          </a:p>
          <a:p>
            <a:r>
              <a:rPr lang="en-US" sz="1800" dirty="0"/>
              <a:t>Cryogenic System Overview</a:t>
            </a:r>
          </a:p>
          <a:p>
            <a:r>
              <a:rPr lang="en-US" sz="1800" dirty="0"/>
              <a:t>Overview of key components of Mu2e Cryogenic System</a:t>
            </a:r>
          </a:p>
          <a:p>
            <a:pPr lvl="1"/>
            <a:r>
              <a:rPr lang="en-US" sz="1800" dirty="0"/>
              <a:t>Helium refrigerators</a:t>
            </a:r>
          </a:p>
          <a:p>
            <a:pPr lvl="1"/>
            <a:r>
              <a:rPr lang="en-US" sz="1800" dirty="0"/>
              <a:t>Outdoor transfer line</a:t>
            </a:r>
          </a:p>
          <a:p>
            <a:pPr lvl="1"/>
            <a:r>
              <a:rPr lang="en-US" sz="1800" dirty="0"/>
              <a:t>Distribution Box</a:t>
            </a:r>
          </a:p>
          <a:p>
            <a:pPr lvl="1"/>
            <a:r>
              <a:rPr lang="en-US" sz="1800" dirty="0"/>
              <a:t>Feedboxes</a:t>
            </a:r>
          </a:p>
          <a:p>
            <a:pPr lvl="1"/>
            <a:r>
              <a:rPr lang="en-US" sz="1800" dirty="0"/>
              <a:t>Power leads</a:t>
            </a:r>
          </a:p>
          <a:p>
            <a:pPr lvl="1"/>
            <a:r>
              <a:rPr lang="en-US" sz="1800" dirty="0"/>
              <a:t>Indoor transfer line</a:t>
            </a:r>
          </a:p>
          <a:p>
            <a:r>
              <a:rPr lang="en-US" sz="1800" dirty="0"/>
              <a:t>Engineering Challenges</a:t>
            </a:r>
          </a:p>
          <a:p>
            <a:pPr lvl="1"/>
            <a:r>
              <a:rPr lang="en-US" sz="1800" dirty="0"/>
              <a:t>Mu2e is an ambitious project with many challenges</a:t>
            </a:r>
          </a:p>
          <a:p>
            <a:pPr lvl="1"/>
            <a:r>
              <a:rPr lang="en-US" sz="1800" dirty="0"/>
              <a:t>Given limited time the primary focus will be on welding related challenges, which is of general interest to engineering community</a:t>
            </a:r>
          </a:p>
        </p:txBody>
      </p:sp>
      <p:sp>
        <p:nvSpPr>
          <p:cNvPr id="3" name="Title 2">
            <a:extLst>
              <a:ext uri="{FF2B5EF4-FFF2-40B4-BE49-F238E27FC236}">
                <a16:creationId xmlns:a16="http://schemas.microsoft.com/office/drawing/2014/main" id="{A7E485CB-A77C-4C39-A871-AAC1483F057F}"/>
              </a:ext>
            </a:extLst>
          </p:cNvPr>
          <p:cNvSpPr>
            <a:spLocks noGrp="1"/>
          </p:cNvSpPr>
          <p:nvPr>
            <p:ph type="title"/>
          </p:nvPr>
        </p:nvSpPr>
        <p:spPr/>
        <p:txBody>
          <a:bodyPr/>
          <a:lstStyle/>
          <a:p>
            <a:r>
              <a:rPr lang="en-US" dirty="0"/>
              <a:t>Overview</a:t>
            </a:r>
          </a:p>
        </p:txBody>
      </p:sp>
      <p:sp>
        <p:nvSpPr>
          <p:cNvPr id="4" name="Date Placeholder 3">
            <a:extLst>
              <a:ext uri="{FF2B5EF4-FFF2-40B4-BE49-F238E27FC236}">
                <a16:creationId xmlns:a16="http://schemas.microsoft.com/office/drawing/2014/main" id="{CFCD5943-7B80-464F-B298-A14F2907DF06}"/>
              </a:ext>
            </a:extLst>
          </p:cNvPr>
          <p:cNvSpPr>
            <a:spLocks noGrp="1"/>
          </p:cNvSpPr>
          <p:nvPr>
            <p:ph type="dt" sz="half" idx="2"/>
          </p:nvPr>
        </p:nvSpPr>
        <p:spPr/>
        <p:txBody>
          <a:bodyPr/>
          <a:lstStyle/>
          <a:p>
            <a:pPr>
              <a:defRPr/>
            </a:pPr>
            <a:r>
              <a:rPr lang="en-US"/>
              <a:t>2/24/2021</a:t>
            </a:r>
            <a:endParaRPr lang="en-US" dirty="0"/>
          </a:p>
        </p:txBody>
      </p:sp>
      <p:sp>
        <p:nvSpPr>
          <p:cNvPr id="5" name="Footer Placeholder 4">
            <a:extLst>
              <a:ext uri="{FF2B5EF4-FFF2-40B4-BE49-F238E27FC236}">
                <a16:creationId xmlns:a16="http://schemas.microsoft.com/office/drawing/2014/main" id="{73C6CCEF-C231-49AE-87A1-983E9CD92F3A}"/>
              </a:ext>
            </a:extLst>
          </p:cNvPr>
          <p:cNvSpPr>
            <a:spLocks noGrp="1"/>
          </p:cNvSpPr>
          <p:nvPr>
            <p:ph type="ftr" sz="quarter" idx="3"/>
          </p:nvPr>
        </p:nvSpPr>
        <p:spPr/>
        <p:txBody>
          <a:bodyPr/>
          <a:lstStyle/>
          <a:p>
            <a:pPr>
              <a:defRPr/>
            </a:pPr>
            <a:r>
              <a:rPr lang="en-US"/>
              <a:t>Mu2e Cryogenics | Fermilab Engineering Retreat</a:t>
            </a:r>
            <a:endParaRPr lang="en-US" b="1" dirty="0"/>
          </a:p>
        </p:txBody>
      </p:sp>
      <p:sp>
        <p:nvSpPr>
          <p:cNvPr id="6" name="Slide Number Placeholder 5">
            <a:extLst>
              <a:ext uri="{FF2B5EF4-FFF2-40B4-BE49-F238E27FC236}">
                <a16:creationId xmlns:a16="http://schemas.microsoft.com/office/drawing/2014/main" id="{6AE37F25-571E-409E-B22A-5B50F65B6EAC}"/>
              </a:ext>
            </a:extLst>
          </p:cNvPr>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spTree>
    <p:extLst>
      <p:ext uri="{BB962C8B-B14F-4D97-AF65-F5344CB8AC3E}">
        <p14:creationId xmlns:p14="http://schemas.microsoft.com/office/powerpoint/2010/main" val="30509328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56788E-B319-4BFF-B958-342F56B48EFB}"/>
              </a:ext>
            </a:extLst>
          </p:cNvPr>
          <p:cNvSpPr>
            <a:spLocks noGrp="1"/>
          </p:cNvSpPr>
          <p:nvPr>
            <p:ph type="title"/>
          </p:nvPr>
        </p:nvSpPr>
        <p:spPr/>
        <p:txBody>
          <a:bodyPr/>
          <a:lstStyle/>
          <a:p>
            <a:r>
              <a:rPr lang="en-US" dirty="0"/>
              <a:t>HINS (trim) leads for </a:t>
            </a:r>
            <a:r>
              <a:rPr lang="en-US" dirty="0" err="1"/>
              <a:t>TSu</a:t>
            </a:r>
            <a:r>
              <a:rPr lang="en-US" dirty="0"/>
              <a:t>/</a:t>
            </a:r>
            <a:r>
              <a:rPr lang="en-US" dirty="0" err="1"/>
              <a:t>TSd</a:t>
            </a:r>
            <a:endParaRPr lang="en-US" dirty="0"/>
          </a:p>
        </p:txBody>
      </p:sp>
      <p:sp>
        <p:nvSpPr>
          <p:cNvPr id="4" name="Date Placeholder 3">
            <a:extLst>
              <a:ext uri="{FF2B5EF4-FFF2-40B4-BE49-F238E27FC236}">
                <a16:creationId xmlns:a16="http://schemas.microsoft.com/office/drawing/2014/main" id="{81E2ECF4-AB10-4A81-98CC-CE9325469C6D}"/>
              </a:ext>
            </a:extLst>
          </p:cNvPr>
          <p:cNvSpPr>
            <a:spLocks noGrp="1"/>
          </p:cNvSpPr>
          <p:nvPr>
            <p:ph type="dt" sz="half" idx="2"/>
          </p:nvPr>
        </p:nvSpPr>
        <p:spPr/>
        <p:txBody>
          <a:bodyPr/>
          <a:lstStyle/>
          <a:p>
            <a:pPr>
              <a:defRPr/>
            </a:pPr>
            <a:r>
              <a:rPr lang="en-US"/>
              <a:t>2/24/2021</a:t>
            </a:r>
            <a:endParaRPr lang="en-US" dirty="0"/>
          </a:p>
        </p:txBody>
      </p:sp>
      <p:sp>
        <p:nvSpPr>
          <p:cNvPr id="5" name="Footer Placeholder 4">
            <a:extLst>
              <a:ext uri="{FF2B5EF4-FFF2-40B4-BE49-F238E27FC236}">
                <a16:creationId xmlns:a16="http://schemas.microsoft.com/office/drawing/2014/main" id="{74E14B41-FABA-498F-BC03-C03A63EE897F}"/>
              </a:ext>
            </a:extLst>
          </p:cNvPr>
          <p:cNvSpPr>
            <a:spLocks noGrp="1"/>
          </p:cNvSpPr>
          <p:nvPr>
            <p:ph type="ftr" sz="quarter" idx="3"/>
          </p:nvPr>
        </p:nvSpPr>
        <p:spPr/>
        <p:txBody>
          <a:bodyPr/>
          <a:lstStyle/>
          <a:p>
            <a:pPr>
              <a:defRPr/>
            </a:pPr>
            <a:r>
              <a:rPr lang="en-US"/>
              <a:t>Mu2e Cryogenics | Fermilab Engineering Retreat</a:t>
            </a:r>
            <a:endParaRPr lang="en-US" b="1" dirty="0"/>
          </a:p>
        </p:txBody>
      </p:sp>
      <p:sp>
        <p:nvSpPr>
          <p:cNvPr id="6" name="Slide Number Placeholder 5">
            <a:extLst>
              <a:ext uri="{FF2B5EF4-FFF2-40B4-BE49-F238E27FC236}">
                <a16:creationId xmlns:a16="http://schemas.microsoft.com/office/drawing/2014/main" id="{62D833B5-5BE5-47B7-AACE-7FD58B9FA5A8}"/>
              </a:ext>
            </a:extLst>
          </p:cNvPr>
          <p:cNvSpPr>
            <a:spLocks noGrp="1"/>
          </p:cNvSpPr>
          <p:nvPr>
            <p:ph type="sldNum" sz="quarter" idx="4"/>
          </p:nvPr>
        </p:nvSpPr>
        <p:spPr/>
        <p:txBody>
          <a:bodyPr/>
          <a:lstStyle/>
          <a:p>
            <a:pPr>
              <a:defRPr/>
            </a:pPr>
            <a:fld id="{148C009B-CB69-E04A-B9B3-34B26D69E9CF}" type="slidenum">
              <a:rPr lang="en-US" smtClean="0"/>
              <a:pPr>
                <a:defRPr/>
              </a:pPr>
              <a:t>20</a:t>
            </a:fld>
            <a:endParaRPr lang="en-US" dirty="0"/>
          </a:p>
        </p:txBody>
      </p:sp>
      <p:pic>
        <p:nvPicPr>
          <p:cNvPr id="12" name="Content Placeholder 11" descr="A picture containing indoor, old, dirty, engine&#10;&#10;Description automatically generated">
            <a:extLst>
              <a:ext uri="{FF2B5EF4-FFF2-40B4-BE49-F238E27FC236}">
                <a16:creationId xmlns:a16="http://schemas.microsoft.com/office/drawing/2014/main" id="{EFEB72C8-4391-4BE2-A749-D82F4A3D1A08}"/>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rot="5400000">
            <a:off x="-145828" y="1453749"/>
            <a:ext cx="5434457" cy="4075842"/>
          </a:xfrm>
        </p:spPr>
      </p:pic>
      <p:pic>
        <p:nvPicPr>
          <p:cNvPr id="14" name="Picture 13" descr="A picture containing device, dirty, miller&#10;&#10;Description automatically generated">
            <a:extLst>
              <a:ext uri="{FF2B5EF4-FFF2-40B4-BE49-F238E27FC236}">
                <a16:creationId xmlns:a16="http://schemas.microsoft.com/office/drawing/2014/main" id="{43BF9D5C-5C13-4B7B-B8E3-781AFA48B04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4158532" y="1518701"/>
            <a:ext cx="6202020" cy="3164619"/>
          </a:xfrm>
          <a:prstGeom prst="rect">
            <a:avLst/>
          </a:prstGeom>
        </p:spPr>
      </p:pic>
    </p:spTree>
    <p:extLst>
      <p:ext uri="{BB962C8B-B14F-4D97-AF65-F5344CB8AC3E}">
        <p14:creationId xmlns:p14="http://schemas.microsoft.com/office/powerpoint/2010/main" val="5840862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85857D7-4CD7-43BF-AB42-6887063B421F}"/>
              </a:ext>
            </a:extLst>
          </p:cNvPr>
          <p:cNvSpPr>
            <a:spLocks noGrp="1"/>
          </p:cNvSpPr>
          <p:nvPr>
            <p:ph idx="1"/>
          </p:nvPr>
        </p:nvSpPr>
        <p:spPr/>
        <p:txBody>
          <a:bodyPr/>
          <a:lstStyle/>
          <a:p>
            <a:r>
              <a:rPr lang="en-US" sz="1800" dirty="0"/>
              <a:t>There is one Feedbox for each of the Solenoids</a:t>
            </a:r>
          </a:p>
          <a:p>
            <a:pPr lvl="1"/>
            <a:r>
              <a:rPr lang="en-US" sz="1600" dirty="0"/>
              <a:t>Each Feedbox, Indoor Transfer Line, and Solenoid has one common insulating vacuum</a:t>
            </a:r>
          </a:p>
          <a:p>
            <a:pPr lvl="1"/>
            <a:r>
              <a:rPr lang="en-US" sz="1600" dirty="0"/>
              <a:t>This is important consideration for the ODH analysis and </a:t>
            </a:r>
            <a:r>
              <a:rPr lang="en-US" sz="1600" dirty="0" err="1"/>
              <a:t>Paschen</a:t>
            </a:r>
            <a:r>
              <a:rPr lang="en-US" sz="1600" dirty="0"/>
              <a:t> effect</a:t>
            </a:r>
          </a:p>
          <a:p>
            <a:r>
              <a:rPr lang="en-US" sz="1800" dirty="0"/>
              <a:t>There are two different “flavors” of Feedboxes</a:t>
            </a:r>
          </a:p>
          <a:p>
            <a:pPr lvl="1"/>
            <a:r>
              <a:rPr lang="en-US" sz="1800" dirty="0" err="1"/>
              <a:t>Tsu</a:t>
            </a:r>
            <a:r>
              <a:rPr lang="en-US" sz="1800" dirty="0"/>
              <a:t>/</a:t>
            </a:r>
            <a:r>
              <a:rPr lang="en-US" sz="1800" dirty="0" err="1"/>
              <a:t>TSd</a:t>
            </a:r>
            <a:r>
              <a:rPr lang="en-US" sz="1800" dirty="0"/>
              <a:t> Feedboxes</a:t>
            </a:r>
          </a:p>
          <a:p>
            <a:pPr lvl="2"/>
            <a:r>
              <a:rPr lang="en-US" sz="1600" dirty="0"/>
              <a:t>Incorporates ASC and HINS power leads</a:t>
            </a:r>
          </a:p>
          <a:p>
            <a:pPr lvl="2"/>
            <a:r>
              <a:rPr lang="en-US" sz="1600" dirty="0"/>
              <a:t>Forced flow cooling of Solenoids</a:t>
            </a:r>
          </a:p>
          <a:p>
            <a:pPr lvl="1"/>
            <a:r>
              <a:rPr lang="en-US" sz="1800" dirty="0"/>
              <a:t>PS/DS Feedboxes</a:t>
            </a:r>
          </a:p>
          <a:p>
            <a:pPr lvl="2"/>
            <a:r>
              <a:rPr lang="en-US" sz="1600" dirty="0"/>
              <a:t>Uses only ASC power leads</a:t>
            </a:r>
          </a:p>
          <a:p>
            <a:pPr lvl="2"/>
            <a:r>
              <a:rPr lang="en-US" sz="1600" dirty="0"/>
              <a:t>Thermosiphon flow cooling of Solenoids</a:t>
            </a:r>
          </a:p>
          <a:p>
            <a:r>
              <a:rPr lang="en-US" sz="1800" dirty="0"/>
              <a:t>One of the biggest engineering challenges is that the Feedboxes were manufactured by an outside vendor, but then approximately half of the vacuum jacket and thermal shield must be removed to install the power leads</a:t>
            </a:r>
          </a:p>
          <a:p>
            <a:pPr lvl="1"/>
            <a:r>
              <a:rPr lang="en-US" sz="1600" dirty="0"/>
              <a:t>There is a lot of installation work to perform within a crowded area inside the Feedboxes to make up the power lead connections</a:t>
            </a:r>
          </a:p>
          <a:p>
            <a:pPr lvl="1"/>
            <a:r>
              <a:rPr lang="en-US" sz="1600" dirty="0"/>
              <a:t>The Feedboxes are designed to be cut open three times.  Additionally, a large flange is included in the hope that any necessary repairs can be made without removing the power leads</a:t>
            </a:r>
          </a:p>
        </p:txBody>
      </p:sp>
      <p:sp>
        <p:nvSpPr>
          <p:cNvPr id="3" name="Title 2">
            <a:extLst>
              <a:ext uri="{FF2B5EF4-FFF2-40B4-BE49-F238E27FC236}">
                <a16:creationId xmlns:a16="http://schemas.microsoft.com/office/drawing/2014/main" id="{4E31D895-CEF1-4EAC-87E1-64C838BC7326}"/>
              </a:ext>
            </a:extLst>
          </p:cNvPr>
          <p:cNvSpPr>
            <a:spLocks noGrp="1"/>
          </p:cNvSpPr>
          <p:nvPr>
            <p:ph type="title"/>
          </p:nvPr>
        </p:nvSpPr>
        <p:spPr/>
        <p:txBody>
          <a:bodyPr/>
          <a:lstStyle/>
          <a:p>
            <a:r>
              <a:rPr lang="en-US" dirty="0"/>
              <a:t>Feedboxes</a:t>
            </a:r>
          </a:p>
        </p:txBody>
      </p:sp>
      <p:sp>
        <p:nvSpPr>
          <p:cNvPr id="4" name="Date Placeholder 3">
            <a:extLst>
              <a:ext uri="{FF2B5EF4-FFF2-40B4-BE49-F238E27FC236}">
                <a16:creationId xmlns:a16="http://schemas.microsoft.com/office/drawing/2014/main" id="{2D085B7E-BABA-4FE7-AC31-068BF4F3EBBA}"/>
              </a:ext>
            </a:extLst>
          </p:cNvPr>
          <p:cNvSpPr>
            <a:spLocks noGrp="1"/>
          </p:cNvSpPr>
          <p:nvPr>
            <p:ph type="dt" sz="half" idx="2"/>
          </p:nvPr>
        </p:nvSpPr>
        <p:spPr/>
        <p:txBody>
          <a:bodyPr/>
          <a:lstStyle/>
          <a:p>
            <a:pPr>
              <a:defRPr/>
            </a:pPr>
            <a:r>
              <a:rPr lang="en-US"/>
              <a:t>2/24/2021</a:t>
            </a:r>
            <a:endParaRPr lang="en-US" dirty="0"/>
          </a:p>
        </p:txBody>
      </p:sp>
      <p:sp>
        <p:nvSpPr>
          <p:cNvPr id="5" name="Footer Placeholder 4">
            <a:extLst>
              <a:ext uri="{FF2B5EF4-FFF2-40B4-BE49-F238E27FC236}">
                <a16:creationId xmlns:a16="http://schemas.microsoft.com/office/drawing/2014/main" id="{6CA8B180-7B2A-472A-9430-78F201031952}"/>
              </a:ext>
            </a:extLst>
          </p:cNvPr>
          <p:cNvSpPr>
            <a:spLocks noGrp="1"/>
          </p:cNvSpPr>
          <p:nvPr>
            <p:ph type="ftr" sz="quarter" idx="3"/>
          </p:nvPr>
        </p:nvSpPr>
        <p:spPr/>
        <p:txBody>
          <a:bodyPr/>
          <a:lstStyle/>
          <a:p>
            <a:pPr>
              <a:defRPr/>
            </a:pPr>
            <a:r>
              <a:rPr lang="en-US"/>
              <a:t>Mu2e Cryogenics | Fermilab Engineering Retreat</a:t>
            </a:r>
            <a:endParaRPr lang="en-US" b="1" dirty="0"/>
          </a:p>
        </p:txBody>
      </p:sp>
      <p:sp>
        <p:nvSpPr>
          <p:cNvPr id="6" name="Slide Number Placeholder 5">
            <a:extLst>
              <a:ext uri="{FF2B5EF4-FFF2-40B4-BE49-F238E27FC236}">
                <a16:creationId xmlns:a16="http://schemas.microsoft.com/office/drawing/2014/main" id="{364DFDFA-49B7-4E08-8746-2D3F9D1495D2}"/>
              </a:ext>
            </a:extLst>
          </p:cNvPr>
          <p:cNvSpPr>
            <a:spLocks noGrp="1"/>
          </p:cNvSpPr>
          <p:nvPr>
            <p:ph type="sldNum" sz="quarter" idx="4"/>
          </p:nvPr>
        </p:nvSpPr>
        <p:spPr/>
        <p:txBody>
          <a:bodyPr/>
          <a:lstStyle/>
          <a:p>
            <a:pPr>
              <a:defRPr/>
            </a:pPr>
            <a:fld id="{148C009B-CB69-E04A-B9B3-34B26D69E9CF}" type="slidenum">
              <a:rPr lang="en-US" smtClean="0"/>
              <a:pPr>
                <a:defRPr/>
              </a:pPr>
              <a:t>21</a:t>
            </a:fld>
            <a:endParaRPr lang="en-US" dirty="0"/>
          </a:p>
        </p:txBody>
      </p:sp>
    </p:spTree>
    <p:extLst>
      <p:ext uri="{BB962C8B-B14F-4D97-AF65-F5344CB8AC3E}">
        <p14:creationId xmlns:p14="http://schemas.microsoft.com/office/powerpoint/2010/main" val="766941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8600C87-993D-4DB3-AADA-9738FF98CCE9}"/>
              </a:ext>
            </a:extLst>
          </p:cNvPr>
          <p:cNvSpPr>
            <a:spLocks noGrp="1"/>
          </p:cNvSpPr>
          <p:nvPr>
            <p:ph idx="1"/>
          </p:nvPr>
        </p:nvSpPr>
        <p:spPr>
          <a:xfrm>
            <a:off x="222250" y="5865546"/>
            <a:ext cx="8672513" cy="421308"/>
          </a:xfrm>
        </p:spPr>
        <p:txBody>
          <a:bodyPr/>
          <a:lstStyle/>
          <a:p>
            <a:pPr marL="0" indent="0" algn="ctr">
              <a:buNone/>
            </a:pPr>
            <a:r>
              <a:rPr lang="en-US" dirty="0" err="1"/>
              <a:t>Tsu</a:t>
            </a:r>
            <a:r>
              <a:rPr lang="en-US" dirty="0"/>
              <a:t>/</a:t>
            </a:r>
            <a:r>
              <a:rPr lang="en-US" dirty="0" err="1"/>
              <a:t>TSd</a:t>
            </a:r>
            <a:r>
              <a:rPr lang="en-US" dirty="0"/>
              <a:t> Feedbox Conceptual Model</a:t>
            </a:r>
          </a:p>
        </p:txBody>
      </p:sp>
      <p:sp>
        <p:nvSpPr>
          <p:cNvPr id="3" name="Title 2">
            <a:extLst>
              <a:ext uri="{FF2B5EF4-FFF2-40B4-BE49-F238E27FC236}">
                <a16:creationId xmlns:a16="http://schemas.microsoft.com/office/drawing/2014/main" id="{55C8D147-AEDE-4771-87D2-DE197E55C864}"/>
              </a:ext>
            </a:extLst>
          </p:cNvPr>
          <p:cNvSpPr>
            <a:spLocks noGrp="1"/>
          </p:cNvSpPr>
          <p:nvPr>
            <p:ph type="title"/>
          </p:nvPr>
        </p:nvSpPr>
        <p:spPr/>
        <p:txBody>
          <a:bodyPr/>
          <a:lstStyle/>
          <a:p>
            <a:r>
              <a:rPr lang="en-US" dirty="0"/>
              <a:t>Feedboxes</a:t>
            </a:r>
          </a:p>
        </p:txBody>
      </p:sp>
      <p:sp>
        <p:nvSpPr>
          <p:cNvPr id="4" name="Date Placeholder 3">
            <a:extLst>
              <a:ext uri="{FF2B5EF4-FFF2-40B4-BE49-F238E27FC236}">
                <a16:creationId xmlns:a16="http://schemas.microsoft.com/office/drawing/2014/main" id="{6B636854-4A4B-488C-A8AC-A0BD81995588}"/>
              </a:ext>
            </a:extLst>
          </p:cNvPr>
          <p:cNvSpPr>
            <a:spLocks noGrp="1"/>
          </p:cNvSpPr>
          <p:nvPr>
            <p:ph type="dt" sz="half" idx="2"/>
          </p:nvPr>
        </p:nvSpPr>
        <p:spPr/>
        <p:txBody>
          <a:bodyPr/>
          <a:lstStyle/>
          <a:p>
            <a:pPr>
              <a:defRPr/>
            </a:pPr>
            <a:r>
              <a:rPr lang="en-US"/>
              <a:t>2/24/2021</a:t>
            </a:r>
            <a:endParaRPr lang="en-US" dirty="0"/>
          </a:p>
        </p:txBody>
      </p:sp>
      <p:sp>
        <p:nvSpPr>
          <p:cNvPr id="5" name="Footer Placeholder 4">
            <a:extLst>
              <a:ext uri="{FF2B5EF4-FFF2-40B4-BE49-F238E27FC236}">
                <a16:creationId xmlns:a16="http://schemas.microsoft.com/office/drawing/2014/main" id="{312BB4C3-7DEE-43B3-B623-9AA4F77D9A5F}"/>
              </a:ext>
            </a:extLst>
          </p:cNvPr>
          <p:cNvSpPr>
            <a:spLocks noGrp="1"/>
          </p:cNvSpPr>
          <p:nvPr>
            <p:ph type="ftr" sz="quarter" idx="3"/>
          </p:nvPr>
        </p:nvSpPr>
        <p:spPr/>
        <p:txBody>
          <a:bodyPr/>
          <a:lstStyle/>
          <a:p>
            <a:pPr>
              <a:defRPr/>
            </a:pPr>
            <a:r>
              <a:rPr lang="en-US"/>
              <a:t>Mu2e Cryogenics | Fermilab Engineering Retreat</a:t>
            </a:r>
            <a:endParaRPr lang="en-US" b="1" dirty="0"/>
          </a:p>
        </p:txBody>
      </p:sp>
      <p:sp>
        <p:nvSpPr>
          <p:cNvPr id="6" name="Slide Number Placeholder 5">
            <a:extLst>
              <a:ext uri="{FF2B5EF4-FFF2-40B4-BE49-F238E27FC236}">
                <a16:creationId xmlns:a16="http://schemas.microsoft.com/office/drawing/2014/main" id="{A9F94699-7501-4FD5-97DB-AEDC196DEFB2}"/>
              </a:ext>
            </a:extLst>
          </p:cNvPr>
          <p:cNvSpPr>
            <a:spLocks noGrp="1"/>
          </p:cNvSpPr>
          <p:nvPr>
            <p:ph type="sldNum" sz="quarter" idx="4"/>
          </p:nvPr>
        </p:nvSpPr>
        <p:spPr/>
        <p:txBody>
          <a:bodyPr/>
          <a:lstStyle/>
          <a:p>
            <a:pPr>
              <a:defRPr/>
            </a:pPr>
            <a:fld id="{148C009B-CB69-E04A-B9B3-34B26D69E9CF}" type="slidenum">
              <a:rPr lang="en-US" smtClean="0"/>
              <a:pPr>
                <a:defRPr/>
              </a:pPr>
              <a:t>22</a:t>
            </a:fld>
            <a:endParaRPr lang="en-US" dirty="0"/>
          </a:p>
        </p:txBody>
      </p:sp>
      <p:pic>
        <p:nvPicPr>
          <p:cNvPr id="1026" name="Picture 2">
            <a:extLst>
              <a:ext uri="{FF2B5EF4-FFF2-40B4-BE49-F238E27FC236}">
                <a16:creationId xmlns:a16="http://schemas.microsoft.com/office/drawing/2014/main" id="{D96F8CA1-0D9C-4721-9575-717D60ABC6C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04546" y="775853"/>
            <a:ext cx="2972630" cy="492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8D524401-EEC0-4E0C-BEF5-7176E31DB81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11845" y="775853"/>
            <a:ext cx="3092395" cy="492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41133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068DF8-D1A5-45A1-B1A7-BCDD5D1E82AB}"/>
              </a:ext>
            </a:extLst>
          </p:cNvPr>
          <p:cNvSpPr>
            <a:spLocks noGrp="1"/>
          </p:cNvSpPr>
          <p:nvPr>
            <p:ph type="title"/>
          </p:nvPr>
        </p:nvSpPr>
        <p:spPr/>
        <p:txBody>
          <a:bodyPr/>
          <a:lstStyle/>
          <a:p>
            <a:r>
              <a:rPr lang="en-US" dirty="0"/>
              <a:t>Feedboxes</a:t>
            </a:r>
          </a:p>
        </p:txBody>
      </p:sp>
      <p:sp>
        <p:nvSpPr>
          <p:cNvPr id="4" name="Date Placeholder 3">
            <a:extLst>
              <a:ext uri="{FF2B5EF4-FFF2-40B4-BE49-F238E27FC236}">
                <a16:creationId xmlns:a16="http://schemas.microsoft.com/office/drawing/2014/main" id="{92420A1D-6E74-4BD2-9EB0-ADB9DCEA796A}"/>
              </a:ext>
            </a:extLst>
          </p:cNvPr>
          <p:cNvSpPr>
            <a:spLocks noGrp="1"/>
          </p:cNvSpPr>
          <p:nvPr>
            <p:ph type="dt" sz="half" idx="2"/>
          </p:nvPr>
        </p:nvSpPr>
        <p:spPr/>
        <p:txBody>
          <a:bodyPr/>
          <a:lstStyle/>
          <a:p>
            <a:pPr>
              <a:defRPr/>
            </a:pPr>
            <a:r>
              <a:rPr lang="en-US"/>
              <a:t>2/24/2021</a:t>
            </a:r>
            <a:endParaRPr lang="en-US" dirty="0"/>
          </a:p>
        </p:txBody>
      </p:sp>
      <p:sp>
        <p:nvSpPr>
          <p:cNvPr id="5" name="Footer Placeholder 4">
            <a:extLst>
              <a:ext uri="{FF2B5EF4-FFF2-40B4-BE49-F238E27FC236}">
                <a16:creationId xmlns:a16="http://schemas.microsoft.com/office/drawing/2014/main" id="{2A26E468-69E9-4FF1-A62C-7DD230F927ED}"/>
              </a:ext>
            </a:extLst>
          </p:cNvPr>
          <p:cNvSpPr>
            <a:spLocks noGrp="1"/>
          </p:cNvSpPr>
          <p:nvPr>
            <p:ph type="ftr" sz="quarter" idx="3"/>
          </p:nvPr>
        </p:nvSpPr>
        <p:spPr/>
        <p:txBody>
          <a:bodyPr/>
          <a:lstStyle/>
          <a:p>
            <a:pPr>
              <a:defRPr/>
            </a:pPr>
            <a:r>
              <a:rPr lang="en-US"/>
              <a:t>Mu2e Cryogenics | Fermilab Engineering Retreat</a:t>
            </a:r>
            <a:endParaRPr lang="en-US" b="1" dirty="0"/>
          </a:p>
        </p:txBody>
      </p:sp>
      <p:sp>
        <p:nvSpPr>
          <p:cNvPr id="6" name="Slide Number Placeholder 5">
            <a:extLst>
              <a:ext uri="{FF2B5EF4-FFF2-40B4-BE49-F238E27FC236}">
                <a16:creationId xmlns:a16="http://schemas.microsoft.com/office/drawing/2014/main" id="{2E731FCC-7688-4C4C-80F9-84EEEC64B671}"/>
              </a:ext>
            </a:extLst>
          </p:cNvPr>
          <p:cNvSpPr>
            <a:spLocks noGrp="1"/>
          </p:cNvSpPr>
          <p:nvPr>
            <p:ph type="sldNum" sz="quarter" idx="4"/>
          </p:nvPr>
        </p:nvSpPr>
        <p:spPr/>
        <p:txBody>
          <a:bodyPr/>
          <a:lstStyle/>
          <a:p>
            <a:pPr>
              <a:defRPr/>
            </a:pPr>
            <a:fld id="{148C009B-CB69-E04A-B9B3-34B26D69E9CF}" type="slidenum">
              <a:rPr lang="en-US" smtClean="0"/>
              <a:pPr>
                <a:defRPr/>
              </a:pPr>
              <a:t>23</a:t>
            </a:fld>
            <a:endParaRPr lang="en-US" dirty="0"/>
          </a:p>
        </p:txBody>
      </p:sp>
      <p:sp>
        <p:nvSpPr>
          <p:cNvPr id="7" name="Content Placeholder 1">
            <a:extLst>
              <a:ext uri="{FF2B5EF4-FFF2-40B4-BE49-F238E27FC236}">
                <a16:creationId xmlns:a16="http://schemas.microsoft.com/office/drawing/2014/main" id="{EF041FB3-CA7B-4FCE-886D-67B93A9A01BB}"/>
              </a:ext>
            </a:extLst>
          </p:cNvPr>
          <p:cNvSpPr>
            <a:spLocks noGrp="1"/>
          </p:cNvSpPr>
          <p:nvPr>
            <p:ph idx="1"/>
          </p:nvPr>
        </p:nvSpPr>
        <p:spPr>
          <a:xfrm>
            <a:off x="222250" y="5884207"/>
            <a:ext cx="8672513" cy="421308"/>
          </a:xfrm>
        </p:spPr>
        <p:txBody>
          <a:bodyPr/>
          <a:lstStyle/>
          <a:p>
            <a:pPr marL="0" indent="0" algn="ctr">
              <a:buNone/>
            </a:pPr>
            <a:r>
              <a:rPr lang="en-US" dirty="0"/>
              <a:t>PS/DS Feedbox Conceptual Model</a:t>
            </a:r>
          </a:p>
        </p:txBody>
      </p:sp>
      <p:pic>
        <p:nvPicPr>
          <p:cNvPr id="2050" name="Picture 2">
            <a:extLst>
              <a:ext uri="{FF2B5EF4-FFF2-40B4-BE49-F238E27FC236}">
                <a16:creationId xmlns:a16="http://schemas.microsoft.com/office/drawing/2014/main" id="{7A3A6500-EB5F-416E-ACA9-92C1A42358F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76787" y="838654"/>
            <a:ext cx="3172171" cy="496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a:extLst>
              <a:ext uri="{FF2B5EF4-FFF2-40B4-BE49-F238E27FC236}">
                <a16:creationId xmlns:a16="http://schemas.microsoft.com/office/drawing/2014/main" id="{EF7610DE-77BC-457F-8B9C-97B88AAA137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29695" y="838654"/>
            <a:ext cx="3084910" cy="496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1893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D31FC065-CDCD-4430-924B-8F29D4D4BD3B}"/>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795614" y="931793"/>
            <a:ext cx="3153706" cy="5059363"/>
          </a:xfrm>
          <a:prstGeom prst="rect">
            <a:avLst/>
          </a:prstGeom>
        </p:spPr>
      </p:pic>
      <p:sp>
        <p:nvSpPr>
          <p:cNvPr id="3" name="Title 2">
            <a:extLst>
              <a:ext uri="{FF2B5EF4-FFF2-40B4-BE49-F238E27FC236}">
                <a16:creationId xmlns:a16="http://schemas.microsoft.com/office/drawing/2014/main" id="{2710A02B-E3C3-4891-9FB7-4ECE9A4D532A}"/>
              </a:ext>
            </a:extLst>
          </p:cNvPr>
          <p:cNvSpPr>
            <a:spLocks noGrp="1"/>
          </p:cNvSpPr>
          <p:nvPr>
            <p:ph type="title"/>
          </p:nvPr>
        </p:nvSpPr>
        <p:spPr/>
        <p:txBody>
          <a:bodyPr/>
          <a:lstStyle/>
          <a:p>
            <a:r>
              <a:rPr lang="en-US" dirty="0"/>
              <a:t>Final Design of Feedboxes</a:t>
            </a:r>
          </a:p>
        </p:txBody>
      </p:sp>
      <p:sp>
        <p:nvSpPr>
          <p:cNvPr id="4" name="Date Placeholder 3">
            <a:extLst>
              <a:ext uri="{FF2B5EF4-FFF2-40B4-BE49-F238E27FC236}">
                <a16:creationId xmlns:a16="http://schemas.microsoft.com/office/drawing/2014/main" id="{D582FE43-ED59-4141-B457-34E4C9F42D9A}"/>
              </a:ext>
            </a:extLst>
          </p:cNvPr>
          <p:cNvSpPr>
            <a:spLocks noGrp="1"/>
          </p:cNvSpPr>
          <p:nvPr>
            <p:ph type="dt" sz="half" idx="2"/>
          </p:nvPr>
        </p:nvSpPr>
        <p:spPr/>
        <p:txBody>
          <a:bodyPr/>
          <a:lstStyle/>
          <a:p>
            <a:pPr>
              <a:defRPr/>
            </a:pPr>
            <a:r>
              <a:rPr lang="en-US"/>
              <a:t>2/24/2021</a:t>
            </a:r>
            <a:endParaRPr lang="en-US" dirty="0"/>
          </a:p>
        </p:txBody>
      </p:sp>
      <p:sp>
        <p:nvSpPr>
          <p:cNvPr id="5" name="Footer Placeholder 4">
            <a:extLst>
              <a:ext uri="{FF2B5EF4-FFF2-40B4-BE49-F238E27FC236}">
                <a16:creationId xmlns:a16="http://schemas.microsoft.com/office/drawing/2014/main" id="{5FCAE802-AC10-4D37-BA4F-7EC7BE76D6B2}"/>
              </a:ext>
            </a:extLst>
          </p:cNvPr>
          <p:cNvSpPr>
            <a:spLocks noGrp="1"/>
          </p:cNvSpPr>
          <p:nvPr>
            <p:ph type="ftr" sz="quarter" idx="3"/>
          </p:nvPr>
        </p:nvSpPr>
        <p:spPr/>
        <p:txBody>
          <a:bodyPr/>
          <a:lstStyle/>
          <a:p>
            <a:pPr>
              <a:defRPr/>
            </a:pPr>
            <a:r>
              <a:rPr lang="en-US"/>
              <a:t>Mu2e Cryogenics | Fermilab Engineering Retreat</a:t>
            </a:r>
            <a:endParaRPr lang="en-US" b="1" dirty="0"/>
          </a:p>
        </p:txBody>
      </p:sp>
      <p:sp>
        <p:nvSpPr>
          <p:cNvPr id="6" name="Slide Number Placeholder 5">
            <a:extLst>
              <a:ext uri="{FF2B5EF4-FFF2-40B4-BE49-F238E27FC236}">
                <a16:creationId xmlns:a16="http://schemas.microsoft.com/office/drawing/2014/main" id="{E1040AA0-8029-4CEF-8A24-C4E0E03D0AB4}"/>
              </a:ext>
            </a:extLst>
          </p:cNvPr>
          <p:cNvSpPr>
            <a:spLocks noGrp="1"/>
          </p:cNvSpPr>
          <p:nvPr>
            <p:ph type="sldNum" sz="quarter" idx="4"/>
          </p:nvPr>
        </p:nvSpPr>
        <p:spPr/>
        <p:txBody>
          <a:bodyPr/>
          <a:lstStyle/>
          <a:p>
            <a:pPr>
              <a:defRPr/>
            </a:pPr>
            <a:fld id="{148C009B-CB69-E04A-B9B3-34B26D69E9CF}" type="slidenum">
              <a:rPr lang="en-US" smtClean="0"/>
              <a:pPr>
                <a:defRPr/>
              </a:pPr>
              <a:t>24</a:t>
            </a:fld>
            <a:endParaRPr lang="en-US" dirty="0"/>
          </a:p>
        </p:txBody>
      </p:sp>
      <p:sp>
        <p:nvSpPr>
          <p:cNvPr id="8" name="TextBox 7">
            <a:extLst>
              <a:ext uri="{FF2B5EF4-FFF2-40B4-BE49-F238E27FC236}">
                <a16:creationId xmlns:a16="http://schemas.microsoft.com/office/drawing/2014/main" id="{76A389B7-219C-49A3-A0B5-516278F0933C}"/>
              </a:ext>
            </a:extLst>
          </p:cNvPr>
          <p:cNvSpPr txBox="1"/>
          <p:nvPr/>
        </p:nvSpPr>
        <p:spPr>
          <a:xfrm>
            <a:off x="705022" y="5984847"/>
            <a:ext cx="3053467" cy="338554"/>
          </a:xfrm>
          <a:prstGeom prst="rect">
            <a:avLst/>
          </a:prstGeom>
          <a:noFill/>
        </p:spPr>
        <p:txBody>
          <a:bodyPr wrap="square" rtlCol="0">
            <a:spAutoFit/>
          </a:bodyPr>
          <a:lstStyle/>
          <a:p>
            <a:pPr algn="ctr"/>
            <a:r>
              <a:rPr lang="en-US" sz="1600" dirty="0" err="1"/>
              <a:t>TSu</a:t>
            </a:r>
            <a:r>
              <a:rPr lang="en-US" sz="1600" dirty="0"/>
              <a:t>/</a:t>
            </a:r>
            <a:r>
              <a:rPr lang="en-US" sz="1600" dirty="0" err="1"/>
              <a:t>TSd</a:t>
            </a:r>
            <a:r>
              <a:rPr lang="en-US" sz="1600" dirty="0"/>
              <a:t> Feedbox</a:t>
            </a:r>
          </a:p>
        </p:txBody>
      </p:sp>
      <p:pic>
        <p:nvPicPr>
          <p:cNvPr id="9" name="Picture 8">
            <a:extLst>
              <a:ext uri="{FF2B5EF4-FFF2-40B4-BE49-F238E27FC236}">
                <a16:creationId xmlns:a16="http://schemas.microsoft.com/office/drawing/2014/main" id="{7E6357D0-7B42-4334-9D05-3A4E2C42FF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10757" y="931793"/>
            <a:ext cx="3487598" cy="5053054"/>
          </a:xfrm>
          <a:prstGeom prst="rect">
            <a:avLst/>
          </a:prstGeom>
        </p:spPr>
      </p:pic>
      <p:sp>
        <p:nvSpPr>
          <p:cNvPr id="10" name="TextBox 9">
            <a:extLst>
              <a:ext uri="{FF2B5EF4-FFF2-40B4-BE49-F238E27FC236}">
                <a16:creationId xmlns:a16="http://schemas.microsoft.com/office/drawing/2014/main" id="{5BF7574B-12F3-4372-95B3-AD8D17487AC3}"/>
              </a:ext>
            </a:extLst>
          </p:cNvPr>
          <p:cNvSpPr txBox="1"/>
          <p:nvPr/>
        </p:nvSpPr>
        <p:spPr>
          <a:xfrm>
            <a:off x="5075589" y="5991156"/>
            <a:ext cx="3053467" cy="338554"/>
          </a:xfrm>
          <a:prstGeom prst="rect">
            <a:avLst/>
          </a:prstGeom>
          <a:noFill/>
        </p:spPr>
        <p:txBody>
          <a:bodyPr wrap="square" rtlCol="0">
            <a:spAutoFit/>
          </a:bodyPr>
          <a:lstStyle/>
          <a:p>
            <a:pPr algn="ctr"/>
            <a:r>
              <a:rPr lang="en-US" sz="1600" dirty="0"/>
              <a:t>PS/DS Feedbox</a:t>
            </a:r>
          </a:p>
        </p:txBody>
      </p:sp>
    </p:spTree>
    <p:extLst>
      <p:ext uri="{BB962C8B-B14F-4D97-AF65-F5344CB8AC3E}">
        <p14:creationId xmlns:p14="http://schemas.microsoft.com/office/powerpoint/2010/main" val="36011221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739CC0-EE1B-4455-8A4D-BCCFABD2F7D0}"/>
              </a:ext>
            </a:extLst>
          </p:cNvPr>
          <p:cNvSpPr>
            <a:spLocks noGrp="1"/>
          </p:cNvSpPr>
          <p:nvPr>
            <p:ph idx="1"/>
          </p:nvPr>
        </p:nvSpPr>
        <p:spPr>
          <a:xfrm>
            <a:off x="228600" y="971550"/>
            <a:ext cx="8831424" cy="5059363"/>
          </a:xfrm>
        </p:spPr>
        <p:txBody>
          <a:bodyPr/>
          <a:lstStyle/>
          <a:p>
            <a:r>
              <a:rPr lang="en-US" sz="2000" dirty="0"/>
              <a:t>There are only a handful of manufacturers of custom cryogenic vessel and piping systems in the world.  </a:t>
            </a:r>
          </a:p>
          <a:p>
            <a:pPr lvl="1"/>
            <a:r>
              <a:rPr lang="en-US" sz="1800" dirty="0"/>
              <a:t>We want to get both American and European vendors to bid on large cryogenic procurements to get maximum number of qualified vendors to bid</a:t>
            </a:r>
          </a:p>
          <a:p>
            <a:pPr lvl="1"/>
            <a:r>
              <a:rPr lang="en-US" sz="1800" dirty="0"/>
              <a:t>Time zones, time/cost of travel, and English as 2</a:t>
            </a:r>
            <a:r>
              <a:rPr lang="en-US" sz="1800" baseline="30000" dirty="0"/>
              <a:t>nd</a:t>
            </a:r>
            <a:r>
              <a:rPr lang="en-US" sz="1800" dirty="0"/>
              <a:t> (or 3</a:t>
            </a:r>
            <a:r>
              <a:rPr lang="en-US" sz="1800" baseline="30000" dirty="0"/>
              <a:t>rd</a:t>
            </a:r>
            <a:r>
              <a:rPr lang="en-US" sz="1800" dirty="0"/>
              <a:t>) language require an increased effort on ensuring frequent and effective communication</a:t>
            </a:r>
          </a:p>
        </p:txBody>
      </p:sp>
      <p:sp>
        <p:nvSpPr>
          <p:cNvPr id="3" name="Title 2">
            <a:extLst>
              <a:ext uri="{FF2B5EF4-FFF2-40B4-BE49-F238E27FC236}">
                <a16:creationId xmlns:a16="http://schemas.microsoft.com/office/drawing/2014/main" id="{9AFAE180-DF65-4A2B-8644-D4624A835656}"/>
              </a:ext>
            </a:extLst>
          </p:cNvPr>
          <p:cNvSpPr>
            <a:spLocks noGrp="1"/>
          </p:cNvSpPr>
          <p:nvPr>
            <p:ph type="title"/>
          </p:nvPr>
        </p:nvSpPr>
        <p:spPr/>
        <p:txBody>
          <a:bodyPr/>
          <a:lstStyle/>
          <a:p>
            <a:r>
              <a:rPr lang="en-US" dirty="0"/>
              <a:t>Feedbox Challenges</a:t>
            </a:r>
          </a:p>
        </p:txBody>
      </p:sp>
      <p:sp>
        <p:nvSpPr>
          <p:cNvPr id="4" name="Date Placeholder 3">
            <a:extLst>
              <a:ext uri="{FF2B5EF4-FFF2-40B4-BE49-F238E27FC236}">
                <a16:creationId xmlns:a16="http://schemas.microsoft.com/office/drawing/2014/main" id="{95EED66E-5022-4EBE-AB07-F82AB18F421F}"/>
              </a:ext>
            </a:extLst>
          </p:cNvPr>
          <p:cNvSpPr>
            <a:spLocks noGrp="1"/>
          </p:cNvSpPr>
          <p:nvPr>
            <p:ph type="dt" sz="half" idx="2"/>
          </p:nvPr>
        </p:nvSpPr>
        <p:spPr/>
        <p:txBody>
          <a:bodyPr/>
          <a:lstStyle/>
          <a:p>
            <a:pPr>
              <a:defRPr/>
            </a:pPr>
            <a:r>
              <a:rPr lang="en-US"/>
              <a:t>2/24/2021</a:t>
            </a:r>
            <a:endParaRPr lang="en-US" dirty="0"/>
          </a:p>
        </p:txBody>
      </p:sp>
      <p:sp>
        <p:nvSpPr>
          <p:cNvPr id="5" name="Footer Placeholder 4">
            <a:extLst>
              <a:ext uri="{FF2B5EF4-FFF2-40B4-BE49-F238E27FC236}">
                <a16:creationId xmlns:a16="http://schemas.microsoft.com/office/drawing/2014/main" id="{9B1D8F8F-8F20-4244-B7A5-B8EC6821EAC6}"/>
              </a:ext>
            </a:extLst>
          </p:cNvPr>
          <p:cNvSpPr>
            <a:spLocks noGrp="1"/>
          </p:cNvSpPr>
          <p:nvPr>
            <p:ph type="ftr" sz="quarter" idx="3"/>
          </p:nvPr>
        </p:nvSpPr>
        <p:spPr/>
        <p:txBody>
          <a:bodyPr/>
          <a:lstStyle/>
          <a:p>
            <a:pPr>
              <a:defRPr/>
            </a:pPr>
            <a:r>
              <a:rPr lang="en-US"/>
              <a:t>Mu2e Cryogenics | Fermilab Engineering Retreat</a:t>
            </a:r>
            <a:endParaRPr lang="en-US" b="1" dirty="0"/>
          </a:p>
        </p:txBody>
      </p:sp>
      <p:sp>
        <p:nvSpPr>
          <p:cNvPr id="6" name="Slide Number Placeholder 5">
            <a:extLst>
              <a:ext uri="{FF2B5EF4-FFF2-40B4-BE49-F238E27FC236}">
                <a16:creationId xmlns:a16="http://schemas.microsoft.com/office/drawing/2014/main" id="{03E0738B-7CBC-4EDC-A382-5F8A8DEFD837}"/>
              </a:ext>
            </a:extLst>
          </p:cNvPr>
          <p:cNvSpPr>
            <a:spLocks noGrp="1"/>
          </p:cNvSpPr>
          <p:nvPr>
            <p:ph type="sldNum" sz="quarter" idx="4"/>
          </p:nvPr>
        </p:nvSpPr>
        <p:spPr/>
        <p:txBody>
          <a:bodyPr/>
          <a:lstStyle/>
          <a:p>
            <a:pPr>
              <a:defRPr/>
            </a:pPr>
            <a:fld id="{148C009B-CB69-E04A-B9B3-34B26D69E9CF}" type="slidenum">
              <a:rPr lang="en-US" smtClean="0"/>
              <a:pPr>
                <a:defRPr/>
              </a:pPr>
              <a:t>25</a:t>
            </a:fld>
            <a:endParaRPr lang="en-US" dirty="0"/>
          </a:p>
        </p:txBody>
      </p:sp>
      <p:pic>
        <p:nvPicPr>
          <p:cNvPr id="7" name="Picture 6" descr="A picture containing train, building, track, station&#10;&#10;Description automatically generated">
            <a:extLst>
              <a:ext uri="{FF2B5EF4-FFF2-40B4-BE49-F238E27FC236}">
                <a16:creationId xmlns:a16="http://schemas.microsoft.com/office/drawing/2014/main" id="{FD5D7F7B-9A41-46F3-8AFC-7B5D1BAF4CB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9782" y="3080107"/>
            <a:ext cx="4030442" cy="3022832"/>
          </a:xfrm>
          <a:prstGeom prst="rect">
            <a:avLst/>
          </a:prstGeom>
        </p:spPr>
      </p:pic>
      <p:sp>
        <p:nvSpPr>
          <p:cNvPr id="8" name="Right Brace 7">
            <a:extLst>
              <a:ext uri="{FF2B5EF4-FFF2-40B4-BE49-F238E27FC236}">
                <a16:creationId xmlns:a16="http://schemas.microsoft.com/office/drawing/2014/main" id="{54ED9214-BF12-4D1B-AD91-A27463488C3E}"/>
              </a:ext>
            </a:extLst>
          </p:cNvPr>
          <p:cNvSpPr/>
          <p:nvPr/>
        </p:nvSpPr>
        <p:spPr>
          <a:xfrm>
            <a:off x="4767943" y="3080107"/>
            <a:ext cx="270588" cy="311542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6272BBF8-2138-4205-B4BB-9E994B8586B6}"/>
              </a:ext>
            </a:extLst>
          </p:cNvPr>
          <p:cNvSpPr txBox="1"/>
          <p:nvPr/>
        </p:nvSpPr>
        <p:spPr>
          <a:xfrm>
            <a:off x="5159829" y="3713583"/>
            <a:ext cx="3984171" cy="1754326"/>
          </a:xfrm>
          <a:prstGeom prst="rect">
            <a:avLst/>
          </a:prstGeom>
          <a:noFill/>
        </p:spPr>
        <p:txBody>
          <a:bodyPr wrap="square" rtlCol="0">
            <a:spAutoFit/>
          </a:bodyPr>
          <a:lstStyle/>
          <a:p>
            <a:r>
              <a:rPr lang="en-US" sz="1800" dirty="0"/>
              <a:t>In-person visits are essential to success despite the time/cost and all the (mis)adventures of international travel.</a:t>
            </a:r>
          </a:p>
          <a:p>
            <a:endParaRPr lang="en-US" sz="1800" dirty="0"/>
          </a:p>
          <a:p>
            <a:r>
              <a:rPr lang="en-US" sz="1800" dirty="0"/>
              <a:t>Be prepared to get to know the local train station well.  </a:t>
            </a:r>
          </a:p>
        </p:txBody>
      </p:sp>
    </p:spTree>
    <p:extLst>
      <p:ext uri="{BB962C8B-B14F-4D97-AF65-F5344CB8AC3E}">
        <p14:creationId xmlns:p14="http://schemas.microsoft.com/office/powerpoint/2010/main" val="2649167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738212B-C1EF-4875-ACB6-D797AF5CC317}"/>
              </a:ext>
            </a:extLst>
          </p:cNvPr>
          <p:cNvSpPr>
            <a:spLocks noGrp="1"/>
          </p:cNvSpPr>
          <p:nvPr>
            <p:ph idx="1"/>
          </p:nvPr>
        </p:nvSpPr>
        <p:spPr>
          <a:xfrm>
            <a:off x="228600" y="775607"/>
            <a:ext cx="8545664" cy="5059363"/>
          </a:xfrm>
        </p:spPr>
        <p:txBody>
          <a:bodyPr/>
          <a:lstStyle/>
          <a:p>
            <a:r>
              <a:rPr lang="en-US" sz="1800" dirty="0"/>
              <a:t>EN13445 and EN1348 piping codes</a:t>
            </a:r>
          </a:p>
          <a:p>
            <a:pPr lvl="1"/>
            <a:r>
              <a:rPr lang="en-US" sz="1600" dirty="0"/>
              <a:t>Everything is the same but different </a:t>
            </a:r>
          </a:p>
          <a:p>
            <a:pPr lvl="1"/>
            <a:r>
              <a:rPr lang="en-US" sz="1600" dirty="0"/>
              <a:t>Expect everything in the EN codes to be in a different order with different variable names and slightly different rules than ASME</a:t>
            </a:r>
          </a:p>
          <a:p>
            <a:pPr lvl="1"/>
            <a:r>
              <a:rPr lang="en-US" sz="1600" dirty="0"/>
              <a:t>For most piping and all vacuum vessels there is no role of the Notified Body.  The FNAL engineer is the Owner’s Inspector similar to ASME B31.3 piping or a vacuum vessel per ASME BPVC VIII.  </a:t>
            </a:r>
          </a:p>
          <a:p>
            <a:pPr lvl="1"/>
            <a:r>
              <a:rPr lang="en-US" sz="1600" dirty="0"/>
              <a:t>Be prepared to spend a significant amount of time learning European codes even if you are an expert with ASME codes</a:t>
            </a:r>
          </a:p>
          <a:p>
            <a:r>
              <a:rPr lang="en-US" sz="1800" dirty="0"/>
              <a:t>Materials</a:t>
            </a:r>
          </a:p>
          <a:p>
            <a:pPr lvl="1"/>
            <a:r>
              <a:rPr lang="en-US" sz="1600" dirty="0"/>
              <a:t>Material certifications for Feedbox materials typically included certifications to both ISO/EN standards and ASTM standards.  </a:t>
            </a:r>
          </a:p>
          <a:p>
            <a:pPr lvl="2"/>
            <a:r>
              <a:rPr lang="en-US" sz="1400" dirty="0"/>
              <a:t>This is helpful for when we mix codes.  Work at Fermilab done per ASME</a:t>
            </a:r>
          </a:p>
          <a:p>
            <a:pPr lvl="1"/>
            <a:r>
              <a:rPr lang="en-US" sz="1600" dirty="0"/>
              <a:t>Comparison of low temperature requirements</a:t>
            </a:r>
          </a:p>
          <a:p>
            <a:pPr lvl="2"/>
            <a:r>
              <a:rPr lang="en-US" sz="1400" dirty="0"/>
              <a:t>ASME places higher emphasis on impact testing</a:t>
            </a:r>
          </a:p>
          <a:p>
            <a:pPr lvl="2"/>
            <a:r>
              <a:rPr lang="en-US" sz="1400" dirty="0"/>
              <a:t>EN13445 places higher emphasis on using only a few carefully selected materials</a:t>
            </a:r>
            <a:endParaRPr lang="en-US" sz="1600" dirty="0"/>
          </a:p>
          <a:p>
            <a:pPr lvl="1"/>
            <a:r>
              <a:rPr lang="en-US" sz="1600" dirty="0"/>
              <a:t>Equivalent of 308L filler metal was used for MDMT &gt; 77K and above</a:t>
            </a:r>
          </a:p>
          <a:p>
            <a:pPr lvl="2"/>
            <a:r>
              <a:rPr lang="en-US" sz="1400" dirty="0"/>
              <a:t>Small amount of ferrite in weld metal</a:t>
            </a:r>
          </a:p>
          <a:p>
            <a:pPr lvl="1"/>
            <a:r>
              <a:rPr lang="en-US" sz="1600" dirty="0"/>
              <a:t>Equivalent of 317L filler was used for 5K piping welds </a:t>
            </a:r>
          </a:p>
          <a:p>
            <a:pPr lvl="2"/>
            <a:r>
              <a:rPr lang="en-US" sz="1400" dirty="0"/>
              <a:t>Fully austenitic weld metal</a:t>
            </a:r>
          </a:p>
          <a:p>
            <a:endParaRPr lang="en-US" sz="2000" dirty="0"/>
          </a:p>
        </p:txBody>
      </p:sp>
      <p:sp>
        <p:nvSpPr>
          <p:cNvPr id="3" name="Title 2">
            <a:extLst>
              <a:ext uri="{FF2B5EF4-FFF2-40B4-BE49-F238E27FC236}">
                <a16:creationId xmlns:a16="http://schemas.microsoft.com/office/drawing/2014/main" id="{64728212-87FD-4C44-9AB8-9F977BA77F6A}"/>
              </a:ext>
            </a:extLst>
          </p:cNvPr>
          <p:cNvSpPr>
            <a:spLocks noGrp="1"/>
          </p:cNvSpPr>
          <p:nvPr>
            <p:ph type="title"/>
          </p:nvPr>
        </p:nvSpPr>
        <p:spPr/>
        <p:txBody>
          <a:bodyPr/>
          <a:lstStyle/>
          <a:p>
            <a:r>
              <a:rPr lang="en-US" dirty="0"/>
              <a:t>Feedbox Challenges</a:t>
            </a:r>
          </a:p>
        </p:txBody>
      </p:sp>
      <p:sp>
        <p:nvSpPr>
          <p:cNvPr id="4" name="Date Placeholder 3">
            <a:extLst>
              <a:ext uri="{FF2B5EF4-FFF2-40B4-BE49-F238E27FC236}">
                <a16:creationId xmlns:a16="http://schemas.microsoft.com/office/drawing/2014/main" id="{16DE27FF-5112-4F1D-96D5-7F40CCA5138E}"/>
              </a:ext>
            </a:extLst>
          </p:cNvPr>
          <p:cNvSpPr>
            <a:spLocks noGrp="1"/>
          </p:cNvSpPr>
          <p:nvPr>
            <p:ph type="dt" sz="half" idx="2"/>
          </p:nvPr>
        </p:nvSpPr>
        <p:spPr/>
        <p:txBody>
          <a:bodyPr/>
          <a:lstStyle/>
          <a:p>
            <a:pPr>
              <a:defRPr/>
            </a:pPr>
            <a:r>
              <a:rPr lang="en-US"/>
              <a:t>2/24/2021</a:t>
            </a:r>
            <a:endParaRPr lang="en-US" dirty="0"/>
          </a:p>
        </p:txBody>
      </p:sp>
      <p:sp>
        <p:nvSpPr>
          <p:cNvPr id="5" name="Footer Placeholder 4">
            <a:extLst>
              <a:ext uri="{FF2B5EF4-FFF2-40B4-BE49-F238E27FC236}">
                <a16:creationId xmlns:a16="http://schemas.microsoft.com/office/drawing/2014/main" id="{9B1F67D1-C0EE-4A8E-BAAC-DAF8BF04F6F1}"/>
              </a:ext>
            </a:extLst>
          </p:cNvPr>
          <p:cNvSpPr>
            <a:spLocks noGrp="1"/>
          </p:cNvSpPr>
          <p:nvPr>
            <p:ph type="ftr" sz="quarter" idx="3"/>
          </p:nvPr>
        </p:nvSpPr>
        <p:spPr/>
        <p:txBody>
          <a:bodyPr/>
          <a:lstStyle/>
          <a:p>
            <a:pPr>
              <a:defRPr/>
            </a:pPr>
            <a:r>
              <a:rPr lang="en-US"/>
              <a:t>Mu2e Cryogenics | Fermilab Engineering Retreat</a:t>
            </a:r>
            <a:endParaRPr lang="en-US" b="1" dirty="0"/>
          </a:p>
        </p:txBody>
      </p:sp>
      <p:sp>
        <p:nvSpPr>
          <p:cNvPr id="6" name="Slide Number Placeholder 5">
            <a:extLst>
              <a:ext uri="{FF2B5EF4-FFF2-40B4-BE49-F238E27FC236}">
                <a16:creationId xmlns:a16="http://schemas.microsoft.com/office/drawing/2014/main" id="{CAF3CC34-3BF3-4DB5-B364-76B799CB6446}"/>
              </a:ext>
            </a:extLst>
          </p:cNvPr>
          <p:cNvSpPr>
            <a:spLocks noGrp="1"/>
          </p:cNvSpPr>
          <p:nvPr>
            <p:ph type="sldNum" sz="quarter" idx="4"/>
          </p:nvPr>
        </p:nvSpPr>
        <p:spPr/>
        <p:txBody>
          <a:bodyPr/>
          <a:lstStyle/>
          <a:p>
            <a:pPr>
              <a:defRPr/>
            </a:pPr>
            <a:fld id="{148C009B-CB69-E04A-B9B3-34B26D69E9CF}" type="slidenum">
              <a:rPr lang="en-US" smtClean="0"/>
              <a:pPr>
                <a:defRPr/>
              </a:pPr>
              <a:t>26</a:t>
            </a:fld>
            <a:endParaRPr lang="en-US" dirty="0"/>
          </a:p>
        </p:txBody>
      </p:sp>
    </p:spTree>
    <p:extLst>
      <p:ext uri="{BB962C8B-B14F-4D97-AF65-F5344CB8AC3E}">
        <p14:creationId xmlns:p14="http://schemas.microsoft.com/office/powerpoint/2010/main" val="20416313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ED2DE0B-6B96-40E1-B351-55C56CACC540}"/>
              </a:ext>
            </a:extLst>
          </p:cNvPr>
          <p:cNvSpPr>
            <a:spLocks noGrp="1"/>
          </p:cNvSpPr>
          <p:nvPr>
            <p:ph idx="1"/>
          </p:nvPr>
        </p:nvSpPr>
        <p:spPr>
          <a:xfrm>
            <a:off x="333375" y="5619750"/>
            <a:ext cx="8672513" cy="601663"/>
          </a:xfrm>
        </p:spPr>
        <p:txBody>
          <a:bodyPr/>
          <a:lstStyle/>
          <a:p>
            <a:pPr marL="0" indent="0">
              <a:buNone/>
            </a:pPr>
            <a:r>
              <a:rPr lang="en-US" dirty="0"/>
              <a:t>Feedbox piping, thermal shield, and vacuum vessel fabrication</a:t>
            </a:r>
          </a:p>
        </p:txBody>
      </p:sp>
      <p:sp>
        <p:nvSpPr>
          <p:cNvPr id="3" name="Title 2">
            <a:extLst>
              <a:ext uri="{FF2B5EF4-FFF2-40B4-BE49-F238E27FC236}">
                <a16:creationId xmlns:a16="http://schemas.microsoft.com/office/drawing/2014/main" id="{FF504BF6-7735-4CD9-AFF8-993C539E0BCC}"/>
              </a:ext>
            </a:extLst>
          </p:cNvPr>
          <p:cNvSpPr>
            <a:spLocks noGrp="1"/>
          </p:cNvSpPr>
          <p:nvPr>
            <p:ph type="title"/>
          </p:nvPr>
        </p:nvSpPr>
        <p:spPr/>
        <p:txBody>
          <a:bodyPr/>
          <a:lstStyle/>
          <a:p>
            <a:r>
              <a:rPr lang="en-US" dirty="0"/>
              <a:t>Feedboxes</a:t>
            </a:r>
          </a:p>
        </p:txBody>
      </p:sp>
      <p:sp>
        <p:nvSpPr>
          <p:cNvPr id="4" name="Date Placeholder 3">
            <a:extLst>
              <a:ext uri="{FF2B5EF4-FFF2-40B4-BE49-F238E27FC236}">
                <a16:creationId xmlns:a16="http://schemas.microsoft.com/office/drawing/2014/main" id="{2B7D3FEA-1600-430A-877C-EAB8D88A3AEA}"/>
              </a:ext>
            </a:extLst>
          </p:cNvPr>
          <p:cNvSpPr>
            <a:spLocks noGrp="1"/>
          </p:cNvSpPr>
          <p:nvPr>
            <p:ph type="dt" sz="half" idx="2"/>
          </p:nvPr>
        </p:nvSpPr>
        <p:spPr/>
        <p:txBody>
          <a:bodyPr/>
          <a:lstStyle/>
          <a:p>
            <a:pPr>
              <a:defRPr/>
            </a:pPr>
            <a:r>
              <a:rPr lang="en-US"/>
              <a:t>2/24/2021</a:t>
            </a:r>
            <a:endParaRPr lang="en-US" dirty="0"/>
          </a:p>
        </p:txBody>
      </p:sp>
      <p:sp>
        <p:nvSpPr>
          <p:cNvPr id="5" name="Footer Placeholder 4">
            <a:extLst>
              <a:ext uri="{FF2B5EF4-FFF2-40B4-BE49-F238E27FC236}">
                <a16:creationId xmlns:a16="http://schemas.microsoft.com/office/drawing/2014/main" id="{0FC2AD4C-1CE5-4BD6-87E9-06D92D08E991}"/>
              </a:ext>
            </a:extLst>
          </p:cNvPr>
          <p:cNvSpPr>
            <a:spLocks noGrp="1"/>
          </p:cNvSpPr>
          <p:nvPr>
            <p:ph type="ftr" sz="quarter" idx="3"/>
          </p:nvPr>
        </p:nvSpPr>
        <p:spPr/>
        <p:txBody>
          <a:bodyPr/>
          <a:lstStyle/>
          <a:p>
            <a:pPr>
              <a:defRPr/>
            </a:pPr>
            <a:r>
              <a:rPr lang="en-US"/>
              <a:t>Mu2e Cryogenics | Fermilab Engineering Retreat</a:t>
            </a:r>
            <a:endParaRPr lang="en-US" b="1" dirty="0"/>
          </a:p>
        </p:txBody>
      </p:sp>
      <p:sp>
        <p:nvSpPr>
          <p:cNvPr id="6" name="Slide Number Placeholder 5">
            <a:extLst>
              <a:ext uri="{FF2B5EF4-FFF2-40B4-BE49-F238E27FC236}">
                <a16:creationId xmlns:a16="http://schemas.microsoft.com/office/drawing/2014/main" id="{EE67A9F3-36F3-4632-B56F-534ED008AF97}"/>
              </a:ext>
            </a:extLst>
          </p:cNvPr>
          <p:cNvSpPr>
            <a:spLocks noGrp="1"/>
          </p:cNvSpPr>
          <p:nvPr>
            <p:ph type="sldNum" sz="quarter" idx="4"/>
          </p:nvPr>
        </p:nvSpPr>
        <p:spPr/>
        <p:txBody>
          <a:bodyPr/>
          <a:lstStyle/>
          <a:p>
            <a:pPr>
              <a:defRPr/>
            </a:pPr>
            <a:fld id="{148C009B-CB69-E04A-B9B3-34B26D69E9CF}" type="slidenum">
              <a:rPr lang="en-US" smtClean="0"/>
              <a:pPr>
                <a:defRPr/>
              </a:pPr>
              <a:t>27</a:t>
            </a:fld>
            <a:endParaRPr lang="en-US" dirty="0"/>
          </a:p>
        </p:txBody>
      </p:sp>
      <p:pic>
        <p:nvPicPr>
          <p:cNvPr id="12" name="Picture 11" descr="A picture containing indoor, metal, rack&#10;&#10;Description automatically generated">
            <a:extLst>
              <a:ext uri="{FF2B5EF4-FFF2-40B4-BE49-F238E27FC236}">
                <a16:creationId xmlns:a16="http://schemas.microsoft.com/office/drawing/2014/main" id="{C95761F5-C25E-4774-BE71-16305E550DD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498222" y="1764506"/>
            <a:ext cx="4057650" cy="3043238"/>
          </a:xfrm>
          <a:prstGeom prst="rect">
            <a:avLst/>
          </a:prstGeom>
        </p:spPr>
      </p:pic>
      <p:pic>
        <p:nvPicPr>
          <p:cNvPr id="14" name="Picture 13" descr="A picture containing metal, silver&#10;&#10;Description automatically generated">
            <a:extLst>
              <a:ext uri="{FF2B5EF4-FFF2-40B4-BE49-F238E27FC236}">
                <a16:creationId xmlns:a16="http://schemas.microsoft.com/office/drawing/2014/main" id="{653FE852-FFFF-45EC-ABBD-467C68D4E8A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52787" y="1257300"/>
            <a:ext cx="2611267" cy="4105275"/>
          </a:xfrm>
          <a:prstGeom prst="rect">
            <a:avLst/>
          </a:prstGeom>
        </p:spPr>
      </p:pic>
      <p:pic>
        <p:nvPicPr>
          <p:cNvPr id="16" name="Picture 15">
            <a:extLst>
              <a:ext uri="{FF2B5EF4-FFF2-40B4-BE49-F238E27FC236}">
                <a16:creationId xmlns:a16="http://schemas.microsoft.com/office/drawing/2014/main" id="{C59B0C8E-CCA4-4663-959C-D63819A69E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48375" y="1257300"/>
            <a:ext cx="3095625" cy="4127500"/>
          </a:xfrm>
          <a:prstGeom prst="rect">
            <a:avLst/>
          </a:prstGeom>
        </p:spPr>
      </p:pic>
    </p:spTree>
    <p:extLst>
      <p:ext uri="{BB962C8B-B14F-4D97-AF65-F5344CB8AC3E}">
        <p14:creationId xmlns:p14="http://schemas.microsoft.com/office/powerpoint/2010/main" val="33770291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F5BB95-EB3E-4C82-93DC-368EC1CE230D}"/>
              </a:ext>
            </a:extLst>
          </p:cNvPr>
          <p:cNvSpPr>
            <a:spLocks noGrp="1"/>
          </p:cNvSpPr>
          <p:nvPr>
            <p:ph type="title"/>
          </p:nvPr>
        </p:nvSpPr>
        <p:spPr/>
        <p:txBody>
          <a:bodyPr/>
          <a:lstStyle/>
          <a:p>
            <a:r>
              <a:rPr lang="en-US" dirty="0"/>
              <a:t>Transport</a:t>
            </a:r>
          </a:p>
        </p:txBody>
      </p:sp>
      <p:sp>
        <p:nvSpPr>
          <p:cNvPr id="4" name="Date Placeholder 3">
            <a:extLst>
              <a:ext uri="{FF2B5EF4-FFF2-40B4-BE49-F238E27FC236}">
                <a16:creationId xmlns:a16="http://schemas.microsoft.com/office/drawing/2014/main" id="{C8F48F6A-B0B7-4D75-AB85-764B4D362B1E}"/>
              </a:ext>
            </a:extLst>
          </p:cNvPr>
          <p:cNvSpPr>
            <a:spLocks noGrp="1"/>
          </p:cNvSpPr>
          <p:nvPr>
            <p:ph type="dt" sz="half" idx="2"/>
          </p:nvPr>
        </p:nvSpPr>
        <p:spPr/>
        <p:txBody>
          <a:bodyPr/>
          <a:lstStyle/>
          <a:p>
            <a:pPr>
              <a:defRPr/>
            </a:pPr>
            <a:r>
              <a:rPr lang="en-US"/>
              <a:t>2/24/2021</a:t>
            </a:r>
            <a:endParaRPr lang="en-US" dirty="0"/>
          </a:p>
        </p:txBody>
      </p:sp>
      <p:sp>
        <p:nvSpPr>
          <p:cNvPr id="5" name="Footer Placeholder 4">
            <a:extLst>
              <a:ext uri="{FF2B5EF4-FFF2-40B4-BE49-F238E27FC236}">
                <a16:creationId xmlns:a16="http://schemas.microsoft.com/office/drawing/2014/main" id="{2903A6F7-3348-4289-9D4D-2DEB6851E4A8}"/>
              </a:ext>
            </a:extLst>
          </p:cNvPr>
          <p:cNvSpPr>
            <a:spLocks noGrp="1"/>
          </p:cNvSpPr>
          <p:nvPr>
            <p:ph type="ftr" sz="quarter" idx="3"/>
          </p:nvPr>
        </p:nvSpPr>
        <p:spPr/>
        <p:txBody>
          <a:bodyPr/>
          <a:lstStyle/>
          <a:p>
            <a:pPr>
              <a:defRPr/>
            </a:pPr>
            <a:r>
              <a:rPr lang="en-US"/>
              <a:t>Mu2e Cryogenics | Fermilab Engineering Retreat</a:t>
            </a:r>
            <a:endParaRPr lang="en-US" b="1" dirty="0"/>
          </a:p>
        </p:txBody>
      </p:sp>
      <p:sp>
        <p:nvSpPr>
          <p:cNvPr id="6" name="Slide Number Placeholder 5">
            <a:extLst>
              <a:ext uri="{FF2B5EF4-FFF2-40B4-BE49-F238E27FC236}">
                <a16:creationId xmlns:a16="http://schemas.microsoft.com/office/drawing/2014/main" id="{53AF25C0-2133-4932-8FAE-917D835E3F74}"/>
              </a:ext>
            </a:extLst>
          </p:cNvPr>
          <p:cNvSpPr>
            <a:spLocks noGrp="1"/>
          </p:cNvSpPr>
          <p:nvPr>
            <p:ph type="sldNum" sz="quarter" idx="4"/>
          </p:nvPr>
        </p:nvSpPr>
        <p:spPr/>
        <p:txBody>
          <a:bodyPr/>
          <a:lstStyle/>
          <a:p>
            <a:pPr>
              <a:defRPr/>
            </a:pPr>
            <a:fld id="{148C009B-CB69-E04A-B9B3-34B26D69E9CF}" type="slidenum">
              <a:rPr lang="en-US" smtClean="0"/>
              <a:pPr>
                <a:defRPr/>
              </a:pPr>
              <a:t>28</a:t>
            </a:fld>
            <a:endParaRPr lang="en-US" dirty="0"/>
          </a:p>
        </p:txBody>
      </p:sp>
      <p:pic>
        <p:nvPicPr>
          <p:cNvPr id="13" name="Picture 12" descr="A truck is parked on the side of a road&#10;&#10;Description automatically generated">
            <a:extLst>
              <a:ext uri="{FF2B5EF4-FFF2-40B4-BE49-F238E27FC236}">
                <a16:creationId xmlns:a16="http://schemas.microsoft.com/office/drawing/2014/main" id="{C148EBD5-0034-4B06-8A9F-5CD009DAFDE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5212" y="895740"/>
            <a:ext cx="3262601" cy="2446951"/>
          </a:xfrm>
          <a:prstGeom prst="rect">
            <a:avLst/>
          </a:prstGeom>
        </p:spPr>
      </p:pic>
      <p:pic>
        <p:nvPicPr>
          <p:cNvPr id="14" name="Picture 13">
            <a:extLst>
              <a:ext uri="{FF2B5EF4-FFF2-40B4-BE49-F238E27FC236}">
                <a16:creationId xmlns:a16="http://schemas.microsoft.com/office/drawing/2014/main" id="{AD67D68E-0D66-47D4-A782-CEB206657F1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61248" y="818575"/>
            <a:ext cx="4054152" cy="2452377"/>
          </a:xfrm>
          <a:prstGeom prst="rect">
            <a:avLst/>
          </a:prstGeom>
        </p:spPr>
      </p:pic>
      <p:pic>
        <p:nvPicPr>
          <p:cNvPr id="15" name="2FC44B5F-054B-42C6-8B9C-C13BA9E3198F">
            <a:extLst>
              <a:ext uri="{FF2B5EF4-FFF2-40B4-BE49-F238E27FC236}">
                <a16:creationId xmlns:a16="http://schemas.microsoft.com/office/drawing/2014/main" id="{620FCB0A-9A45-4F69-A68D-CD98DBF22711}"/>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927151" y="3741604"/>
            <a:ext cx="3811710" cy="2267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56681E6B-8FFC-4A35-9309-BBE40A86DE3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6743" y="3714957"/>
            <a:ext cx="3191070" cy="2393302"/>
          </a:xfrm>
          <a:prstGeom prst="rect">
            <a:avLst/>
          </a:prstGeom>
        </p:spPr>
      </p:pic>
      <p:cxnSp>
        <p:nvCxnSpPr>
          <p:cNvPr id="22" name="Straight Arrow Connector 21">
            <a:extLst>
              <a:ext uri="{FF2B5EF4-FFF2-40B4-BE49-F238E27FC236}">
                <a16:creationId xmlns:a16="http://schemas.microsoft.com/office/drawing/2014/main" id="{8BAF1A71-55A1-423F-B6A7-B676A00C455A}"/>
              </a:ext>
            </a:extLst>
          </p:cNvPr>
          <p:cNvCxnSpPr>
            <a:cxnSpLocks/>
          </p:cNvCxnSpPr>
          <p:nvPr/>
        </p:nvCxnSpPr>
        <p:spPr>
          <a:xfrm>
            <a:off x="3827103" y="2119216"/>
            <a:ext cx="95950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00BDE864-DDFA-4E57-9F30-19EF348BAEFE}"/>
              </a:ext>
            </a:extLst>
          </p:cNvPr>
          <p:cNvCxnSpPr>
            <a:cxnSpLocks/>
          </p:cNvCxnSpPr>
          <p:nvPr/>
        </p:nvCxnSpPr>
        <p:spPr>
          <a:xfrm flipH="1">
            <a:off x="3782006" y="4916456"/>
            <a:ext cx="100459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F6727DC3-AF63-453E-AFCB-FF81B1DE45C6}"/>
              </a:ext>
            </a:extLst>
          </p:cNvPr>
          <p:cNvCxnSpPr>
            <a:cxnSpLocks/>
          </p:cNvCxnSpPr>
          <p:nvPr/>
        </p:nvCxnSpPr>
        <p:spPr>
          <a:xfrm>
            <a:off x="6766833" y="3342691"/>
            <a:ext cx="0" cy="33162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26706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BBA383D-C2CD-4B57-B632-3F8C588E0929}"/>
              </a:ext>
            </a:extLst>
          </p:cNvPr>
          <p:cNvSpPr>
            <a:spLocks noGrp="1"/>
          </p:cNvSpPr>
          <p:nvPr>
            <p:ph idx="1"/>
          </p:nvPr>
        </p:nvSpPr>
        <p:spPr/>
        <p:txBody>
          <a:bodyPr/>
          <a:lstStyle/>
          <a:p>
            <a:r>
              <a:rPr lang="en-US" sz="1800" dirty="0"/>
              <a:t>Objective is to repeat all factory acceptance tests (FAT)</a:t>
            </a:r>
          </a:p>
          <a:p>
            <a:pPr lvl="1"/>
            <a:r>
              <a:rPr lang="en-US" sz="1800" dirty="0"/>
              <a:t>In non-pandemic times FNAL would have sent witness for FAT</a:t>
            </a:r>
          </a:p>
          <a:p>
            <a:pPr lvl="1"/>
            <a:r>
              <a:rPr lang="en-US" sz="1800" dirty="0"/>
              <a:t>Vendor has extensive experience, detailed test procedures and detailed test records</a:t>
            </a:r>
          </a:p>
          <a:p>
            <a:pPr lvl="1"/>
            <a:r>
              <a:rPr lang="en-US" sz="1800" dirty="0"/>
              <a:t>The Feedboxes were almost certainly leak tight when they left the vendor </a:t>
            </a:r>
          </a:p>
          <a:p>
            <a:r>
              <a:rPr lang="en-US" sz="2000" dirty="0"/>
              <a:t>Requirement for leak tightness</a:t>
            </a:r>
          </a:p>
          <a:p>
            <a:pPr lvl="1"/>
            <a:r>
              <a:rPr lang="en-US" sz="1800" dirty="0"/>
              <a:t>Subsystem must pass 1x10</a:t>
            </a:r>
            <a:r>
              <a:rPr lang="en-US" sz="1800" baseline="30000" dirty="0"/>
              <a:t>-9</a:t>
            </a:r>
            <a:r>
              <a:rPr lang="en-US" sz="1800" dirty="0"/>
              <a:t> torr-L/s helium leak check</a:t>
            </a:r>
          </a:p>
          <a:p>
            <a:r>
              <a:rPr lang="en-US" sz="1800" dirty="0"/>
              <a:t>Delivery Acceptance Results</a:t>
            </a:r>
          </a:p>
          <a:p>
            <a:pPr lvl="1"/>
            <a:r>
              <a:rPr lang="en-US" sz="1800" dirty="0"/>
              <a:t>Vacuum vessel leak check</a:t>
            </a:r>
          </a:p>
          <a:p>
            <a:pPr lvl="2"/>
            <a:r>
              <a:rPr lang="en-US" sz="1600" dirty="0">
                <a:solidFill>
                  <a:srgbClr val="FF0000"/>
                </a:solidFill>
              </a:rPr>
              <a:t>3/4</a:t>
            </a:r>
            <a:r>
              <a:rPr lang="en-US" sz="1600" dirty="0"/>
              <a:t> vacuum vessels passed at full vacuum</a:t>
            </a:r>
          </a:p>
          <a:p>
            <a:pPr lvl="2"/>
            <a:r>
              <a:rPr lang="en-US" sz="1600" dirty="0"/>
              <a:t>Large leak (&gt;&gt;10</a:t>
            </a:r>
            <a:r>
              <a:rPr lang="en-US" sz="1600" baseline="30000" dirty="0"/>
              <a:t>-7</a:t>
            </a:r>
            <a:r>
              <a:rPr lang="en-US" sz="1600" dirty="0"/>
              <a:t>) in PS Feedbox liquid level port bellows</a:t>
            </a:r>
          </a:p>
          <a:p>
            <a:pPr lvl="1"/>
            <a:r>
              <a:rPr lang="en-US" sz="1800" dirty="0"/>
              <a:t>Internal piping and vessels leak check</a:t>
            </a:r>
          </a:p>
          <a:p>
            <a:pPr lvl="2"/>
            <a:r>
              <a:rPr lang="en-US" sz="1600" dirty="0"/>
              <a:t>4/4 helium circuits passed at full design pressure</a:t>
            </a:r>
          </a:p>
          <a:p>
            <a:pPr lvl="2"/>
            <a:r>
              <a:rPr lang="en-US" sz="1600" dirty="0"/>
              <a:t>4/4 nitrogen circuits passed at full design pressure</a:t>
            </a:r>
          </a:p>
          <a:p>
            <a:pPr lvl="1"/>
            <a:r>
              <a:rPr lang="en-US" sz="1600" dirty="0"/>
              <a:t>All internal temperature sensors passed electrical checkout</a:t>
            </a:r>
          </a:p>
        </p:txBody>
      </p:sp>
      <p:sp>
        <p:nvSpPr>
          <p:cNvPr id="3" name="Title 2">
            <a:extLst>
              <a:ext uri="{FF2B5EF4-FFF2-40B4-BE49-F238E27FC236}">
                <a16:creationId xmlns:a16="http://schemas.microsoft.com/office/drawing/2014/main" id="{B03CE71E-2050-4813-8494-930010B076E0}"/>
              </a:ext>
            </a:extLst>
          </p:cNvPr>
          <p:cNvSpPr>
            <a:spLocks noGrp="1"/>
          </p:cNvSpPr>
          <p:nvPr>
            <p:ph type="title"/>
          </p:nvPr>
        </p:nvSpPr>
        <p:spPr/>
        <p:txBody>
          <a:bodyPr/>
          <a:lstStyle/>
          <a:p>
            <a:r>
              <a:rPr lang="en-US" dirty="0"/>
              <a:t>Delivery Acceptance Testing</a:t>
            </a:r>
          </a:p>
        </p:txBody>
      </p:sp>
      <p:sp>
        <p:nvSpPr>
          <p:cNvPr id="4" name="Date Placeholder 3">
            <a:extLst>
              <a:ext uri="{FF2B5EF4-FFF2-40B4-BE49-F238E27FC236}">
                <a16:creationId xmlns:a16="http://schemas.microsoft.com/office/drawing/2014/main" id="{B076BA9A-2178-4E92-B600-625E2AD8EFDD}"/>
              </a:ext>
            </a:extLst>
          </p:cNvPr>
          <p:cNvSpPr>
            <a:spLocks noGrp="1"/>
          </p:cNvSpPr>
          <p:nvPr>
            <p:ph type="dt" sz="half" idx="2"/>
          </p:nvPr>
        </p:nvSpPr>
        <p:spPr/>
        <p:txBody>
          <a:bodyPr/>
          <a:lstStyle/>
          <a:p>
            <a:pPr>
              <a:defRPr/>
            </a:pPr>
            <a:r>
              <a:rPr lang="en-US"/>
              <a:t>2/24/2021</a:t>
            </a:r>
            <a:endParaRPr lang="en-US" dirty="0"/>
          </a:p>
        </p:txBody>
      </p:sp>
      <p:sp>
        <p:nvSpPr>
          <p:cNvPr id="5" name="Footer Placeholder 4">
            <a:extLst>
              <a:ext uri="{FF2B5EF4-FFF2-40B4-BE49-F238E27FC236}">
                <a16:creationId xmlns:a16="http://schemas.microsoft.com/office/drawing/2014/main" id="{1BF7DF2E-3CEE-463A-A759-DA904E3F6865}"/>
              </a:ext>
            </a:extLst>
          </p:cNvPr>
          <p:cNvSpPr>
            <a:spLocks noGrp="1"/>
          </p:cNvSpPr>
          <p:nvPr>
            <p:ph type="ftr" sz="quarter" idx="3"/>
          </p:nvPr>
        </p:nvSpPr>
        <p:spPr/>
        <p:txBody>
          <a:bodyPr/>
          <a:lstStyle/>
          <a:p>
            <a:pPr>
              <a:defRPr/>
            </a:pPr>
            <a:r>
              <a:rPr lang="en-US"/>
              <a:t>Mu2e Cryogenics | Fermilab Engineering Retreat</a:t>
            </a:r>
            <a:endParaRPr lang="en-US" b="1" dirty="0"/>
          </a:p>
        </p:txBody>
      </p:sp>
      <p:sp>
        <p:nvSpPr>
          <p:cNvPr id="6" name="Slide Number Placeholder 5">
            <a:extLst>
              <a:ext uri="{FF2B5EF4-FFF2-40B4-BE49-F238E27FC236}">
                <a16:creationId xmlns:a16="http://schemas.microsoft.com/office/drawing/2014/main" id="{9EC18206-E319-4499-8984-424DADD85CFA}"/>
              </a:ext>
            </a:extLst>
          </p:cNvPr>
          <p:cNvSpPr>
            <a:spLocks noGrp="1"/>
          </p:cNvSpPr>
          <p:nvPr>
            <p:ph type="sldNum" sz="quarter" idx="4"/>
          </p:nvPr>
        </p:nvSpPr>
        <p:spPr/>
        <p:txBody>
          <a:bodyPr/>
          <a:lstStyle/>
          <a:p>
            <a:pPr>
              <a:defRPr/>
            </a:pPr>
            <a:fld id="{148C009B-CB69-E04A-B9B3-34B26D69E9CF}" type="slidenum">
              <a:rPr lang="en-US" smtClean="0"/>
              <a:pPr>
                <a:defRPr/>
              </a:pPr>
              <a:t>29</a:t>
            </a:fld>
            <a:endParaRPr lang="en-US" dirty="0"/>
          </a:p>
        </p:txBody>
      </p:sp>
    </p:spTree>
    <p:extLst>
      <p:ext uri="{BB962C8B-B14F-4D97-AF65-F5344CB8AC3E}">
        <p14:creationId xmlns:p14="http://schemas.microsoft.com/office/powerpoint/2010/main" val="36761066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25D97C-8A9E-4699-930B-F14ADE627894}"/>
              </a:ext>
            </a:extLst>
          </p:cNvPr>
          <p:cNvSpPr>
            <a:spLocks noGrp="1"/>
          </p:cNvSpPr>
          <p:nvPr>
            <p:ph idx="1"/>
          </p:nvPr>
        </p:nvSpPr>
        <p:spPr/>
        <p:txBody>
          <a:bodyPr/>
          <a:lstStyle/>
          <a:p>
            <a:r>
              <a:rPr lang="en-US" sz="2000" dirty="0"/>
              <a:t>The muon-to-electron conversion (Mu2e) experiment at Fermilab will search for the charged lepton flavor-violating conversion of muons to electrons in the field of an atomic nucleus</a:t>
            </a:r>
          </a:p>
          <a:p>
            <a:r>
              <a:rPr lang="en-US" sz="2000" dirty="0"/>
              <a:t>Key components of this experiment are the 4 superconducting solenoid magnets operated at liquid helium temperatures</a:t>
            </a:r>
          </a:p>
        </p:txBody>
      </p:sp>
      <p:sp>
        <p:nvSpPr>
          <p:cNvPr id="3" name="Title 2">
            <a:extLst>
              <a:ext uri="{FF2B5EF4-FFF2-40B4-BE49-F238E27FC236}">
                <a16:creationId xmlns:a16="http://schemas.microsoft.com/office/drawing/2014/main" id="{8FA7E503-4CD8-41AC-8BA2-35D329BFC370}"/>
              </a:ext>
            </a:extLst>
          </p:cNvPr>
          <p:cNvSpPr>
            <a:spLocks noGrp="1"/>
          </p:cNvSpPr>
          <p:nvPr>
            <p:ph type="title"/>
          </p:nvPr>
        </p:nvSpPr>
        <p:spPr/>
        <p:txBody>
          <a:bodyPr/>
          <a:lstStyle/>
          <a:p>
            <a:r>
              <a:rPr lang="en-US" dirty="0"/>
              <a:t>What is Mu2e?</a:t>
            </a:r>
          </a:p>
        </p:txBody>
      </p:sp>
      <p:sp>
        <p:nvSpPr>
          <p:cNvPr id="4" name="Date Placeholder 3">
            <a:extLst>
              <a:ext uri="{FF2B5EF4-FFF2-40B4-BE49-F238E27FC236}">
                <a16:creationId xmlns:a16="http://schemas.microsoft.com/office/drawing/2014/main" id="{B2EA014E-05C7-4A5D-BEC2-A7492B160E83}"/>
              </a:ext>
            </a:extLst>
          </p:cNvPr>
          <p:cNvSpPr>
            <a:spLocks noGrp="1"/>
          </p:cNvSpPr>
          <p:nvPr>
            <p:ph type="dt" sz="half" idx="2"/>
          </p:nvPr>
        </p:nvSpPr>
        <p:spPr/>
        <p:txBody>
          <a:bodyPr/>
          <a:lstStyle/>
          <a:p>
            <a:pPr>
              <a:defRPr/>
            </a:pPr>
            <a:r>
              <a:rPr lang="en-US"/>
              <a:t>2/24/2021</a:t>
            </a:r>
            <a:endParaRPr lang="en-US" dirty="0"/>
          </a:p>
        </p:txBody>
      </p:sp>
      <p:sp>
        <p:nvSpPr>
          <p:cNvPr id="5" name="Footer Placeholder 4">
            <a:extLst>
              <a:ext uri="{FF2B5EF4-FFF2-40B4-BE49-F238E27FC236}">
                <a16:creationId xmlns:a16="http://schemas.microsoft.com/office/drawing/2014/main" id="{E3DAD509-FF6F-4BED-B0C1-19AB68482A67}"/>
              </a:ext>
            </a:extLst>
          </p:cNvPr>
          <p:cNvSpPr>
            <a:spLocks noGrp="1"/>
          </p:cNvSpPr>
          <p:nvPr>
            <p:ph type="ftr" sz="quarter" idx="3"/>
          </p:nvPr>
        </p:nvSpPr>
        <p:spPr/>
        <p:txBody>
          <a:bodyPr/>
          <a:lstStyle/>
          <a:p>
            <a:pPr>
              <a:defRPr/>
            </a:pPr>
            <a:r>
              <a:rPr lang="en-US"/>
              <a:t>Mu2e Cryogenics | Fermilab Engineering Retreat</a:t>
            </a:r>
            <a:endParaRPr lang="en-US" b="1" dirty="0"/>
          </a:p>
        </p:txBody>
      </p:sp>
      <p:sp>
        <p:nvSpPr>
          <p:cNvPr id="6" name="Slide Number Placeholder 5">
            <a:extLst>
              <a:ext uri="{FF2B5EF4-FFF2-40B4-BE49-F238E27FC236}">
                <a16:creationId xmlns:a16="http://schemas.microsoft.com/office/drawing/2014/main" id="{CBCA63D6-E2E2-4267-BE6F-0D794D489D1C}"/>
              </a:ext>
            </a:extLst>
          </p:cNvPr>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pic>
        <p:nvPicPr>
          <p:cNvPr id="7" name="Picture 31">
            <a:extLst>
              <a:ext uri="{FF2B5EF4-FFF2-40B4-BE49-F238E27FC236}">
                <a16:creationId xmlns:a16="http://schemas.microsoft.com/office/drawing/2014/main" id="{02A527BA-FB43-46CB-BAF7-A198EA888521}"/>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78971" y="2906714"/>
            <a:ext cx="7622147" cy="3320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06469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2B5266-9324-48F4-972A-93C104E20D1A}"/>
              </a:ext>
            </a:extLst>
          </p:cNvPr>
          <p:cNvSpPr>
            <a:spLocks noGrp="1"/>
          </p:cNvSpPr>
          <p:nvPr>
            <p:ph type="title"/>
          </p:nvPr>
        </p:nvSpPr>
        <p:spPr/>
        <p:txBody>
          <a:bodyPr/>
          <a:lstStyle/>
          <a:p>
            <a:r>
              <a:rPr lang="en-US" dirty="0"/>
              <a:t>Delivery Acceptance Testing</a:t>
            </a:r>
          </a:p>
        </p:txBody>
      </p:sp>
      <p:sp>
        <p:nvSpPr>
          <p:cNvPr id="4" name="Date Placeholder 3">
            <a:extLst>
              <a:ext uri="{FF2B5EF4-FFF2-40B4-BE49-F238E27FC236}">
                <a16:creationId xmlns:a16="http://schemas.microsoft.com/office/drawing/2014/main" id="{85EE328A-3744-4F8A-A4DF-90BF7FF69ABB}"/>
              </a:ext>
            </a:extLst>
          </p:cNvPr>
          <p:cNvSpPr>
            <a:spLocks noGrp="1"/>
          </p:cNvSpPr>
          <p:nvPr>
            <p:ph type="dt" sz="half" idx="2"/>
          </p:nvPr>
        </p:nvSpPr>
        <p:spPr/>
        <p:txBody>
          <a:bodyPr/>
          <a:lstStyle/>
          <a:p>
            <a:pPr>
              <a:defRPr/>
            </a:pPr>
            <a:r>
              <a:rPr lang="en-US"/>
              <a:t>2/24/2021</a:t>
            </a:r>
            <a:endParaRPr lang="en-US" dirty="0"/>
          </a:p>
        </p:txBody>
      </p:sp>
      <p:sp>
        <p:nvSpPr>
          <p:cNvPr id="5" name="Footer Placeholder 4">
            <a:extLst>
              <a:ext uri="{FF2B5EF4-FFF2-40B4-BE49-F238E27FC236}">
                <a16:creationId xmlns:a16="http://schemas.microsoft.com/office/drawing/2014/main" id="{1F545132-1588-4246-B657-88E1B938A0FD}"/>
              </a:ext>
            </a:extLst>
          </p:cNvPr>
          <p:cNvSpPr>
            <a:spLocks noGrp="1"/>
          </p:cNvSpPr>
          <p:nvPr>
            <p:ph type="ftr" sz="quarter" idx="3"/>
          </p:nvPr>
        </p:nvSpPr>
        <p:spPr/>
        <p:txBody>
          <a:bodyPr/>
          <a:lstStyle/>
          <a:p>
            <a:pPr>
              <a:defRPr/>
            </a:pPr>
            <a:r>
              <a:rPr lang="en-US"/>
              <a:t>Mu2e Cryogenics | Fermilab Engineering Retreat</a:t>
            </a:r>
            <a:endParaRPr lang="en-US" b="1" dirty="0"/>
          </a:p>
        </p:txBody>
      </p:sp>
      <p:sp>
        <p:nvSpPr>
          <p:cNvPr id="6" name="Slide Number Placeholder 5">
            <a:extLst>
              <a:ext uri="{FF2B5EF4-FFF2-40B4-BE49-F238E27FC236}">
                <a16:creationId xmlns:a16="http://schemas.microsoft.com/office/drawing/2014/main" id="{A911BBE8-CFD7-400E-B8A7-E1D956421039}"/>
              </a:ext>
            </a:extLst>
          </p:cNvPr>
          <p:cNvSpPr>
            <a:spLocks noGrp="1"/>
          </p:cNvSpPr>
          <p:nvPr>
            <p:ph type="sldNum" sz="quarter" idx="4"/>
          </p:nvPr>
        </p:nvSpPr>
        <p:spPr/>
        <p:txBody>
          <a:bodyPr/>
          <a:lstStyle/>
          <a:p>
            <a:pPr>
              <a:defRPr/>
            </a:pPr>
            <a:fld id="{148C009B-CB69-E04A-B9B3-34B26D69E9CF}" type="slidenum">
              <a:rPr lang="en-US" smtClean="0"/>
              <a:pPr>
                <a:defRPr/>
              </a:pPr>
              <a:t>30</a:t>
            </a:fld>
            <a:endParaRPr lang="en-US" dirty="0"/>
          </a:p>
        </p:txBody>
      </p:sp>
      <p:pic>
        <p:nvPicPr>
          <p:cNvPr id="7" name="Picture 6">
            <a:extLst>
              <a:ext uri="{FF2B5EF4-FFF2-40B4-BE49-F238E27FC236}">
                <a16:creationId xmlns:a16="http://schemas.microsoft.com/office/drawing/2014/main" id="{8145CC3B-D9CE-4A88-A8A9-DFF840C07BF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77837" y="1215159"/>
            <a:ext cx="3052685" cy="4102336"/>
          </a:xfrm>
          <a:prstGeom prst="rect">
            <a:avLst/>
          </a:prstGeom>
        </p:spPr>
      </p:pic>
      <p:pic>
        <p:nvPicPr>
          <p:cNvPr id="8" name="Picture 7">
            <a:extLst>
              <a:ext uri="{FF2B5EF4-FFF2-40B4-BE49-F238E27FC236}">
                <a16:creationId xmlns:a16="http://schemas.microsoft.com/office/drawing/2014/main" id="{0CDB24E5-5C86-419D-9CAF-BDDFADE36C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5011" y="1211259"/>
            <a:ext cx="5530849" cy="4106236"/>
          </a:xfrm>
          <a:prstGeom prst="rect">
            <a:avLst/>
          </a:prstGeom>
        </p:spPr>
      </p:pic>
      <p:sp>
        <p:nvSpPr>
          <p:cNvPr id="9" name="TextBox 8">
            <a:extLst>
              <a:ext uri="{FF2B5EF4-FFF2-40B4-BE49-F238E27FC236}">
                <a16:creationId xmlns:a16="http://schemas.microsoft.com/office/drawing/2014/main" id="{5358FFE3-25F8-4BB1-98E1-54D93D4A3CEE}"/>
              </a:ext>
            </a:extLst>
          </p:cNvPr>
          <p:cNvSpPr txBox="1"/>
          <p:nvPr/>
        </p:nvSpPr>
        <p:spPr>
          <a:xfrm>
            <a:off x="328551" y="5317495"/>
            <a:ext cx="1816924" cy="461665"/>
          </a:xfrm>
          <a:prstGeom prst="rect">
            <a:avLst/>
          </a:prstGeom>
          <a:noFill/>
        </p:spPr>
        <p:txBody>
          <a:bodyPr wrap="square" rtlCol="0">
            <a:spAutoFit/>
          </a:bodyPr>
          <a:lstStyle/>
          <a:p>
            <a:r>
              <a:rPr lang="en-US" dirty="0"/>
              <a:t>PS Feedbox</a:t>
            </a:r>
          </a:p>
        </p:txBody>
      </p:sp>
      <p:sp>
        <p:nvSpPr>
          <p:cNvPr id="10" name="TextBox 9">
            <a:extLst>
              <a:ext uri="{FF2B5EF4-FFF2-40B4-BE49-F238E27FC236}">
                <a16:creationId xmlns:a16="http://schemas.microsoft.com/office/drawing/2014/main" id="{8896774E-8063-428A-8D38-EAE5DA55356A}"/>
              </a:ext>
            </a:extLst>
          </p:cNvPr>
          <p:cNvSpPr txBox="1"/>
          <p:nvPr/>
        </p:nvSpPr>
        <p:spPr>
          <a:xfrm>
            <a:off x="3584008" y="5317495"/>
            <a:ext cx="1816924" cy="461665"/>
          </a:xfrm>
          <a:prstGeom prst="rect">
            <a:avLst/>
          </a:prstGeom>
          <a:noFill/>
        </p:spPr>
        <p:txBody>
          <a:bodyPr wrap="square" rtlCol="0">
            <a:spAutoFit/>
          </a:bodyPr>
          <a:lstStyle/>
          <a:p>
            <a:r>
              <a:rPr lang="en-US" dirty="0"/>
              <a:t>DS Feedbox</a:t>
            </a:r>
          </a:p>
        </p:txBody>
      </p:sp>
    </p:spTree>
    <p:extLst>
      <p:ext uri="{BB962C8B-B14F-4D97-AF65-F5344CB8AC3E}">
        <p14:creationId xmlns:p14="http://schemas.microsoft.com/office/powerpoint/2010/main" val="15751419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6E3E28-0FE8-4051-938B-C0D322752F3C}"/>
              </a:ext>
            </a:extLst>
          </p:cNvPr>
          <p:cNvSpPr>
            <a:spLocks noGrp="1"/>
          </p:cNvSpPr>
          <p:nvPr>
            <p:ph type="title"/>
          </p:nvPr>
        </p:nvSpPr>
        <p:spPr/>
        <p:txBody>
          <a:bodyPr/>
          <a:lstStyle/>
          <a:p>
            <a:r>
              <a:rPr lang="en-US" dirty="0"/>
              <a:t>Delivery Acceptance Testing</a:t>
            </a:r>
          </a:p>
        </p:txBody>
      </p:sp>
      <p:sp>
        <p:nvSpPr>
          <p:cNvPr id="4" name="Date Placeholder 3">
            <a:extLst>
              <a:ext uri="{FF2B5EF4-FFF2-40B4-BE49-F238E27FC236}">
                <a16:creationId xmlns:a16="http://schemas.microsoft.com/office/drawing/2014/main" id="{9232FBCA-D67F-4D7D-A94E-309712419F1E}"/>
              </a:ext>
            </a:extLst>
          </p:cNvPr>
          <p:cNvSpPr>
            <a:spLocks noGrp="1"/>
          </p:cNvSpPr>
          <p:nvPr>
            <p:ph type="dt" sz="half" idx="2"/>
          </p:nvPr>
        </p:nvSpPr>
        <p:spPr/>
        <p:txBody>
          <a:bodyPr/>
          <a:lstStyle/>
          <a:p>
            <a:pPr>
              <a:defRPr/>
            </a:pPr>
            <a:r>
              <a:rPr lang="en-US"/>
              <a:t>2/24/2021</a:t>
            </a:r>
            <a:endParaRPr lang="en-US" dirty="0"/>
          </a:p>
        </p:txBody>
      </p:sp>
      <p:sp>
        <p:nvSpPr>
          <p:cNvPr id="5" name="Footer Placeholder 4">
            <a:extLst>
              <a:ext uri="{FF2B5EF4-FFF2-40B4-BE49-F238E27FC236}">
                <a16:creationId xmlns:a16="http://schemas.microsoft.com/office/drawing/2014/main" id="{81D93068-0602-472A-B9AC-743CED18C913}"/>
              </a:ext>
            </a:extLst>
          </p:cNvPr>
          <p:cNvSpPr>
            <a:spLocks noGrp="1"/>
          </p:cNvSpPr>
          <p:nvPr>
            <p:ph type="ftr" sz="quarter" idx="3"/>
          </p:nvPr>
        </p:nvSpPr>
        <p:spPr/>
        <p:txBody>
          <a:bodyPr/>
          <a:lstStyle/>
          <a:p>
            <a:pPr>
              <a:defRPr/>
            </a:pPr>
            <a:r>
              <a:rPr lang="en-US"/>
              <a:t>Mu2e Cryogenics | Fermilab Engineering Retreat</a:t>
            </a:r>
            <a:endParaRPr lang="en-US" b="1" dirty="0"/>
          </a:p>
        </p:txBody>
      </p:sp>
      <p:sp>
        <p:nvSpPr>
          <p:cNvPr id="6" name="Slide Number Placeholder 5">
            <a:extLst>
              <a:ext uri="{FF2B5EF4-FFF2-40B4-BE49-F238E27FC236}">
                <a16:creationId xmlns:a16="http://schemas.microsoft.com/office/drawing/2014/main" id="{B05D83FA-E83C-4974-AF4C-C02C5A515771}"/>
              </a:ext>
            </a:extLst>
          </p:cNvPr>
          <p:cNvSpPr>
            <a:spLocks noGrp="1"/>
          </p:cNvSpPr>
          <p:nvPr>
            <p:ph type="sldNum" sz="quarter" idx="4"/>
          </p:nvPr>
        </p:nvSpPr>
        <p:spPr/>
        <p:txBody>
          <a:bodyPr/>
          <a:lstStyle/>
          <a:p>
            <a:pPr>
              <a:defRPr/>
            </a:pPr>
            <a:fld id="{148C009B-CB69-E04A-B9B3-34B26D69E9CF}" type="slidenum">
              <a:rPr lang="en-US" smtClean="0"/>
              <a:pPr>
                <a:defRPr/>
              </a:pPr>
              <a:t>31</a:t>
            </a:fld>
            <a:endParaRPr lang="en-US" dirty="0"/>
          </a:p>
        </p:txBody>
      </p:sp>
      <p:pic>
        <p:nvPicPr>
          <p:cNvPr id="7" name="Content Placeholder 6">
            <a:extLst>
              <a:ext uri="{FF2B5EF4-FFF2-40B4-BE49-F238E27FC236}">
                <a16:creationId xmlns:a16="http://schemas.microsoft.com/office/drawing/2014/main" id="{F7D59739-C459-47E4-8078-C5FD6296649E}"/>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bwMode="auto">
          <a:xfrm>
            <a:off x="228600" y="981075"/>
            <a:ext cx="1908110" cy="4390993"/>
          </a:xfrm>
          <a:prstGeom prst="rect">
            <a:avLst/>
          </a:prstGeom>
          <a:noFill/>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582EECA0-307A-4C6F-B260-894180240C54}"/>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bwMode="auto">
          <a:xfrm>
            <a:off x="2437830" y="981075"/>
            <a:ext cx="2321560" cy="4352925"/>
          </a:xfrm>
          <a:prstGeom prst="rect">
            <a:avLst/>
          </a:prstGeom>
          <a:noFill/>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F7867D0E-77B7-4BC9-9099-206ACF3C18C2}"/>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177154" y="981075"/>
            <a:ext cx="3157219" cy="2367914"/>
          </a:xfrm>
          <a:prstGeom prst="rect">
            <a:avLst/>
          </a:prstGeom>
          <a:noFill/>
          <a:ln>
            <a:noFill/>
          </a:ln>
        </p:spPr>
      </p:pic>
      <p:pic>
        <p:nvPicPr>
          <p:cNvPr id="10" name="Picture 9">
            <a:extLst>
              <a:ext uri="{FF2B5EF4-FFF2-40B4-BE49-F238E27FC236}">
                <a16:creationId xmlns:a16="http://schemas.microsoft.com/office/drawing/2014/main" id="{2CB104C0-7961-4A48-806A-3E7B6C2DA3AB}"/>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202553" y="3629025"/>
            <a:ext cx="3131821" cy="2348866"/>
          </a:xfrm>
          <a:prstGeom prst="rect">
            <a:avLst/>
          </a:prstGeom>
          <a:noFill/>
          <a:ln>
            <a:noFill/>
          </a:ln>
        </p:spPr>
      </p:pic>
      <p:sp>
        <p:nvSpPr>
          <p:cNvPr id="2" name="TextBox 1">
            <a:extLst>
              <a:ext uri="{FF2B5EF4-FFF2-40B4-BE49-F238E27FC236}">
                <a16:creationId xmlns:a16="http://schemas.microsoft.com/office/drawing/2014/main" id="{36F4D851-8A4B-4B75-B2B5-08B4A99A9631}"/>
              </a:ext>
            </a:extLst>
          </p:cNvPr>
          <p:cNvSpPr txBox="1"/>
          <p:nvPr/>
        </p:nvSpPr>
        <p:spPr>
          <a:xfrm>
            <a:off x="0" y="5372068"/>
            <a:ext cx="5177154" cy="1169551"/>
          </a:xfrm>
          <a:prstGeom prst="rect">
            <a:avLst/>
          </a:prstGeom>
          <a:noFill/>
        </p:spPr>
        <p:txBody>
          <a:bodyPr wrap="square" rtlCol="0">
            <a:spAutoFit/>
          </a:bodyPr>
          <a:lstStyle/>
          <a:p>
            <a:pPr marL="342900" indent="-342900">
              <a:buFont typeface="Arial" panose="020B0604020202020204" pitchFamily="34" charset="0"/>
              <a:buChar char="•"/>
            </a:pPr>
            <a:r>
              <a:rPr lang="en-US" sz="1400" dirty="0"/>
              <a:t>Prohibit vendors from using pickling paste!</a:t>
            </a:r>
          </a:p>
          <a:p>
            <a:pPr marL="342900" indent="-342900">
              <a:buFont typeface="Arial" panose="020B0604020202020204" pitchFamily="34" charset="0"/>
              <a:buChar char="•"/>
            </a:pPr>
            <a:r>
              <a:rPr lang="en-US" sz="1400" dirty="0"/>
              <a:t>Heat tint should be easily removable with stainless steel wire brush or fine grit sandpaper.  If it’s not, then improve welding process (better shielding, less heat, etc.)</a:t>
            </a:r>
          </a:p>
          <a:p>
            <a:pPr marL="342900" indent="-342900">
              <a:buFont typeface="Arial" panose="020B0604020202020204" pitchFamily="34" charset="0"/>
              <a:buChar char="•"/>
            </a:pPr>
            <a:endParaRPr lang="en-US" sz="1400" dirty="0"/>
          </a:p>
        </p:txBody>
      </p:sp>
    </p:spTree>
    <p:extLst>
      <p:ext uri="{BB962C8B-B14F-4D97-AF65-F5344CB8AC3E}">
        <p14:creationId xmlns:p14="http://schemas.microsoft.com/office/powerpoint/2010/main" val="3414046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FC5806-0817-4082-91B4-A1694049FB54}"/>
              </a:ext>
            </a:extLst>
          </p:cNvPr>
          <p:cNvSpPr>
            <a:spLocks noGrp="1"/>
          </p:cNvSpPr>
          <p:nvPr>
            <p:ph idx="1"/>
          </p:nvPr>
        </p:nvSpPr>
        <p:spPr>
          <a:xfrm>
            <a:off x="3956180" y="1186890"/>
            <a:ext cx="5066231" cy="5059363"/>
          </a:xfrm>
        </p:spPr>
        <p:txBody>
          <a:bodyPr/>
          <a:lstStyle/>
          <a:p>
            <a:r>
              <a:rPr lang="en-US" dirty="0"/>
              <a:t>The liquid level probe has an OD of 0.25”.  In 2 out of 4 Feedboxes we cannot get a 0.25” tube into the helium vessel</a:t>
            </a:r>
          </a:p>
          <a:p>
            <a:r>
              <a:rPr lang="en-US" dirty="0"/>
              <a:t>New smaller diameter level probes will need to ordered</a:t>
            </a:r>
          </a:p>
        </p:txBody>
      </p:sp>
      <p:sp>
        <p:nvSpPr>
          <p:cNvPr id="3" name="Title 2">
            <a:extLst>
              <a:ext uri="{FF2B5EF4-FFF2-40B4-BE49-F238E27FC236}">
                <a16:creationId xmlns:a16="http://schemas.microsoft.com/office/drawing/2014/main" id="{025BC1AE-6EF8-4D04-A5B8-5A5DA4650B27}"/>
              </a:ext>
            </a:extLst>
          </p:cNvPr>
          <p:cNvSpPr>
            <a:spLocks noGrp="1"/>
          </p:cNvSpPr>
          <p:nvPr>
            <p:ph type="title"/>
          </p:nvPr>
        </p:nvSpPr>
        <p:spPr/>
        <p:txBody>
          <a:bodyPr/>
          <a:lstStyle/>
          <a:p>
            <a:r>
              <a:rPr lang="en-US" dirty="0"/>
              <a:t>Stainless Steel Internal Weld Protrusion</a:t>
            </a:r>
          </a:p>
        </p:txBody>
      </p:sp>
      <p:sp>
        <p:nvSpPr>
          <p:cNvPr id="4" name="Date Placeholder 3">
            <a:extLst>
              <a:ext uri="{FF2B5EF4-FFF2-40B4-BE49-F238E27FC236}">
                <a16:creationId xmlns:a16="http://schemas.microsoft.com/office/drawing/2014/main" id="{CFDB303D-9480-46DA-B73B-A82ABE38862E}"/>
              </a:ext>
            </a:extLst>
          </p:cNvPr>
          <p:cNvSpPr>
            <a:spLocks noGrp="1"/>
          </p:cNvSpPr>
          <p:nvPr>
            <p:ph type="dt" sz="half" idx="2"/>
          </p:nvPr>
        </p:nvSpPr>
        <p:spPr/>
        <p:txBody>
          <a:bodyPr/>
          <a:lstStyle/>
          <a:p>
            <a:pPr>
              <a:defRPr/>
            </a:pPr>
            <a:r>
              <a:rPr lang="en-US"/>
              <a:t>2/24/2021</a:t>
            </a:r>
            <a:endParaRPr lang="en-US" dirty="0"/>
          </a:p>
        </p:txBody>
      </p:sp>
      <p:sp>
        <p:nvSpPr>
          <p:cNvPr id="5" name="Footer Placeholder 4">
            <a:extLst>
              <a:ext uri="{FF2B5EF4-FFF2-40B4-BE49-F238E27FC236}">
                <a16:creationId xmlns:a16="http://schemas.microsoft.com/office/drawing/2014/main" id="{32CC1D88-8049-4FC3-AC5A-52210CDE3B05}"/>
              </a:ext>
            </a:extLst>
          </p:cNvPr>
          <p:cNvSpPr>
            <a:spLocks noGrp="1"/>
          </p:cNvSpPr>
          <p:nvPr>
            <p:ph type="ftr" sz="quarter" idx="3"/>
          </p:nvPr>
        </p:nvSpPr>
        <p:spPr/>
        <p:txBody>
          <a:bodyPr/>
          <a:lstStyle/>
          <a:p>
            <a:pPr>
              <a:defRPr/>
            </a:pPr>
            <a:r>
              <a:rPr lang="en-US"/>
              <a:t>Mu2e Cryogenics | Fermilab Engineering Retreat</a:t>
            </a:r>
            <a:endParaRPr lang="en-US" b="1" dirty="0"/>
          </a:p>
        </p:txBody>
      </p:sp>
      <p:sp>
        <p:nvSpPr>
          <p:cNvPr id="6" name="Slide Number Placeholder 5">
            <a:extLst>
              <a:ext uri="{FF2B5EF4-FFF2-40B4-BE49-F238E27FC236}">
                <a16:creationId xmlns:a16="http://schemas.microsoft.com/office/drawing/2014/main" id="{2EA97355-CE66-4FFE-9D2B-9A0934A096B6}"/>
              </a:ext>
            </a:extLst>
          </p:cNvPr>
          <p:cNvSpPr>
            <a:spLocks noGrp="1"/>
          </p:cNvSpPr>
          <p:nvPr>
            <p:ph type="sldNum" sz="quarter" idx="4"/>
          </p:nvPr>
        </p:nvSpPr>
        <p:spPr/>
        <p:txBody>
          <a:bodyPr/>
          <a:lstStyle/>
          <a:p>
            <a:pPr>
              <a:defRPr/>
            </a:pPr>
            <a:fld id="{148C009B-CB69-E04A-B9B3-34B26D69E9CF}" type="slidenum">
              <a:rPr lang="en-US" smtClean="0"/>
              <a:pPr>
                <a:defRPr/>
              </a:pPr>
              <a:t>32</a:t>
            </a:fld>
            <a:endParaRPr lang="en-US" dirty="0"/>
          </a:p>
        </p:txBody>
      </p:sp>
      <p:pic>
        <p:nvPicPr>
          <p:cNvPr id="8" name="Picture 7">
            <a:extLst>
              <a:ext uri="{FF2B5EF4-FFF2-40B4-BE49-F238E27FC236}">
                <a16:creationId xmlns:a16="http://schemas.microsoft.com/office/drawing/2014/main" id="{9441285B-6F07-445B-8459-5BB7ADA440D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1347" y="830151"/>
            <a:ext cx="2877673" cy="5416102"/>
          </a:xfrm>
          <a:prstGeom prst="rect">
            <a:avLst/>
          </a:prstGeom>
        </p:spPr>
      </p:pic>
      <p:cxnSp>
        <p:nvCxnSpPr>
          <p:cNvPr id="9" name="Straight Arrow Connector 8">
            <a:extLst>
              <a:ext uri="{FF2B5EF4-FFF2-40B4-BE49-F238E27FC236}">
                <a16:creationId xmlns:a16="http://schemas.microsoft.com/office/drawing/2014/main" id="{E0496ED0-F851-4757-8B40-3B3DFB1EEE89}"/>
              </a:ext>
            </a:extLst>
          </p:cNvPr>
          <p:cNvCxnSpPr>
            <a:cxnSpLocks/>
          </p:cNvCxnSpPr>
          <p:nvPr/>
        </p:nvCxnSpPr>
        <p:spPr>
          <a:xfrm flipH="1">
            <a:off x="1856792" y="5187820"/>
            <a:ext cx="1819469" cy="2705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42EB24EB-B076-4ED9-AF0D-C18205B2033D}"/>
              </a:ext>
            </a:extLst>
          </p:cNvPr>
          <p:cNvSpPr txBox="1"/>
          <p:nvPr/>
        </p:nvSpPr>
        <p:spPr>
          <a:xfrm>
            <a:off x="3676261" y="4858243"/>
            <a:ext cx="5196860" cy="1200329"/>
          </a:xfrm>
          <a:prstGeom prst="rect">
            <a:avLst/>
          </a:prstGeom>
          <a:noFill/>
        </p:spPr>
        <p:txBody>
          <a:bodyPr wrap="square" rtlCol="0">
            <a:spAutoFit/>
          </a:bodyPr>
          <a:lstStyle/>
          <a:p>
            <a:r>
              <a:rPr lang="en-US" dirty="0"/>
              <a:t>Internal weld protrusion here from fillet weld connect thin wall tubing to a much thicker dished head</a:t>
            </a:r>
          </a:p>
        </p:txBody>
      </p:sp>
    </p:spTree>
    <p:extLst>
      <p:ext uri="{BB962C8B-B14F-4D97-AF65-F5344CB8AC3E}">
        <p14:creationId xmlns:p14="http://schemas.microsoft.com/office/powerpoint/2010/main" val="37483568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a:extLst>
              <a:ext uri="{FF2B5EF4-FFF2-40B4-BE49-F238E27FC236}">
                <a16:creationId xmlns:a16="http://schemas.microsoft.com/office/drawing/2014/main" id="{1F0EA481-D871-47BD-9EF3-3A76ECC1EBED}"/>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91470" y="809188"/>
            <a:ext cx="3384595" cy="2139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7">
            <a:extLst>
              <a:ext uri="{FF2B5EF4-FFF2-40B4-BE49-F238E27FC236}">
                <a16:creationId xmlns:a16="http://schemas.microsoft.com/office/drawing/2014/main" id="{1E28A1B2-CAE4-4EAB-B6D3-95A7703F83F5}"/>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736827" y="3985819"/>
            <a:ext cx="3112949" cy="2334712"/>
          </a:xfrm>
        </p:spPr>
      </p:pic>
      <p:sp>
        <p:nvSpPr>
          <p:cNvPr id="3" name="Title 2">
            <a:extLst>
              <a:ext uri="{FF2B5EF4-FFF2-40B4-BE49-F238E27FC236}">
                <a16:creationId xmlns:a16="http://schemas.microsoft.com/office/drawing/2014/main" id="{C9C5C427-6E87-4E87-BC83-D0E992EB2080}"/>
              </a:ext>
            </a:extLst>
          </p:cNvPr>
          <p:cNvSpPr>
            <a:spLocks noGrp="1"/>
          </p:cNvSpPr>
          <p:nvPr>
            <p:ph type="title"/>
          </p:nvPr>
        </p:nvSpPr>
        <p:spPr/>
        <p:txBody>
          <a:bodyPr/>
          <a:lstStyle/>
          <a:p>
            <a:r>
              <a:rPr lang="en-US" dirty="0"/>
              <a:t>Feedbox Aluminum Welding</a:t>
            </a:r>
          </a:p>
        </p:txBody>
      </p:sp>
      <p:sp>
        <p:nvSpPr>
          <p:cNvPr id="4" name="Date Placeholder 3">
            <a:extLst>
              <a:ext uri="{FF2B5EF4-FFF2-40B4-BE49-F238E27FC236}">
                <a16:creationId xmlns:a16="http://schemas.microsoft.com/office/drawing/2014/main" id="{6C2E3B8E-D204-4E52-936F-A4291F7E3534}"/>
              </a:ext>
            </a:extLst>
          </p:cNvPr>
          <p:cNvSpPr>
            <a:spLocks noGrp="1"/>
          </p:cNvSpPr>
          <p:nvPr>
            <p:ph type="dt" sz="half" idx="2"/>
          </p:nvPr>
        </p:nvSpPr>
        <p:spPr/>
        <p:txBody>
          <a:bodyPr/>
          <a:lstStyle/>
          <a:p>
            <a:pPr>
              <a:defRPr/>
            </a:pPr>
            <a:r>
              <a:rPr lang="en-US"/>
              <a:t>2/24/2021</a:t>
            </a:r>
            <a:endParaRPr lang="en-US" dirty="0"/>
          </a:p>
        </p:txBody>
      </p:sp>
      <p:sp>
        <p:nvSpPr>
          <p:cNvPr id="5" name="Footer Placeholder 4">
            <a:extLst>
              <a:ext uri="{FF2B5EF4-FFF2-40B4-BE49-F238E27FC236}">
                <a16:creationId xmlns:a16="http://schemas.microsoft.com/office/drawing/2014/main" id="{5DF4D6BB-2797-4651-B2B3-C54B2131B6F0}"/>
              </a:ext>
            </a:extLst>
          </p:cNvPr>
          <p:cNvSpPr>
            <a:spLocks noGrp="1"/>
          </p:cNvSpPr>
          <p:nvPr>
            <p:ph type="ftr" sz="quarter" idx="3"/>
          </p:nvPr>
        </p:nvSpPr>
        <p:spPr/>
        <p:txBody>
          <a:bodyPr/>
          <a:lstStyle/>
          <a:p>
            <a:pPr>
              <a:defRPr/>
            </a:pPr>
            <a:r>
              <a:rPr lang="en-US"/>
              <a:t>Mu2e Cryogenics | Fermilab Engineering Retreat</a:t>
            </a:r>
            <a:endParaRPr lang="en-US" b="1" dirty="0"/>
          </a:p>
        </p:txBody>
      </p:sp>
      <p:sp>
        <p:nvSpPr>
          <p:cNvPr id="6" name="Slide Number Placeholder 5">
            <a:extLst>
              <a:ext uri="{FF2B5EF4-FFF2-40B4-BE49-F238E27FC236}">
                <a16:creationId xmlns:a16="http://schemas.microsoft.com/office/drawing/2014/main" id="{E761F5EC-7186-41DE-924B-035E53B9FEBD}"/>
              </a:ext>
            </a:extLst>
          </p:cNvPr>
          <p:cNvSpPr>
            <a:spLocks noGrp="1"/>
          </p:cNvSpPr>
          <p:nvPr>
            <p:ph type="sldNum" sz="quarter" idx="4"/>
          </p:nvPr>
        </p:nvSpPr>
        <p:spPr/>
        <p:txBody>
          <a:bodyPr/>
          <a:lstStyle/>
          <a:p>
            <a:pPr>
              <a:defRPr/>
            </a:pPr>
            <a:fld id="{148C009B-CB69-E04A-B9B3-34B26D69E9CF}" type="slidenum">
              <a:rPr lang="en-US" smtClean="0"/>
              <a:pPr>
                <a:defRPr/>
              </a:pPr>
              <a:t>33</a:t>
            </a:fld>
            <a:endParaRPr lang="en-US" dirty="0"/>
          </a:p>
        </p:txBody>
      </p:sp>
      <p:cxnSp>
        <p:nvCxnSpPr>
          <p:cNvPr id="9" name="Straight Arrow Connector 8">
            <a:extLst>
              <a:ext uri="{FF2B5EF4-FFF2-40B4-BE49-F238E27FC236}">
                <a16:creationId xmlns:a16="http://schemas.microsoft.com/office/drawing/2014/main" id="{E4EBF7BA-8EFF-4892-ACAD-65004A954572}"/>
              </a:ext>
            </a:extLst>
          </p:cNvPr>
          <p:cNvCxnSpPr>
            <a:cxnSpLocks/>
          </p:cNvCxnSpPr>
          <p:nvPr/>
        </p:nvCxnSpPr>
        <p:spPr>
          <a:xfrm flipV="1">
            <a:off x="1084278" y="2173023"/>
            <a:ext cx="0" cy="1065477"/>
          </a:xfrm>
          <a:prstGeom prst="straightConnector1">
            <a:avLst/>
          </a:prstGeom>
          <a:ln w="53975">
            <a:tailEnd type="triangle"/>
          </a:ln>
        </p:spPr>
        <p:style>
          <a:lnRef idx="3">
            <a:schemeClr val="accent2"/>
          </a:lnRef>
          <a:fillRef idx="0">
            <a:schemeClr val="accent2"/>
          </a:fillRef>
          <a:effectRef idx="2">
            <a:schemeClr val="accent2"/>
          </a:effectRef>
          <a:fontRef idx="minor">
            <a:schemeClr val="tx1"/>
          </a:fontRef>
        </p:style>
      </p:cxnSp>
      <p:cxnSp>
        <p:nvCxnSpPr>
          <p:cNvPr id="11" name="Straight Arrow Connector 10">
            <a:extLst>
              <a:ext uri="{FF2B5EF4-FFF2-40B4-BE49-F238E27FC236}">
                <a16:creationId xmlns:a16="http://schemas.microsoft.com/office/drawing/2014/main" id="{6880E8FD-2FE9-4FEE-8B8E-E315991D2DDA}"/>
              </a:ext>
            </a:extLst>
          </p:cNvPr>
          <p:cNvCxnSpPr>
            <a:cxnSpLocks/>
          </p:cNvCxnSpPr>
          <p:nvPr/>
        </p:nvCxnSpPr>
        <p:spPr>
          <a:xfrm flipV="1">
            <a:off x="3513153" y="2173023"/>
            <a:ext cx="0" cy="981800"/>
          </a:xfrm>
          <a:prstGeom prst="straightConnector1">
            <a:avLst/>
          </a:prstGeom>
          <a:ln w="53975">
            <a:tailEnd type="triangle"/>
          </a:ln>
        </p:spPr>
        <p:style>
          <a:lnRef idx="3">
            <a:schemeClr val="accent2"/>
          </a:lnRef>
          <a:fillRef idx="0">
            <a:schemeClr val="accent2"/>
          </a:fillRef>
          <a:effectRef idx="2">
            <a:schemeClr val="accent2"/>
          </a:effectRef>
          <a:fontRef idx="minor">
            <a:schemeClr val="tx1"/>
          </a:fontRef>
        </p:style>
      </p:cxnSp>
      <p:sp>
        <p:nvSpPr>
          <p:cNvPr id="12" name="TextBox 11">
            <a:extLst>
              <a:ext uri="{FF2B5EF4-FFF2-40B4-BE49-F238E27FC236}">
                <a16:creationId xmlns:a16="http://schemas.microsoft.com/office/drawing/2014/main" id="{9DD71C40-819F-448F-A271-9651E489C4A4}"/>
              </a:ext>
            </a:extLst>
          </p:cNvPr>
          <p:cNvSpPr txBox="1"/>
          <p:nvPr/>
        </p:nvSpPr>
        <p:spPr>
          <a:xfrm>
            <a:off x="2771775" y="3154822"/>
            <a:ext cx="1514475" cy="646331"/>
          </a:xfrm>
          <a:prstGeom prst="rect">
            <a:avLst/>
          </a:prstGeom>
          <a:noFill/>
        </p:spPr>
        <p:txBody>
          <a:bodyPr wrap="square" rtlCol="0">
            <a:spAutoFit/>
          </a:bodyPr>
          <a:lstStyle/>
          <a:p>
            <a:r>
              <a:rPr lang="en-US" sz="1800" dirty="0"/>
              <a:t>6061-T6 Aluminum</a:t>
            </a:r>
          </a:p>
        </p:txBody>
      </p:sp>
      <p:sp>
        <p:nvSpPr>
          <p:cNvPr id="13" name="TextBox 12">
            <a:extLst>
              <a:ext uri="{FF2B5EF4-FFF2-40B4-BE49-F238E27FC236}">
                <a16:creationId xmlns:a16="http://schemas.microsoft.com/office/drawing/2014/main" id="{4CBF931B-8CCA-4F95-8B68-BC383FAC6EC7}"/>
              </a:ext>
            </a:extLst>
          </p:cNvPr>
          <p:cNvSpPr txBox="1"/>
          <p:nvPr/>
        </p:nvSpPr>
        <p:spPr>
          <a:xfrm>
            <a:off x="636588" y="3238500"/>
            <a:ext cx="1514475" cy="369332"/>
          </a:xfrm>
          <a:prstGeom prst="rect">
            <a:avLst/>
          </a:prstGeom>
          <a:noFill/>
        </p:spPr>
        <p:txBody>
          <a:bodyPr wrap="square" rtlCol="0">
            <a:spAutoFit/>
          </a:bodyPr>
          <a:lstStyle/>
          <a:p>
            <a:r>
              <a:rPr lang="en-US" sz="1800" dirty="0"/>
              <a:t>Stainless Steel</a:t>
            </a:r>
          </a:p>
        </p:txBody>
      </p:sp>
      <p:pic>
        <p:nvPicPr>
          <p:cNvPr id="15" name="Picture 14">
            <a:extLst>
              <a:ext uri="{FF2B5EF4-FFF2-40B4-BE49-F238E27FC236}">
                <a16:creationId xmlns:a16="http://schemas.microsoft.com/office/drawing/2014/main" id="{EF25B75D-2167-4C14-932E-3DDE77EC16A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6359774" y="3622030"/>
            <a:ext cx="2653802" cy="2457450"/>
          </a:xfrm>
          <a:prstGeom prst="rect">
            <a:avLst/>
          </a:prstGeom>
        </p:spPr>
      </p:pic>
      <p:cxnSp>
        <p:nvCxnSpPr>
          <p:cNvPr id="19" name="Straight Arrow Connector 18">
            <a:extLst>
              <a:ext uri="{FF2B5EF4-FFF2-40B4-BE49-F238E27FC236}">
                <a16:creationId xmlns:a16="http://schemas.microsoft.com/office/drawing/2014/main" id="{511682C5-B02E-4158-ADB3-0424CF53FB9C}"/>
              </a:ext>
            </a:extLst>
          </p:cNvPr>
          <p:cNvCxnSpPr>
            <a:cxnSpLocks/>
            <a:stCxn id="12" idx="2"/>
          </p:cNvCxnSpPr>
          <p:nvPr/>
        </p:nvCxnSpPr>
        <p:spPr>
          <a:xfrm flipH="1">
            <a:off x="3517813" y="3801153"/>
            <a:ext cx="11200" cy="1331814"/>
          </a:xfrm>
          <a:prstGeom prst="straightConnector1">
            <a:avLst/>
          </a:prstGeom>
          <a:ln w="53975">
            <a:tailEnd type="triangle"/>
          </a:ln>
        </p:spPr>
        <p:style>
          <a:lnRef idx="3">
            <a:schemeClr val="accent2"/>
          </a:lnRef>
          <a:fillRef idx="0">
            <a:schemeClr val="accent2"/>
          </a:fillRef>
          <a:effectRef idx="2">
            <a:schemeClr val="accent2"/>
          </a:effectRef>
          <a:fontRef idx="minor">
            <a:schemeClr val="tx1"/>
          </a:fontRef>
        </p:style>
      </p:cxnSp>
      <p:cxnSp>
        <p:nvCxnSpPr>
          <p:cNvPr id="21" name="Straight Arrow Connector 20">
            <a:extLst>
              <a:ext uri="{FF2B5EF4-FFF2-40B4-BE49-F238E27FC236}">
                <a16:creationId xmlns:a16="http://schemas.microsoft.com/office/drawing/2014/main" id="{B5698987-7942-4D9D-9B94-BB89A78CBC31}"/>
              </a:ext>
            </a:extLst>
          </p:cNvPr>
          <p:cNvCxnSpPr>
            <a:cxnSpLocks/>
          </p:cNvCxnSpPr>
          <p:nvPr/>
        </p:nvCxnSpPr>
        <p:spPr>
          <a:xfrm>
            <a:off x="1084278" y="3607832"/>
            <a:ext cx="0" cy="1478518"/>
          </a:xfrm>
          <a:prstGeom prst="straightConnector1">
            <a:avLst/>
          </a:prstGeom>
          <a:ln w="53975">
            <a:tailEnd type="triangle"/>
          </a:ln>
        </p:spPr>
        <p:style>
          <a:lnRef idx="3">
            <a:schemeClr val="accent2"/>
          </a:lnRef>
          <a:fillRef idx="0">
            <a:schemeClr val="accent2"/>
          </a:fillRef>
          <a:effectRef idx="2">
            <a:schemeClr val="accent2"/>
          </a:effectRef>
          <a:fontRef idx="minor">
            <a:schemeClr val="tx1"/>
          </a:fontRef>
        </p:style>
      </p:cxnSp>
      <p:sp>
        <p:nvSpPr>
          <p:cNvPr id="22" name="TextBox 21">
            <a:extLst>
              <a:ext uri="{FF2B5EF4-FFF2-40B4-BE49-F238E27FC236}">
                <a16:creationId xmlns:a16="http://schemas.microsoft.com/office/drawing/2014/main" id="{F3D447E3-2DD3-4A81-85C3-241E28B3C682}"/>
              </a:ext>
            </a:extLst>
          </p:cNvPr>
          <p:cNvSpPr txBox="1"/>
          <p:nvPr/>
        </p:nvSpPr>
        <p:spPr>
          <a:xfrm>
            <a:off x="4495800" y="1919585"/>
            <a:ext cx="4918091" cy="923330"/>
          </a:xfrm>
          <a:prstGeom prst="rect">
            <a:avLst/>
          </a:prstGeom>
          <a:noFill/>
        </p:spPr>
        <p:txBody>
          <a:bodyPr wrap="square" rtlCol="0">
            <a:spAutoFit/>
          </a:bodyPr>
          <a:lstStyle/>
          <a:p>
            <a:r>
              <a:rPr lang="en-US" sz="1800" dirty="0"/>
              <a:t>Adapter specifically designed for two small fillets welds to limit welding heat input near the bimetallic fitting and to limit internal protrusion.  </a:t>
            </a:r>
          </a:p>
        </p:txBody>
      </p:sp>
      <p:cxnSp>
        <p:nvCxnSpPr>
          <p:cNvPr id="24" name="Straight Arrow Connector 23">
            <a:extLst>
              <a:ext uri="{FF2B5EF4-FFF2-40B4-BE49-F238E27FC236}">
                <a16:creationId xmlns:a16="http://schemas.microsoft.com/office/drawing/2014/main" id="{A69D5463-C3DA-466C-A4F1-B32FF547A241}"/>
              </a:ext>
            </a:extLst>
          </p:cNvPr>
          <p:cNvCxnSpPr>
            <a:cxnSpLocks/>
          </p:cNvCxnSpPr>
          <p:nvPr/>
        </p:nvCxnSpPr>
        <p:spPr>
          <a:xfrm flipH="1">
            <a:off x="2169433" y="1057275"/>
            <a:ext cx="2431142" cy="189592"/>
          </a:xfrm>
          <a:prstGeom prst="straightConnector1">
            <a:avLst/>
          </a:prstGeom>
          <a:ln w="53975">
            <a:tailEnd type="triangle"/>
          </a:ln>
        </p:spPr>
        <p:style>
          <a:lnRef idx="3">
            <a:schemeClr val="accent2"/>
          </a:lnRef>
          <a:fillRef idx="0">
            <a:schemeClr val="accent2"/>
          </a:fillRef>
          <a:effectRef idx="2">
            <a:schemeClr val="accent2"/>
          </a:effectRef>
          <a:fontRef idx="minor">
            <a:schemeClr val="tx1"/>
          </a:fontRef>
        </p:style>
      </p:cxnSp>
      <p:sp>
        <p:nvSpPr>
          <p:cNvPr id="26" name="TextBox 25">
            <a:extLst>
              <a:ext uri="{FF2B5EF4-FFF2-40B4-BE49-F238E27FC236}">
                <a16:creationId xmlns:a16="http://schemas.microsoft.com/office/drawing/2014/main" id="{20094429-A56F-4A82-862F-02CCD8D1863A}"/>
              </a:ext>
            </a:extLst>
          </p:cNvPr>
          <p:cNvSpPr txBox="1"/>
          <p:nvPr/>
        </p:nvSpPr>
        <p:spPr>
          <a:xfrm>
            <a:off x="4625982" y="826442"/>
            <a:ext cx="4289418" cy="369332"/>
          </a:xfrm>
          <a:prstGeom prst="rect">
            <a:avLst/>
          </a:prstGeom>
          <a:noFill/>
        </p:spPr>
        <p:txBody>
          <a:bodyPr wrap="square" rtlCol="0">
            <a:spAutoFit/>
          </a:bodyPr>
          <a:lstStyle/>
          <a:p>
            <a:r>
              <a:rPr lang="en-US" sz="1800" dirty="0"/>
              <a:t>Explosion bond bimetallic transition joint</a:t>
            </a:r>
          </a:p>
        </p:txBody>
      </p:sp>
      <p:cxnSp>
        <p:nvCxnSpPr>
          <p:cNvPr id="27" name="Straight Arrow Connector 26">
            <a:extLst>
              <a:ext uri="{FF2B5EF4-FFF2-40B4-BE49-F238E27FC236}">
                <a16:creationId xmlns:a16="http://schemas.microsoft.com/office/drawing/2014/main" id="{B070B2C7-C908-4A12-8A8A-F68BABAB8A36}"/>
              </a:ext>
            </a:extLst>
          </p:cNvPr>
          <p:cNvCxnSpPr>
            <a:cxnSpLocks/>
            <a:stCxn id="36" idx="1"/>
          </p:cNvCxnSpPr>
          <p:nvPr/>
        </p:nvCxnSpPr>
        <p:spPr>
          <a:xfrm flipH="1">
            <a:off x="2698132" y="5086500"/>
            <a:ext cx="1588118" cy="495150"/>
          </a:xfrm>
          <a:prstGeom prst="straightConnector1">
            <a:avLst/>
          </a:prstGeom>
          <a:ln w="53975">
            <a:tailEnd type="triangle"/>
          </a:ln>
        </p:spPr>
        <p:style>
          <a:lnRef idx="3">
            <a:schemeClr val="accent2"/>
          </a:lnRef>
          <a:fillRef idx="0">
            <a:schemeClr val="accent2"/>
          </a:fillRef>
          <a:effectRef idx="2">
            <a:schemeClr val="accent2"/>
          </a:effectRef>
          <a:fontRef idx="minor">
            <a:schemeClr val="tx1"/>
          </a:fontRef>
        </p:style>
      </p:cxnSp>
      <p:cxnSp>
        <p:nvCxnSpPr>
          <p:cNvPr id="33" name="Straight Arrow Connector 32">
            <a:extLst>
              <a:ext uri="{FF2B5EF4-FFF2-40B4-BE49-F238E27FC236}">
                <a16:creationId xmlns:a16="http://schemas.microsoft.com/office/drawing/2014/main" id="{9880C1BC-A0C8-47E1-B547-BC1EAFFA7EB5}"/>
              </a:ext>
            </a:extLst>
          </p:cNvPr>
          <p:cNvCxnSpPr>
            <a:cxnSpLocks/>
          </p:cNvCxnSpPr>
          <p:nvPr/>
        </p:nvCxnSpPr>
        <p:spPr>
          <a:xfrm>
            <a:off x="6267450" y="5086350"/>
            <a:ext cx="927116" cy="150"/>
          </a:xfrm>
          <a:prstGeom prst="straightConnector1">
            <a:avLst/>
          </a:prstGeom>
          <a:ln w="53975">
            <a:tailEnd type="triangle"/>
          </a:ln>
        </p:spPr>
        <p:style>
          <a:lnRef idx="3">
            <a:schemeClr val="accent2"/>
          </a:lnRef>
          <a:fillRef idx="0">
            <a:schemeClr val="accent2"/>
          </a:fillRef>
          <a:effectRef idx="2">
            <a:schemeClr val="accent2"/>
          </a:effectRef>
          <a:fontRef idx="minor">
            <a:schemeClr val="tx1"/>
          </a:fontRef>
        </p:style>
      </p:cxnSp>
      <p:sp>
        <p:nvSpPr>
          <p:cNvPr id="36" name="Rectangle 35">
            <a:extLst>
              <a:ext uri="{FF2B5EF4-FFF2-40B4-BE49-F238E27FC236}">
                <a16:creationId xmlns:a16="http://schemas.microsoft.com/office/drawing/2014/main" id="{48183CE7-9DF9-4302-BCC3-B04858C2393F}"/>
              </a:ext>
            </a:extLst>
          </p:cNvPr>
          <p:cNvSpPr/>
          <p:nvPr/>
        </p:nvSpPr>
        <p:spPr>
          <a:xfrm>
            <a:off x="4286250" y="4671001"/>
            <a:ext cx="1981200" cy="830997"/>
          </a:xfrm>
          <a:prstGeom prst="rect">
            <a:avLst/>
          </a:prstGeom>
        </p:spPr>
        <p:txBody>
          <a:bodyPr wrap="square">
            <a:spAutoFit/>
          </a:bodyPr>
          <a:lstStyle/>
          <a:p>
            <a:r>
              <a:rPr lang="en-US" sz="1600" dirty="0"/>
              <a:t>It turned into one large butt weld with internal protrusion</a:t>
            </a:r>
          </a:p>
        </p:txBody>
      </p:sp>
      <p:cxnSp>
        <p:nvCxnSpPr>
          <p:cNvPr id="42" name="Straight Arrow Connector 41">
            <a:extLst>
              <a:ext uri="{FF2B5EF4-FFF2-40B4-BE49-F238E27FC236}">
                <a16:creationId xmlns:a16="http://schemas.microsoft.com/office/drawing/2014/main" id="{C96EC192-4A2F-41D0-9A83-D28A80A4F69C}"/>
              </a:ext>
            </a:extLst>
          </p:cNvPr>
          <p:cNvCxnSpPr>
            <a:cxnSpLocks/>
          </p:cNvCxnSpPr>
          <p:nvPr/>
        </p:nvCxnSpPr>
        <p:spPr>
          <a:xfrm flipH="1" flipV="1">
            <a:off x="3063650" y="1817552"/>
            <a:ext cx="1432150" cy="355471"/>
          </a:xfrm>
          <a:prstGeom prst="straightConnector1">
            <a:avLst/>
          </a:prstGeom>
          <a:ln w="53975">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1606002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ECDCBC-B1B4-46C2-A1F0-87C6E9C6F78F}"/>
              </a:ext>
            </a:extLst>
          </p:cNvPr>
          <p:cNvSpPr>
            <a:spLocks noGrp="1"/>
          </p:cNvSpPr>
          <p:nvPr>
            <p:ph type="title"/>
          </p:nvPr>
        </p:nvSpPr>
        <p:spPr/>
        <p:txBody>
          <a:bodyPr/>
          <a:lstStyle/>
          <a:p>
            <a:r>
              <a:rPr lang="en-US" dirty="0"/>
              <a:t>Feedbox Aluminum Welding</a:t>
            </a:r>
          </a:p>
        </p:txBody>
      </p:sp>
      <p:sp>
        <p:nvSpPr>
          <p:cNvPr id="4" name="Date Placeholder 3">
            <a:extLst>
              <a:ext uri="{FF2B5EF4-FFF2-40B4-BE49-F238E27FC236}">
                <a16:creationId xmlns:a16="http://schemas.microsoft.com/office/drawing/2014/main" id="{DF912051-7BFE-46F6-AC7F-19F63FEACAC2}"/>
              </a:ext>
            </a:extLst>
          </p:cNvPr>
          <p:cNvSpPr>
            <a:spLocks noGrp="1"/>
          </p:cNvSpPr>
          <p:nvPr>
            <p:ph type="dt" sz="half" idx="2"/>
          </p:nvPr>
        </p:nvSpPr>
        <p:spPr/>
        <p:txBody>
          <a:bodyPr/>
          <a:lstStyle/>
          <a:p>
            <a:pPr>
              <a:defRPr/>
            </a:pPr>
            <a:r>
              <a:rPr lang="en-US"/>
              <a:t>2/24/2021</a:t>
            </a:r>
            <a:endParaRPr lang="en-US" dirty="0"/>
          </a:p>
        </p:txBody>
      </p:sp>
      <p:sp>
        <p:nvSpPr>
          <p:cNvPr id="5" name="Footer Placeholder 4">
            <a:extLst>
              <a:ext uri="{FF2B5EF4-FFF2-40B4-BE49-F238E27FC236}">
                <a16:creationId xmlns:a16="http://schemas.microsoft.com/office/drawing/2014/main" id="{A9EE77CA-4097-400D-9804-089B418165B6}"/>
              </a:ext>
            </a:extLst>
          </p:cNvPr>
          <p:cNvSpPr>
            <a:spLocks noGrp="1"/>
          </p:cNvSpPr>
          <p:nvPr>
            <p:ph type="ftr" sz="quarter" idx="3"/>
          </p:nvPr>
        </p:nvSpPr>
        <p:spPr/>
        <p:txBody>
          <a:bodyPr/>
          <a:lstStyle/>
          <a:p>
            <a:pPr>
              <a:defRPr/>
            </a:pPr>
            <a:r>
              <a:rPr lang="en-US"/>
              <a:t>Mu2e Cryogenics | Fermilab Engineering Retreat</a:t>
            </a:r>
            <a:endParaRPr lang="en-US" b="1" dirty="0"/>
          </a:p>
        </p:txBody>
      </p:sp>
      <p:sp>
        <p:nvSpPr>
          <p:cNvPr id="6" name="Slide Number Placeholder 5">
            <a:extLst>
              <a:ext uri="{FF2B5EF4-FFF2-40B4-BE49-F238E27FC236}">
                <a16:creationId xmlns:a16="http://schemas.microsoft.com/office/drawing/2014/main" id="{CBDE1FE2-9AB9-4DF8-BEE5-120CD374EA67}"/>
              </a:ext>
            </a:extLst>
          </p:cNvPr>
          <p:cNvSpPr>
            <a:spLocks noGrp="1"/>
          </p:cNvSpPr>
          <p:nvPr>
            <p:ph type="sldNum" sz="quarter" idx="4"/>
          </p:nvPr>
        </p:nvSpPr>
        <p:spPr/>
        <p:txBody>
          <a:bodyPr/>
          <a:lstStyle/>
          <a:p>
            <a:pPr>
              <a:defRPr/>
            </a:pPr>
            <a:fld id="{148C009B-CB69-E04A-B9B3-34B26D69E9CF}" type="slidenum">
              <a:rPr lang="en-US" smtClean="0"/>
              <a:pPr>
                <a:defRPr/>
              </a:pPr>
              <a:t>34</a:t>
            </a:fld>
            <a:endParaRPr lang="en-US" dirty="0"/>
          </a:p>
        </p:txBody>
      </p:sp>
      <p:pic>
        <p:nvPicPr>
          <p:cNvPr id="7" name="Content Placeholder 6" descr="A picture containing indoor&#10;&#10;Description automatically generated">
            <a:extLst>
              <a:ext uri="{FF2B5EF4-FFF2-40B4-BE49-F238E27FC236}">
                <a16:creationId xmlns:a16="http://schemas.microsoft.com/office/drawing/2014/main" id="{5274FF7C-028B-4D8F-BAAA-882F6B893C87}"/>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4378411" y="1255842"/>
            <a:ext cx="4765589" cy="3275045"/>
          </a:xfrm>
          <a:prstGeom prst="rect">
            <a:avLst/>
          </a:prstGeom>
        </p:spPr>
      </p:pic>
      <p:pic>
        <p:nvPicPr>
          <p:cNvPr id="8" name="Picture 7">
            <a:extLst>
              <a:ext uri="{FF2B5EF4-FFF2-40B4-BE49-F238E27FC236}">
                <a16:creationId xmlns:a16="http://schemas.microsoft.com/office/drawing/2014/main" id="{EFF3BD30-2915-47DB-8348-F64B2BBD6D9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255842"/>
            <a:ext cx="4450282" cy="3275045"/>
          </a:xfrm>
          <a:prstGeom prst="rect">
            <a:avLst/>
          </a:prstGeom>
        </p:spPr>
      </p:pic>
      <p:sp>
        <p:nvSpPr>
          <p:cNvPr id="9" name="TextBox 8">
            <a:extLst>
              <a:ext uri="{FF2B5EF4-FFF2-40B4-BE49-F238E27FC236}">
                <a16:creationId xmlns:a16="http://schemas.microsoft.com/office/drawing/2014/main" id="{E5C625B8-0B90-4281-A648-3024DE5AEAE2}"/>
              </a:ext>
            </a:extLst>
          </p:cNvPr>
          <p:cNvSpPr txBox="1"/>
          <p:nvPr/>
        </p:nvSpPr>
        <p:spPr>
          <a:xfrm>
            <a:off x="74645" y="794177"/>
            <a:ext cx="4180114" cy="461665"/>
          </a:xfrm>
          <a:prstGeom prst="rect">
            <a:avLst/>
          </a:prstGeom>
          <a:noFill/>
        </p:spPr>
        <p:txBody>
          <a:bodyPr wrap="square" rtlCol="0">
            <a:spAutoFit/>
          </a:bodyPr>
          <a:lstStyle/>
          <a:p>
            <a:pPr algn="ctr"/>
            <a:r>
              <a:rPr lang="en-US" dirty="0"/>
              <a:t>Design</a:t>
            </a:r>
          </a:p>
        </p:txBody>
      </p:sp>
      <p:sp>
        <p:nvSpPr>
          <p:cNvPr id="10" name="TextBox 9">
            <a:extLst>
              <a:ext uri="{FF2B5EF4-FFF2-40B4-BE49-F238E27FC236}">
                <a16:creationId xmlns:a16="http://schemas.microsoft.com/office/drawing/2014/main" id="{ACE18CD7-981E-4B6D-A3B1-4ED622550C3A}"/>
              </a:ext>
            </a:extLst>
          </p:cNvPr>
          <p:cNvSpPr txBox="1"/>
          <p:nvPr/>
        </p:nvSpPr>
        <p:spPr>
          <a:xfrm>
            <a:off x="4735286" y="794177"/>
            <a:ext cx="4180114" cy="461665"/>
          </a:xfrm>
          <a:prstGeom prst="rect">
            <a:avLst/>
          </a:prstGeom>
          <a:noFill/>
        </p:spPr>
        <p:txBody>
          <a:bodyPr wrap="square" rtlCol="0">
            <a:spAutoFit/>
          </a:bodyPr>
          <a:lstStyle/>
          <a:p>
            <a:pPr algn="ctr"/>
            <a:r>
              <a:rPr lang="en-US" dirty="0"/>
              <a:t>Reality</a:t>
            </a:r>
          </a:p>
        </p:txBody>
      </p:sp>
      <p:sp>
        <p:nvSpPr>
          <p:cNvPr id="11" name="TextBox 10">
            <a:extLst>
              <a:ext uri="{FF2B5EF4-FFF2-40B4-BE49-F238E27FC236}">
                <a16:creationId xmlns:a16="http://schemas.microsoft.com/office/drawing/2014/main" id="{8E0660E8-350D-4FE2-8A9F-AD17CCB9BCDC}"/>
              </a:ext>
            </a:extLst>
          </p:cNvPr>
          <p:cNvSpPr txBox="1"/>
          <p:nvPr/>
        </p:nvSpPr>
        <p:spPr>
          <a:xfrm>
            <a:off x="74645" y="4530887"/>
            <a:ext cx="8929396" cy="2031325"/>
          </a:xfrm>
          <a:prstGeom prst="rect">
            <a:avLst/>
          </a:prstGeom>
          <a:noFill/>
        </p:spPr>
        <p:txBody>
          <a:bodyPr wrap="square" rtlCol="0">
            <a:spAutoFit/>
          </a:bodyPr>
          <a:lstStyle/>
          <a:p>
            <a:pPr marL="342900" indent="-342900">
              <a:buFont typeface="Arial" panose="020B0604020202020204" pitchFamily="34" charset="0"/>
              <a:buChar char="•"/>
            </a:pPr>
            <a:r>
              <a:rPr lang="en-US" sz="1800" dirty="0"/>
              <a:t>Vendor had difficult time getting the turnaround aluminum tubing welds to seal helium leak tightness</a:t>
            </a:r>
          </a:p>
          <a:p>
            <a:pPr marL="342900" indent="-342900">
              <a:buFont typeface="Arial" panose="020B0604020202020204" pitchFamily="34" charset="0"/>
              <a:buChar char="•"/>
            </a:pPr>
            <a:r>
              <a:rPr lang="en-US" sz="1800" dirty="0"/>
              <a:t>Highly skilled welders qualified per EN/ISO standards have the same struggles as ASME qualified welders with aluminum piping welds (more on that shortly….)</a:t>
            </a:r>
          </a:p>
          <a:p>
            <a:pPr marL="342900" indent="-342900">
              <a:buFont typeface="Arial" panose="020B0604020202020204" pitchFamily="34" charset="0"/>
              <a:buChar char="•"/>
            </a:pPr>
            <a:r>
              <a:rPr lang="en-US" sz="1800" dirty="0"/>
              <a:t>Solution was to replace pipe elbows with aluminum tubing bent into a ‘lyra’ shape to minimize the number of welds</a:t>
            </a:r>
          </a:p>
          <a:p>
            <a:endParaRPr lang="en-US" sz="1800" dirty="0"/>
          </a:p>
        </p:txBody>
      </p:sp>
    </p:spTree>
    <p:extLst>
      <p:ext uri="{BB962C8B-B14F-4D97-AF65-F5344CB8AC3E}">
        <p14:creationId xmlns:p14="http://schemas.microsoft.com/office/powerpoint/2010/main" val="37100648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E0AE7A-998E-4B18-8ECC-B8FEE652EB87}"/>
              </a:ext>
            </a:extLst>
          </p:cNvPr>
          <p:cNvSpPr>
            <a:spLocks noGrp="1"/>
          </p:cNvSpPr>
          <p:nvPr>
            <p:ph idx="1"/>
          </p:nvPr>
        </p:nvSpPr>
        <p:spPr>
          <a:xfrm>
            <a:off x="4613719" y="1386394"/>
            <a:ext cx="4530281" cy="2887218"/>
          </a:xfrm>
          <a:solidFill>
            <a:srgbClr val="A7A8AA"/>
          </a:solidFill>
        </p:spPr>
        <p:txBody>
          <a:bodyPr/>
          <a:lstStyle/>
          <a:p>
            <a:r>
              <a:rPr lang="en-US" b="1" dirty="0">
                <a:solidFill>
                  <a:srgbClr val="FF0000"/>
                </a:solidFill>
              </a:rPr>
              <a:t>Red: LN2 Supply</a:t>
            </a:r>
          </a:p>
          <a:p>
            <a:r>
              <a:rPr lang="en-US" b="1" dirty="0">
                <a:solidFill>
                  <a:srgbClr val="00B050"/>
                </a:solidFill>
              </a:rPr>
              <a:t>Green: LN2 Return</a:t>
            </a:r>
          </a:p>
          <a:p>
            <a:r>
              <a:rPr lang="en-US" b="1" dirty="0">
                <a:solidFill>
                  <a:srgbClr val="FFFF00"/>
                </a:solidFill>
              </a:rPr>
              <a:t>Yellow: Conductor </a:t>
            </a:r>
            <a:r>
              <a:rPr lang="en-US" b="1" dirty="0" err="1">
                <a:solidFill>
                  <a:srgbClr val="FFFF00"/>
                </a:solidFill>
              </a:rPr>
              <a:t>LHe</a:t>
            </a:r>
            <a:r>
              <a:rPr lang="en-US" b="1" dirty="0">
                <a:solidFill>
                  <a:srgbClr val="FFFF00"/>
                </a:solidFill>
              </a:rPr>
              <a:t> Supply &amp; Return</a:t>
            </a:r>
          </a:p>
          <a:p>
            <a:r>
              <a:rPr lang="en-US" b="1" dirty="0">
                <a:solidFill>
                  <a:srgbClr val="7030A0"/>
                </a:solidFill>
              </a:rPr>
              <a:t>Purple: Solenoid </a:t>
            </a:r>
            <a:r>
              <a:rPr lang="en-US" b="1" dirty="0" err="1">
                <a:solidFill>
                  <a:srgbClr val="7030A0"/>
                </a:solidFill>
              </a:rPr>
              <a:t>LHe</a:t>
            </a:r>
            <a:r>
              <a:rPr lang="en-US" b="1" dirty="0">
                <a:solidFill>
                  <a:srgbClr val="7030A0"/>
                </a:solidFill>
              </a:rPr>
              <a:t> Supply</a:t>
            </a:r>
          </a:p>
          <a:p>
            <a:r>
              <a:rPr lang="en-US" b="1" dirty="0">
                <a:solidFill>
                  <a:srgbClr val="FFC000"/>
                </a:solidFill>
              </a:rPr>
              <a:t>Orange: Solenoid </a:t>
            </a:r>
            <a:r>
              <a:rPr lang="en-US" b="1" dirty="0" err="1">
                <a:solidFill>
                  <a:srgbClr val="FFC000"/>
                </a:solidFill>
              </a:rPr>
              <a:t>LHe</a:t>
            </a:r>
            <a:r>
              <a:rPr lang="en-US" b="1" dirty="0">
                <a:solidFill>
                  <a:srgbClr val="FFC000"/>
                </a:solidFill>
              </a:rPr>
              <a:t> Return</a:t>
            </a:r>
          </a:p>
          <a:p>
            <a:endParaRPr lang="en-US" b="1" dirty="0"/>
          </a:p>
        </p:txBody>
      </p:sp>
      <p:sp>
        <p:nvSpPr>
          <p:cNvPr id="3" name="Title 2">
            <a:extLst>
              <a:ext uri="{FF2B5EF4-FFF2-40B4-BE49-F238E27FC236}">
                <a16:creationId xmlns:a16="http://schemas.microsoft.com/office/drawing/2014/main" id="{D043F3A3-9920-441E-8B48-613D8A9C3275}"/>
              </a:ext>
            </a:extLst>
          </p:cNvPr>
          <p:cNvSpPr>
            <a:spLocks noGrp="1"/>
          </p:cNvSpPr>
          <p:nvPr>
            <p:ph type="title"/>
          </p:nvPr>
        </p:nvSpPr>
        <p:spPr/>
        <p:txBody>
          <a:bodyPr/>
          <a:lstStyle/>
          <a:p>
            <a:r>
              <a:rPr lang="en-US" dirty="0"/>
              <a:t>Transfer Line Piping</a:t>
            </a:r>
          </a:p>
        </p:txBody>
      </p:sp>
      <p:sp>
        <p:nvSpPr>
          <p:cNvPr id="4" name="Date Placeholder 3">
            <a:extLst>
              <a:ext uri="{FF2B5EF4-FFF2-40B4-BE49-F238E27FC236}">
                <a16:creationId xmlns:a16="http://schemas.microsoft.com/office/drawing/2014/main" id="{ED4389E1-D2C0-47FD-8D59-45E90A6337DF}"/>
              </a:ext>
            </a:extLst>
          </p:cNvPr>
          <p:cNvSpPr>
            <a:spLocks noGrp="1"/>
          </p:cNvSpPr>
          <p:nvPr>
            <p:ph type="dt" sz="half" idx="2"/>
          </p:nvPr>
        </p:nvSpPr>
        <p:spPr/>
        <p:txBody>
          <a:bodyPr/>
          <a:lstStyle/>
          <a:p>
            <a:pPr>
              <a:defRPr/>
            </a:pPr>
            <a:r>
              <a:rPr lang="en-US"/>
              <a:t>2/24/2021</a:t>
            </a:r>
            <a:endParaRPr lang="en-US" dirty="0"/>
          </a:p>
        </p:txBody>
      </p:sp>
      <p:sp>
        <p:nvSpPr>
          <p:cNvPr id="5" name="Footer Placeholder 4">
            <a:extLst>
              <a:ext uri="{FF2B5EF4-FFF2-40B4-BE49-F238E27FC236}">
                <a16:creationId xmlns:a16="http://schemas.microsoft.com/office/drawing/2014/main" id="{F39FA93A-4BAE-4831-A8CA-A68D8406BD1D}"/>
              </a:ext>
            </a:extLst>
          </p:cNvPr>
          <p:cNvSpPr>
            <a:spLocks noGrp="1"/>
          </p:cNvSpPr>
          <p:nvPr>
            <p:ph type="ftr" sz="quarter" idx="3"/>
          </p:nvPr>
        </p:nvSpPr>
        <p:spPr/>
        <p:txBody>
          <a:bodyPr/>
          <a:lstStyle/>
          <a:p>
            <a:pPr>
              <a:defRPr/>
            </a:pPr>
            <a:r>
              <a:rPr lang="en-US"/>
              <a:t>Mu2e Cryogenics | Fermilab Engineering Retreat</a:t>
            </a:r>
            <a:endParaRPr lang="en-US" b="1" dirty="0"/>
          </a:p>
        </p:txBody>
      </p:sp>
      <p:sp>
        <p:nvSpPr>
          <p:cNvPr id="6" name="Slide Number Placeholder 5">
            <a:extLst>
              <a:ext uri="{FF2B5EF4-FFF2-40B4-BE49-F238E27FC236}">
                <a16:creationId xmlns:a16="http://schemas.microsoft.com/office/drawing/2014/main" id="{D83CECBF-C2C7-4A73-96F5-CBBB13F2F278}"/>
              </a:ext>
            </a:extLst>
          </p:cNvPr>
          <p:cNvSpPr>
            <a:spLocks noGrp="1"/>
          </p:cNvSpPr>
          <p:nvPr>
            <p:ph type="sldNum" sz="quarter" idx="4"/>
          </p:nvPr>
        </p:nvSpPr>
        <p:spPr/>
        <p:txBody>
          <a:bodyPr/>
          <a:lstStyle/>
          <a:p>
            <a:pPr>
              <a:defRPr/>
            </a:pPr>
            <a:fld id="{148C009B-CB69-E04A-B9B3-34B26D69E9CF}" type="slidenum">
              <a:rPr lang="en-US" smtClean="0"/>
              <a:pPr>
                <a:defRPr/>
              </a:pPr>
              <a:t>35</a:t>
            </a:fld>
            <a:endParaRPr lang="en-US" dirty="0"/>
          </a:p>
        </p:txBody>
      </p:sp>
      <p:pic>
        <p:nvPicPr>
          <p:cNvPr id="7" name="3A3B161E-7979-42A5-B7CE-DA4A76164048" descr="B22A0A8C-1768-4FDB-A1F9-AA7FD143DFCC@dhcp">
            <a:extLst>
              <a:ext uri="{FF2B5EF4-FFF2-40B4-BE49-F238E27FC236}">
                <a16:creationId xmlns:a16="http://schemas.microsoft.com/office/drawing/2014/main" id="{DB663AD8-4F50-4066-8127-05585B964585}"/>
              </a:ext>
            </a:extLst>
          </p:cNvPr>
          <p:cNvPicPr>
            <a:picLocks noChangeAspect="1" noChangeArrowheads="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0" y="1313242"/>
            <a:ext cx="3882708" cy="359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9F9334ED-0DE9-40B3-9994-1E97044DC530}"/>
              </a:ext>
            </a:extLst>
          </p:cNvPr>
          <p:cNvSpPr txBox="1"/>
          <p:nvPr/>
        </p:nvSpPr>
        <p:spPr>
          <a:xfrm>
            <a:off x="475014" y="5146339"/>
            <a:ext cx="8376062" cy="830997"/>
          </a:xfrm>
          <a:prstGeom prst="rect">
            <a:avLst/>
          </a:prstGeom>
          <a:noFill/>
        </p:spPr>
        <p:txBody>
          <a:bodyPr wrap="square" rtlCol="0">
            <a:spAutoFit/>
          </a:bodyPr>
          <a:lstStyle/>
          <a:p>
            <a:r>
              <a:rPr lang="en-US" dirty="0"/>
              <a:t>Aluminum  piping was chosen so that thermal contraction of piping and power leads would be equal</a:t>
            </a:r>
          </a:p>
        </p:txBody>
      </p:sp>
    </p:spTree>
    <p:extLst>
      <p:ext uri="{BB962C8B-B14F-4D97-AF65-F5344CB8AC3E}">
        <p14:creationId xmlns:p14="http://schemas.microsoft.com/office/powerpoint/2010/main" val="14208276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E996CA7-96F8-4085-89D1-6CDA70C95CC1}"/>
              </a:ext>
            </a:extLst>
          </p:cNvPr>
          <p:cNvSpPr>
            <a:spLocks noGrp="1"/>
          </p:cNvSpPr>
          <p:nvPr>
            <p:ph type="dt" sz="half" idx="2"/>
          </p:nvPr>
        </p:nvSpPr>
        <p:spPr/>
        <p:txBody>
          <a:bodyPr/>
          <a:lstStyle/>
          <a:p>
            <a:pPr>
              <a:defRPr/>
            </a:pPr>
            <a:r>
              <a:rPr lang="en-US"/>
              <a:t>2/24/2021</a:t>
            </a:r>
            <a:endParaRPr lang="en-US" dirty="0"/>
          </a:p>
        </p:txBody>
      </p:sp>
      <p:sp>
        <p:nvSpPr>
          <p:cNvPr id="5" name="Footer Placeholder 4">
            <a:extLst>
              <a:ext uri="{FF2B5EF4-FFF2-40B4-BE49-F238E27FC236}">
                <a16:creationId xmlns:a16="http://schemas.microsoft.com/office/drawing/2014/main" id="{A36CF62F-B117-4B82-BCC2-F69746378DFB}"/>
              </a:ext>
            </a:extLst>
          </p:cNvPr>
          <p:cNvSpPr>
            <a:spLocks noGrp="1"/>
          </p:cNvSpPr>
          <p:nvPr>
            <p:ph type="ftr" sz="quarter" idx="3"/>
          </p:nvPr>
        </p:nvSpPr>
        <p:spPr/>
        <p:txBody>
          <a:bodyPr/>
          <a:lstStyle/>
          <a:p>
            <a:pPr>
              <a:defRPr/>
            </a:pPr>
            <a:r>
              <a:rPr lang="en-US"/>
              <a:t>Mu2e Cryogenics | Fermilab Engineering Retreat</a:t>
            </a:r>
            <a:endParaRPr lang="en-US" b="1" dirty="0"/>
          </a:p>
        </p:txBody>
      </p:sp>
      <p:sp>
        <p:nvSpPr>
          <p:cNvPr id="6" name="Slide Number Placeholder 5">
            <a:extLst>
              <a:ext uri="{FF2B5EF4-FFF2-40B4-BE49-F238E27FC236}">
                <a16:creationId xmlns:a16="http://schemas.microsoft.com/office/drawing/2014/main" id="{4D58E486-2E44-4A26-BDA2-AC11B65E5B3F}"/>
              </a:ext>
            </a:extLst>
          </p:cNvPr>
          <p:cNvSpPr>
            <a:spLocks noGrp="1"/>
          </p:cNvSpPr>
          <p:nvPr>
            <p:ph type="sldNum" sz="quarter" idx="4"/>
          </p:nvPr>
        </p:nvSpPr>
        <p:spPr/>
        <p:txBody>
          <a:bodyPr/>
          <a:lstStyle/>
          <a:p>
            <a:pPr>
              <a:defRPr/>
            </a:pPr>
            <a:fld id="{148C009B-CB69-E04A-B9B3-34B26D69E9CF}" type="slidenum">
              <a:rPr lang="en-US" smtClean="0"/>
              <a:pPr>
                <a:defRPr/>
              </a:pPr>
              <a:t>36</a:t>
            </a:fld>
            <a:endParaRPr lang="en-US" dirty="0"/>
          </a:p>
        </p:txBody>
      </p:sp>
      <p:sp>
        <p:nvSpPr>
          <p:cNvPr id="7" name="Title 2">
            <a:extLst>
              <a:ext uri="{FF2B5EF4-FFF2-40B4-BE49-F238E27FC236}">
                <a16:creationId xmlns:a16="http://schemas.microsoft.com/office/drawing/2014/main" id="{99F552C9-61B1-4A43-BBE1-505BC078B2D7}"/>
              </a:ext>
            </a:extLst>
          </p:cNvPr>
          <p:cNvSpPr>
            <a:spLocks noGrp="1"/>
          </p:cNvSpPr>
          <p:nvPr/>
        </p:nvSpPr>
        <p:spPr>
          <a:xfrm>
            <a:off x="272142" y="223381"/>
            <a:ext cx="8686800" cy="427877"/>
          </a:xfrm>
          <a:prstGeom prst="rect">
            <a:avLst/>
          </a:prstGeom>
        </p:spPr>
        <p:txBody>
          <a:bodyPr lIns="0" tIns="0" rIns="0" bIns="0" anchor="b" anchorCtr="0"/>
          <a:lstStyle>
            <a:lvl1pPr algn="l" defTabSz="457200" rtl="0" eaLnBrk="1" fontAlgn="base" hangingPunct="1">
              <a:spcBef>
                <a:spcPct val="0"/>
              </a:spcBef>
              <a:spcAft>
                <a:spcPct val="0"/>
              </a:spcAft>
              <a:defRPr sz="28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dirty="0" err="1"/>
              <a:t>TSu</a:t>
            </a:r>
            <a:r>
              <a:rPr lang="en-US" dirty="0"/>
              <a:t> Solenoid Welds</a:t>
            </a:r>
          </a:p>
        </p:txBody>
      </p:sp>
      <p:pic>
        <p:nvPicPr>
          <p:cNvPr id="8" name="Picture 7">
            <a:extLst>
              <a:ext uri="{FF2B5EF4-FFF2-40B4-BE49-F238E27FC236}">
                <a16:creationId xmlns:a16="http://schemas.microsoft.com/office/drawing/2014/main" id="{6F1D54D5-B42B-47DE-947C-A453D4E1D84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34866" y="3583265"/>
            <a:ext cx="2041741" cy="2325296"/>
          </a:xfrm>
          <a:prstGeom prst="rect">
            <a:avLst/>
          </a:prstGeom>
        </p:spPr>
      </p:pic>
      <p:pic>
        <p:nvPicPr>
          <p:cNvPr id="9" name="Picture 8">
            <a:extLst>
              <a:ext uri="{FF2B5EF4-FFF2-40B4-BE49-F238E27FC236}">
                <a16:creationId xmlns:a16="http://schemas.microsoft.com/office/drawing/2014/main" id="{A371DD22-9464-45DA-B18B-8927FC679AF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48956" y="1065814"/>
            <a:ext cx="3757808" cy="5049439"/>
          </a:xfrm>
          <a:prstGeom prst="rect">
            <a:avLst/>
          </a:prstGeom>
        </p:spPr>
      </p:pic>
      <p:pic>
        <p:nvPicPr>
          <p:cNvPr id="10" name="Picture 9">
            <a:extLst>
              <a:ext uri="{FF2B5EF4-FFF2-40B4-BE49-F238E27FC236}">
                <a16:creationId xmlns:a16="http://schemas.microsoft.com/office/drawing/2014/main" id="{13EBE924-3074-4897-847B-7971FE61AB4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09388" y="196480"/>
            <a:ext cx="3061902" cy="2325296"/>
          </a:xfrm>
          <a:prstGeom prst="rect">
            <a:avLst/>
          </a:prstGeom>
        </p:spPr>
      </p:pic>
      <p:pic>
        <p:nvPicPr>
          <p:cNvPr id="11" name="Picture 10">
            <a:extLst>
              <a:ext uri="{FF2B5EF4-FFF2-40B4-BE49-F238E27FC236}">
                <a16:creationId xmlns:a16="http://schemas.microsoft.com/office/drawing/2014/main" id="{0E0BAB8E-1921-4E77-997C-5084AA852D5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9794" y="980337"/>
            <a:ext cx="2789995" cy="1568340"/>
          </a:xfrm>
          <a:prstGeom prst="rect">
            <a:avLst/>
          </a:prstGeom>
        </p:spPr>
      </p:pic>
      <p:pic>
        <p:nvPicPr>
          <p:cNvPr id="12" name="Content Placeholder 6">
            <a:extLst>
              <a:ext uri="{FF2B5EF4-FFF2-40B4-BE49-F238E27FC236}">
                <a16:creationId xmlns:a16="http://schemas.microsoft.com/office/drawing/2014/main" id="{4DE42C63-EAE2-44FB-9981-CE3DC5A67E20}"/>
              </a:ext>
            </a:extLst>
          </p:cNvPr>
          <p:cNvPicPr>
            <a:picLocks noGrp="1" noChangeAspect="1"/>
          </p:cNvPicPr>
          <p:nvPr/>
        </p:nvPicPr>
        <p:blipFill rotWithShape="1">
          <a:blip r:embed="rId6" cstate="screen">
            <a:extLst>
              <a:ext uri="{28A0092B-C50C-407E-A947-70E740481C1C}">
                <a14:useLocalDpi xmlns:a14="http://schemas.microsoft.com/office/drawing/2010/main"/>
              </a:ext>
            </a:extLst>
          </a:blip>
          <a:srcRect/>
          <a:stretch/>
        </p:blipFill>
        <p:spPr>
          <a:xfrm>
            <a:off x="6117183" y="3612918"/>
            <a:ext cx="2624973" cy="2265990"/>
          </a:xfrm>
          <a:prstGeom prst="rect">
            <a:avLst/>
          </a:prstGeom>
        </p:spPr>
      </p:pic>
      <p:cxnSp>
        <p:nvCxnSpPr>
          <p:cNvPr id="13" name="Straight Arrow Connector 12">
            <a:extLst>
              <a:ext uri="{FF2B5EF4-FFF2-40B4-BE49-F238E27FC236}">
                <a16:creationId xmlns:a16="http://schemas.microsoft.com/office/drawing/2014/main" id="{4728688E-2158-4399-AA22-B807DC550021}"/>
              </a:ext>
            </a:extLst>
          </p:cNvPr>
          <p:cNvCxnSpPr>
            <a:cxnSpLocks/>
          </p:cNvCxnSpPr>
          <p:nvPr/>
        </p:nvCxnSpPr>
        <p:spPr>
          <a:xfrm flipH="1" flipV="1">
            <a:off x="4903641" y="3050892"/>
            <a:ext cx="1213543" cy="928113"/>
          </a:xfrm>
          <a:prstGeom prst="straightConnector1">
            <a:avLst/>
          </a:prstGeom>
          <a:ln>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07FE917D-E64B-48AA-9FB3-2DE7F6545C0B}"/>
              </a:ext>
            </a:extLst>
          </p:cNvPr>
          <p:cNvCxnSpPr>
            <a:cxnSpLocks/>
          </p:cNvCxnSpPr>
          <p:nvPr/>
        </p:nvCxnSpPr>
        <p:spPr>
          <a:xfrm>
            <a:off x="2476607" y="5497695"/>
            <a:ext cx="1728592" cy="0"/>
          </a:xfrm>
          <a:prstGeom prst="straightConnector1">
            <a:avLst/>
          </a:prstGeom>
          <a:ln>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8B03F435-AF78-4ACC-BFEF-05CC297681E2}"/>
              </a:ext>
            </a:extLst>
          </p:cNvPr>
          <p:cNvCxnSpPr>
            <a:cxnSpLocks/>
          </p:cNvCxnSpPr>
          <p:nvPr/>
        </p:nvCxnSpPr>
        <p:spPr>
          <a:xfrm>
            <a:off x="1800775" y="1754872"/>
            <a:ext cx="2000575" cy="879282"/>
          </a:xfrm>
          <a:prstGeom prst="straightConnector1">
            <a:avLst/>
          </a:prstGeom>
          <a:ln>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5D802889-7A04-422C-BB96-AE13FC533BF2}"/>
              </a:ext>
            </a:extLst>
          </p:cNvPr>
          <p:cNvCxnSpPr>
            <a:cxnSpLocks/>
          </p:cNvCxnSpPr>
          <p:nvPr/>
        </p:nvCxnSpPr>
        <p:spPr>
          <a:xfrm flipH="1">
            <a:off x="5365622" y="1863059"/>
            <a:ext cx="1213491" cy="555056"/>
          </a:xfrm>
          <a:prstGeom prst="straightConnector1">
            <a:avLst/>
          </a:prstGeom>
          <a:ln>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30658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picture containing indoor, floor&#10;&#10;Description automatically generated">
            <a:extLst>
              <a:ext uri="{FF2B5EF4-FFF2-40B4-BE49-F238E27FC236}">
                <a16:creationId xmlns:a16="http://schemas.microsoft.com/office/drawing/2014/main" id="{46F1A1C4-AAC1-482B-AD61-ABD368BB2EA4}"/>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4034669" y="1519127"/>
            <a:ext cx="5103750" cy="3967273"/>
          </a:xfrm>
        </p:spPr>
      </p:pic>
      <p:sp>
        <p:nvSpPr>
          <p:cNvPr id="3" name="Title 2">
            <a:extLst>
              <a:ext uri="{FF2B5EF4-FFF2-40B4-BE49-F238E27FC236}">
                <a16:creationId xmlns:a16="http://schemas.microsoft.com/office/drawing/2014/main" id="{17206D30-1143-4788-9F2C-9FDA64913208}"/>
              </a:ext>
            </a:extLst>
          </p:cNvPr>
          <p:cNvSpPr>
            <a:spLocks noGrp="1"/>
          </p:cNvSpPr>
          <p:nvPr>
            <p:ph type="title"/>
          </p:nvPr>
        </p:nvSpPr>
        <p:spPr/>
        <p:txBody>
          <a:bodyPr/>
          <a:lstStyle/>
          <a:p>
            <a:r>
              <a:rPr lang="en-US" dirty="0"/>
              <a:t>Transfer Line Aluminum Welding</a:t>
            </a:r>
          </a:p>
        </p:txBody>
      </p:sp>
      <p:sp>
        <p:nvSpPr>
          <p:cNvPr id="4" name="Date Placeholder 3">
            <a:extLst>
              <a:ext uri="{FF2B5EF4-FFF2-40B4-BE49-F238E27FC236}">
                <a16:creationId xmlns:a16="http://schemas.microsoft.com/office/drawing/2014/main" id="{0F3AF035-7AE2-436E-BC8B-EA7755FDF8A9}"/>
              </a:ext>
            </a:extLst>
          </p:cNvPr>
          <p:cNvSpPr>
            <a:spLocks noGrp="1"/>
          </p:cNvSpPr>
          <p:nvPr>
            <p:ph type="dt" sz="half" idx="2"/>
          </p:nvPr>
        </p:nvSpPr>
        <p:spPr/>
        <p:txBody>
          <a:bodyPr/>
          <a:lstStyle/>
          <a:p>
            <a:pPr>
              <a:defRPr/>
            </a:pPr>
            <a:r>
              <a:rPr lang="en-US"/>
              <a:t>2/24/2021</a:t>
            </a:r>
            <a:endParaRPr lang="en-US" dirty="0"/>
          </a:p>
        </p:txBody>
      </p:sp>
      <p:sp>
        <p:nvSpPr>
          <p:cNvPr id="5" name="Footer Placeholder 4">
            <a:extLst>
              <a:ext uri="{FF2B5EF4-FFF2-40B4-BE49-F238E27FC236}">
                <a16:creationId xmlns:a16="http://schemas.microsoft.com/office/drawing/2014/main" id="{D64FCD90-D6F4-4E4D-972A-274E139EE782}"/>
              </a:ext>
            </a:extLst>
          </p:cNvPr>
          <p:cNvSpPr>
            <a:spLocks noGrp="1"/>
          </p:cNvSpPr>
          <p:nvPr>
            <p:ph type="ftr" sz="quarter" idx="3"/>
          </p:nvPr>
        </p:nvSpPr>
        <p:spPr/>
        <p:txBody>
          <a:bodyPr/>
          <a:lstStyle/>
          <a:p>
            <a:pPr>
              <a:defRPr/>
            </a:pPr>
            <a:r>
              <a:rPr lang="en-US"/>
              <a:t>Mu2e Cryogenics | Fermilab Engineering Retreat</a:t>
            </a:r>
            <a:endParaRPr lang="en-US" b="1" dirty="0"/>
          </a:p>
        </p:txBody>
      </p:sp>
      <p:sp>
        <p:nvSpPr>
          <p:cNvPr id="6" name="Slide Number Placeholder 5">
            <a:extLst>
              <a:ext uri="{FF2B5EF4-FFF2-40B4-BE49-F238E27FC236}">
                <a16:creationId xmlns:a16="http://schemas.microsoft.com/office/drawing/2014/main" id="{9AB2AE77-821F-46DE-8C6F-F64CB7FE38E4}"/>
              </a:ext>
            </a:extLst>
          </p:cNvPr>
          <p:cNvSpPr>
            <a:spLocks noGrp="1"/>
          </p:cNvSpPr>
          <p:nvPr>
            <p:ph type="sldNum" sz="quarter" idx="4"/>
          </p:nvPr>
        </p:nvSpPr>
        <p:spPr/>
        <p:txBody>
          <a:bodyPr/>
          <a:lstStyle/>
          <a:p>
            <a:pPr>
              <a:defRPr/>
            </a:pPr>
            <a:fld id="{148C009B-CB69-E04A-B9B3-34B26D69E9CF}" type="slidenum">
              <a:rPr lang="en-US" smtClean="0"/>
              <a:pPr>
                <a:defRPr/>
              </a:pPr>
              <a:t>37</a:t>
            </a:fld>
            <a:endParaRPr lang="en-US" dirty="0"/>
          </a:p>
        </p:txBody>
      </p:sp>
      <p:sp>
        <p:nvSpPr>
          <p:cNvPr id="2" name="TextBox 1">
            <a:extLst>
              <a:ext uri="{FF2B5EF4-FFF2-40B4-BE49-F238E27FC236}">
                <a16:creationId xmlns:a16="http://schemas.microsoft.com/office/drawing/2014/main" id="{F0346E00-A03B-47A1-BAE6-A4147CA32D44}"/>
              </a:ext>
            </a:extLst>
          </p:cNvPr>
          <p:cNvSpPr txBox="1"/>
          <p:nvPr/>
        </p:nvSpPr>
        <p:spPr>
          <a:xfrm>
            <a:off x="110835" y="800670"/>
            <a:ext cx="3923834" cy="5447645"/>
          </a:xfrm>
          <a:prstGeom prst="rect">
            <a:avLst/>
          </a:prstGeom>
          <a:noFill/>
        </p:spPr>
        <p:txBody>
          <a:bodyPr wrap="square" rtlCol="0">
            <a:spAutoFit/>
          </a:bodyPr>
          <a:lstStyle/>
          <a:p>
            <a:pPr marL="342900" indent="-342900">
              <a:buFont typeface="Arial" panose="020B0604020202020204" pitchFamily="34" charset="0"/>
              <a:buChar char="•"/>
            </a:pPr>
            <a:r>
              <a:rPr lang="en-US" sz="1800" dirty="0"/>
              <a:t>Transfer Line Objectives</a:t>
            </a:r>
          </a:p>
          <a:p>
            <a:pPr marL="800100" lvl="1" indent="-342900">
              <a:buFont typeface="Arial" panose="020B0604020202020204" pitchFamily="34" charset="0"/>
              <a:buChar char="•"/>
            </a:pPr>
            <a:r>
              <a:rPr lang="en-US" sz="1400" dirty="0"/>
              <a:t>Minimize potential for internal leaks </a:t>
            </a:r>
          </a:p>
          <a:p>
            <a:pPr marL="800100" lvl="1" indent="-342900">
              <a:buFont typeface="Arial" panose="020B0604020202020204" pitchFamily="34" charset="0"/>
              <a:buChar char="•"/>
            </a:pPr>
            <a:r>
              <a:rPr lang="en-US" sz="1400" dirty="0"/>
              <a:t>Minimize potential for  internal weld protrusion </a:t>
            </a:r>
          </a:p>
          <a:p>
            <a:pPr marL="342900" indent="-342900">
              <a:buFont typeface="Arial" panose="020B0604020202020204" pitchFamily="34" charset="0"/>
              <a:buChar char="•"/>
            </a:pPr>
            <a:r>
              <a:rPr lang="en-US" sz="1800" dirty="0"/>
              <a:t>Background</a:t>
            </a:r>
          </a:p>
          <a:p>
            <a:pPr marL="800100" lvl="1" indent="-342900">
              <a:buFont typeface="Arial" panose="020B0604020202020204" pitchFamily="34" charset="0"/>
              <a:buChar char="•"/>
            </a:pPr>
            <a:r>
              <a:rPr lang="en-US" sz="1400" dirty="0"/>
              <a:t>Small leaks could lead to electrical arcing (</a:t>
            </a:r>
            <a:r>
              <a:rPr lang="en-US" sz="1400" dirty="0" err="1"/>
              <a:t>Paschen</a:t>
            </a:r>
            <a:r>
              <a:rPr lang="en-US" sz="1400" dirty="0"/>
              <a:t> effect)</a:t>
            </a:r>
          </a:p>
          <a:p>
            <a:pPr marL="800100" lvl="1" indent="-342900">
              <a:buFont typeface="Arial" panose="020B0604020202020204" pitchFamily="34" charset="0"/>
              <a:buChar char="•"/>
            </a:pPr>
            <a:r>
              <a:rPr lang="en-US" sz="1400" dirty="0"/>
              <a:t>ASME B31.3 allowable internal protrusion for aluminum welds would result in a 34% reduction in thermosiphon flow rate</a:t>
            </a:r>
          </a:p>
          <a:p>
            <a:pPr marL="342900" indent="-342900">
              <a:buFont typeface="Arial" panose="020B0604020202020204" pitchFamily="34" charset="0"/>
              <a:buChar char="•"/>
            </a:pPr>
            <a:r>
              <a:rPr lang="en-US" sz="1800" dirty="0"/>
              <a:t>Actions</a:t>
            </a:r>
          </a:p>
          <a:p>
            <a:pPr marL="800100" lvl="1" indent="-342900">
              <a:buFont typeface="Arial" panose="020B0604020202020204" pitchFamily="34" charset="0"/>
              <a:buChar char="•"/>
            </a:pPr>
            <a:r>
              <a:rPr lang="en-US" sz="1400" dirty="0"/>
              <a:t>No </a:t>
            </a:r>
            <a:r>
              <a:rPr lang="en-US" sz="1400" dirty="0" err="1"/>
              <a:t>flexhoses</a:t>
            </a:r>
            <a:r>
              <a:rPr lang="en-US" sz="1400" dirty="0"/>
              <a:t> or bellow used</a:t>
            </a:r>
          </a:p>
          <a:p>
            <a:pPr marL="800100" lvl="1" indent="-342900">
              <a:buFont typeface="Arial" panose="020B0604020202020204" pitchFamily="34" charset="0"/>
              <a:buChar char="•"/>
            </a:pPr>
            <a:r>
              <a:rPr lang="en-US" sz="1400" dirty="0"/>
              <a:t>Specially bent elbows with long straight lengths on each end</a:t>
            </a:r>
          </a:p>
          <a:p>
            <a:pPr marL="800100" lvl="1" indent="-342900">
              <a:buFont typeface="Arial" panose="020B0604020202020204" pitchFamily="34" charset="0"/>
              <a:buChar char="•"/>
            </a:pPr>
            <a:r>
              <a:rPr lang="en-US" sz="1400" dirty="0"/>
              <a:t>Coupling with two fillets welds used rather and butt weld to limit internal protrusion</a:t>
            </a:r>
          </a:p>
          <a:p>
            <a:pPr marL="800100" lvl="1" indent="-342900">
              <a:buFont typeface="Arial" panose="020B0604020202020204" pitchFamily="34" charset="0"/>
              <a:buChar char="•"/>
            </a:pPr>
            <a:r>
              <a:rPr lang="en-US" sz="1400" dirty="0"/>
              <a:t>Couplings spaced apart to provide best access for welder</a:t>
            </a:r>
          </a:p>
          <a:p>
            <a:pPr marL="800100" lvl="1" indent="-342900">
              <a:buFont typeface="Arial" panose="020B0604020202020204" pitchFamily="34" charset="0"/>
              <a:buChar char="•"/>
            </a:pPr>
            <a:r>
              <a:rPr lang="en-US" sz="1400" dirty="0"/>
              <a:t>Even highly skilled experienced welders should practice on test pieces that can be easily examined for internal protrusion before making real weld.</a:t>
            </a:r>
          </a:p>
        </p:txBody>
      </p:sp>
    </p:spTree>
    <p:extLst>
      <p:ext uri="{BB962C8B-B14F-4D97-AF65-F5344CB8AC3E}">
        <p14:creationId xmlns:p14="http://schemas.microsoft.com/office/powerpoint/2010/main" val="39858076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B11C8F0-F311-4972-A200-FDD5FD4DDC38}"/>
              </a:ext>
            </a:extLst>
          </p:cNvPr>
          <p:cNvSpPr>
            <a:spLocks noGrp="1"/>
          </p:cNvSpPr>
          <p:nvPr>
            <p:ph idx="1"/>
          </p:nvPr>
        </p:nvSpPr>
        <p:spPr>
          <a:xfrm>
            <a:off x="172941" y="1201407"/>
            <a:ext cx="4096909" cy="3520937"/>
          </a:xfrm>
        </p:spPr>
        <p:txBody>
          <a:bodyPr/>
          <a:lstStyle/>
          <a:p>
            <a:r>
              <a:rPr lang="en-US" sz="1400" dirty="0" err="1"/>
              <a:t>Paschen's</a:t>
            </a:r>
            <a:r>
              <a:rPr lang="en-US" sz="1400" dirty="0"/>
              <a:t> law is an equation that gives the breakdown voltage, that is, the voltage necessary to start a discharge or electric arc, between two electrodes in a gas as a function of pressure and gap length</a:t>
            </a:r>
          </a:p>
          <a:p>
            <a:endParaRPr lang="en-US" sz="1400" dirty="0"/>
          </a:p>
          <a:p>
            <a:r>
              <a:rPr lang="en-US" sz="1400" dirty="0" err="1"/>
              <a:t>Paschen</a:t>
            </a:r>
            <a:r>
              <a:rPr lang="en-US" sz="1400" dirty="0"/>
              <a:t> breakdown during a solenoid quench is a low-probability high-risk concern with respect to the superconducting power leads. </a:t>
            </a:r>
          </a:p>
          <a:p>
            <a:r>
              <a:rPr lang="en-US" sz="1400" dirty="0"/>
              <a:t>A helium leak into the common insulating vacuum could cause a solenoid to quench. </a:t>
            </a:r>
          </a:p>
          <a:p>
            <a:r>
              <a:rPr lang="en-US" sz="1400" dirty="0"/>
              <a:t>During a quench voltages as high as 600 V can be generated as the stored energy in the solenoid is extracted through dump resistors. </a:t>
            </a:r>
          </a:p>
          <a:p>
            <a:r>
              <a:rPr lang="en-US" sz="1400" dirty="0"/>
              <a:t>If the helium pressure in the insulating vacuum space is in the </a:t>
            </a:r>
            <a:r>
              <a:rPr lang="en-US" sz="1400" dirty="0" err="1"/>
              <a:t>Paschen</a:t>
            </a:r>
            <a:r>
              <a:rPr lang="en-US" sz="1400" dirty="0"/>
              <a:t> regime the conductor could arc to other parts of the transfer line which are at ground potential and cause significant damage. </a:t>
            </a:r>
          </a:p>
          <a:p>
            <a:endParaRPr lang="en-US" sz="1400" dirty="0"/>
          </a:p>
          <a:p>
            <a:endParaRPr lang="en-US" sz="1400" dirty="0"/>
          </a:p>
        </p:txBody>
      </p:sp>
      <p:sp>
        <p:nvSpPr>
          <p:cNvPr id="3" name="Title 2">
            <a:extLst>
              <a:ext uri="{FF2B5EF4-FFF2-40B4-BE49-F238E27FC236}">
                <a16:creationId xmlns:a16="http://schemas.microsoft.com/office/drawing/2014/main" id="{5F41D66C-975C-44CC-A35D-C41CD4FD0D06}"/>
              </a:ext>
            </a:extLst>
          </p:cNvPr>
          <p:cNvSpPr>
            <a:spLocks noGrp="1"/>
          </p:cNvSpPr>
          <p:nvPr>
            <p:ph type="title"/>
          </p:nvPr>
        </p:nvSpPr>
        <p:spPr/>
        <p:txBody>
          <a:bodyPr/>
          <a:lstStyle/>
          <a:p>
            <a:r>
              <a:rPr lang="en-US" dirty="0" err="1"/>
              <a:t>Paschen</a:t>
            </a:r>
            <a:r>
              <a:rPr lang="en-US" dirty="0"/>
              <a:t> Effect</a:t>
            </a:r>
          </a:p>
        </p:txBody>
      </p:sp>
      <p:sp>
        <p:nvSpPr>
          <p:cNvPr id="4" name="Date Placeholder 3">
            <a:extLst>
              <a:ext uri="{FF2B5EF4-FFF2-40B4-BE49-F238E27FC236}">
                <a16:creationId xmlns:a16="http://schemas.microsoft.com/office/drawing/2014/main" id="{5315B686-4BB5-479E-BD20-54CAD5FD9604}"/>
              </a:ext>
            </a:extLst>
          </p:cNvPr>
          <p:cNvSpPr>
            <a:spLocks noGrp="1"/>
          </p:cNvSpPr>
          <p:nvPr>
            <p:ph type="dt" sz="half" idx="2"/>
          </p:nvPr>
        </p:nvSpPr>
        <p:spPr/>
        <p:txBody>
          <a:bodyPr/>
          <a:lstStyle/>
          <a:p>
            <a:pPr>
              <a:defRPr/>
            </a:pPr>
            <a:r>
              <a:rPr lang="en-US"/>
              <a:t>2/24/2021</a:t>
            </a:r>
            <a:endParaRPr lang="en-US" dirty="0"/>
          </a:p>
        </p:txBody>
      </p:sp>
      <p:sp>
        <p:nvSpPr>
          <p:cNvPr id="5" name="Footer Placeholder 4">
            <a:extLst>
              <a:ext uri="{FF2B5EF4-FFF2-40B4-BE49-F238E27FC236}">
                <a16:creationId xmlns:a16="http://schemas.microsoft.com/office/drawing/2014/main" id="{79C11DF6-F8B2-4ECC-B593-ADB38CE77A23}"/>
              </a:ext>
            </a:extLst>
          </p:cNvPr>
          <p:cNvSpPr>
            <a:spLocks noGrp="1"/>
          </p:cNvSpPr>
          <p:nvPr>
            <p:ph type="ftr" sz="quarter" idx="3"/>
          </p:nvPr>
        </p:nvSpPr>
        <p:spPr/>
        <p:txBody>
          <a:bodyPr/>
          <a:lstStyle/>
          <a:p>
            <a:pPr>
              <a:defRPr/>
            </a:pPr>
            <a:r>
              <a:rPr lang="en-US"/>
              <a:t>Mu2e Cryogenics | Fermilab Engineering Retreat</a:t>
            </a:r>
            <a:endParaRPr lang="en-US" b="1" dirty="0"/>
          </a:p>
        </p:txBody>
      </p:sp>
      <p:sp>
        <p:nvSpPr>
          <p:cNvPr id="6" name="Slide Number Placeholder 5">
            <a:extLst>
              <a:ext uri="{FF2B5EF4-FFF2-40B4-BE49-F238E27FC236}">
                <a16:creationId xmlns:a16="http://schemas.microsoft.com/office/drawing/2014/main" id="{9C871BBD-8022-4C80-877A-E48A510D2131}"/>
              </a:ext>
            </a:extLst>
          </p:cNvPr>
          <p:cNvSpPr>
            <a:spLocks noGrp="1"/>
          </p:cNvSpPr>
          <p:nvPr>
            <p:ph type="sldNum" sz="quarter" idx="4"/>
          </p:nvPr>
        </p:nvSpPr>
        <p:spPr/>
        <p:txBody>
          <a:bodyPr/>
          <a:lstStyle/>
          <a:p>
            <a:pPr>
              <a:defRPr/>
            </a:pPr>
            <a:fld id="{148C009B-CB69-E04A-B9B3-34B26D69E9CF}" type="slidenum">
              <a:rPr lang="en-US" smtClean="0"/>
              <a:pPr>
                <a:defRPr/>
              </a:pPr>
              <a:t>38</a:t>
            </a:fld>
            <a:endParaRPr lang="en-US" dirty="0"/>
          </a:p>
        </p:txBody>
      </p:sp>
      <p:pic>
        <p:nvPicPr>
          <p:cNvPr id="3074" name="Picture 2">
            <a:extLst>
              <a:ext uri="{FF2B5EF4-FFF2-40B4-BE49-F238E27FC236}">
                <a16:creationId xmlns:a16="http://schemas.microsoft.com/office/drawing/2014/main" id="{019C15F6-A399-4BCD-862F-91EFD968282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92396" y="1456266"/>
            <a:ext cx="3826416" cy="380090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CF6E8C7E-6B55-4E2B-ABAE-59DA328D7C7A}"/>
              </a:ext>
            </a:extLst>
          </p:cNvPr>
          <p:cNvSpPr/>
          <p:nvPr/>
        </p:nvSpPr>
        <p:spPr>
          <a:xfrm>
            <a:off x="5691693" y="5325196"/>
            <a:ext cx="1788118" cy="276999"/>
          </a:xfrm>
          <a:prstGeom prst="rect">
            <a:avLst/>
          </a:prstGeom>
        </p:spPr>
        <p:txBody>
          <a:bodyPr wrap="none">
            <a:spAutoFit/>
          </a:bodyPr>
          <a:lstStyle/>
          <a:p>
            <a:r>
              <a:rPr lang="en-US" sz="1200" dirty="0" err="1">
                <a:hlinkClick r:id="rId3"/>
              </a:rPr>
              <a:t>Paschen's</a:t>
            </a:r>
            <a:r>
              <a:rPr lang="en-US" sz="1200" dirty="0">
                <a:hlinkClick r:id="rId3"/>
              </a:rPr>
              <a:t> law - Wikipedia</a:t>
            </a:r>
            <a:endParaRPr lang="en-US" sz="1200" dirty="0"/>
          </a:p>
        </p:txBody>
      </p:sp>
      <p:cxnSp>
        <p:nvCxnSpPr>
          <p:cNvPr id="9" name="Straight Connector 8">
            <a:extLst>
              <a:ext uri="{FF2B5EF4-FFF2-40B4-BE49-F238E27FC236}">
                <a16:creationId xmlns:a16="http://schemas.microsoft.com/office/drawing/2014/main" id="{FE2F01CE-C581-4B61-80EA-F7EB46848E63}"/>
              </a:ext>
            </a:extLst>
          </p:cNvPr>
          <p:cNvCxnSpPr/>
          <p:nvPr/>
        </p:nvCxnSpPr>
        <p:spPr>
          <a:xfrm>
            <a:off x="4870174" y="4271147"/>
            <a:ext cx="3578087" cy="0"/>
          </a:xfrm>
          <a:prstGeom prst="line">
            <a:avLst/>
          </a:prstGeom>
          <a:ln>
            <a:solidFill>
              <a:srgbClr val="FFC000"/>
            </a:solidFill>
            <a:prstDash val="dash"/>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4850D3A6-86B6-4914-813C-F27C1B43B6D8}"/>
              </a:ext>
            </a:extLst>
          </p:cNvPr>
          <p:cNvSpPr txBox="1"/>
          <p:nvPr/>
        </p:nvSpPr>
        <p:spPr>
          <a:xfrm>
            <a:off x="8523798" y="4048511"/>
            <a:ext cx="743447" cy="430887"/>
          </a:xfrm>
          <a:prstGeom prst="rect">
            <a:avLst/>
          </a:prstGeom>
          <a:noFill/>
        </p:spPr>
        <p:txBody>
          <a:bodyPr wrap="square" rtlCol="0">
            <a:spAutoFit/>
          </a:bodyPr>
          <a:lstStyle/>
          <a:p>
            <a:r>
              <a:rPr lang="en-US" sz="1100" dirty="0"/>
              <a:t>Quench voltage</a:t>
            </a:r>
          </a:p>
        </p:txBody>
      </p:sp>
    </p:spTree>
    <p:extLst>
      <p:ext uri="{BB962C8B-B14F-4D97-AF65-F5344CB8AC3E}">
        <p14:creationId xmlns:p14="http://schemas.microsoft.com/office/powerpoint/2010/main" val="39895706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BF3C8C-2454-4628-BA45-10D5A6DC6353}"/>
              </a:ext>
            </a:extLst>
          </p:cNvPr>
          <p:cNvSpPr>
            <a:spLocks noGrp="1"/>
          </p:cNvSpPr>
          <p:nvPr>
            <p:ph type="title"/>
          </p:nvPr>
        </p:nvSpPr>
        <p:spPr/>
        <p:txBody>
          <a:bodyPr/>
          <a:lstStyle/>
          <a:p>
            <a:r>
              <a:rPr lang="en-US" dirty="0"/>
              <a:t>Power Lead Insulation</a:t>
            </a:r>
          </a:p>
        </p:txBody>
      </p:sp>
      <p:sp>
        <p:nvSpPr>
          <p:cNvPr id="4" name="Date Placeholder 3">
            <a:extLst>
              <a:ext uri="{FF2B5EF4-FFF2-40B4-BE49-F238E27FC236}">
                <a16:creationId xmlns:a16="http://schemas.microsoft.com/office/drawing/2014/main" id="{158BE055-4D6B-42FB-9E2B-D06429E2FBE8}"/>
              </a:ext>
            </a:extLst>
          </p:cNvPr>
          <p:cNvSpPr>
            <a:spLocks noGrp="1"/>
          </p:cNvSpPr>
          <p:nvPr>
            <p:ph type="dt" sz="half" idx="2"/>
          </p:nvPr>
        </p:nvSpPr>
        <p:spPr/>
        <p:txBody>
          <a:bodyPr/>
          <a:lstStyle/>
          <a:p>
            <a:pPr>
              <a:defRPr/>
            </a:pPr>
            <a:r>
              <a:rPr lang="en-US"/>
              <a:t>2/24/2021</a:t>
            </a:r>
            <a:endParaRPr lang="en-US" dirty="0"/>
          </a:p>
        </p:txBody>
      </p:sp>
      <p:sp>
        <p:nvSpPr>
          <p:cNvPr id="5" name="Footer Placeholder 4">
            <a:extLst>
              <a:ext uri="{FF2B5EF4-FFF2-40B4-BE49-F238E27FC236}">
                <a16:creationId xmlns:a16="http://schemas.microsoft.com/office/drawing/2014/main" id="{B97ABC2C-AB0F-48AB-99EC-80D832300C27}"/>
              </a:ext>
            </a:extLst>
          </p:cNvPr>
          <p:cNvSpPr>
            <a:spLocks noGrp="1"/>
          </p:cNvSpPr>
          <p:nvPr>
            <p:ph type="ftr" sz="quarter" idx="3"/>
          </p:nvPr>
        </p:nvSpPr>
        <p:spPr/>
        <p:txBody>
          <a:bodyPr/>
          <a:lstStyle/>
          <a:p>
            <a:pPr>
              <a:defRPr/>
            </a:pPr>
            <a:r>
              <a:rPr lang="en-US"/>
              <a:t>Mu2e Cryogenics | Fermilab Engineering Retreat</a:t>
            </a:r>
            <a:endParaRPr lang="en-US" b="1" dirty="0"/>
          </a:p>
        </p:txBody>
      </p:sp>
      <p:sp>
        <p:nvSpPr>
          <p:cNvPr id="6" name="Slide Number Placeholder 5">
            <a:extLst>
              <a:ext uri="{FF2B5EF4-FFF2-40B4-BE49-F238E27FC236}">
                <a16:creationId xmlns:a16="http://schemas.microsoft.com/office/drawing/2014/main" id="{E2B1FCA1-2119-4DEF-9622-C2D79C61C3F0}"/>
              </a:ext>
            </a:extLst>
          </p:cNvPr>
          <p:cNvSpPr>
            <a:spLocks noGrp="1"/>
          </p:cNvSpPr>
          <p:nvPr>
            <p:ph type="sldNum" sz="quarter" idx="4"/>
          </p:nvPr>
        </p:nvSpPr>
        <p:spPr/>
        <p:txBody>
          <a:bodyPr/>
          <a:lstStyle/>
          <a:p>
            <a:pPr>
              <a:defRPr/>
            </a:pPr>
            <a:fld id="{148C009B-CB69-E04A-B9B3-34B26D69E9CF}" type="slidenum">
              <a:rPr lang="en-US" smtClean="0"/>
              <a:pPr>
                <a:defRPr/>
              </a:pPr>
              <a:t>39</a:t>
            </a:fld>
            <a:endParaRPr lang="en-US" dirty="0"/>
          </a:p>
        </p:txBody>
      </p:sp>
      <p:pic>
        <p:nvPicPr>
          <p:cNvPr id="7" name="Picture 44">
            <a:extLst>
              <a:ext uri="{FF2B5EF4-FFF2-40B4-BE49-F238E27FC236}">
                <a16:creationId xmlns:a16="http://schemas.microsoft.com/office/drawing/2014/main" id="{0EBC1A29-6C47-4AB5-8E82-ABAEEB8B505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7682" y="1688841"/>
            <a:ext cx="3228295" cy="165925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16AC4E9-B408-40A8-972B-66412A190492}"/>
              </a:ext>
            </a:extLst>
          </p:cNvPr>
          <p:cNvSpPr txBox="1"/>
          <p:nvPr/>
        </p:nvSpPr>
        <p:spPr>
          <a:xfrm>
            <a:off x="0" y="3780716"/>
            <a:ext cx="3858214" cy="2308324"/>
          </a:xfrm>
          <a:prstGeom prst="rect">
            <a:avLst/>
          </a:prstGeom>
          <a:noFill/>
        </p:spPr>
        <p:txBody>
          <a:bodyPr wrap="square" rtlCol="0">
            <a:spAutoFit/>
          </a:bodyPr>
          <a:lstStyle/>
          <a:p>
            <a:pPr marL="285750" indent="-285750">
              <a:buFont typeface="Arial" panose="020B0604020202020204" pitchFamily="34" charset="0"/>
              <a:buChar char="•"/>
            </a:pPr>
            <a:r>
              <a:rPr lang="en-US" sz="1600" dirty="0"/>
              <a:t>50% overlap Kapton tape of 0.025 mm thickness wrapped around of the aluminum stabilized </a:t>
            </a:r>
            <a:r>
              <a:rPr lang="en-US" sz="1600" dirty="0" err="1"/>
              <a:t>NbTi</a:t>
            </a:r>
            <a:r>
              <a:rPr lang="en-US" sz="1600" dirty="0"/>
              <a:t> superconductor</a:t>
            </a:r>
          </a:p>
          <a:p>
            <a:pPr marL="285750" indent="-285750">
              <a:buFont typeface="Arial" panose="020B0604020202020204" pitchFamily="34" charset="0"/>
              <a:buChar char="•"/>
            </a:pPr>
            <a:r>
              <a:rPr lang="en-US" sz="1600" dirty="0"/>
              <a:t>On top of the Kapton tape Von Roll 7031 varnish is sprayed to provide a secondary layer of protection.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p:txBody>
      </p:sp>
      <p:pic>
        <p:nvPicPr>
          <p:cNvPr id="9" name="Picture 8" descr="cid:part1.EEFC6A21.33919E98@fnal.gov">
            <a:extLst>
              <a:ext uri="{FF2B5EF4-FFF2-40B4-BE49-F238E27FC236}">
                <a16:creationId xmlns:a16="http://schemas.microsoft.com/office/drawing/2014/main" id="{E64E11B9-0BA9-4395-A0CC-CE0E903577B9}"/>
              </a:ext>
            </a:extLst>
          </p:cNvPr>
          <p:cNvPicPr>
            <a:picLocks noChangeAspect="1"/>
          </p:cNvPicPr>
          <p:nvPr/>
        </p:nvPicPr>
        <p:blipFill>
          <a:blip r:embed="rId3" r:link="rId4" cstate="print">
            <a:extLst>
              <a:ext uri="{28A0092B-C50C-407E-A947-70E740481C1C}">
                <a14:useLocalDpi xmlns:a14="http://schemas.microsoft.com/office/drawing/2010/main"/>
              </a:ext>
            </a:extLst>
          </a:blip>
          <a:srcRect/>
          <a:stretch>
            <a:fillRect/>
          </a:stretch>
        </p:blipFill>
        <p:spPr bwMode="auto">
          <a:xfrm>
            <a:off x="3858214" y="945368"/>
            <a:ext cx="5257804" cy="3943873"/>
          </a:xfrm>
          <a:prstGeom prst="rect">
            <a:avLst/>
          </a:prstGeom>
          <a:noFill/>
          <a:ln>
            <a:noFill/>
          </a:ln>
        </p:spPr>
      </p:pic>
      <p:sp>
        <p:nvSpPr>
          <p:cNvPr id="10" name="TextBox 9">
            <a:extLst>
              <a:ext uri="{FF2B5EF4-FFF2-40B4-BE49-F238E27FC236}">
                <a16:creationId xmlns:a16="http://schemas.microsoft.com/office/drawing/2014/main" id="{12E79B17-26CC-47DB-B7BC-6923803C6AA5}"/>
              </a:ext>
            </a:extLst>
          </p:cNvPr>
          <p:cNvSpPr txBox="1"/>
          <p:nvPr/>
        </p:nvSpPr>
        <p:spPr>
          <a:xfrm>
            <a:off x="4780214" y="5011822"/>
            <a:ext cx="3995928" cy="830997"/>
          </a:xfrm>
          <a:prstGeom prst="rect">
            <a:avLst/>
          </a:prstGeom>
          <a:noFill/>
        </p:spPr>
        <p:txBody>
          <a:bodyPr wrap="square" rtlCol="0">
            <a:spAutoFit/>
          </a:bodyPr>
          <a:lstStyle/>
          <a:p>
            <a:r>
              <a:rPr lang="en-US" sz="1600" dirty="0"/>
              <a:t>Lead wrapping machine developed for the Mu2e conductors</a:t>
            </a:r>
          </a:p>
          <a:p>
            <a:endParaRPr lang="en-US" sz="1600" dirty="0"/>
          </a:p>
        </p:txBody>
      </p:sp>
    </p:spTree>
    <p:extLst>
      <p:ext uri="{BB962C8B-B14F-4D97-AF65-F5344CB8AC3E}">
        <p14:creationId xmlns:p14="http://schemas.microsoft.com/office/powerpoint/2010/main" val="3061385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243B6B-D2F5-4D86-89F8-E90570337875}"/>
              </a:ext>
            </a:extLst>
          </p:cNvPr>
          <p:cNvSpPr>
            <a:spLocks noGrp="1"/>
          </p:cNvSpPr>
          <p:nvPr>
            <p:ph idx="1"/>
          </p:nvPr>
        </p:nvSpPr>
        <p:spPr/>
        <p:txBody>
          <a:bodyPr/>
          <a:lstStyle/>
          <a:p>
            <a:r>
              <a:rPr lang="en-US" sz="2000" dirty="0"/>
              <a:t>In the beam direction </a:t>
            </a:r>
          </a:p>
          <a:p>
            <a:pPr lvl="1"/>
            <a:r>
              <a:rPr lang="en-US" sz="1600" dirty="0"/>
              <a:t>The first solenoid is the Production Solenoid (PS), which is a 1.8 m aperture axially graded solenoid with a peak field of 5 T used to focus secondary </a:t>
            </a:r>
            <a:r>
              <a:rPr lang="en-US" sz="1600" dirty="0" err="1"/>
              <a:t>pions</a:t>
            </a:r>
            <a:r>
              <a:rPr lang="en-US" sz="1600" dirty="0"/>
              <a:t> and muons from a </a:t>
            </a:r>
            <a:r>
              <a:rPr lang="en-US" sz="1600" dirty="0">
                <a:solidFill>
                  <a:srgbClr val="0070C0"/>
                </a:solidFill>
              </a:rPr>
              <a:t>production target located in the solenoid aperture</a:t>
            </a:r>
          </a:p>
          <a:p>
            <a:pPr lvl="1"/>
            <a:r>
              <a:rPr lang="en-US" sz="1600" dirty="0"/>
              <a:t>Next are upstream and downstream transport solenoids (</a:t>
            </a:r>
            <a:r>
              <a:rPr lang="en-US" sz="1600" dirty="0" err="1"/>
              <a:t>TSu</a:t>
            </a:r>
            <a:r>
              <a:rPr lang="en-US" sz="1600" dirty="0"/>
              <a:t> and </a:t>
            </a:r>
            <a:r>
              <a:rPr lang="en-US" sz="1600" dirty="0" err="1"/>
              <a:t>TSd</a:t>
            </a:r>
            <a:r>
              <a:rPr lang="en-US" sz="1600" dirty="0"/>
              <a:t>), which </a:t>
            </a:r>
            <a:r>
              <a:rPr lang="en-US" sz="1600" dirty="0">
                <a:solidFill>
                  <a:srgbClr val="0070C0"/>
                </a:solidFill>
              </a:rPr>
              <a:t>sign/momentum-select and transport the subsequent muons </a:t>
            </a:r>
            <a:r>
              <a:rPr lang="en-US" sz="1600" dirty="0"/>
              <a:t>towards a stopping target</a:t>
            </a:r>
          </a:p>
          <a:p>
            <a:pPr lvl="1"/>
            <a:r>
              <a:rPr lang="en-US" sz="1600" dirty="0"/>
              <a:t>The beam then enters the Detector Solenoid, which is an axially graded solenoid where the </a:t>
            </a:r>
            <a:r>
              <a:rPr lang="en-US" sz="1600" dirty="0">
                <a:solidFill>
                  <a:srgbClr val="0070C0"/>
                </a:solidFill>
              </a:rPr>
              <a:t>electrons from the decays of muons that were transported to the aluminum stopping target, located at the DS entrance, are measured in a spectrometer located within the DS volume</a:t>
            </a:r>
          </a:p>
        </p:txBody>
      </p:sp>
      <p:sp>
        <p:nvSpPr>
          <p:cNvPr id="3" name="Title 2">
            <a:extLst>
              <a:ext uri="{FF2B5EF4-FFF2-40B4-BE49-F238E27FC236}">
                <a16:creationId xmlns:a16="http://schemas.microsoft.com/office/drawing/2014/main" id="{620EAE0C-DC20-44DC-9FD5-7DCF729644BA}"/>
              </a:ext>
            </a:extLst>
          </p:cNvPr>
          <p:cNvSpPr>
            <a:spLocks noGrp="1"/>
          </p:cNvSpPr>
          <p:nvPr>
            <p:ph type="title"/>
          </p:nvPr>
        </p:nvSpPr>
        <p:spPr/>
        <p:txBody>
          <a:bodyPr/>
          <a:lstStyle/>
          <a:p>
            <a:r>
              <a:rPr lang="en-US" dirty="0"/>
              <a:t>What is Mu2e?</a:t>
            </a:r>
          </a:p>
        </p:txBody>
      </p:sp>
      <p:sp>
        <p:nvSpPr>
          <p:cNvPr id="4" name="Date Placeholder 3">
            <a:extLst>
              <a:ext uri="{FF2B5EF4-FFF2-40B4-BE49-F238E27FC236}">
                <a16:creationId xmlns:a16="http://schemas.microsoft.com/office/drawing/2014/main" id="{222907D1-B88B-4650-B067-EFBD03994A9F}"/>
              </a:ext>
            </a:extLst>
          </p:cNvPr>
          <p:cNvSpPr>
            <a:spLocks noGrp="1"/>
          </p:cNvSpPr>
          <p:nvPr>
            <p:ph type="dt" sz="half" idx="2"/>
          </p:nvPr>
        </p:nvSpPr>
        <p:spPr/>
        <p:txBody>
          <a:bodyPr/>
          <a:lstStyle/>
          <a:p>
            <a:pPr>
              <a:defRPr/>
            </a:pPr>
            <a:r>
              <a:rPr lang="en-US"/>
              <a:t>2/24/2021</a:t>
            </a:r>
            <a:endParaRPr lang="en-US" dirty="0"/>
          </a:p>
        </p:txBody>
      </p:sp>
      <p:sp>
        <p:nvSpPr>
          <p:cNvPr id="5" name="Footer Placeholder 4">
            <a:extLst>
              <a:ext uri="{FF2B5EF4-FFF2-40B4-BE49-F238E27FC236}">
                <a16:creationId xmlns:a16="http://schemas.microsoft.com/office/drawing/2014/main" id="{F9ACEB0C-7246-452E-8538-3E54AC5AEFCD}"/>
              </a:ext>
            </a:extLst>
          </p:cNvPr>
          <p:cNvSpPr>
            <a:spLocks noGrp="1"/>
          </p:cNvSpPr>
          <p:nvPr>
            <p:ph type="ftr" sz="quarter" idx="3"/>
          </p:nvPr>
        </p:nvSpPr>
        <p:spPr/>
        <p:txBody>
          <a:bodyPr/>
          <a:lstStyle/>
          <a:p>
            <a:pPr>
              <a:defRPr/>
            </a:pPr>
            <a:r>
              <a:rPr lang="en-US"/>
              <a:t>Mu2e Cryogenics | Fermilab Engineering Retreat</a:t>
            </a:r>
            <a:endParaRPr lang="en-US" b="1" dirty="0"/>
          </a:p>
        </p:txBody>
      </p:sp>
      <p:sp>
        <p:nvSpPr>
          <p:cNvPr id="6" name="Slide Number Placeholder 5">
            <a:extLst>
              <a:ext uri="{FF2B5EF4-FFF2-40B4-BE49-F238E27FC236}">
                <a16:creationId xmlns:a16="http://schemas.microsoft.com/office/drawing/2014/main" id="{05D140D2-0D21-4258-82E4-80305C887612}"/>
              </a:ext>
            </a:extLst>
          </p:cNvPr>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pic>
        <p:nvPicPr>
          <p:cNvPr id="7" name="Picture 6">
            <a:extLst>
              <a:ext uri="{FF2B5EF4-FFF2-40B4-BE49-F238E27FC236}">
                <a16:creationId xmlns:a16="http://schemas.microsoft.com/office/drawing/2014/main" id="{E87E328A-BC17-4216-8B9A-7308240B307E}"/>
              </a:ext>
            </a:extLst>
          </p:cNvPr>
          <p:cNvPicPr>
            <a:picLocks noChangeAspect="1"/>
          </p:cNvPicPr>
          <p:nvPr/>
        </p:nvPicPr>
        <p:blipFill>
          <a:blip r:embed="rId2"/>
          <a:stretch>
            <a:fillRect/>
          </a:stretch>
        </p:blipFill>
        <p:spPr>
          <a:xfrm>
            <a:off x="0" y="3869734"/>
            <a:ext cx="9144000" cy="2161179"/>
          </a:xfrm>
          <a:prstGeom prst="rect">
            <a:avLst/>
          </a:prstGeom>
        </p:spPr>
      </p:pic>
    </p:spTree>
    <p:extLst>
      <p:ext uri="{BB962C8B-B14F-4D97-AF65-F5344CB8AC3E}">
        <p14:creationId xmlns:p14="http://schemas.microsoft.com/office/powerpoint/2010/main" val="17300748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92C9EB-2D9D-40B4-86C3-F7A36A2F4A38}"/>
              </a:ext>
            </a:extLst>
          </p:cNvPr>
          <p:cNvSpPr>
            <a:spLocks noGrp="1"/>
          </p:cNvSpPr>
          <p:nvPr>
            <p:ph type="title"/>
          </p:nvPr>
        </p:nvSpPr>
        <p:spPr/>
        <p:txBody>
          <a:bodyPr/>
          <a:lstStyle/>
          <a:p>
            <a:r>
              <a:rPr lang="en-US" dirty="0"/>
              <a:t>Power Lead Cooling Clamp</a:t>
            </a:r>
          </a:p>
        </p:txBody>
      </p:sp>
      <p:sp>
        <p:nvSpPr>
          <p:cNvPr id="4" name="Date Placeholder 3">
            <a:extLst>
              <a:ext uri="{FF2B5EF4-FFF2-40B4-BE49-F238E27FC236}">
                <a16:creationId xmlns:a16="http://schemas.microsoft.com/office/drawing/2014/main" id="{B29003E2-D4F9-4D53-A730-E0E3B76824AB}"/>
              </a:ext>
            </a:extLst>
          </p:cNvPr>
          <p:cNvSpPr>
            <a:spLocks noGrp="1"/>
          </p:cNvSpPr>
          <p:nvPr>
            <p:ph type="dt" sz="half" idx="2"/>
          </p:nvPr>
        </p:nvSpPr>
        <p:spPr/>
        <p:txBody>
          <a:bodyPr/>
          <a:lstStyle/>
          <a:p>
            <a:pPr>
              <a:defRPr/>
            </a:pPr>
            <a:r>
              <a:rPr lang="en-US"/>
              <a:t>2/24/2021</a:t>
            </a:r>
            <a:endParaRPr lang="en-US" dirty="0"/>
          </a:p>
        </p:txBody>
      </p:sp>
      <p:sp>
        <p:nvSpPr>
          <p:cNvPr id="5" name="Footer Placeholder 4">
            <a:extLst>
              <a:ext uri="{FF2B5EF4-FFF2-40B4-BE49-F238E27FC236}">
                <a16:creationId xmlns:a16="http://schemas.microsoft.com/office/drawing/2014/main" id="{F3A8C863-BD2F-408B-B632-14322907943F}"/>
              </a:ext>
            </a:extLst>
          </p:cNvPr>
          <p:cNvSpPr>
            <a:spLocks noGrp="1"/>
          </p:cNvSpPr>
          <p:nvPr>
            <p:ph type="ftr" sz="quarter" idx="3"/>
          </p:nvPr>
        </p:nvSpPr>
        <p:spPr/>
        <p:txBody>
          <a:bodyPr/>
          <a:lstStyle/>
          <a:p>
            <a:pPr>
              <a:defRPr/>
            </a:pPr>
            <a:r>
              <a:rPr lang="en-US"/>
              <a:t>Mu2e Cryogenics | Fermilab Engineering Retreat</a:t>
            </a:r>
            <a:endParaRPr lang="en-US" b="1" dirty="0"/>
          </a:p>
        </p:txBody>
      </p:sp>
      <p:sp>
        <p:nvSpPr>
          <p:cNvPr id="6" name="Slide Number Placeholder 5">
            <a:extLst>
              <a:ext uri="{FF2B5EF4-FFF2-40B4-BE49-F238E27FC236}">
                <a16:creationId xmlns:a16="http://schemas.microsoft.com/office/drawing/2014/main" id="{318D2050-81AF-4579-BE6C-1D8B841D3AD0}"/>
              </a:ext>
            </a:extLst>
          </p:cNvPr>
          <p:cNvSpPr>
            <a:spLocks noGrp="1"/>
          </p:cNvSpPr>
          <p:nvPr>
            <p:ph type="sldNum" sz="quarter" idx="4"/>
          </p:nvPr>
        </p:nvSpPr>
        <p:spPr/>
        <p:txBody>
          <a:bodyPr/>
          <a:lstStyle/>
          <a:p>
            <a:pPr>
              <a:defRPr/>
            </a:pPr>
            <a:fld id="{148C009B-CB69-E04A-B9B3-34B26D69E9CF}" type="slidenum">
              <a:rPr lang="en-US" smtClean="0"/>
              <a:pPr>
                <a:defRPr/>
              </a:pPr>
              <a:t>40</a:t>
            </a:fld>
            <a:endParaRPr lang="en-US" dirty="0"/>
          </a:p>
        </p:txBody>
      </p:sp>
      <p:pic>
        <p:nvPicPr>
          <p:cNvPr id="8" name="Picture 45">
            <a:extLst>
              <a:ext uri="{FF2B5EF4-FFF2-40B4-BE49-F238E27FC236}">
                <a16:creationId xmlns:a16="http://schemas.microsoft.com/office/drawing/2014/main" id="{136EC0F9-B916-4853-A88F-BD009DFF3AE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301887" y="1872897"/>
            <a:ext cx="5502769" cy="350879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78A3172-0615-48E6-8ADF-B4AF1111D271}"/>
              </a:ext>
            </a:extLst>
          </p:cNvPr>
          <p:cNvSpPr txBox="1"/>
          <p:nvPr/>
        </p:nvSpPr>
        <p:spPr>
          <a:xfrm>
            <a:off x="0" y="4370833"/>
            <a:ext cx="3090672" cy="1569660"/>
          </a:xfrm>
          <a:prstGeom prst="rect">
            <a:avLst/>
          </a:prstGeom>
          <a:noFill/>
        </p:spPr>
        <p:txBody>
          <a:bodyPr wrap="square" rtlCol="0">
            <a:spAutoFit/>
          </a:bodyPr>
          <a:lstStyle/>
          <a:p>
            <a:r>
              <a:rPr lang="en-US" dirty="0"/>
              <a:t>Power lead cooling clamp assembly tested in cryocooler test stand. </a:t>
            </a:r>
          </a:p>
        </p:txBody>
      </p:sp>
      <p:sp>
        <p:nvSpPr>
          <p:cNvPr id="10" name="TextBox 9">
            <a:extLst>
              <a:ext uri="{FF2B5EF4-FFF2-40B4-BE49-F238E27FC236}">
                <a16:creationId xmlns:a16="http://schemas.microsoft.com/office/drawing/2014/main" id="{C871755F-D9CB-42E4-94F5-05438C1318F2}"/>
              </a:ext>
            </a:extLst>
          </p:cNvPr>
          <p:cNvSpPr txBox="1"/>
          <p:nvPr/>
        </p:nvSpPr>
        <p:spPr>
          <a:xfrm>
            <a:off x="4710279" y="5390273"/>
            <a:ext cx="3758184" cy="461665"/>
          </a:xfrm>
          <a:prstGeom prst="rect">
            <a:avLst/>
          </a:prstGeom>
          <a:noFill/>
        </p:spPr>
        <p:txBody>
          <a:bodyPr wrap="square" rtlCol="0">
            <a:spAutoFit/>
          </a:bodyPr>
          <a:lstStyle/>
          <a:p>
            <a:r>
              <a:rPr lang="en-US" dirty="0"/>
              <a:t>TS conductor splice clamps</a:t>
            </a:r>
          </a:p>
        </p:txBody>
      </p:sp>
      <p:pic>
        <p:nvPicPr>
          <p:cNvPr id="7" name="Picture 4">
            <a:extLst>
              <a:ext uri="{FF2B5EF4-FFF2-40B4-BE49-F238E27FC236}">
                <a16:creationId xmlns:a16="http://schemas.microsoft.com/office/drawing/2014/main" id="{C7C7EE1F-3157-433D-9D89-8F84473AF18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375627" y="802394"/>
            <a:ext cx="3133096" cy="3884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89959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D75FB70-74C8-486C-8BF2-EC7D78A767E2}"/>
              </a:ext>
            </a:extLst>
          </p:cNvPr>
          <p:cNvSpPr>
            <a:spLocks noGrp="1"/>
          </p:cNvSpPr>
          <p:nvPr>
            <p:ph idx="1"/>
          </p:nvPr>
        </p:nvSpPr>
        <p:spPr/>
        <p:txBody>
          <a:bodyPr/>
          <a:lstStyle/>
          <a:p>
            <a:endParaRPr lang="en-US" dirty="0"/>
          </a:p>
        </p:txBody>
      </p:sp>
      <p:sp>
        <p:nvSpPr>
          <p:cNvPr id="3" name="Title 2">
            <a:extLst>
              <a:ext uri="{FF2B5EF4-FFF2-40B4-BE49-F238E27FC236}">
                <a16:creationId xmlns:a16="http://schemas.microsoft.com/office/drawing/2014/main" id="{21A85EB0-3851-4B82-911D-A9DF525057F8}"/>
              </a:ext>
            </a:extLst>
          </p:cNvPr>
          <p:cNvSpPr>
            <a:spLocks noGrp="1"/>
          </p:cNvSpPr>
          <p:nvPr>
            <p:ph type="title"/>
          </p:nvPr>
        </p:nvSpPr>
        <p:spPr/>
        <p:txBody>
          <a:bodyPr/>
          <a:lstStyle/>
          <a:p>
            <a:r>
              <a:rPr lang="en-US" dirty="0"/>
              <a:t>Questions</a:t>
            </a:r>
          </a:p>
        </p:txBody>
      </p:sp>
      <p:sp>
        <p:nvSpPr>
          <p:cNvPr id="4" name="Date Placeholder 3">
            <a:extLst>
              <a:ext uri="{FF2B5EF4-FFF2-40B4-BE49-F238E27FC236}">
                <a16:creationId xmlns:a16="http://schemas.microsoft.com/office/drawing/2014/main" id="{C71CCE72-99D5-4FF8-BC01-5B3C84EE5C60}"/>
              </a:ext>
            </a:extLst>
          </p:cNvPr>
          <p:cNvSpPr>
            <a:spLocks noGrp="1"/>
          </p:cNvSpPr>
          <p:nvPr>
            <p:ph type="dt" sz="half" idx="2"/>
          </p:nvPr>
        </p:nvSpPr>
        <p:spPr/>
        <p:txBody>
          <a:bodyPr/>
          <a:lstStyle/>
          <a:p>
            <a:pPr>
              <a:defRPr/>
            </a:pPr>
            <a:r>
              <a:rPr lang="en-US"/>
              <a:t>2/24/2021</a:t>
            </a:r>
            <a:endParaRPr lang="en-US" dirty="0"/>
          </a:p>
        </p:txBody>
      </p:sp>
      <p:sp>
        <p:nvSpPr>
          <p:cNvPr id="5" name="Footer Placeholder 4">
            <a:extLst>
              <a:ext uri="{FF2B5EF4-FFF2-40B4-BE49-F238E27FC236}">
                <a16:creationId xmlns:a16="http://schemas.microsoft.com/office/drawing/2014/main" id="{FACE4A35-8E72-4196-8CE3-3B6FBB4A452A}"/>
              </a:ext>
            </a:extLst>
          </p:cNvPr>
          <p:cNvSpPr>
            <a:spLocks noGrp="1"/>
          </p:cNvSpPr>
          <p:nvPr>
            <p:ph type="ftr" sz="quarter" idx="3"/>
          </p:nvPr>
        </p:nvSpPr>
        <p:spPr/>
        <p:txBody>
          <a:bodyPr/>
          <a:lstStyle/>
          <a:p>
            <a:pPr>
              <a:defRPr/>
            </a:pPr>
            <a:r>
              <a:rPr lang="en-US"/>
              <a:t>Mu2e Cryogenics | Fermilab Engineering Retreat</a:t>
            </a:r>
            <a:endParaRPr lang="en-US" b="1" dirty="0"/>
          </a:p>
        </p:txBody>
      </p:sp>
      <p:sp>
        <p:nvSpPr>
          <p:cNvPr id="6" name="Slide Number Placeholder 5">
            <a:extLst>
              <a:ext uri="{FF2B5EF4-FFF2-40B4-BE49-F238E27FC236}">
                <a16:creationId xmlns:a16="http://schemas.microsoft.com/office/drawing/2014/main" id="{5BB874F3-5822-42F7-B098-C90BDBCD1A56}"/>
              </a:ext>
            </a:extLst>
          </p:cNvPr>
          <p:cNvSpPr>
            <a:spLocks noGrp="1"/>
          </p:cNvSpPr>
          <p:nvPr>
            <p:ph type="sldNum" sz="quarter" idx="4"/>
          </p:nvPr>
        </p:nvSpPr>
        <p:spPr/>
        <p:txBody>
          <a:bodyPr/>
          <a:lstStyle/>
          <a:p>
            <a:pPr>
              <a:defRPr/>
            </a:pPr>
            <a:fld id="{148C009B-CB69-E04A-B9B3-34B26D69E9CF}" type="slidenum">
              <a:rPr lang="en-US" smtClean="0"/>
              <a:pPr>
                <a:defRPr/>
              </a:pPr>
              <a:t>41</a:t>
            </a:fld>
            <a:endParaRPr lang="en-US" dirty="0"/>
          </a:p>
        </p:txBody>
      </p:sp>
    </p:spTree>
    <p:extLst>
      <p:ext uri="{BB962C8B-B14F-4D97-AF65-F5344CB8AC3E}">
        <p14:creationId xmlns:p14="http://schemas.microsoft.com/office/powerpoint/2010/main" val="13151179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FE15AB4C-203A-4F13-8153-D6E7E93EA3C4}"/>
              </a:ext>
            </a:extLst>
          </p:cNvPr>
          <p:cNvGraphicFramePr>
            <a:graphicFrameLocks noGrp="1"/>
          </p:cNvGraphicFramePr>
          <p:nvPr>
            <p:ph idx="1"/>
            <p:extLst>
              <p:ext uri="{D42A27DB-BD31-4B8C-83A1-F6EECF244321}">
                <p14:modId xmlns:p14="http://schemas.microsoft.com/office/powerpoint/2010/main" val="2183048332"/>
              </p:ext>
            </p:extLst>
          </p:nvPr>
        </p:nvGraphicFramePr>
        <p:xfrm>
          <a:off x="271525" y="864795"/>
          <a:ext cx="8672512" cy="442976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4191489732"/>
                    </a:ext>
                  </a:extLst>
                </a:gridCol>
                <a:gridCol w="1482328">
                  <a:extLst>
                    <a:ext uri="{9D8B030D-6E8A-4147-A177-3AD203B41FA5}">
                      <a16:colId xmlns:a16="http://schemas.microsoft.com/office/drawing/2014/main" val="1406647219"/>
                    </a:ext>
                  </a:extLst>
                </a:gridCol>
                <a:gridCol w="1482328">
                  <a:extLst>
                    <a:ext uri="{9D8B030D-6E8A-4147-A177-3AD203B41FA5}">
                      <a16:colId xmlns:a16="http://schemas.microsoft.com/office/drawing/2014/main" val="1269173194"/>
                    </a:ext>
                  </a:extLst>
                </a:gridCol>
                <a:gridCol w="1482328">
                  <a:extLst>
                    <a:ext uri="{9D8B030D-6E8A-4147-A177-3AD203B41FA5}">
                      <a16:colId xmlns:a16="http://schemas.microsoft.com/office/drawing/2014/main" val="2803488669"/>
                    </a:ext>
                  </a:extLst>
                </a:gridCol>
                <a:gridCol w="1482328">
                  <a:extLst>
                    <a:ext uri="{9D8B030D-6E8A-4147-A177-3AD203B41FA5}">
                      <a16:colId xmlns:a16="http://schemas.microsoft.com/office/drawing/2014/main" val="1522544020"/>
                    </a:ext>
                  </a:extLst>
                </a:gridCol>
              </a:tblGrid>
              <a:tr h="370840">
                <a:tc>
                  <a:txBody>
                    <a:bodyPr/>
                    <a:lstStyle/>
                    <a:p>
                      <a:endParaRPr lang="en-US" sz="1400"/>
                    </a:p>
                  </a:txBody>
                  <a:tcPr/>
                </a:tc>
                <a:tc>
                  <a:txBody>
                    <a:bodyPr/>
                    <a:lstStyle/>
                    <a:p>
                      <a:pPr algn="ctr"/>
                      <a:r>
                        <a:rPr lang="en-US" sz="1400" dirty="0"/>
                        <a:t>PS</a:t>
                      </a:r>
                    </a:p>
                  </a:txBody>
                  <a:tcPr anchor="ctr"/>
                </a:tc>
                <a:tc>
                  <a:txBody>
                    <a:bodyPr/>
                    <a:lstStyle/>
                    <a:p>
                      <a:pPr algn="ctr"/>
                      <a:r>
                        <a:rPr lang="en-US" sz="1400" dirty="0" err="1"/>
                        <a:t>TSu</a:t>
                      </a:r>
                      <a:endParaRPr lang="en-US" sz="1400" dirty="0"/>
                    </a:p>
                  </a:txBody>
                  <a:tcPr anchor="ctr"/>
                </a:tc>
                <a:tc>
                  <a:txBody>
                    <a:bodyPr/>
                    <a:lstStyle/>
                    <a:p>
                      <a:pPr algn="ctr"/>
                      <a:r>
                        <a:rPr lang="en-US" sz="1400" dirty="0" err="1"/>
                        <a:t>TSd</a:t>
                      </a:r>
                      <a:endParaRPr lang="en-US" sz="1400" dirty="0"/>
                    </a:p>
                  </a:txBody>
                  <a:tcPr anchor="ctr"/>
                </a:tc>
                <a:tc>
                  <a:txBody>
                    <a:bodyPr/>
                    <a:lstStyle/>
                    <a:p>
                      <a:pPr algn="ctr"/>
                      <a:r>
                        <a:rPr lang="en-US" sz="1400" dirty="0"/>
                        <a:t>DS</a:t>
                      </a:r>
                    </a:p>
                  </a:txBody>
                  <a:tcPr anchor="ctr"/>
                </a:tc>
                <a:extLst>
                  <a:ext uri="{0D108BD9-81ED-4DB2-BD59-A6C34878D82A}">
                    <a16:rowId xmlns:a16="http://schemas.microsoft.com/office/drawing/2014/main" val="3276648707"/>
                  </a:ext>
                </a:extLst>
              </a:tr>
              <a:tr h="370840">
                <a:tc>
                  <a:txBody>
                    <a:bodyPr/>
                    <a:lstStyle/>
                    <a:p>
                      <a:r>
                        <a:rPr lang="en-US" sz="1400" b="1" i="0" u="none" strike="noStrike" kern="1200" baseline="0" dirty="0">
                          <a:solidFill>
                            <a:schemeClr val="dk1"/>
                          </a:solidFill>
                          <a:latin typeface="+mn-lt"/>
                          <a:ea typeface="+mn-ea"/>
                          <a:cs typeface="+mn-cs"/>
                        </a:rPr>
                        <a:t>Cooling scheme</a:t>
                      </a:r>
                      <a:endParaRPr lang="en-US" sz="1400" dirty="0"/>
                    </a:p>
                  </a:txBody>
                  <a:tcPr/>
                </a:tc>
                <a:tc>
                  <a:txBody>
                    <a:bodyPr/>
                    <a:lstStyle/>
                    <a:p>
                      <a:pPr algn="ctr"/>
                      <a:r>
                        <a:rPr lang="en-US" sz="1400" dirty="0"/>
                        <a:t>Thermosiphon</a:t>
                      </a:r>
                    </a:p>
                  </a:txBody>
                  <a:tcPr anchor="ctr"/>
                </a:tc>
                <a:tc>
                  <a:txBody>
                    <a:bodyPr/>
                    <a:lstStyle/>
                    <a:p>
                      <a:pPr algn="ctr"/>
                      <a:r>
                        <a:rPr lang="en-US" sz="1400" dirty="0"/>
                        <a:t>Forced Flow</a:t>
                      </a:r>
                    </a:p>
                  </a:txBody>
                  <a:tcPr anchor="ctr"/>
                </a:tc>
                <a:tc>
                  <a:txBody>
                    <a:bodyPr/>
                    <a:lstStyle/>
                    <a:p>
                      <a:pPr algn="ctr"/>
                      <a:r>
                        <a:rPr lang="en-US" sz="1400" dirty="0"/>
                        <a:t>Forced Flow</a:t>
                      </a:r>
                    </a:p>
                  </a:txBody>
                  <a:tcPr anchor="ctr"/>
                </a:tc>
                <a:tc>
                  <a:txBody>
                    <a:bodyPr/>
                    <a:lstStyle/>
                    <a:p>
                      <a:pPr algn="ctr"/>
                      <a:r>
                        <a:rPr lang="en-US" sz="1400" dirty="0"/>
                        <a:t>Thermosiphon</a:t>
                      </a:r>
                    </a:p>
                  </a:txBody>
                  <a:tcPr anchor="ctr"/>
                </a:tc>
                <a:extLst>
                  <a:ext uri="{0D108BD9-81ED-4DB2-BD59-A6C34878D82A}">
                    <a16:rowId xmlns:a16="http://schemas.microsoft.com/office/drawing/2014/main" val="2945781603"/>
                  </a:ext>
                </a:extLst>
              </a:tr>
              <a:tr h="370840">
                <a:tc>
                  <a:txBody>
                    <a:bodyPr/>
                    <a:lstStyle/>
                    <a:p>
                      <a:r>
                        <a:rPr lang="en-US" sz="1400" b="1" i="0" u="none" strike="noStrike" kern="1200" baseline="0" dirty="0">
                          <a:solidFill>
                            <a:schemeClr val="dk1"/>
                          </a:solidFill>
                          <a:latin typeface="+mn-lt"/>
                          <a:ea typeface="+mn-ea"/>
                          <a:cs typeface="+mn-cs"/>
                        </a:rPr>
                        <a:t>Cold mass (</a:t>
                      </a:r>
                      <a:r>
                        <a:rPr lang="en-US" sz="1400" b="1" i="0" u="none" strike="noStrike" kern="1200" baseline="0" dirty="0" err="1">
                          <a:solidFill>
                            <a:schemeClr val="dk1"/>
                          </a:solidFill>
                          <a:latin typeface="+mn-lt"/>
                          <a:ea typeface="+mn-ea"/>
                          <a:cs typeface="+mn-cs"/>
                        </a:rPr>
                        <a:t>tonnes</a:t>
                      </a:r>
                      <a:r>
                        <a:rPr lang="en-US" sz="1400" b="1" i="0" u="none" strike="noStrike" kern="1200" baseline="0" dirty="0">
                          <a:solidFill>
                            <a:schemeClr val="dk1"/>
                          </a:solidFill>
                          <a:latin typeface="+mn-lt"/>
                          <a:ea typeface="+mn-ea"/>
                          <a:cs typeface="+mn-cs"/>
                        </a:rPr>
                        <a:t>)</a:t>
                      </a:r>
                      <a:endParaRPr lang="en-US" sz="1400" dirty="0"/>
                    </a:p>
                  </a:txBody>
                  <a:tcPr/>
                </a:tc>
                <a:tc>
                  <a:txBody>
                    <a:bodyPr/>
                    <a:lstStyle/>
                    <a:p>
                      <a:pPr algn="ctr"/>
                      <a:r>
                        <a:rPr lang="en-US" sz="1400" dirty="0"/>
                        <a:t>10.9</a:t>
                      </a:r>
                    </a:p>
                  </a:txBody>
                  <a:tcPr anchor="ctr"/>
                </a:tc>
                <a:tc>
                  <a:txBody>
                    <a:bodyPr/>
                    <a:lstStyle/>
                    <a:p>
                      <a:pPr algn="ctr"/>
                      <a:r>
                        <a:rPr lang="en-US" sz="1400" dirty="0"/>
                        <a:t>13</a:t>
                      </a:r>
                    </a:p>
                  </a:txBody>
                  <a:tcPr anchor="ctr"/>
                </a:tc>
                <a:tc>
                  <a:txBody>
                    <a:bodyPr/>
                    <a:lstStyle/>
                    <a:p>
                      <a:pPr algn="ctr"/>
                      <a:r>
                        <a:rPr lang="en-US" sz="1400" dirty="0"/>
                        <a:t>13</a:t>
                      </a:r>
                    </a:p>
                  </a:txBody>
                  <a:tcPr anchor="ctr"/>
                </a:tc>
                <a:tc>
                  <a:txBody>
                    <a:bodyPr/>
                    <a:lstStyle/>
                    <a:p>
                      <a:pPr algn="ctr"/>
                      <a:r>
                        <a:rPr lang="en-US" sz="1400" dirty="0"/>
                        <a:t>10</a:t>
                      </a:r>
                    </a:p>
                  </a:txBody>
                  <a:tcPr anchor="ctr"/>
                </a:tc>
                <a:extLst>
                  <a:ext uri="{0D108BD9-81ED-4DB2-BD59-A6C34878D82A}">
                    <a16:rowId xmlns:a16="http://schemas.microsoft.com/office/drawing/2014/main" val="900076228"/>
                  </a:ext>
                </a:extLst>
              </a:tr>
              <a:tr h="370840">
                <a:tc>
                  <a:txBody>
                    <a:bodyPr/>
                    <a:lstStyle/>
                    <a:p>
                      <a:r>
                        <a:rPr lang="en-US" sz="1400" b="1" i="0" u="none" strike="noStrike" kern="1200" baseline="0" dirty="0">
                          <a:solidFill>
                            <a:schemeClr val="dk1"/>
                          </a:solidFill>
                          <a:latin typeface="+mn-lt"/>
                          <a:ea typeface="+mn-ea"/>
                          <a:cs typeface="+mn-cs"/>
                        </a:rPr>
                        <a:t>300 K to 80 K He mass flow (g/s)</a:t>
                      </a:r>
                      <a:endParaRPr lang="en-US" sz="1400" dirty="0"/>
                    </a:p>
                  </a:txBody>
                  <a:tcPr/>
                </a:tc>
                <a:tc>
                  <a:txBody>
                    <a:bodyPr/>
                    <a:lstStyle/>
                    <a:p>
                      <a:pPr algn="ctr"/>
                      <a:r>
                        <a:rPr lang="en-US" sz="1400" dirty="0"/>
                        <a:t>30</a:t>
                      </a:r>
                    </a:p>
                  </a:txBody>
                  <a:tcPr anchor="ctr"/>
                </a:tc>
                <a:tc>
                  <a:txBody>
                    <a:bodyPr/>
                    <a:lstStyle/>
                    <a:p>
                      <a:pPr algn="ctr"/>
                      <a:r>
                        <a:rPr lang="en-US" sz="1400" dirty="0"/>
                        <a:t>30</a:t>
                      </a:r>
                    </a:p>
                  </a:txBody>
                  <a:tcPr anchor="ctr"/>
                </a:tc>
                <a:tc>
                  <a:txBody>
                    <a:bodyPr/>
                    <a:lstStyle/>
                    <a:p>
                      <a:pPr algn="ctr"/>
                      <a:r>
                        <a:rPr lang="en-US" sz="1400" dirty="0"/>
                        <a:t>30</a:t>
                      </a:r>
                    </a:p>
                  </a:txBody>
                  <a:tcPr anchor="ctr"/>
                </a:tc>
                <a:tc>
                  <a:txBody>
                    <a:bodyPr/>
                    <a:lstStyle/>
                    <a:p>
                      <a:pPr algn="ctr"/>
                      <a:r>
                        <a:rPr lang="en-US" sz="1400" dirty="0"/>
                        <a:t>90</a:t>
                      </a:r>
                    </a:p>
                  </a:txBody>
                  <a:tcPr anchor="ctr"/>
                </a:tc>
                <a:extLst>
                  <a:ext uri="{0D108BD9-81ED-4DB2-BD59-A6C34878D82A}">
                    <a16:rowId xmlns:a16="http://schemas.microsoft.com/office/drawing/2014/main" val="1808278762"/>
                  </a:ext>
                </a:extLst>
              </a:tr>
              <a:tr h="370840">
                <a:tc>
                  <a:txBody>
                    <a:bodyPr/>
                    <a:lstStyle/>
                    <a:p>
                      <a:r>
                        <a:rPr lang="en-US" sz="1400" b="1" i="0" u="none" strike="noStrike" kern="1200" baseline="0" dirty="0">
                          <a:solidFill>
                            <a:schemeClr val="dk1"/>
                          </a:solidFill>
                          <a:latin typeface="+mn-lt"/>
                          <a:ea typeface="+mn-ea"/>
                          <a:cs typeface="+mn-cs"/>
                        </a:rPr>
                        <a:t>80 K to 4 K He mass flow (g/s)</a:t>
                      </a:r>
                      <a:endParaRPr lang="en-US" sz="1400" dirty="0"/>
                    </a:p>
                  </a:txBody>
                  <a:tcPr/>
                </a:tc>
                <a:tc>
                  <a:txBody>
                    <a:bodyPr/>
                    <a:lstStyle/>
                    <a:p>
                      <a:pPr algn="ctr"/>
                      <a:r>
                        <a:rPr lang="en-US" sz="1400" dirty="0"/>
                        <a:t>4</a:t>
                      </a:r>
                    </a:p>
                  </a:txBody>
                  <a:tcPr anchor="ctr"/>
                </a:tc>
                <a:tc>
                  <a:txBody>
                    <a:bodyPr/>
                    <a:lstStyle/>
                    <a:p>
                      <a:pPr algn="ctr"/>
                      <a:r>
                        <a:rPr lang="en-US" sz="1400" dirty="0"/>
                        <a:t>4-6</a:t>
                      </a:r>
                    </a:p>
                  </a:txBody>
                  <a:tcPr anchor="ctr"/>
                </a:tc>
                <a:tc>
                  <a:txBody>
                    <a:bodyPr/>
                    <a:lstStyle/>
                    <a:p>
                      <a:pPr algn="ctr"/>
                      <a:r>
                        <a:rPr lang="en-US" sz="1400" dirty="0"/>
                        <a:t>4-6</a:t>
                      </a:r>
                    </a:p>
                  </a:txBody>
                  <a:tcPr anchor="ctr"/>
                </a:tc>
                <a:tc>
                  <a:txBody>
                    <a:bodyPr/>
                    <a:lstStyle/>
                    <a:p>
                      <a:pPr algn="ctr"/>
                      <a:r>
                        <a:rPr lang="en-US" sz="1400" dirty="0"/>
                        <a:t>4</a:t>
                      </a:r>
                    </a:p>
                  </a:txBody>
                  <a:tcPr anchor="ctr"/>
                </a:tc>
                <a:extLst>
                  <a:ext uri="{0D108BD9-81ED-4DB2-BD59-A6C34878D82A}">
                    <a16:rowId xmlns:a16="http://schemas.microsoft.com/office/drawing/2014/main" val="3782660500"/>
                  </a:ext>
                </a:extLst>
              </a:tr>
              <a:tr h="370840">
                <a:tc>
                  <a:txBody>
                    <a:bodyPr/>
                    <a:lstStyle/>
                    <a:p>
                      <a:r>
                        <a:rPr lang="en-US" sz="1400" b="1" i="0" u="none" strike="noStrike" kern="1200" baseline="0" dirty="0">
                          <a:solidFill>
                            <a:schemeClr val="dk1"/>
                          </a:solidFill>
                          <a:latin typeface="+mn-lt"/>
                          <a:ea typeface="+mn-ea"/>
                          <a:cs typeface="+mn-cs"/>
                        </a:rPr>
                        <a:t>Cooldown time 300 K to 80 K with 30 g/s </a:t>
                      </a:r>
                      <a:r>
                        <a:rPr lang="en-US" sz="1400" b="1" i="0" u="none" strike="noStrike" kern="1200" baseline="0" dirty="0" err="1">
                          <a:solidFill>
                            <a:schemeClr val="dk1"/>
                          </a:solidFill>
                          <a:latin typeface="+mn-lt"/>
                          <a:ea typeface="+mn-ea"/>
                          <a:cs typeface="+mn-cs"/>
                        </a:rPr>
                        <a:t>GHe</a:t>
                      </a:r>
                      <a:r>
                        <a:rPr lang="en-US" sz="1400" b="1" i="0" u="none" strike="noStrike" kern="1200" baseline="0" dirty="0">
                          <a:solidFill>
                            <a:schemeClr val="dk1"/>
                          </a:solidFill>
                          <a:latin typeface="+mn-lt"/>
                          <a:ea typeface="+mn-ea"/>
                          <a:cs typeface="+mn-cs"/>
                        </a:rPr>
                        <a:t> and 20 kW LN2-GHe HX (</a:t>
                      </a:r>
                      <a:r>
                        <a:rPr lang="en-US" sz="1400" b="1" i="0" u="none" strike="noStrike" kern="1200" baseline="0" dirty="0" err="1">
                          <a:solidFill>
                            <a:schemeClr val="dk1"/>
                          </a:solidFill>
                          <a:latin typeface="+mn-lt"/>
                          <a:ea typeface="+mn-ea"/>
                          <a:cs typeface="+mn-cs"/>
                        </a:rPr>
                        <a:t>hrs</a:t>
                      </a:r>
                      <a:r>
                        <a:rPr lang="en-US" sz="1400" b="1" i="0" u="none" strike="noStrike" kern="1200" baseline="0" dirty="0">
                          <a:solidFill>
                            <a:schemeClr val="dk1"/>
                          </a:solidFill>
                          <a:latin typeface="+mn-lt"/>
                          <a:ea typeface="+mn-ea"/>
                          <a:cs typeface="+mn-cs"/>
                        </a:rPr>
                        <a:t>)</a:t>
                      </a:r>
                      <a:endParaRPr lang="en-US" sz="1400" dirty="0"/>
                    </a:p>
                  </a:txBody>
                  <a:tcPr/>
                </a:tc>
                <a:tc>
                  <a:txBody>
                    <a:bodyPr/>
                    <a:lstStyle/>
                    <a:p>
                      <a:pPr algn="ctr"/>
                      <a:r>
                        <a:rPr lang="en-US" sz="1400" dirty="0"/>
                        <a:t>72</a:t>
                      </a:r>
                    </a:p>
                  </a:txBody>
                  <a:tcPr anchor="ctr"/>
                </a:tc>
                <a:tc>
                  <a:txBody>
                    <a:bodyPr/>
                    <a:lstStyle/>
                    <a:p>
                      <a:pPr algn="ctr"/>
                      <a:r>
                        <a:rPr lang="en-US" sz="1400" dirty="0"/>
                        <a:t>52</a:t>
                      </a:r>
                    </a:p>
                  </a:txBody>
                  <a:tcPr anchor="ctr"/>
                </a:tc>
                <a:tc>
                  <a:txBody>
                    <a:bodyPr/>
                    <a:lstStyle/>
                    <a:p>
                      <a:pPr algn="ctr"/>
                      <a:r>
                        <a:rPr lang="en-US" sz="1400" dirty="0"/>
                        <a:t>52</a:t>
                      </a:r>
                    </a:p>
                  </a:txBody>
                  <a:tcPr anchor="ctr"/>
                </a:tc>
                <a:tc>
                  <a:txBody>
                    <a:bodyPr/>
                    <a:lstStyle/>
                    <a:p>
                      <a:pPr algn="ctr"/>
                      <a:r>
                        <a:rPr lang="en-US" sz="1400" dirty="0"/>
                        <a:t>240</a:t>
                      </a:r>
                    </a:p>
                  </a:txBody>
                  <a:tcPr anchor="ctr"/>
                </a:tc>
                <a:extLst>
                  <a:ext uri="{0D108BD9-81ED-4DB2-BD59-A6C34878D82A}">
                    <a16:rowId xmlns:a16="http://schemas.microsoft.com/office/drawing/2014/main" val="2311387960"/>
                  </a:ext>
                </a:extLst>
              </a:tr>
              <a:tr h="370840">
                <a:tc>
                  <a:txBody>
                    <a:bodyPr/>
                    <a:lstStyle/>
                    <a:p>
                      <a:r>
                        <a:rPr lang="en-US" sz="1400" b="1" i="0" u="none" strike="noStrike" kern="1200" baseline="0" dirty="0">
                          <a:solidFill>
                            <a:schemeClr val="dk1"/>
                          </a:solidFill>
                          <a:latin typeface="+mn-lt"/>
                          <a:ea typeface="+mn-ea"/>
                          <a:cs typeface="+mn-cs"/>
                        </a:rPr>
                        <a:t>Cooldown time 80 K to 4.7 K with 4 g/s 5 K </a:t>
                      </a:r>
                      <a:r>
                        <a:rPr lang="en-US" sz="1400" b="1" i="0" u="none" strike="noStrike" kern="1200" baseline="0" dirty="0" err="1">
                          <a:solidFill>
                            <a:schemeClr val="dk1"/>
                          </a:solidFill>
                          <a:latin typeface="+mn-lt"/>
                          <a:ea typeface="+mn-ea"/>
                          <a:cs typeface="+mn-cs"/>
                        </a:rPr>
                        <a:t>GHe</a:t>
                      </a:r>
                      <a:r>
                        <a:rPr lang="en-US" sz="1400" b="1" i="0" u="none" strike="noStrike" kern="1200" baseline="0" dirty="0">
                          <a:solidFill>
                            <a:schemeClr val="dk1"/>
                          </a:solidFill>
                          <a:latin typeface="+mn-lt"/>
                          <a:ea typeface="+mn-ea"/>
                          <a:cs typeface="+mn-cs"/>
                        </a:rPr>
                        <a:t> mixed with RT gas (</a:t>
                      </a:r>
                      <a:r>
                        <a:rPr lang="en-US" sz="1400" b="1" i="0" u="none" strike="noStrike" kern="1200" baseline="0" dirty="0" err="1">
                          <a:solidFill>
                            <a:schemeClr val="dk1"/>
                          </a:solidFill>
                          <a:latin typeface="+mn-lt"/>
                          <a:ea typeface="+mn-ea"/>
                          <a:cs typeface="+mn-cs"/>
                        </a:rPr>
                        <a:t>hrs</a:t>
                      </a:r>
                      <a:r>
                        <a:rPr lang="en-US" sz="1400" b="1" i="0" u="none" strike="noStrike" kern="1200" baseline="0" dirty="0">
                          <a:solidFill>
                            <a:schemeClr val="dk1"/>
                          </a:solidFill>
                          <a:latin typeface="+mn-lt"/>
                          <a:ea typeface="+mn-ea"/>
                          <a:cs typeface="+mn-cs"/>
                        </a:rPr>
                        <a:t>)</a:t>
                      </a:r>
                      <a:endParaRPr lang="en-US" sz="1400" dirty="0"/>
                    </a:p>
                  </a:txBody>
                  <a:tcPr/>
                </a:tc>
                <a:tc>
                  <a:txBody>
                    <a:bodyPr/>
                    <a:lstStyle/>
                    <a:p>
                      <a:pPr algn="ctr"/>
                      <a:r>
                        <a:rPr lang="en-US" sz="1400" dirty="0"/>
                        <a:t>42</a:t>
                      </a:r>
                    </a:p>
                  </a:txBody>
                  <a:tcPr anchor="ctr"/>
                </a:tc>
                <a:tc>
                  <a:txBody>
                    <a:bodyPr/>
                    <a:lstStyle/>
                    <a:p>
                      <a:pPr algn="ctr"/>
                      <a:r>
                        <a:rPr lang="en-US" sz="1400" dirty="0"/>
                        <a:t>16</a:t>
                      </a:r>
                    </a:p>
                  </a:txBody>
                  <a:tcPr anchor="ctr"/>
                </a:tc>
                <a:tc>
                  <a:txBody>
                    <a:bodyPr/>
                    <a:lstStyle/>
                    <a:p>
                      <a:pPr algn="ctr"/>
                      <a:r>
                        <a:rPr lang="en-US" sz="1400" dirty="0"/>
                        <a:t>16</a:t>
                      </a:r>
                    </a:p>
                  </a:txBody>
                  <a:tcPr anchor="ctr"/>
                </a:tc>
                <a:tc>
                  <a:txBody>
                    <a:bodyPr/>
                    <a:lstStyle/>
                    <a:p>
                      <a:pPr algn="ctr"/>
                      <a:r>
                        <a:rPr lang="en-US" sz="1400" dirty="0"/>
                        <a:t>48</a:t>
                      </a:r>
                    </a:p>
                  </a:txBody>
                  <a:tcPr anchor="ctr"/>
                </a:tc>
                <a:extLst>
                  <a:ext uri="{0D108BD9-81ED-4DB2-BD59-A6C34878D82A}">
                    <a16:rowId xmlns:a16="http://schemas.microsoft.com/office/drawing/2014/main" val="3666031144"/>
                  </a:ext>
                </a:extLst>
              </a:tr>
              <a:tr h="370840">
                <a:tc>
                  <a:txBody>
                    <a:bodyPr/>
                    <a:lstStyle/>
                    <a:p>
                      <a:r>
                        <a:rPr lang="en-US" sz="1400" b="1" i="0" u="none" strike="noStrike" kern="1200" baseline="0" dirty="0">
                          <a:solidFill>
                            <a:schemeClr val="dk1"/>
                          </a:solidFill>
                          <a:latin typeface="+mn-lt"/>
                          <a:ea typeface="+mn-ea"/>
                          <a:cs typeface="+mn-cs"/>
                        </a:rPr>
                        <a:t>Total cool down time (</a:t>
                      </a:r>
                      <a:r>
                        <a:rPr lang="en-US" sz="1400" b="1" i="0" u="none" strike="noStrike" kern="1200" baseline="0" dirty="0" err="1">
                          <a:solidFill>
                            <a:schemeClr val="dk1"/>
                          </a:solidFill>
                          <a:latin typeface="+mn-lt"/>
                          <a:ea typeface="+mn-ea"/>
                          <a:cs typeface="+mn-cs"/>
                        </a:rPr>
                        <a:t>hrs</a:t>
                      </a:r>
                      <a:r>
                        <a:rPr lang="en-US" sz="1400" b="1" i="0" u="none" strike="noStrike" kern="1200" baseline="0" dirty="0">
                          <a:solidFill>
                            <a:schemeClr val="dk1"/>
                          </a:solidFill>
                          <a:latin typeface="+mn-lt"/>
                          <a:ea typeface="+mn-ea"/>
                          <a:cs typeface="+mn-cs"/>
                        </a:rPr>
                        <a:t>)</a:t>
                      </a:r>
                      <a:endParaRPr lang="en-US" sz="1400" dirty="0"/>
                    </a:p>
                  </a:txBody>
                  <a:tcPr/>
                </a:tc>
                <a:tc>
                  <a:txBody>
                    <a:bodyPr/>
                    <a:lstStyle/>
                    <a:p>
                      <a:pPr algn="ctr"/>
                      <a:r>
                        <a:rPr lang="en-US" sz="1400" dirty="0"/>
                        <a:t>114</a:t>
                      </a:r>
                    </a:p>
                  </a:txBody>
                  <a:tcPr anchor="ctr"/>
                </a:tc>
                <a:tc>
                  <a:txBody>
                    <a:bodyPr/>
                    <a:lstStyle/>
                    <a:p>
                      <a:pPr algn="ctr"/>
                      <a:r>
                        <a:rPr lang="en-US" sz="1400" dirty="0"/>
                        <a:t>68</a:t>
                      </a:r>
                    </a:p>
                  </a:txBody>
                  <a:tcPr anchor="ctr"/>
                </a:tc>
                <a:tc>
                  <a:txBody>
                    <a:bodyPr/>
                    <a:lstStyle/>
                    <a:p>
                      <a:pPr algn="ctr"/>
                      <a:r>
                        <a:rPr lang="en-US" sz="1400" dirty="0"/>
                        <a:t>68</a:t>
                      </a:r>
                    </a:p>
                  </a:txBody>
                  <a:tcPr anchor="ctr"/>
                </a:tc>
                <a:tc>
                  <a:txBody>
                    <a:bodyPr/>
                    <a:lstStyle/>
                    <a:p>
                      <a:pPr algn="ctr"/>
                      <a:r>
                        <a:rPr lang="en-US" sz="1400" dirty="0"/>
                        <a:t>288</a:t>
                      </a:r>
                    </a:p>
                  </a:txBody>
                  <a:tcPr anchor="ctr"/>
                </a:tc>
                <a:extLst>
                  <a:ext uri="{0D108BD9-81ED-4DB2-BD59-A6C34878D82A}">
                    <a16:rowId xmlns:a16="http://schemas.microsoft.com/office/drawing/2014/main" val="2222724523"/>
                  </a:ext>
                </a:extLst>
              </a:tr>
              <a:tr h="370840">
                <a:tc>
                  <a:txBody>
                    <a:bodyPr/>
                    <a:lstStyle/>
                    <a:p>
                      <a:r>
                        <a:rPr lang="en-US" sz="1400" b="1" i="0" u="none" strike="noStrike" kern="1200" baseline="0" dirty="0">
                          <a:solidFill>
                            <a:schemeClr val="dk1"/>
                          </a:solidFill>
                          <a:latin typeface="+mn-lt"/>
                          <a:ea typeface="+mn-ea"/>
                          <a:cs typeface="+mn-cs"/>
                        </a:rPr>
                        <a:t>Total cool down time (days)</a:t>
                      </a:r>
                      <a:endParaRPr lang="en-US" sz="1400" dirty="0"/>
                    </a:p>
                  </a:txBody>
                  <a:tcPr/>
                </a:tc>
                <a:tc>
                  <a:txBody>
                    <a:bodyPr/>
                    <a:lstStyle/>
                    <a:p>
                      <a:pPr algn="ctr"/>
                      <a:r>
                        <a:rPr lang="en-US" sz="1400" dirty="0">
                          <a:solidFill>
                            <a:srgbClr val="FF0000"/>
                          </a:solidFill>
                        </a:rPr>
                        <a:t>4.8</a:t>
                      </a:r>
                    </a:p>
                  </a:txBody>
                  <a:tcPr anchor="ctr"/>
                </a:tc>
                <a:tc>
                  <a:txBody>
                    <a:bodyPr/>
                    <a:lstStyle/>
                    <a:p>
                      <a:pPr algn="ctr"/>
                      <a:r>
                        <a:rPr lang="en-US" sz="1400" dirty="0">
                          <a:solidFill>
                            <a:srgbClr val="FF0000"/>
                          </a:solidFill>
                        </a:rPr>
                        <a:t>2.8</a:t>
                      </a:r>
                    </a:p>
                  </a:txBody>
                  <a:tcPr anchor="ctr"/>
                </a:tc>
                <a:tc>
                  <a:txBody>
                    <a:bodyPr/>
                    <a:lstStyle/>
                    <a:p>
                      <a:pPr algn="ctr"/>
                      <a:r>
                        <a:rPr lang="en-US" sz="1400" dirty="0">
                          <a:solidFill>
                            <a:srgbClr val="FF0000"/>
                          </a:solidFill>
                        </a:rPr>
                        <a:t>2.8</a:t>
                      </a:r>
                    </a:p>
                  </a:txBody>
                  <a:tcPr anchor="ctr"/>
                </a:tc>
                <a:tc>
                  <a:txBody>
                    <a:bodyPr/>
                    <a:lstStyle/>
                    <a:p>
                      <a:pPr algn="ctr"/>
                      <a:r>
                        <a:rPr lang="en-US" sz="1400" dirty="0">
                          <a:solidFill>
                            <a:srgbClr val="FF0000"/>
                          </a:solidFill>
                        </a:rPr>
                        <a:t>12.0</a:t>
                      </a:r>
                    </a:p>
                  </a:txBody>
                  <a:tcPr anchor="ctr"/>
                </a:tc>
                <a:extLst>
                  <a:ext uri="{0D108BD9-81ED-4DB2-BD59-A6C34878D82A}">
                    <a16:rowId xmlns:a16="http://schemas.microsoft.com/office/drawing/2014/main" val="2262790470"/>
                  </a:ext>
                </a:extLst>
              </a:tr>
              <a:tr h="370840">
                <a:tc>
                  <a:txBody>
                    <a:bodyPr/>
                    <a:lstStyle/>
                    <a:p>
                      <a:r>
                        <a:rPr lang="en-US" sz="1400" b="1" i="0" u="none" strike="noStrike" kern="1200" baseline="0" dirty="0">
                          <a:solidFill>
                            <a:schemeClr val="dk1"/>
                          </a:solidFill>
                          <a:latin typeface="+mn-lt"/>
                          <a:ea typeface="+mn-ea"/>
                          <a:cs typeface="+mn-cs"/>
                        </a:rPr>
                        <a:t>Total cool down time (weeks)</a:t>
                      </a:r>
                      <a:endParaRPr lang="en-US" sz="1400" dirty="0"/>
                    </a:p>
                  </a:txBody>
                  <a:tcPr/>
                </a:tc>
                <a:tc>
                  <a:txBody>
                    <a:bodyPr/>
                    <a:lstStyle/>
                    <a:p>
                      <a:pPr algn="ctr"/>
                      <a:r>
                        <a:rPr lang="en-US" sz="1400" dirty="0"/>
                        <a:t>0.68</a:t>
                      </a:r>
                    </a:p>
                  </a:txBody>
                  <a:tcPr anchor="ctr"/>
                </a:tc>
                <a:tc>
                  <a:txBody>
                    <a:bodyPr/>
                    <a:lstStyle/>
                    <a:p>
                      <a:pPr algn="ctr"/>
                      <a:r>
                        <a:rPr lang="en-US" sz="1400" dirty="0"/>
                        <a:t>0.40</a:t>
                      </a:r>
                    </a:p>
                  </a:txBody>
                  <a:tcPr anchor="ctr"/>
                </a:tc>
                <a:tc>
                  <a:txBody>
                    <a:bodyPr/>
                    <a:lstStyle/>
                    <a:p>
                      <a:pPr algn="ctr"/>
                      <a:r>
                        <a:rPr lang="en-US" sz="1400" dirty="0"/>
                        <a:t>0.40</a:t>
                      </a:r>
                    </a:p>
                  </a:txBody>
                  <a:tcPr anchor="ctr"/>
                </a:tc>
                <a:tc>
                  <a:txBody>
                    <a:bodyPr/>
                    <a:lstStyle/>
                    <a:p>
                      <a:pPr algn="ctr"/>
                      <a:r>
                        <a:rPr lang="en-US" sz="1400" dirty="0"/>
                        <a:t>1.71</a:t>
                      </a:r>
                    </a:p>
                  </a:txBody>
                  <a:tcPr anchor="ctr"/>
                </a:tc>
                <a:extLst>
                  <a:ext uri="{0D108BD9-81ED-4DB2-BD59-A6C34878D82A}">
                    <a16:rowId xmlns:a16="http://schemas.microsoft.com/office/drawing/2014/main" val="1626070148"/>
                  </a:ext>
                </a:extLst>
              </a:tr>
            </a:tbl>
          </a:graphicData>
        </a:graphic>
      </p:graphicFrame>
      <p:sp>
        <p:nvSpPr>
          <p:cNvPr id="3" name="Title 2">
            <a:extLst>
              <a:ext uri="{FF2B5EF4-FFF2-40B4-BE49-F238E27FC236}">
                <a16:creationId xmlns:a16="http://schemas.microsoft.com/office/drawing/2014/main" id="{4CE9022F-6C82-4BAE-9A9C-56D9348210C7}"/>
              </a:ext>
            </a:extLst>
          </p:cNvPr>
          <p:cNvSpPr>
            <a:spLocks noGrp="1"/>
          </p:cNvSpPr>
          <p:nvPr>
            <p:ph type="title"/>
          </p:nvPr>
        </p:nvSpPr>
        <p:spPr/>
        <p:txBody>
          <a:bodyPr/>
          <a:lstStyle/>
          <a:p>
            <a:r>
              <a:rPr lang="en-US" dirty="0"/>
              <a:t>Mu2e Solenoid Cooldown Times</a:t>
            </a:r>
          </a:p>
        </p:txBody>
      </p:sp>
      <p:sp>
        <p:nvSpPr>
          <p:cNvPr id="4" name="Date Placeholder 3">
            <a:extLst>
              <a:ext uri="{FF2B5EF4-FFF2-40B4-BE49-F238E27FC236}">
                <a16:creationId xmlns:a16="http://schemas.microsoft.com/office/drawing/2014/main" id="{D736D22D-2A63-4C96-9F8B-86B5B3B594B5}"/>
              </a:ext>
            </a:extLst>
          </p:cNvPr>
          <p:cNvSpPr>
            <a:spLocks noGrp="1"/>
          </p:cNvSpPr>
          <p:nvPr>
            <p:ph type="dt" sz="half" idx="2"/>
          </p:nvPr>
        </p:nvSpPr>
        <p:spPr/>
        <p:txBody>
          <a:bodyPr/>
          <a:lstStyle/>
          <a:p>
            <a:pPr>
              <a:defRPr/>
            </a:pPr>
            <a:r>
              <a:rPr lang="en-US"/>
              <a:t>2/24/2021</a:t>
            </a:r>
            <a:endParaRPr lang="en-US" dirty="0"/>
          </a:p>
        </p:txBody>
      </p:sp>
      <p:sp>
        <p:nvSpPr>
          <p:cNvPr id="5" name="Footer Placeholder 4">
            <a:extLst>
              <a:ext uri="{FF2B5EF4-FFF2-40B4-BE49-F238E27FC236}">
                <a16:creationId xmlns:a16="http://schemas.microsoft.com/office/drawing/2014/main" id="{2CA64744-1D95-45D2-B710-E976AF95EDDA}"/>
              </a:ext>
            </a:extLst>
          </p:cNvPr>
          <p:cNvSpPr>
            <a:spLocks noGrp="1"/>
          </p:cNvSpPr>
          <p:nvPr>
            <p:ph type="ftr" sz="quarter" idx="3"/>
          </p:nvPr>
        </p:nvSpPr>
        <p:spPr/>
        <p:txBody>
          <a:bodyPr/>
          <a:lstStyle/>
          <a:p>
            <a:pPr>
              <a:defRPr/>
            </a:pPr>
            <a:r>
              <a:rPr lang="en-US"/>
              <a:t>Mu2e Cryogenics | Fermilab Engineering Retreat</a:t>
            </a:r>
            <a:endParaRPr lang="en-US" b="1" dirty="0"/>
          </a:p>
        </p:txBody>
      </p:sp>
      <p:sp>
        <p:nvSpPr>
          <p:cNvPr id="6" name="Slide Number Placeholder 5">
            <a:extLst>
              <a:ext uri="{FF2B5EF4-FFF2-40B4-BE49-F238E27FC236}">
                <a16:creationId xmlns:a16="http://schemas.microsoft.com/office/drawing/2014/main" id="{DCFEF59D-EB37-4A8F-825F-E7EB0B23D6FC}"/>
              </a:ext>
            </a:extLst>
          </p:cNvPr>
          <p:cNvSpPr>
            <a:spLocks noGrp="1"/>
          </p:cNvSpPr>
          <p:nvPr>
            <p:ph type="sldNum" sz="quarter" idx="4"/>
          </p:nvPr>
        </p:nvSpPr>
        <p:spPr/>
        <p:txBody>
          <a:bodyPr/>
          <a:lstStyle/>
          <a:p>
            <a:pPr>
              <a:defRPr/>
            </a:pPr>
            <a:fld id="{148C009B-CB69-E04A-B9B3-34B26D69E9CF}" type="slidenum">
              <a:rPr lang="en-US" smtClean="0"/>
              <a:pPr>
                <a:defRPr/>
              </a:pPr>
              <a:t>5</a:t>
            </a:fld>
            <a:endParaRPr lang="en-US" dirty="0"/>
          </a:p>
        </p:txBody>
      </p:sp>
      <p:sp>
        <p:nvSpPr>
          <p:cNvPr id="9" name="TextBox 8">
            <a:extLst>
              <a:ext uri="{FF2B5EF4-FFF2-40B4-BE49-F238E27FC236}">
                <a16:creationId xmlns:a16="http://schemas.microsoft.com/office/drawing/2014/main" id="{DA6E4141-7F90-4997-BFBA-D183167E5416}"/>
              </a:ext>
            </a:extLst>
          </p:cNvPr>
          <p:cNvSpPr txBox="1"/>
          <p:nvPr/>
        </p:nvSpPr>
        <p:spPr>
          <a:xfrm>
            <a:off x="109729" y="5458968"/>
            <a:ext cx="9034272" cy="738664"/>
          </a:xfrm>
          <a:prstGeom prst="rect">
            <a:avLst/>
          </a:prstGeom>
          <a:noFill/>
        </p:spPr>
        <p:txBody>
          <a:bodyPr wrap="square" rtlCol="0">
            <a:spAutoFit/>
          </a:bodyPr>
          <a:lstStyle/>
          <a:p>
            <a:r>
              <a:rPr lang="en-US" sz="1400" b="1" dirty="0"/>
              <a:t>Notes:</a:t>
            </a:r>
          </a:p>
          <a:p>
            <a:r>
              <a:rPr lang="en-US" sz="1400" dirty="0"/>
              <a:t>The times shown here are based on cooldown FEA analysis which considers thermal stress constraints.</a:t>
            </a:r>
          </a:p>
          <a:p>
            <a:r>
              <a:rPr lang="en-US" sz="1400" dirty="0"/>
              <a:t>The times are the fastest its possible to cooldown a solenoid with a perfectly tuned cryogenic support system</a:t>
            </a:r>
          </a:p>
        </p:txBody>
      </p:sp>
    </p:spTree>
    <p:extLst>
      <p:ext uri="{BB962C8B-B14F-4D97-AF65-F5344CB8AC3E}">
        <p14:creationId xmlns:p14="http://schemas.microsoft.com/office/powerpoint/2010/main" val="755924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A75AD65-01CC-42E1-8A98-CCFEE45F96A1}"/>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743223" y="971550"/>
            <a:ext cx="5643267" cy="5059363"/>
          </a:xfrm>
          <a:prstGeom prst="rect">
            <a:avLst/>
          </a:prstGeom>
        </p:spPr>
      </p:pic>
      <p:sp>
        <p:nvSpPr>
          <p:cNvPr id="3" name="Title 2">
            <a:extLst>
              <a:ext uri="{FF2B5EF4-FFF2-40B4-BE49-F238E27FC236}">
                <a16:creationId xmlns:a16="http://schemas.microsoft.com/office/drawing/2014/main" id="{EC8D7C02-40D8-48D8-A336-A19946370B9A}"/>
              </a:ext>
            </a:extLst>
          </p:cNvPr>
          <p:cNvSpPr>
            <a:spLocks noGrp="1"/>
          </p:cNvSpPr>
          <p:nvPr>
            <p:ph type="title"/>
          </p:nvPr>
        </p:nvSpPr>
        <p:spPr/>
        <p:txBody>
          <a:bodyPr/>
          <a:lstStyle/>
          <a:p>
            <a:r>
              <a:rPr lang="en-US" dirty="0"/>
              <a:t>Where is Mu2e?</a:t>
            </a:r>
          </a:p>
        </p:txBody>
      </p:sp>
      <p:sp>
        <p:nvSpPr>
          <p:cNvPr id="4" name="Date Placeholder 3">
            <a:extLst>
              <a:ext uri="{FF2B5EF4-FFF2-40B4-BE49-F238E27FC236}">
                <a16:creationId xmlns:a16="http://schemas.microsoft.com/office/drawing/2014/main" id="{70ACF9E6-9155-477D-863A-71E5D16C05C1}"/>
              </a:ext>
            </a:extLst>
          </p:cNvPr>
          <p:cNvSpPr>
            <a:spLocks noGrp="1"/>
          </p:cNvSpPr>
          <p:nvPr>
            <p:ph type="dt" sz="half" idx="2"/>
          </p:nvPr>
        </p:nvSpPr>
        <p:spPr/>
        <p:txBody>
          <a:bodyPr/>
          <a:lstStyle/>
          <a:p>
            <a:pPr>
              <a:defRPr/>
            </a:pPr>
            <a:r>
              <a:rPr lang="en-US"/>
              <a:t>2/24/2021</a:t>
            </a:r>
            <a:endParaRPr lang="en-US" dirty="0"/>
          </a:p>
        </p:txBody>
      </p:sp>
      <p:sp>
        <p:nvSpPr>
          <p:cNvPr id="5" name="Footer Placeholder 4">
            <a:extLst>
              <a:ext uri="{FF2B5EF4-FFF2-40B4-BE49-F238E27FC236}">
                <a16:creationId xmlns:a16="http://schemas.microsoft.com/office/drawing/2014/main" id="{2E709B5D-E7CC-4D28-B6A2-3A0DBBD41420}"/>
              </a:ext>
            </a:extLst>
          </p:cNvPr>
          <p:cNvSpPr>
            <a:spLocks noGrp="1"/>
          </p:cNvSpPr>
          <p:nvPr>
            <p:ph type="ftr" sz="quarter" idx="3"/>
          </p:nvPr>
        </p:nvSpPr>
        <p:spPr/>
        <p:txBody>
          <a:bodyPr/>
          <a:lstStyle/>
          <a:p>
            <a:pPr>
              <a:defRPr/>
            </a:pPr>
            <a:r>
              <a:rPr lang="en-US"/>
              <a:t>Mu2e Cryogenics | Fermilab Engineering Retreat</a:t>
            </a:r>
            <a:endParaRPr lang="en-US" b="1" dirty="0"/>
          </a:p>
        </p:txBody>
      </p:sp>
      <p:sp>
        <p:nvSpPr>
          <p:cNvPr id="6" name="Slide Number Placeholder 5">
            <a:extLst>
              <a:ext uri="{FF2B5EF4-FFF2-40B4-BE49-F238E27FC236}">
                <a16:creationId xmlns:a16="http://schemas.microsoft.com/office/drawing/2014/main" id="{F626875A-F7AC-403F-A37B-C49394D8F635}"/>
              </a:ext>
            </a:extLst>
          </p:cNvPr>
          <p:cNvSpPr>
            <a:spLocks noGrp="1"/>
          </p:cNvSpPr>
          <p:nvPr>
            <p:ph type="sldNum" sz="quarter" idx="4"/>
          </p:nvPr>
        </p:nvSpPr>
        <p:spPr/>
        <p:txBody>
          <a:bodyPr/>
          <a:lstStyle/>
          <a:p>
            <a:pPr>
              <a:defRPr/>
            </a:pPr>
            <a:fld id="{148C009B-CB69-E04A-B9B3-34B26D69E9CF}" type="slidenum">
              <a:rPr lang="en-US" smtClean="0"/>
              <a:pPr>
                <a:defRPr/>
              </a:pPr>
              <a:t>6</a:t>
            </a:fld>
            <a:endParaRPr lang="en-US" dirty="0"/>
          </a:p>
        </p:txBody>
      </p:sp>
      <p:sp>
        <p:nvSpPr>
          <p:cNvPr id="8" name="TextBox 7">
            <a:extLst>
              <a:ext uri="{FF2B5EF4-FFF2-40B4-BE49-F238E27FC236}">
                <a16:creationId xmlns:a16="http://schemas.microsoft.com/office/drawing/2014/main" id="{2AFAECF6-356D-4B3A-82A0-1BC7E0958C94}"/>
              </a:ext>
            </a:extLst>
          </p:cNvPr>
          <p:cNvSpPr txBox="1"/>
          <p:nvPr/>
        </p:nvSpPr>
        <p:spPr>
          <a:xfrm>
            <a:off x="228600" y="4586282"/>
            <a:ext cx="1324947" cy="830997"/>
          </a:xfrm>
          <a:prstGeom prst="rect">
            <a:avLst/>
          </a:prstGeom>
          <a:noFill/>
        </p:spPr>
        <p:txBody>
          <a:bodyPr wrap="square" rtlCol="0">
            <a:spAutoFit/>
          </a:bodyPr>
          <a:lstStyle/>
          <a:p>
            <a:r>
              <a:rPr lang="en-US" dirty="0"/>
              <a:t>Mu2e Building</a:t>
            </a:r>
          </a:p>
        </p:txBody>
      </p:sp>
      <p:cxnSp>
        <p:nvCxnSpPr>
          <p:cNvPr id="10" name="Straight Arrow Connector 9">
            <a:extLst>
              <a:ext uri="{FF2B5EF4-FFF2-40B4-BE49-F238E27FC236}">
                <a16:creationId xmlns:a16="http://schemas.microsoft.com/office/drawing/2014/main" id="{2089A5D5-B7B2-46E9-A6D8-AC542FDBEE72}"/>
              </a:ext>
            </a:extLst>
          </p:cNvPr>
          <p:cNvCxnSpPr/>
          <p:nvPr/>
        </p:nvCxnSpPr>
        <p:spPr>
          <a:xfrm>
            <a:off x="1212980" y="4973216"/>
            <a:ext cx="2500604" cy="74645"/>
          </a:xfrm>
          <a:prstGeom prst="straightConnector1">
            <a:avLst/>
          </a:prstGeom>
          <a:ln w="41275">
            <a:solidFill>
              <a:srgbClr val="FFC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883273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F5C870A-F265-43AB-A346-3DC7B0C6076D}"/>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1240099" y="1229161"/>
            <a:ext cx="6429664" cy="4404102"/>
          </a:xfrm>
          <a:prstGeom prst="rect">
            <a:avLst/>
          </a:prstGeom>
        </p:spPr>
      </p:pic>
      <p:sp>
        <p:nvSpPr>
          <p:cNvPr id="3" name="Title 2">
            <a:extLst>
              <a:ext uri="{FF2B5EF4-FFF2-40B4-BE49-F238E27FC236}">
                <a16:creationId xmlns:a16="http://schemas.microsoft.com/office/drawing/2014/main" id="{C163CC47-46DF-4433-B2D2-48D0474053FA}"/>
              </a:ext>
            </a:extLst>
          </p:cNvPr>
          <p:cNvSpPr>
            <a:spLocks noGrp="1"/>
          </p:cNvSpPr>
          <p:nvPr>
            <p:ph type="title"/>
          </p:nvPr>
        </p:nvSpPr>
        <p:spPr/>
        <p:txBody>
          <a:bodyPr/>
          <a:lstStyle/>
          <a:p>
            <a:r>
              <a:rPr lang="en-US" dirty="0"/>
              <a:t>Muon Campus</a:t>
            </a:r>
          </a:p>
        </p:txBody>
      </p:sp>
      <p:sp>
        <p:nvSpPr>
          <p:cNvPr id="4" name="Date Placeholder 3">
            <a:extLst>
              <a:ext uri="{FF2B5EF4-FFF2-40B4-BE49-F238E27FC236}">
                <a16:creationId xmlns:a16="http://schemas.microsoft.com/office/drawing/2014/main" id="{386B1F5F-C172-4291-9C5F-825D8F685265}"/>
              </a:ext>
            </a:extLst>
          </p:cNvPr>
          <p:cNvSpPr>
            <a:spLocks noGrp="1"/>
          </p:cNvSpPr>
          <p:nvPr>
            <p:ph type="dt" sz="half" idx="2"/>
          </p:nvPr>
        </p:nvSpPr>
        <p:spPr/>
        <p:txBody>
          <a:bodyPr/>
          <a:lstStyle/>
          <a:p>
            <a:pPr>
              <a:defRPr/>
            </a:pPr>
            <a:r>
              <a:rPr lang="en-US"/>
              <a:t>2/24/2021</a:t>
            </a:r>
            <a:endParaRPr lang="en-US" dirty="0"/>
          </a:p>
        </p:txBody>
      </p:sp>
      <p:sp>
        <p:nvSpPr>
          <p:cNvPr id="5" name="Footer Placeholder 4">
            <a:extLst>
              <a:ext uri="{FF2B5EF4-FFF2-40B4-BE49-F238E27FC236}">
                <a16:creationId xmlns:a16="http://schemas.microsoft.com/office/drawing/2014/main" id="{4030A56E-0D92-4C89-80E8-CEF3127B00DB}"/>
              </a:ext>
            </a:extLst>
          </p:cNvPr>
          <p:cNvSpPr>
            <a:spLocks noGrp="1"/>
          </p:cNvSpPr>
          <p:nvPr>
            <p:ph type="ftr" sz="quarter" idx="3"/>
          </p:nvPr>
        </p:nvSpPr>
        <p:spPr/>
        <p:txBody>
          <a:bodyPr/>
          <a:lstStyle/>
          <a:p>
            <a:pPr>
              <a:defRPr/>
            </a:pPr>
            <a:r>
              <a:rPr lang="en-US"/>
              <a:t>Mu2e Cryogenics | Fermilab Engineering Retreat</a:t>
            </a:r>
            <a:endParaRPr lang="en-US" b="1" dirty="0"/>
          </a:p>
        </p:txBody>
      </p:sp>
      <p:sp>
        <p:nvSpPr>
          <p:cNvPr id="6" name="Slide Number Placeholder 5">
            <a:extLst>
              <a:ext uri="{FF2B5EF4-FFF2-40B4-BE49-F238E27FC236}">
                <a16:creationId xmlns:a16="http://schemas.microsoft.com/office/drawing/2014/main" id="{2AD47582-DE29-469B-AFAF-EE508A159F13}"/>
              </a:ext>
            </a:extLst>
          </p:cNvPr>
          <p:cNvSpPr>
            <a:spLocks noGrp="1"/>
          </p:cNvSpPr>
          <p:nvPr>
            <p:ph type="sldNum" sz="quarter" idx="4"/>
          </p:nvPr>
        </p:nvSpPr>
        <p:spPr/>
        <p:txBody>
          <a:bodyPr/>
          <a:lstStyle/>
          <a:p>
            <a:pPr>
              <a:defRPr/>
            </a:pPr>
            <a:fld id="{148C009B-CB69-E04A-B9B3-34B26D69E9CF}" type="slidenum">
              <a:rPr lang="en-US" smtClean="0"/>
              <a:pPr>
                <a:defRPr/>
              </a:pPr>
              <a:t>7</a:t>
            </a:fld>
            <a:endParaRPr lang="en-US" dirty="0"/>
          </a:p>
        </p:txBody>
      </p:sp>
      <p:sp>
        <p:nvSpPr>
          <p:cNvPr id="8" name="TextBox 7">
            <a:extLst>
              <a:ext uri="{FF2B5EF4-FFF2-40B4-BE49-F238E27FC236}">
                <a16:creationId xmlns:a16="http://schemas.microsoft.com/office/drawing/2014/main" id="{F641686E-A335-448B-A816-E53B27212EF4}"/>
              </a:ext>
            </a:extLst>
          </p:cNvPr>
          <p:cNvSpPr txBox="1"/>
          <p:nvPr/>
        </p:nvSpPr>
        <p:spPr>
          <a:xfrm>
            <a:off x="16538" y="1126601"/>
            <a:ext cx="1110343" cy="738664"/>
          </a:xfrm>
          <a:prstGeom prst="rect">
            <a:avLst/>
          </a:prstGeom>
          <a:noFill/>
        </p:spPr>
        <p:txBody>
          <a:bodyPr wrap="square" rtlCol="0">
            <a:spAutoFit/>
          </a:bodyPr>
          <a:lstStyle/>
          <a:p>
            <a:r>
              <a:rPr lang="en-US" sz="1400" dirty="0"/>
              <a:t>G-2 Experiment Building</a:t>
            </a:r>
          </a:p>
        </p:txBody>
      </p:sp>
      <p:sp>
        <p:nvSpPr>
          <p:cNvPr id="9" name="TextBox 8">
            <a:extLst>
              <a:ext uri="{FF2B5EF4-FFF2-40B4-BE49-F238E27FC236}">
                <a16:creationId xmlns:a16="http://schemas.microsoft.com/office/drawing/2014/main" id="{66D018BC-8509-4C09-B87B-F6DC2CAE6709}"/>
              </a:ext>
            </a:extLst>
          </p:cNvPr>
          <p:cNvSpPr txBox="1"/>
          <p:nvPr/>
        </p:nvSpPr>
        <p:spPr>
          <a:xfrm>
            <a:off x="0" y="2286000"/>
            <a:ext cx="1240099" cy="954107"/>
          </a:xfrm>
          <a:prstGeom prst="rect">
            <a:avLst/>
          </a:prstGeom>
          <a:noFill/>
        </p:spPr>
        <p:txBody>
          <a:bodyPr wrap="square" rtlCol="0">
            <a:spAutoFit/>
          </a:bodyPr>
          <a:lstStyle/>
          <a:p>
            <a:r>
              <a:rPr lang="en-US" sz="1400" dirty="0"/>
              <a:t>MC-1 Refrigerator and LN2 Dewar</a:t>
            </a:r>
          </a:p>
        </p:txBody>
      </p:sp>
      <p:sp>
        <p:nvSpPr>
          <p:cNvPr id="11" name="TextBox 10">
            <a:extLst>
              <a:ext uri="{FF2B5EF4-FFF2-40B4-BE49-F238E27FC236}">
                <a16:creationId xmlns:a16="http://schemas.microsoft.com/office/drawing/2014/main" id="{AA6D4C26-8FFE-4CC6-93B3-A343692E9BE6}"/>
              </a:ext>
            </a:extLst>
          </p:cNvPr>
          <p:cNvSpPr txBox="1"/>
          <p:nvPr/>
        </p:nvSpPr>
        <p:spPr>
          <a:xfrm>
            <a:off x="16538" y="4052596"/>
            <a:ext cx="1240099" cy="523220"/>
          </a:xfrm>
          <a:prstGeom prst="rect">
            <a:avLst/>
          </a:prstGeom>
          <a:noFill/>
        </p:spPr>
        <p:txBody>
          <a:bodyPr wrap="square" rtlCol="0">
            <a:spAutoFit/>
          </a:bodyPr>
          <a:lstStyle/>
          <a:p>
            <a:r>
              <a:rPr lang="en-US" sz="1400" dirty="0"/>
              <a:t>Cryogenic transfer line</a:t>
            </a:r>
          </a:p>
        </p:txBody>
      </p:sp>
      <p:sp>
        <p:nvSpPr>
          <p:cNvPr id="12" name="TextBox 11">
            <a:extLst>
              <a:ext uri="{FF2B5EF4-FFF2-40B4-BE49-F238E27FC236}">
                <a16:creationId xmlns:a16="http://schemas.microsoft.com/office/drawing/2014/main" id="{A059EAA0-2552-41F2-A0AC-672C892C0E01}"/>
              </a:ext>
            </a:extLst>
          </p:cNvPr>
          <p:cNvSpPr txBox="1"/>
          <p:nvPr/>
        </p:nvSpPr>
        <p:spPr>
          <a:xfrm>
            <a:off x="3630595" y="594049"/>
            <a:ext cx="1240099" cy="523220"/>
          </a:xfrm>
          <a:prstGeom prst="rect">
            <a:avLst/>
          </a:prstGeom>
          <a:noFill/>
        </p:spPr>
        <p:txBody>
          <a:bodyPr wrap="square" rtlCol="0">
            <a:spAutoFit/>
          </a:bodyPr>
          <a:lstStyle/>
          <a:p>
            <a:r>
              <a:rPr lang="en-US" sz="1400" dirty="0"/>
              <a:t>M4 Beamline Berm</a:t>
            </a:r>
          </a:p>
        </p:txBody>
      </p:sp>
      <p:sp>
        <p:nvSpPr>
          <p:cNvPr id="14" name="TextBox 13">
            <a:extLst>
              <a:ext uri="{FF2B5EF4-FFF2-40B4-BE49-F238E27FC236}">
                <a16:creationId xmlns:a16="http://schemas.microsoft.com/office/drawing/2014/main" id="{3E0FEC63-620B-4C42-A03D-8672DBCE41C3}"/>
              </a:ext>
            </a:extLst>
          </p:cNvPr>
          <p:cNvSpPr txBox="1"/>
          <p:nvPr/>
        </p:nvSpPr>
        <p:spPr>
          <a:xfrm>
            <a:off x="7792721" y="4601403"/>
            <a:ext cx="1240099" cy="738664"/>
          </a:xfrm>
          <a:prstGeom prst="rect">
            <a:avLst/>
          </a:prstGeom>
          <a:noFill/>
        </p:spPr>
        <p:txBody>
          <a:bodyPr wrap="square" rtlCol="0">
            <a:spAutoFit/>
          </a:bodyPr>
          <a:lstStyle/>
          <a:p>
            <a:r>
              <a:rPr lang="en-US" sz="1400" dirty="0"/>
              <a:t>Mu2e Solenoid Power Room</a:t>
            </a:r>
          </a:p>
        </p:txBody>
      </p:sp>
      <p:sp>
        <p:nvSpPr>
          <p:cNvPr id="15" name="TextBox 14">
            <a:extLst>
              <a:ext uri="{FF2B5EF4-FFF2-40B4-BE49-F238E27FC236}">
                <a16:creationId xmlns:a16="http://schemas.microsoft.com/office/drawing/2014/main" id="{CC08A088-5B55-4CD2-9F64-B3842120D9CB}"/>
              </a:ext>
            </a:extLst>
          </p:cNvPr>
          <p:cNvSpPr txBox="1"/>
          <p:nvPr/>
        </p:nvSpPr>
        <p:spPr>
          <a:xfrm>
            <a:off x="7792721" y="2794374"/>
            <a:ext cx="1240099" cy="738664"/>
          </a:xfrm>
          <a:prstGeom prst="rect">
            <a:avLst/>
          </a:prstGeom>
          <a:noFill/>
        </p:spPr>
        <p:txBody>
          <a:bodyPr wrap="square" rtlCol="0">
            <a:spAutoFit/>
          </a:bodyPr>
          <a:lstStyle/>
          <a:p>
            <a:r>
              <a:rPr lang="en-US" sz="1400" dirty="0"/>
              <a:t>Mu2e Detector Hall &amp; Hi-Bay</a:t>
            </a:r>
          </a:p>
        </p:txBody>
      </p:sp>
      <p:cxnSp>
        <p:nvCxnSpPr>
          <p:cNvPr id="16" name="Straight Arrow Connector 15">
            <a:extLst>
              <a:ext uri="{FF2B5EF4-FFF2-40B4-BE49-F238E27FC236}">
                <a16:creationId xmlns:a16="http://schemas.microsoft.com/office/drawing/2014/main" id="{61284838-1158-4743-B09F-4F1780C24DC1}"/>
              </a:ext>
            </a:extLst>
          </p:cNvPr>
          <p:cNvCxnSpPr>
            <a:cxnSpLocks/>
          </p:cNvCxnSpPr>
          <p:nvPr/>
        </p:nvCxnSpPr>
        <p:spPr>
          <a:xfrm flipV="1">
            <a:off x="961053" y="4052596"/>
            <a:ext cx="3144416" cy="239486"/>
          </a:xfrm>
          <a:prstGeom prst="straightConnector1">
            <a:avLst/>
          </a:prstGeom>
          <a:ln w="41275">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27592D0E-0D17-44DF-8705-C591A354018E}"/>
              </a:ext>
            </a:extLst>
          </p:cNvPr>
          <p:cNvCxnSpPr>
            <a:cxnSpLocks/>
          </p:cNvCxnSpPr>
          <p:nvPr/>
        </p:nvCxnSpPr>
        <p:spPr>
          <a:xfrm>
            <a:off x="824204" y="3033860"/>
            <a:ext cx="1564433" cy="206247"/>
          </a:xfrm>
          <a:prstGeom prst="straightConnector1">
            <a:avLst/>
          </a:prstGeom>
          <a:ln w="41275">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719F7032-9B25-4BAB-A19D-E7396551A79A}"/>
              </a:ext>
            </a:extLst>
          </p:cNvPr>
          <p:cNvCxnSpPr>
            <a:cxnSpLocks/>
          </p:cNvCxnSpPr>
          <p:nvPr/>
        </p:nvCxnSpPr>
        <p:spPr>
          <a:xfrm>
            <a:off x="833917" y="1635547"/>
            <a:ext cx="1890622" cy="1005016"/>
          </a:xfrm>
          <a:prstGeom prst="straightConnector1">
            <a:avLst/>
          </a:prstGeom>
          <a:ln w="41275">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163B8DFC-9FDC-4BE2-8FF6-3046333976EC}"/>
              </a:ext>
            </a:extLst>
          </p:cNvPr>
          <p:cNvCxnSpPr>
            <a:cxnSpLocks/>
          </p:cNvCxnSpPr>
          <p:nvPr/>
        </p:nvCxnSpPr>
        <p:spPr>
          <a:xfrm>
            <a:off x="3965510" y="1117269"/>
            <a:ext cx="139959" cy="1925922"/>
          </a:xfrm>
          <a:prstGeom prst="straightConnector1">
            <a:avLst/>
          </a:prstGeom>
          <a:ln w="41275">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30769EF6-F066-45FF-82CC-41C5E2060636}"/>
              </a:ext>
            </a:extLst>
          </p:cNvPr>
          <p:cNvCxnSpPr>
            <a:cxnSpLocks/>
          </p:cNvCxnSpPr>
          <p:nvPr/>
        </p:nvCxnSpPr>
        <p:spPr>
          <a:xfrm flipH="1">
            <a:off x="4805265" y="3195591"/>
            <a:ext cx="2987456" cy="629960"/>
          </a:xfrm>
          <a:prstGeom prst="straightConnector1">
            <a:avLst/>
          </a:prstGeom>
          <a:ln w="41275">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86847C8D-FEF1-445B-9309-692AD036DD46}"/>
              </a:ext>
            </a:extLst>
          </p:cNvPr>
          <p:cNvCxnSpPr>
            <a:cxnSpLocks/>
            <a:stCxn id="14" idx="1"/>
          </p:cNvCxnSpPr>
          <p:nvPr/>
        </p:nvCxnSpPr>
        <p:spPr>
          <a:xfrm flipH="1" flipV="1">
            <a:off x="5480179" y="4162999"/>
            <a:ext cx="2312542" cy="807736"/>
          </a:xfrm>
          <a:prstGeom prst="straightConnector1">
            <a:avLst/>
          </a:prstGeom>
          <a:ln w="41275">
            <a:solidFill>
              <a:srgbClr val="FFC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907897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6C957D-5249-41F6-9A65-6F68DECBE557}"/>
              </a:ext>
            </a:extLst>
          </p:cNvPr>
          <p:cNvSpPr>
            <a:spLocks noGrp="1"/>
          </p:cNvSpPr>
          <p:nvPr>
            <p:ph type="title"/>
          </p:nvPr>
        </p:nvSpPr>
        <p:spPr/>
        <p:txBody>
          <a:bodyPr/>
          <a:lstStyle/>
          <a:p>
            <a:r>
              <a:rPr lang="en-US" dirty="0"/>
              <a:t>Cryogenic System Process Flow Diagram</a:t>
            </a:r>
          </a:p>
        </p:txBody>
      </p:sp>
      <p:sp>
        <p:nvSpPr>
          <p:cNvPr id="4" name="Date Placeholder 3">
            <a:extLst>
              <a:ext uri="{FF2B5EF4-FFF2-40B4-BE49-F238E27FC236}">
                <a16:creationId xmlns:a16="http://schemas.microsoft.com/office/drawing/2014/main" id="{40CF360B-7ACA-4D74-BF27-CF394A3E3219}"/>
              </a:ext>
            </a:extLst>
          </p:cNvPr>
          <p:cNvSpPr>
            <a:spLocks noGrp="1"/>
          </p:cNvSpPr>
          <p:nvPr>
            <p:ph type="dt" sz="half" idx="2"/>
          </p:nvPr>
        </p:nvSpPr>
        <p:spPr/>
        <p:txBody>
          <a:bodyPr/>
          <a:lstStyle/>
          <a:p>
            <a:pPr>
              <a:defRPr/>
            </a:pPr>
            <a:r>
              <a:rPr lang="en-US"/>
              <a:t>2/24/2021</a:t>
            </a:r>
            <a:endParaRPr lang="en-US" dirty="0"/>
          </a:p>
        </p:txBody>
      </p:sp>
      <p:sp>
        <p:nvSpPr>
          <p:cNvPr id="5" name="Footer Placeholder 4">
            <a:extLst>
              <a:ext uri="{FF2B5EF4-FFF2-40B4-BE49-F238E27FC236}">
                <a16:creationId xmlns:a16="http://schemas.microsoft.com/office/drawing/2014/main" id="{4E518F61-E26E-47C6-B6E7-4D06B4E5A4CC}"/>
              </a:ext>
            </a:extLst>
          </p:cNvPr>
          <p:cNvSpPr>
            <a:spLocks noGrp="1"/>
          </p:cNvSpPr>
          <p:nvPr>
            <p:ph type="ftr" sz="quarter" idx="3"/>
          </p:nvPr>
        </p:nvSpPr>
        <p:spPr/>
        <p:txBody>
          <a:bodyPr/>
          <a:lstStyle/>
          <a:p>
            <a:pPr>
              <a:defRPr/>
            </a:pPr>
            <a:r>
              <a:rPr lang="en-US"/>
              <a:t>Mu2e Cryogenics | Fermilab Engineering Retreat</a:t>
            </a:r>
            <a:endParaRPr lang="en-US" b="1" dirty="0"/>
          </a:p>
        </p:txBody>
      </p:sp>
      <p:sp>
        <p:nvSpPr>
          <p:cNvPr id="6" name="Slide Number Placeholder 5">
            <a:extLst>
              <a:ext uri="{FF2B5EF4-FFF2-40B4-BE49-F238E27FC236}">
                <a16:creationId xmlns:a16="http://schemas.microsoft.com/office/drawing/2014/main" id="{5A70B1F5-35E9-4BBF-83D1-E50E6EC9C781}"/>
              </a:ext>
            </a:extLst>
          </p:cNvPr>
          <p:cNvSpPr>
            <a:spLocks noGrp="1"/>
          </p:cNvSpPr>
          <p:nvPr>
            <p:ph type="sldNum" sz="quarter" idx="4"/>
          </p:nvPr>
        </p:nvSpPr>
        <p:spPr/>
        <p:txBody>
          <a:bodyPr/>
          <a:lstStyle/>
          <a:p>
            <a:pPr>
              <a:defRPr/>
            </a:pPr>
            <a:fld id="{148C009B-CB69-E04A-B9B3-34B26D69E9CF}" type="slidenum">
              <a:rPr lang="en-US" smtClean="0"/>
              <a:pPr>
                <a:defRPr/>
              </a:pPr>
              <a:t>8</a:t>
            </a:fld>
            <a:endParaRPr lang="en-US" dirty="0"/>
          </a:p>
        </p:txBody>
      </p:sp>
      <p:pic>
        <p:nvPicPr>
          <p:cNvPr id="7" name="Content Placeholder 6">
            <a:extLst>
              <a:ext uri="{FF2B5EF4-FFF2-40B4-BE49-F238E27FC236}">
                <a16:creationId xmlns:a16="http://schemas.microsoft.com/office/drawing/2014/main" id="{0220BE8C-4607-4F69-A809-D594E3FFCCE8}"/>
              </a:ext>
            </a:extLst>
          </p:cNvPr>
          <p:cNvPicPr>
            <a:picLocks noGrp="1" noChangeAspect="1"/>
          </p:cNvPicPr>
          <p:nvPr>
            <p:ph idx="1"/>
          </p:nvPr>
        </p:nvPicPr>
        <p:blipFill>
          <a:blip r:embed="rId2"/>
          <a:stretch>
            <a:fillRect/>
          </a:stretch>
        </p:blipFill>
        <p:spPr>
          <a:xfrm>
            <a:off x="1839683" y="971550"/>
            <a:ext cx="5157739" cy="5059363"/>
          </a:xfrm>
          <a:prstGeom prst="rect">
            <a:avLst/>
          </a:prstGeom>
        </p:spPr>
      </p:pic>
    </p:spTree>
    <p:extLst>
      <p:ext uri="{BB962C8B-B14F-4D97-AF65-F5344CB8AC3E}">
        <p14:creationId xmlns:p14="http://schemas.microsoft.com/office/powerpoint/2010/main" val="40255525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AC13349-65C0-4455-96E9-D0F5A6397572}"/>
              </a:ext>
            </a:extLst>
          </p:cNvPr>
          <p:cNvSpPr>
            <a:spLocks noGrp="1"/>
          </p:cNvSpPr>
          <p:nvPr>
            <p:ph idx="1"/>
          </p:nvPr>
        </p:nvSpPr>
        <p:spPr>
          <a:xfrm>
            <a:off x="5439747" y="1426178"/>
            <a:ext cx="3704252" cy="4222242"/>
          </a:xfrm>
        </p:spPr>
        <p:txBody>
          <a:bodyPr/>
          <a:lstStyle/>
          <a:p>
            <a:r>
              <a:rPr lang="en-US" sz="1600" dirty="0"/>
              <a:t>4 repurposed </a:t>
            </a:r>
            <a:r>
              <a:rPr lang="en-US" sz="1600" dirty="0" err="1"/>
              <a:t>Tevatron</a:t>
            </a:r>
            <a:r>
              <a:rPr lang="en-US" sz="1600" dirty="0"/>
              <a:t> satellite-style refrigerators were relocated to the Muon g-2 experiment building at Fermilab.</a:t>
            </a:r>
          </a:p>
          <a:p>
            <a:pPr lvl="1"/>
            <a:r>
              <a:rPr lang="en-US" sz="1400" dirty="0"/>
              <a:t>Helium refrigeration for the Mu2e solenoids will be supplied by 2 of the refrigerators</a:t>
            </a:r>
          </a:p>
          <a:p>
            <a:pPr lvl="1"/>
            <a:r>
              <a:rPr lang="en-US" sz="1400" dirty="0"/>
              <a:t>G-2 already using the other 2 helium refrigerators </a:t>
            </a:r>
          </a:p>
          <a:p>
            <a:r>
              <a:rPr lang="en-US" sz="1600" dirty="0"/>
              <a:t>Each refrigerator has a capacity of 600 W at 4.5 K. </a:t>
            </a:r>
          </a:p>
          <a:p>
            <a:r>
              <a:rPr lang="en-US" sz="1600" dirty="0"/>
              <a:t>Piping was extended from the </a:t>
            </a:r>
            <a:r>
              <a:rPr lang="en-US" sz="1600" dirty="0" err="1"/>
              <a:t>Tevatron</a:t>
            </a:r>
            <a:r>
              <a:rPr lang="en-US" sz="1600" dirty="0"/>
              <a:t> A0 compressor building to the Muon campus so that the existing set of four </a:t>
            </a:r>
            <a:r>
              <a:rPr lang="en-US" sz="1600" dirty="0" err="1"/>
              <a:t>Mycom</a:t>
            </a:r>
            <a:r>
              <a:rPr lang="en-US" sz="1600" dirty="0"/>
              <a:t> 2016C compressor skids could be re-used.</a:t>
            </a:r>
          </a:p>
          <a:p>
            <a:endParaRPr lang="en-US" sz="1600" dirty="0"/>
          </a:p>
        </p:txBody>
      </p:sp>
      <p:sp>
        <p:nvSpPr>
          <p:cNvPr id="3" name="Title 2">
            <a:extLst>
              <a:ext uri="{FF2B5EF4-FFF2-40B4-BE49-F238E27FC236}">
                <a16:creationId xmlns:a16="http://schemas.microsoft.com/office/drawing/2014/main" id="{81F723B1-9974-419F-9DC3-903698249DF9}"/>
              </a:ext>
            </a:extLst>
          </p:cNvPr>
          <p:cNvSpPr>
            <a:spLocks noGrp="1"/>
          </p:cNvSpPr>
          <p:nvPr>
            <p:ph type="title"/>
          </p:nvPr>
        </p:nvSpPr>
        <p:spPr/>
        <p:txBody>
          <a:bodyPr/>
          <a:lstStyle/>
          <a:p>
            <a:r>
              <a:rPr lang="en-US" dirty="0"/>
              <a:t>Helium Refrigeration</a:t>
            </a:r>
          </a:p>
        </p:txBody>
      </p:sp>
      <p:sp>
        <p:nvSpPr>
          <p:cNvPr id="4" name="Date Placeholder 3">
            <a:extLst>
              <a:ext uri="{FF2B5EF4-FFF2-40B4-BE49-F238E27FC236}">
                <a16:creationId xmlns:a16="http://schemas.microsoft.com/office/drawing/2014/main" id="{39C7A0D2-FB3A-440E-8FD1-C31C472CD4E8}"/>
              </a:ext>
            </a:extLst>
          </p:cNvPr>
          <p:cNvSpPr>
            <a:spLocks noGrp="1"/>
          </p:cNvSpPr>
          <p:nvPr>
            <p:ph type="dt" sz="half" idx="2"/>
          </p:nvPr>
        </p:nvSpPr>
        <p:spPr/>
        <p:txBody>
          <a:bodyPr/>
          <a:lstStyle/>
          <a:p>
            <a:pPr>
              <a:defRPr/>
            </a:pPr>
            <a:r>
              <a:rPr lang="en-US"/>
              <a:t>2/24/2021</a:t>
            </a:r>
            <a:endParaRPr lang="en-US" dirty="0"/>
          </a:p>
        </p:txBody>
      </p:sp>
      <p:sp>
        <p:nvSpPr>
          <p:cNvPr id="5" name="Footer Placeholder 4">
            <a:extLst>
              <a:ext uri="{FF2B5EF4-FFF2-40B4-BE49-F238E27FC236}">
                <a16:creationId xmlns:a16="http://schemas.microsoft.com/office/drawing/2014/main" id="{864A7F4C-022F-43DB-891A-6D5A2B9B4E3F}"/>
              </a:ext>
            </a:extLst>
          </p:cNvPr>
          <p:cNvSpPr>
            <a:spLocks noGrp="1"/>
          </p:cNvSpPr>
          <p:nvPr>
            <p:ph type="ftr" sz="quarter" idx="3"/>
          </p:nvPr>
        </p:nvSpPr>
        <p:spPr/>
        <p:txBody>
          <a:bodyPr/>
          <a:lstStyle/>
          <a:p>
            <a:pPr>
              <a:defRPr/>
            </a:pPr>
            <a:r>
              <a:rPr lang="en-US"/>
              <a:t>Mu2e Cryogenics | Fermilab Engineering Retreat</a:t>
            </a:r>
            <a:endParaRPr lang="en-US" b="1" dirty="0"/>
          </a:p>
        </p:txBody>
      </p:sp>
      <p:sp>
        <p:nvSpPr>
          <p:cNvPr id="6" name="Slide Number Placeholder 5">
            <a:extLst>
              <a:ext uri="{FF2B5EF4-FFF2-40B4-BE49-F238E27FC236}">
                <a16:creationId xmlns:a16="http://schemas.microsoft.com/office/drawing/2014/main" id="{3CE2DE85-13FE-41C8-863A-1AEEB60933D9}"/>
              </a:ext>
            </a:extLst>
          </p:cNvPr>
          <p:cNvSpPr>
            <a:spLocks noGrp="1"/>
          </p:cNvSpPr>
          <p:nvPr>
            <p:ph type="sldNum" sz="quarter" idx="4"/>
          </p:nvPr>
        </p:nvSpPr>
        <p:spPr/>
        <p:txBody>
          <a:bodyPr/>
          <a:lstStyle/>
          <a:p>
            <a:pPr>
              <a:defRPr/>
            </a:pPr>
            <a:fld id="{148C009B-CB69-E04A-B9B3-34B26D69E9CF}" type="slidenum">
              <a:rPr lang="en-US" smtClean="0"/>
              <a:pPr>
                <a:defRPr/>
              </a:pPr>
              <a:t>9</a:t>
            </a:fld>
            <a:endParaRPr lang="en-US" dirty="0"/>
          </a:p>
        </p:txBody>
      </p:sp>
      <p:pic>
        <p:nvPicPr>
          <p:cNvPr id="1026" name="Picture 2">
            <a:extLst>
              <a:ext uri="{FF2B5EF4-FFF2-40B4-BE49-F238E27FC236}">
                <a16:creationId xmlns:a16="http://schemas.microsoft.com/office/drawing/2014/main" id="{35F93D76-AC09-40CE-81FE-EC9700E932AA}"/>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1144305"/>
            <a:ext cx="5391862" cy="4504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290575"/>
      </p:ext>
    </p:extLst>
  </p:cSld>
  <p:clrMapOvr>
    <a:masterClrMapping/>
  </p:clrMapOvr>
</p:sld>
</file>

<file path=ppt/theme/theme1.xml><?xml version="1.0" encoding="utf-8"?>
<a:theme xmlns:a="http://schemas.openxmlformats.org/drawingml/2006/main" name="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NAL_PowerPoint_4x3_100716 [Read-Only]" id="{FF11302D-8680-4481-80AF-00424089A0E9}" vid="{ABDCF2D7-E05B-4F6E-A1D0-3306872FC8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EE8F3402ADD1E4DA05C9668DF8947C8" ma:contentTypeVersion="15" ma:contentTypeDescription="Create a new document." ma:contentTypeScope="" ma:versionID="814ff3549c1b8b93cad3fa49588600ef">
  <xsd:schema xmlns:xsd="http://www.w3.org/2001/XMLSchema" xmlns:xs="http://www.w3.org/2001/XMLSchema" xmlns:p="http://schemas.microsoft.com/office/2006/metadata/properties" xmlns:ns1="http://schemas.microsoft.com/sharepoint/v3" xmlns:ns3="7a3a7298-5a2c-4a7b-947f-d94a8383171a" xmlns:ns4="090e68c1-01bf-4ca3-9902-f13c0b861372" targetNamespace="http://schemas.microsoft.com/office/2006/metadata/properties" ma:root="true" ma:fieldsID="c45851ad745f365c0b8fdc51336f245d" ns1:_="" ns3:_="" ns4:_="">
    <xsd:import namespace="http://schemas.microsoft.com/sharepoint/v3"/>
    <xsd:import namespace="7a3a7298-5a2c-4a7b-947f-d94a8383171a"/>
    <xsd:import namespace="090e68c1-01bf-4ca3-9902-f13c0b86137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4:MediaServiceGenerationTime" minOccurs="0"/>
                <xsd:element ref="ns4:MediaServiceEventHashCode" minOccurs="0"/>
                <xsd:element ref="ns1:_ip_UnifiedCompliancePolicyProperties" minOccurs="0"/>
                <xsd:element ref="ns1:_ip_UnifiedCompliancePolicyUIAction"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a3a7298-5a2c-4a7b-947f-d94a8383171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90e68c1-01bf-4ca3-9902-f13c0b861372"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1A394B12-2930-4FF8-A460-C7EB57099BB1}">
  <ds:schemaRefs>
    <ds:schemaRef ds:uri="http://schemas.microsoft.com/sharepoint/v3/contenttype/forms"/>
  </ds:schemaRefs>
</ds:datastoreItem>
</file>

<file path=customXml/itemProps2.xml><?xml version="1.0" encoding="utf-8"?>
<ds:datastoreItem xmlns:ds="http://schemas.openxmlformats.org/officeDocument/2006/customXml" ds:itemID="{092684F2-5B28-4638-A301-E80E9AF871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a3a7298-5a2c-4a7b-947f-d94a8383171a"/>
    <ds:schemaRef ds:uri="090e68c1-01bf-4ca3-9902-f13c0b8613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3463152-05D1-4E86-8C12-C44ADE6D8AAE}">
  <ds:schemaRefs>
    <ds:schemaRef ds:uri="http://schemas.microsoft.com/office/2006/metadata/properties"/>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FESHCom Report Format</Template>
  <TotalTime>7348</TotalTime>
  <Words>2442</Words>
  <Application>Microsoft Office PowerPoint</Application>
  <PresentationFormat>On-screen Show (4:3)</PresentationFormat>
  <Paragraphs>390</Paragraphs>
  <Slides>41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Arial</vt:lpstr>
      <vt:lpstr>Calibri</vt:lpstr>
      <vt:lpstr>Helvetica</vt:lpstr>
      <vt:lpstr>Fermilab_PPT_090815</vt:lpstr>
      <vt:lpstr>PowerPoint Presentation</vt:lpstr>
      <vt:lpstr>Overview</vt:lpstr>
      <vt:lpstr>What is Mu2e?</vt:lpstr>
      <vt:lpstr>What is Mu2e?</vt:lpstr>
      <vt:lpstr>Mu2e Solenoid Cooldown Times</vt:lpstr>
      <vt:lpstr>Where is Mu2e?</vt:lpstr>
      <vt:lpstr>Muon Campus</vt:lpstr>
      <vt:lpstr>Cryogenic System Process Flow Diagram</vt:lpstr>
      <vt:lpstr>Helium Refrigeration</vt:lpstr>
      <vt:lpstr>Refrigeration &amp; Supply to Mu2e</vt:lpstr>
      <vt:lpstr>3-D Model of Cryogenic System</vt:lpstr>
      <vt:lpstr>Mu2e Solenoid Power Room</vt:lpstr>
      <vt:lpstr>Distribution Box</vt:lpstr>
      <vt:lpstr>Distribution Box Internal Piping</vt:lpstr>
      <vt:lpstr>Distribution Box</vt:lpstr>
      <vt:lpstr>Distribution Box to Outdoor Transfer Line Connection</vt:lpstr>
      <vt:lpstr>Oxygen and Stainless Steel</vt:lpstr>
      <vt:lpstr>ASC Leads at HAB</vt:lpstr>
      <vt:lpstr>Power Lead Splice Lead Qualification Testing</vt:lpstr>
      <vt:lpstr>HINS (trim) leads for TSu/TSd</vt:lpstr>
      <vt:lpstr>Feedboxes</vt:lpstr>
      <vt:lpstr>Feedboxes</vt:lpstr>
      <vt:lpstr>Feedboxes</vt:lpstr>
      <vt:lpstr>Final Design of Feedboxes</vt:lpstr>
      <vt:lpstr>Feedbox Challenges</vt:lpstr>
      <vt:lpstr>Feedbox Challenges</vt:lpstr>
      <vt:lpstr>Feedboxes</vt:lpstr>
      <vt:lpstr>Transport</vt:lpstr>
      <vt:lpstr>Delivery Acceptance Testing</vt:lpstr>
      <vt:lpstr>Delivery Acceptance Testing</vt:lpstr>
      <vt:lpstr>Delivery Acceptance Testing</vt:lpstr>
      <vt:lpstr>Stainless Steel Internal Weld Protrusion</vt:lpstr>
      <vt:lpstr>Feedbox Aluminum Welding</vt:lpstr>
      <vt:lpstr>Feedbox Aluminum Welding</vt:lpstr>
      <vt:lpstr>Transfer Line Piping</vt:lpstr>
      <vt:lpstr>PowerPoint Presentation</vt:lpstr>
      <vt:lpstr>Transfer Line Aluminum Welding</vt:lpstr>
      <vt:lpstr>Paschen Effect</vt:lpstr>
      <vt:lpstr>Power Lead Insulation</vt:lpstr>
      <vt:lpstr>Power Lead Cooling Clamp</vt:lpstr>
      <vt:lpstr>Questions</vt:lpstr>
    </vt:vector>
  </TitlesOfParts>
  <Company>Sandbox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White</dc:creator>
  <cp:lastModifiedBy>Mike White</cp:lastModifiedBy>
  <cp:revision>1</cp:revision>
  <cp:lastPrinted>2014-01-20T19:40:21Z</cp:lastPrinted>
  <dcterms:created xsi:type="dcterms:W3CDTF">2021-02-16T15:51:39Z</dcterms:created>
  <dcterms:modified xsi:type="dcterms:W3CDTF">2021-02-24T14:44:23Z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0x0101004EE8F3402ADD1E4DA05C9668DF8947C8</vt:lpwstr>
  </property>
</Properties>
</file>