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18"/>
  </p:notesMasterIdLst>
  <p:handoutMasterIdLst>
    <p:handoutMasterId r:id="rId19"/>
  </p:handoutMasterIdLst>
  <p:sldIdLst>
    <p:sldId id="294" r:id="rId2"/>
    <p:sldId id="346" r:id="rId3"/>
    <p:sldId id="371" r:id="rId4"/>
    <p:sldId id="275" r:id="rId5"/>
    <p:sldId id="300" r:id="rId6"/>
    <p:sldId id="306" r:id="rId7"/>
    <p:sldId id="369" r:id="rId8"/>
    <p:sldId id="309" r:id="rId9"/>
    <p:sldId id="365" r:id="rId10"/>
    <p:sldId id="328" r:id="rId11"/>
    <p:sldId id="310" r:id="rId12"/>
    <p:sldId id="374" r:id="rId13"/>
    <p:sldId id="375" r:id="rId14"/>
    <p:sldId id="318" r:id="rId15"/>
    <p:sldId id="319" r:id="rId16"/>
    <p:sldId id="373" r:id="rId17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DBF4FF"/>
    <a:srgbClr val="004C97"/>
    <a:srgbClr val="505050"/>
    <a:srgbClr val="50504E"/>
    <a:srgbClr val="00CCFF"/>
    <a:srgbClr val="00FFFF"/>
    <a:srgbClr val="CC0099"/>
    <a:srgbClr val="4E4E4E"/>
    <a:srgbClr val="636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56" autoAdjust="0"/>
    <p:restoredTop sz="94660"/>
  </p:normalViewPr>
  <p:slideViewPr>
    <p:cSldViewPr snapToGrid="0" snapToObjects="1" showGuides="1">
      <p:cViewPr varScale="1">
        <p:scale>
          <a:sx n="79" d="100"/>
          <a:sy n="79" d="100"/>
        </p:scale>
        <p:origin x="508" y="48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2/24/2021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2/24/2021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454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2/24/2021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pPr>
                <a:defRPr/>
              </a:pPr>
              <a:t>2/24/2021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4350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pPr>
                <a:defRPr/>
              </a:pPr>
              <a:t>2/24/2021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2/24/2021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3C7E1B65-1920-CF40-87B8-818D6517E0EA}" type="datetime1">
              <a:rPr lang="en-US" smtClean="0"/>
              <a:pPr>
                <a:defRPr/>
              </a:pPr>
              <a:t>2/24/2021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2/24/2021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pPr>
                <a:defRPr/>
              </a:pPr>
              <a:t>2/24/2021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hyperlink" Target="https://arxiv.org/abs/2002.11755" TargetMode="External"/><Relationship Id="rId4" Type="http://schemas.openxmlformats.org/officeDocument/2006/relationships/hyperlink" Target="https://doi.org/10.1088/1757-899X/755/1/012136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arxiv.org/abs/2012.13388v1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ieeexplore.ieee.org/document/9119112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ndico.classe.cornell.edu/event/1806/contributions/1460/" TargetMode="Externa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8.png"/><Relationship Id="rId7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29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hyperlink" Target="http://accelconf.web.cern.ch/AccelConf/napac2016/talks/thb3io02_talk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hyperlink" Target="https://accelconf.web.cern.ch/srf2015/papers/frba03.pdf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hyperlink" Target="https://doi.org/10.1109/TASC.2019.2901252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hyperlink" Target="https://doi.org/10.1016/j.cryogenics.2018.06.003" TargetMode="External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hyperlink" Target="https://doi.org/10.1088/1361-6668/ab82f0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41923" y="3237621"/>
            <a:ext cx="8499231" cy="752287"/>
          </a:xfrm>
        </p:spPr>
        <p:txBody>
          <a:bodyPr>
            <a:noAutofit/>
          </a:bodyPr>
          <a:lstStyle/>
          <a:p>
            <a: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Cryocooler conduction-cooled SRF accelerator cavities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1927" y="4177020"/>
            <a:ext cx="8499231" cy="640166"/>
          </a:xfrm>
        </p:spPr>
        <p:txBody>
          <a:bodyPr/>
          <a:lstStyle/>
          <a:p>
            <a:r>
              <a:rPr lang="en-US" b="1" dirty="0"/>
              <a:t>Ram C. Dhuley</a:t>
            </a:r>
            <a:endParaRPr lang="en-US" dirty="0"/>
          </a:p>
          <a:p>
            <a:r>
              <a:rPr lang="en-US" dirty="0"/>
              <a:t>Fermilab Engineers’ Retreat, 25 February 2021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2/24/2021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81E93E-98A9-4E89-BD97-D620AC0115DE}"/>
              </a:ext>
            </a:extLst>
          </p:cNvPr>
          <p:cNvSpPr txBox="1"/>
          <p:nvPr/>
        </p:nvSpPr>
        <p:spPr>
          <a:xfrm>
            <a:off x="2941964" y="127421"/>
            <a:ext cx="32603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Fermilab is </a:t>
            </a:r>
            <a:r>
              <a:rPr lang="en-US" sz="2800" b="1" u="sng" dirty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not</a:t>
            </a:r>
            <a:r>
              <a:rPr lang="en-US" sz="2800" b="1" dirty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alone!</a:t>
            </a:r>
            <a:endParaRPr lang="en-US" sz="2800" b="1" i="1" baseline="-25000" dirty="0">
              <a:solidFill>
                <a:srgbClr val="40404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2EE6AAB-A45D-4FC9-B1C6-CE11E1FCC167}"/>
              </a:ext>
            </a:extLst>
          </p:cNvPr>
          <p:cNvGrpSpPr/>
          <p:nvPr/>
        </p:nvGrpSpPr>
        <p:grpSpPr>
          <a:xfrm>
            <a:off x="154397" y="901542"/>
            <a:ext cx="2532425" cy="3401971"/>
            <a:chOff x="154397" y="788280"/>
            <a:chExt cx="2532425" cy="340197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AE660FC-6AC7-4B46-9A17-4573256C8C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953" r="4383" b="5159"/>
            <a:stretch/>
          </p:blipFill>
          <p:spPr>
            <a:xfrm rot="5400000">
              <a:off x="60050" y="1344293"/>
              <a:ext cx="2242506" cy="2053811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82E322C-C193-41BE-A606-A64AA47DD615}"/>
                </a:ext>
              </a:extLst>
            </p:cNvPr>
            <p:cNvSpPr txBox="1"/>
            <p:nvPr/>
          </p:nvSpPr>
          <p:spPr>
            <a:xfrm>
              <a:off x="550200" y="788280"/>
              <a:ext cx="12622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40404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Fermilab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158BD7D-8089-4A19-894A-2FD9B1683B62}"/>
                </a:ext>
              </a:extLst>
            </p:cNvPr>
            <p:cNvSpPr txBox="1"/>
            <p:nvPr/>
          </p:nvSpPr>
          <p:spPr>
            <a:xfrm>
              <a:off x="154397" y="3543920"/>
              <a:ext cx="25324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en-US" sz="18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650 MHz</a:t>
              </a:r>
            </a:p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en-US" sz="18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welded niobium rings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0B35E4B-A600-4C6F-905F-CCC1EC3CAE43}"/>
              </a:ext>
            </a:extLst>
          </p:cNvPr>
          <p:cNvGrpSpPr/>
          <p:nvPr/>
        </p:nvGrpSpPr>
        <p:grpSpPr>
          <a:xfrm>
            <a:off x="2631699" y="899656"/>
            <a:ext cx="3426977" cy="3511578"/>
            <a:chOff x="2782716" y="786394"/>
            <a:chExt cx="3426977" cy="351157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EF0BB2C-0E3C-4D78-BEC3-346771E3255A}"/>
                </a:ext>
              </a:extLst>
            </p:cNvPr>
            <p:cNvSpPr txBox="1"/>
            <p:nvPr/>
          </p:nvSpPr>
          <p:spPr>
            <a:xfrm>
              <a:off x="3589174" y="786394"/>
              <a:ext cx="18203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40404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Jefferson Lab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DF7F49D-042D-4AEF-AA4C-4DFBB3065954}"/>
                </a:ext>
              </a:extLst>
            </p:cNvPr>
            <p:cNvGrpSpPr/>
            <p:nvPr/>
          </p:nvGrpSpPr>
          <p:grpSpPr>
            <a:xfrm>
              <a:off x="2782716" y="1255273"/>
              <a:ext cx="3426977" cy="2083192"/>
              <a:chOff x="550468" y="1673190"/>
              <a:chExt cx="3426977" cy="2083192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87D36DDD-529D-4F84-8B0F-56C51A1DCDF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1781" r="42366"/>
              <a:stretch/>
            </p:blipFill>
            <p:spPr>
              <a:xfrm>
                <a:off x="1203351" y="1673190"/>
                <a:ext cx="2121210" cy="2074118"/>
              </a:xfrm>
              <a:prstGeom prst="rect">
                <a:avLst/>
              </a:prstGeom>
            </p:spPr>
          </p:pic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0BF2C3B-D251-4BCA-A14D-D620E2930038}"/>
                  </a:ext>
                </a:extLst>
              </p:cNvPr>
              <p:cNvSpPr/>
              <p:nvPr/>
            </p:nvSpPr>
            <p:spPr>
              <a:xfrm>
                <a:off x="550468" y="3479383"/>
                <a:ext cx="3426977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latin typeface="Calibri Light" panose="020F0302020204030204" pitchFamily="34" charset="0"/>
                    <a:cs typeface="Calibri Light" panose="020F0302020204030204" pitchFamily="34" charset="0"/>
                    <a:hlinkClick r:id="rId4"/>
                  </a:rPr>
                  <a:t>https://doi.org/10.1088/1757-899X/755/1/012136</a:t>
                </a:r>
                <a:r>
                  <a:rPr lang="en-US" sz="12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99205DB-49C2-4004-9F47-1AB34276657B}"/>
                </a:ext>
              </a:extLst>
            </p:cNvPr>
            <p:cNvSpPr txBox="1"/>
            <p:nvPr/>
          </p:nvSpPr>
          <p:spPr>
            <a:xfrm>
              <a:off x="3157670" y="3374642"/>
              <a:ext cx="282865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en-US" sz="18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1.5 GHz</a:t>
              </a:r>
            </a:p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en-US" sz="18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Cold sprayed + </a:t>
              </a:r>
            </a:p>
            <a:p>
              <a:r>
                <a:rPr lang="en-US" sz="18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      electrodeposited copper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053A16B-109F-4BA6-8506-424EB0CF8B30}"/>
              </a:ext>
            </a:extLst>
          </p:cNvPr>
          <p:cNvGrpSpPr/>
          <p:nvPr/>
        </p:nvGrpSpPr>
        <p:grpSpPr>
          <a:xfrm>
            <a:off x="5986294" y="899655"/>
            <a:ext cx="3013543" cy="3306570"/>
            <a:chOff x="6123858" y="786393"/>
            <a:chExt cx="3013543" cy="330657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43FF9B0-C27E-4363-BF82-A9B3CC516AEF}"/>
                </a:ext>
              </a:extLst>
            </p:cNvPr>
            <p:cNvGrpSpPr/>
            <p:nvPr/>
          </p:nvGrpSpPr>
          <p:grpSpPr>
            <a:xfrm>
              <a:off x="6123858" y="1295763"/>
              <a:ext cx="3013543" cy="2150869"/>
              <a:chOff x="6996873" y="1730244"/>
              <a:chExt cx="3013543" cy="2150869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11B84F1-7B77-46DE-931C-E4D074022191}"/>
                  </a:ext>
                </a:extLst>
              </p:cNvPr>
              <p:cNvSpPr/>
              <p:nvPr/>
            </p:nvSpPr>
            <p:spPr>
              <a:xfrm>
                <a:off x="7366281" y="3604114"/>
                <a:ext cx="2274725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latin typeface="Calibri Light" panose="020F0302020204030204" pitchFamily="34" charset="0"/>
                    <a:cs typeface="Calibri Light" panose="020F0302020204030204" pitchFamily="34" charset="0"/>
                    <a:hlinkClick r:id="rId5"/>
                  </a:rPr>
                  <a:t>https://arxiv.org/abs/2002.11755</a:t>
                </a:r>
                <a:r>
                  <a:rPr lang="en-US" sz="12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7DFB8170-D0B4-4837-97C9-EC4436716F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r="8282" b="5881"/>
              <a:stretch/>
            </p:blipFill>
            <p:spPr>
              <a:xfrm>
                <a:off x="6996873" y="1730244"/>
                <a:ext cx="3013543" cy="1870548"/>
              </a:xfrm>
              <a:prstGeom prst="rect">
                <a:avLst/>
              </a:prstGeom>
            </p:spPr>
          </p:pic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95D4F3C-1A43-4579-A921-73A92A57FA1C}"/>
                </a:ext>
              </a:extLst>
            </p:cNvPr>
            <p:cNvSpPr txBox="1"/>
            <p:nvPr/>
          </p:nvSpPr>
          <p:spPr>
            <a:xfrm>
              <a:off x="6449569" y="786393"/>
              <a:ext cx="23621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40404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Cornell University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EFB5662-536C-4C6C-827E-D19FA606F75C}"/>
                </a:ext>
              </a:extLst>
            </p:cNvPr>
            <p:cNvSpPr txBox="1"/>
            <p:nvPr/>
          </p:nvSpPr>
          <p:spPr>
            <a:xfrm>
              <a:off x="6674853" y="3446632"/>
              <a:ext cx="191154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en-US" sz="18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2.6 GHz</a:t>
              </a:r>
            </a:p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en-US" sz="18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Copper clamps</a:t>
              </a:r>
            </a:p>
          </p:txBody>
        </p:sp>
      </p:grp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AF07FBCF-A5F6-48A9-BC58-4D420EAF3D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Dhuley | Cryocooler conduction-cooled SRF cavities | 2021 engineers’ retreat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73855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2/24/2021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A23218-74A4-4850-B1D9-FC57423FDD49}"/>
              </a:ext>
            </a:extLst>
          </p:cNvPr>
          <p:cNvSpPr txBox="1"/>
          <p:nvPr/>
        </p:nvSpPr>
        <p:spPr>
          <a:xfrm>
            <a:off x="774093" y="127421"/>
            <a:ext cx="75958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u="sng" dirty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Enabler for academia</a:t>
            </a:r>
            <a:r>
              <a:rPr lang="en-US" sz="2800" b="1" dirty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 SRF R&amp;D without needing full </a:t>
            </a:r>
          </a:p>
          <a:p>
            <a:pPr algn="ctr"/>
            <a:r>
              <a:rPr lang="en-US" sz="2800" b="1" dirty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stack helium cryogenic systems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0596F6-7B09-489D-A81F-637DA84632BE}"/>
              </a:ext>
            </a:extLst>
          </p:cNvPr>
          <p:cNvSpPr txBox="1"/>
          <p:nvPr/>
        </p:nvSpPr>
        <p:spPr>
          <a:xfrm>
            <a:off x="165552" y="1166213"/>
            <a:ext cx="433299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Osama Mohsen completed PhD research in 2020 using conduction cooled SRF apparatus at IARC@FNAL</a:t>
            </a:r>
            <a:r>
              <a:rPr lang="en-US" sz="1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(</a:t>
            </a:r>
            <a:r>
              <a:rPr lang="en-US" sz="1400" b="1" dirty="0">
                <a:latin typeface="Calibri Light" panose="020F0302020204030204" pitchFamily="34" charset="0"/>
                <a:cs typeface="Calibri Light" panose="020F0302020204030204" pitchFamily="34" charset="0"/>
                <a:hlinkClick r:id="rId2"/>
              </a:rPr>
              <a:t>https://arxiv.org/abs/2012.13388v1</a:t>
            </a:r>
            <a:r>
              <a:rPr lang="en-US" sz="1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High repetition rate field emission source using a conduction cooled SRF cavity</a:t>
            </a:r>
            <a:r>
              <a:rPr lang="en-US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r>
              <a:rPr lang="en-US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More opportunities: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Study of Nb</a:t>
            </a:r>
            <a:r>
              <a:rPr lang="en-US" sz="1600" baseline="-25000" dirty="0"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Sn layer degradation due to electron bombardment from a cavity-integrated electron 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Cryocooler cuts down cooldown/warmup cycle time - enable fast turnaround experiments on new thin film coating techniques and material science for SRF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7B79799-B01C-47B2-9697-5D99FB63E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8544" y="1198022"/>
            <a:ext cx="4479904" cy="3352703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36816BB-74C2-43C0-9912-E7303489D4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Dhuley | Cryocooler conduction-cooled SRF cavities | 2021 engineers’ retreat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56995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2/24/2021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A23218-74A4-4850-B1D9-FC57423FDD49}"/>
              </a:ext>
            </a:extLst>
          </p:cNvPr>
          <p:cNvSpPr txBox="1"/>
          <p:nvPr/>
        </p:nvSpPr>
        <p:spPr>
          <a:xfrm>
            <a:off x="988936" y="127421"/>
            <a:ext cx="7340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Enabler for industry</a:t>
            </a:r>
            <a:r>
              <a:rPr lang="en-US" sz="2800" b="1" dirty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 Private ventures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36816BB-74C2-43C0-9912-E7303489D4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Dhuley | Cryocooler conduction-cooled SRF cavities | 2021 engineers’ retreat</a:t>
            </a:r>
            <a:endParaRPr lang="en-US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2249804-3E7D-4D32-A383-5856CAD9BEFB}"/>
              </a:ext>
            </a:extLst>
          </p:cNvPr>
          <p:cNvGrpSpPr/>
          <p:nvPr/>
        </p:nvGrpSpPr>
        <p:grpSpPr>
          <a:xfrm>
            <a:off x="315812" y="906914"/>
            <a:ext cx="4121449" cy="3603303"/>
            <a:chOff x="294548" y="1098159"/>
            <a:chExt cx="4121449" cy="360330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5EE764E-B063-41F9-BDE9-5B3CB2F7FB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605" t="3018" r="1919" b="2392"/>
            <a:stretch/>
          </p:blipFill>
          <p:spPr>
            <a:xfrm>
              <a:off x="498764" y="1929156"/>
              <a:ext cx="3713018" cy="277230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C033303-EC19-4B92-B1DE-6363E7EEED28}"/>
                </a:ext>
              </a:extLst>
            </p:cNvPr>
            <p:cNvSpPr txBox="1"/>
            <p:nvPr/>
          </p:nvSpPr>
          <p:spPr>
            <a:xfrm>
              <a:off x="294548" y="1098159"/>
              <a:ext cx="412144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Standalone cryomodule for QW resonators </a:t>
              </a:r>
            </a:p>
            <a:p>
              <a:r>
                <a:rPr lang="en-US" sz="18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S. Kutsaev </a:t>
              </a:r>
              <a:r>
                <a:rPr lang="en-US" sz="1800" b="1" i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et al. </a:t>
              </a:r>
              <a:r>
                <a:rPr lang="en-US" sz="18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(2020), </a:t>
              </a:r>
            </a:p>
            <a:p>
              <a:r>
                <a:rPr lang="en-US" sz="1200" b="1" dirty="0">
                  <a:latin typeface="Calibri Light" panose="020F0302020204030204" pitchFamily="34" charset="0"/>
                  <a:cs typeface="Calibri Light" panose="020F0302020204030204" pitchFamily="34" charset="0"/>
                  <a:hlinkClick r:id="rId3"/>
                </a:rPr>
                <a:t>https://ieeexplore.ieee.org/document/9119112/</a:t>
              </a:r>
              <a:r>
                <a:rPr lang="en-US" sz="12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0D94E76-8942-4DD4-9A5A-34E7908AF50A}"/>
              </a:ext>
            </a:extLst>
          </p:cNvPr>
          <p:cNvGrpSpPr/>
          <p:nvPr/>
        </p:nvGrpSpPr>
        <p:grpSpPr>
          <a:xfrm>
            <a:off x="4824079" y="906914"/>
            <a:ext cx="4191212" cy="3509419"/>
            <a:chOff x="4824079" y="1112469"/>
            <a:chExt cx="4191212" cy="350941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7F6E478-48C0-4C3F-B75E-11938EA1A2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018" t="2123" r="2061" b="972"/>
            <a:stretch/>
          </p:blipFill>
          <p:spPr>
            <a:xfrm>
              <a:off x="5696791" y="1974408"/>
              <a:ext cx="2242186" cy="264748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3C9DC69-CF30-47BE-A7E8-E52E39FC2349}"/>
                </a:ext>
              </a:extLst>
            </p:cNvPr>
            <p:cNvSpPr txBox="1"/>
            <p:nvPr/>
          </p:nvSpPr>
          <p:spPr>
            <a:xfrm>
              <a:off x="4824079" y="1112469"/>
              <a:ext cx="419121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SRF </a:t>
              </a:r>
              <a:r>
                <a:rPr lang="en-US" sz="1800" b="1" dirty="0" err="1">
                  <a:latin typeface="Calibri Light" panose="020F0302020204030204" pitchFamily="34" charset="0"/>
                  <a:cs typeface="Calibri Light" panose="020F0302020204030204" pitchFamily="34" charset="0"/>
                </a:rPr>
                <a:t>photogun</a:t>
              </a:r>
              <a:r>
                <a:rPr lang="en-US" sz="18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 for UEM/UED applications</a:t>
              </a:r>
            </a:p>
            <a:p>
              <a:r>
                <a:rPr lang="en-US" sz="18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R. Kostin </a:t>
              </a:r>
              <a:r>
                <a:rPr lang="en-US" sz="1800" b="1" i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et al. </a:t>
              </a:r>
              <a:r>
                <a:rPr lang="en-US" sz="18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(2020),</a:t>
              </a:r>
            </a:p>
            <a:p>
              <a:r>
                <a:rPr lang="en-US" sz="1200" b="1" dirty="0">
                  <a:latin typeface="Calibri Light" panose="020F0302020204030204" pitchFamily="34" charset="0"/>
                  <a:cs typeface="Calibri Light" panose="020F0302020204030204" pitchFamily="34" charset="0"/>
                  <a:hlinkClick r:id="rId5"/>
                </a:rPr>
                <a:t>https://indico.classe.cornell.edu/event/1806/contributions/1460/</a:t>
              </a:r>
              <a:r>
                <a:rPr lang="en-US" sz="12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81258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2/24/2021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36816BB-74C2-43C0-9912-E7303489D4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Dhuley | Cryocooler conduction-cooled SRF cavities | 2021 engineers’ retreat</a:t>
            </a:r>
            <a:endParaRPr lang="en-U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4884CE-BDA1-41FD-8805-9C7D50F83BDA}"/>
              </a:ext>
            </a:extLst>
          </p:cNvPr>
          <p:cNvSpPr txBox="1"/>
          <p:nvPr/>
        </p:nvSpPr>
        <p:spPr>
          <a:xfrm>
            <a:off x="3137088" y="127421"/>
            <a:ext cx="28698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Acknowledgement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648B60-B8B1-4AB5-AF27-DB9D714FAF56}"/>
              </a:ext>
            </a:extLst>
          </p:cNvPr>
          <p:cNvSpPr/>
          <p:nvPr/>
        </p:nvSpPr>
        <p:spPr>
          <a:xfrm>
            <a:off x="211613" y="701349"/>
            <a:ext cx="83970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This presentation has been authored by Fermi Research Alliance, LLC under Contract No. DE-AC02-07CH11359 with the U.S. Department of Energy, Office of Science, Office of High Energy Physics.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F121B4-B7BE-4B7E-8C93-A1951E946F90}"/>
              </a:ext>
            </a:extLst>
          </p:cNvPr>
          <p:cNvSpPr txBox="1"/>
          <p:nvPr/>
        </p:nvSpPr>
        <p:spPr>
          <a:xfrm>
            <a:off x="227188" y="1308207"/>
            <a:ext cx="868962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Calibri Light" panose="020F0302020204030204" pitchFamily="34" charset="0"/>
                <a:cs typeface="Calibri Light" panose="020F0302020204030204" pitchFamily="34" charset="0"/>
              </a:rPr>
              <a:t>Conduction-cooled SRF demonstration: </a:t>
            </a:r>
            <a:r>
              <a:rPr lang="en-US" sz="15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J.C.T. Thangaraj</a:t>
            </a:r>
            <a:r>
              <a:rPr lang="en-US" sz="1500" dirty="0">
                <a:latin typeface="Calibri Light" panose="020F0302020204030204" pitchFamily="34" charset="0"/>
                <a:cs typeface="Calibri Light" panose="020F0302020204030204" pitchFamily="34" charset="0"/>
              </a:rPr>
              <a:t>, Fermilab LDRD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Calibri Light" panose="020F0302020204030204" pitchFamily="34" charset="0"/>
                <a:cs typeface="Calibri Light" panose="020F0302020204030204" pitchFamily="34" charset="0"/>
              </a:rPr>
              <a:t>Accelerator design studies: </a:t>
            </a:r>
            <a:r>
              <a:rPr lang="en-US" sz="15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R.C. Dhuley</a:t>
            </a:r>
            <a:r>
              <a:rPr lang="en-US" sz="1500" dirty="0">
                <a:latin typeface="Calibri Light" panose="020F0302020204030204" pitchFamily="34" charset="0"/>
                <a:cs typeface="Calibri Light" panose="020F0302020204030204" pitchFamily="34" charset="0"/>
              </a:rPr>
              <a:t> DOE HEP Accelerator Stewardship Award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Calibri Light" panose="020F0302020204030204" pitchFamily="34" charset="0"/>
                <a:cs typeface="Calibri Light" panose="020F0302020204030204" pitchFamily="34" charset="0"/>
              </a:rPr>
              <a:t>Compact SRF accelerator development: </a:t>
            </a:r>
            <a:r>
              <a:rPr lang="en-US" sz="15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T. Kroc, R.C. Dhuley</a:t>
            </a:r>
            <a:r>
              <a:rPr lang="en-US" sz="1500" dirty="0">
                <a:latin typeface="Calibri Light" panose="020F0302020204030204" pitchFamily="34" charset="0"/>
                <a:cs typeface="Calibri Light" panose="020F0302020204030204" pitchFamily="34" charset="0"/>
              </a:rPr>
              <a:t> NNSA</a:t>
            </a:r>
            <a:r>
              <a:rPr lang="en-US" sz="15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500" dirty="0">
                <a:latin typeface="Calibri Light" panose="020F0302020204030204" pitchFamily="34" charset="0"/>
                <a:cs typeface="Calibri Light" panose="020F0302020204030204" pitchFamily="34" charset="0"/>
              </a:rPr>
              <a:t>and</a:t>
            </a:r>
            <a:r>
              <a:rPr lang="en-US" sz="15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R.D. Kephart, </a:t>
            </a:r>
            <a:r>
              <a:rPr lang="en-US" sz="1500" dirty="0">
                <a:latin typeface="Calibri Light" panose="020F0302020204030204" pitchFamily="34" charset="0"/>
                <a:cs typeface="Calibri Light" panose="020F0302020204030204" pitchFamily="34" charset="0"/>
              </a:rPr>
              <a:t>US Army Corps of Engineers (ERDC)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Calibri Light" panose="020F0302020204030204" pitchFamily="34" charset="0"/>
                <a:cs typeface="Calibri Light" panose="020F0302020204030204" pitchFamily="34" charset="0"/>
              </a:rPr>
              <a:t>Nb</a:t>
            </a:r>
            <a:r>
              <a:rPr lang="en-US" sz="1500" baseline="-25000" dirty="0"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  <a:r>
              <a:rPr lang="en-US" sz="1500" dirty="0">
                <a:latin typeface="Calibri Light" panose="020F0302020204030204" pitchFamily="34" charset="0"/>
                <a:cs typeface="Calibri Light" panose="020F0302020204030204" pitchFamily="34" charset="0"/>
              </a:rPr>
              <a:t>Sn SRF R&amp;D: </a:t>
            </a:r>
            <a:r>
              <a:rPr lang="en-US" sz="15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S. Posen</a:t>
            </a:r>
            <a:r>
              <a:rPr lang="en-US" sz="1500" dirty="0">
                <a:latin typeface="Calibri Light" panose="020F0302020204030204" pitchFamily="34" charset="0"/>
                <a:cs typeface="Calibri Light" panose="020F0302020204030204" pitchFamily="34" charset="0"/>
              </a:rPr>
              <a:t>, Fermilab LDRD and DOE Early Career Award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3AC6F9E-DA12-472B-9263-D4E8AEFA5410}"/>
              </a:ext>
            </a:extLst>
          </p:cNvPr>
          <p:cNvGrpSpPr/>
          <p:nvPr/>
        </p:nvGrpSpPr>
        <p:grpSpPr>
          <a:xfrm>
            <a:off x="197628" y="2588798"/>
            <a:ext cx="8748744" cy="1977606"/>
            <a:chOff x="130378" y="2459326"/>
            <a:chExt cx="8748744" cy="197760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672D753-012B-4148-8EA9-FF8FF5359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4878" y="3435208"/>
              <a:ext cx="2800450" cy="86087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E3CCC31-E9BA-4C84-A0AF-D52D7790F3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52201" y="3603690"/>
              <a:ext cx="2588294" cy="61363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EF9072E-216F-4E3F-BA44-1519E7393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35734" y="3384086"/>
              <a:ext cx="1059552" cy="1052846"/>
            </a:xfrm>
            <a:prstGeom prst="rect">
              <a:avLst/>
            </a:prstGeom>
          </p:spPr>
        </p:pic>
        <p:pic>
          <p:nvPicPr>
            <p:cNvPr id="22" name="Picture 1">
              <a:extLst>
                <a:ext uri="{FF2B5EF4-FFF2-40B4-BE49-F238E27FC236}">
                  <a16:creationId xmlns:a16="http://schemas.microsoft.com/office/drawing/2014/main" id="{DE71E889-7E84-437A-A093-9A27DA33B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37088" y="2529604"/>
              <a:ext cx="1604105" cy="719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CB58000-9DFD-485B-97C8-4A07B98B22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0378" y="2492363"/>
              <a:ext cx="2800450" cy="89861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C6BE138-B77A-4A5E-B1D0-547ECCF6A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62735" y="2502236"/>
              <a:ext cx="1916387" cy="898617"/>
            </a:xfrm>
            <a:prstGeom prst="rect">
              <a:avLst/>
            </a:prstGeom>
          </p:spPr>
        </p:pic>
        <p:pic>
          <p:nvPicPr>
            <p:cNvPr id="25" name="Picture 24" descr="Logo&#10;&#10;Description automatically generated">
              <a:extLst>
                <a:ext uri="{FF2B5EF4-FFF2-40B4-BE49-F238E27FC236}">
                  <a16:creationId xmlns:a16="http://schemas.microsoft.com/office/drawing/2014/main" id="{E03D5F50-F200-4BBC-A579-65C0F03A0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46348" y="2459326"/>
              <a:ext cx="1916387" cy="7386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2626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25BEE78-B906-EA4C-8535-5AE4E63B4DB3}" type="datetime1">
              <a:rPr lang="en-US" smtClean="0"/>
              <a:t>2/24/2021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Dhuley | Cryocooler conduction-cooled SRF cavities | 2021 engineers’ retreat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1B3591-8274-44FE-BBEC-D44DC53DA96D}"/>
              </a:ext>
            </a:extLst>
          </p:cNvPr>
          <p:cNvSpPr txBox="1"/>
          <p:nvPr/>
        </p:nvSpPr>
        <p:spPr>
          <a:xfrm>
            <a:off x="3095409" y="2048530"/>
            <a:ext cx="2953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Thanks! Questions?</a:t>
            </a:r>
          </a:p>
        </p:txBody>
      </p:sp>
    </p:spTree>
    <p:extLst>
      <p:ext uri="{BB962C8B-B14F-4D97-AF65-F5344CB8AC3E}">
        <p14:creationId xmlns:p14="http://schemas.microsoft.com/office/powerpoint/2010/main" val="1778906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2/24/2021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Dhuley | Cryocooler conduction-cooled SRF cavities | 2021 engineers’ retreat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0769EB-5727-4338-BF2F-AB7BD3DFF12A}"/>
              </a:ext>
            </a:extLst>
          </p:cNvPr>
          <p:cNvSpPr txBox="1"/>
          <p:nvPr/>
        </p:nvSpPr>
        <p:spPr>
          <a:xfrm>
            <a:off x="337479" y="127421"/>
            <a:ext cx="84693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Extra: Conduction link performance, cavity thermal stability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EE3BF90-7785-4702-BF62-7D95D02F7CEC}"/>
              </a:ext>
            </a:extLst>
          </p:cNvPr>
          <p:cNvGrpSpPr/>
          <p:nvPr/>
        </p:nvGrpSpPr>
        <p:grpSpPr>
          <a:xfrm>
            <a:off x="214515" y="1402866"/>
            <a:ext cx="3859102" cy="2743438"/>
            <a:chOff x="243209" y="1402866"/>
            <a:chExt cx="3859102" cy="274343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A63FD98-1736-4923-974D-4428714B5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3209" y="1402866"/>
              <a:ext cx="3859102" cy="2743438"/>
            </a:xfrm>
            <a:prstGeom prst="rect">
              <a:avLst/>
            </a:prstGeom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1483441-3073-47A3-862F-A93B095C6A83}"/>
                </a:ext>
              </a:extLst>
            </p:cNvPr>
            <p:cNvGrpSpPr/>
            <p:nvPr/>
          </p:nvGrpSpPr>
          <p:grpSpPr>
            <a:xfrm rot="21313720">
              <a:off x="1721599" y="2819372"/>
              <a:ext cx="1598707" cy="459774"/>
              <a:chOff x="1978443" y="1879282"/>
              <a:chExt cx="1598707" cy="459774"/>
            </a:xfrm>
          </p:grpSpPr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45418A9F-B2E8-414D-8B23-24E54E7306DA}"/>
                  </a:ext>
                </a:extLst>
              </p:cNvPr>
              <p:cNvCxnSpPr>
                <a:cxnSpLocks/>
              </p:cNvCxnSpPr>
              <p:nvPr/>
            </p:nvCxnSpPr>
            <p:spPr>
              <a:xfrm rot="286280" flipV="1">
                <a:off x="2216474" y="1879282"/>
                <a:ext cx="927071" cy="31256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6307481-5567-4A2E-AFC5-F109CC433E76}"/>
                  </a:ext>
                </a:extLst>
              </p:cNvPr>
              <p:cNvSpPr txBox="1"/>
              <p:nvPr/>
            </p:nvSpPr>
            <p:spPr>
              <a:xfrm rot="20700000">
                <a:off x="1978443" y="2062057"/>
                <a:ext cx="1598707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Increasing </a:t>
                </a:r>
                <a:r>
                  <a:rPr lang="en-US" sz="1200" b="1" i="1" dirty="0" err="1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P</a:t>
                </a:r>
                <a:r>
                  <a:rPr lang="en-US" sz="1200" b="1" i="1" baseline="-25000" dirty="0" err="1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diss</a:t>
                </a:r>
                <a:r>
                  <a:rPr lang="en-US" sz="1200" b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with </a:t>
                </a:r>
                <a:r>
                  <a:rPr lang="en-US" sz="1200" b="1" i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E</a:t>
                </a:r>
                <a:r>
                  <a:rPr lang="en-US" sz="1200" b="1" i="1" baseline="-250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acc</a:t>
                </a:r>
              </a:p>
            </p:txBody>
          </p:sp>
        </p:grp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3D259704-FA26-4EB8-8040-F72EDCE01C81}"/>
              </a:ext>
            </a:extLst>
          </p:cNvPr>
          <p:cNvSpPr txBox="1"/>
          <p:nvPr/>
        </p:nvSpPr>
        <p:spPr>
          <a:xfrm>
            <a:off x="222251" y="748493"/>
            <a:ext cx="3859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Comparison of measured and simulated</a:t>
            </a:r>
          </a:p>
          <a:p>
            <a:r>
              <a:rPr lang="en-US" sz="1600" b="1" dirty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link thermal conductance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A009031-9A1C-4FD8-8194-6938596FE0A7}"/>
              </a:ext>
            </a:extLst>
          </p:cNvPr>
          <p:cNvGrpSpPr/>
          <p:nvPr/>
        </p:nvGrpSpPr>
        <p:grpSpPr>
          <a:xfrm>
            <a:off x="4484902" y="748493"/>
            <a:ext cx="4536834" cy="3698662"/>
            <a:chOff x="4484902" y="748493"/>
            <a:chExt cx="4536834" cy="369866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EEF3817-7B34-498B-ABEA-A432661556F9}"/>
                </a:ext>
              </a:extLst>
            </p:cNvPr>
            <p:cNvSpPr txBox="1"/>
            <p:nvPr/>
          </p:nvSpPr>
          <p:spPr>
            <a:xfrm>
              <a:off x="4484902" y="748493"/>
              <a:ext cx="444458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40404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Computed cavity surface temperature at steady state with 6.6 MV/m cw </a:t>
              </a:r>
            </a:p>
            <a:p>
              <a:pPr marL="285750" indent="-285750">
                <a:buFontTx/>
                <a:buChar char="-"/>
              </a:pPr>
              <a:r>
                <a:rPr lang="en-US" sz="16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Ring temperature = 7.2 K (boundary condition)</a:t>
              </a:r>
            </a:p>
            <a:p>
              <a:pPr marL="285750" indent="-285750">
                <a:buFontTx/>
                <a:buChar char="-"/>
              </a:pPr>
              <a:r>
                <a:rPr lang="en-US" sz="16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RF dissipation = 4 W (boundary condition)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106053A-36A8-4579-B786-C93291C2B473}"/>
                </a:ext>
              </a:extLst>
            </p:cNvPr>
            <p:cNvSpPr txBox="1"/>
            <p:nvPr/>
          </p:nvSpPr>
          <p:spPr>
            <a:xfrm>
              <a:off x="7338014" y="2951379"/>
              <a:ext cx="16837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l-GR" sz="1600" b="1" dirty="0">
                  <a:solidFill>
                    <a:schemeClr val="accent6">
                      <a:lumMod val="50000"/>
                    </a:schemeClr>
                  </a:solidFill>
                  <a:highlight>
                    <a:srgbClr val="FFFF00"/>
                  </a:highlight>
                  <a:latin typeface="Calibri Light" panose="020F0302020204030204" pitchFamily="34" charset="0"/>
                  <a:cs typeface="Calibri Light" panose="020F0302020204030204" pitchFamily="34" charset="0"/>
                </a:rPr>
                <a:t>Δ</a:t>
              </a:r>
              <a:r>
                <a:rPr lang="en-US" sz="1600" b="1" dirty="0" err="1">
                  <a:solidFill>
                    <a:schemeClr val="accent6">
                      <a:lumMod val="50000"/>
                    </a:schemeClr>
                  </a:solidFill>
                  <a:highlight>
                    <a:srgbClr val="FFFF00"/>
                  </a:highlight>
                  <a:latin typeface="Calibri Light" panose="020F0302020204030204" pitchFamily="34" charset="0"/>
                  <a:cs typeface="Calibri Light" panose="020F0302020204030204" pitchFamily="34" charset="0"/>
                </a:rPr>
                <a:t>T</a:t>
              </a:r>
              <a:r>
                <a:rPr lang="en-US" sz="1600" b="1" baseline="-25000" dirty="0" err="1">
                  <a:solidFill>
                    <a:schemeClr val="accent6">
                      <a:lumMod val="50000"/>
                    </a:schemeClr>
                  </a:solidFill>
                  <a:highlight>
                    <a:srgbClr val="FFFF00"/>
                  </a:highlight>
                  <a:latin typeface="Calibri Light" panose="020F0302020204030204" pitchFamily="34" charset="0"/>
                  <a:cs typeface="Calibri Light" panose="020F0302020204030204" pitchFamily="34" charset="0"/>
                </a:rPr>
                <a:t>spatial</a:t>
              </a:r>
              <a:r>
                <a:rPr lang="en-US" sz="1600" b="1" baseline="-25000" dirty="0">
                  <a:solidFill>
                    <a:schemeClr val="accent6">
                      <a:lumMod val="50000"/>
                    </a:schemeClr>
                  </a:solidFill>
                  <a:highlight>
                    <a:srgbClr val="FFFF00"/>
                  </a:highlight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sz="1600" b="1" dirty="0">
                  <a:solidFill>
                    <a:schemeClr val="accent6">
                      <a:lumMod val="50000"/>
                    </a:schemeClr>
                  </a:solidFill>
                  <a:highlight>
                    <a:srgbClr val="FFFF00"/>
                  </a:highlight>
                  <a:latin typeface="Calibri Light" panose="020F0302020204030204" pitchFamily="34" charset="0"/>
                  <a:cs typeface="Calibri Light" panose="020F0302020204030204" pitchFamily="34" charset="0"/>
                </a:rPr>
                <a:t>&lt;0.15 K </a:t>
              </a:r>
              <a:endParaRPr lang="en-US" sz="1600" b="1" baseline="-25000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 dirty="0" err="1">
                  <a:solidFill>
                    <a:schemeClr val="accent6">
                      <a:lumMod val="50000"/>
                    </a:schemeClr>
                  </a:solidFill>
                  <a:highlight>
                    <a:srgbClr val="FFFF00"/>
                  </a:highlight>
                  <a:latin typeface="Calibri Light" panose="020F0302020204030204" pitchFamily="34" charset="0"/>
                  <a:cs typeface="Calibri Light" panose="020F0302020204030204" pitchFamily="34" charset="0"/>
                </a:rPr>
                <a:t>T</a:t>
              </a:r>
              <a:r>
                <a:rPr lang="en-US" sz="1600" b="1" baseline="-25000" dirty="0" err="1">
                  <a:solidFill>
                    <a:schemeClr val="accent6">
                      <a:lumMod val="50000"/>
                    </a:schemeClr>
                  </a:solidFill>
                  <a:highlight>
                    <a:srgbClr val="FFFF00"/>
                  </a:highlight>
                  <a:latin typeface="Calibri Light" panose="020F0302020204030204" pitchFamily="34" charset="0"/>
                  <a:cs typeface="Calibri Light" panose="020F0302020204030204" pitchFamily="34" charset="0"/>
                </a:rPr>
                <a:t>max</a:t>
              </a:r>
              <a:r>
                <a:rPr lang="en-US" sz="1600" b="1" dirty="0">
                  <a:solidFill>
                    <a:schemeClr val="accent6">
                      <a:lumMod val="50000"/>
                    </a:schemeClr>
                  </a:solidFill>
                  <a:highlight>
                    <a:srgbClr val="FFFF00"/>
                  </a:highlight>
                  <a:latin typeface="Calibri Light" panose="020F0302020204030204" pitchFamily="34" charset="0"/>
                  <a:cs typeface="Calibri Light" panose="020F0302020204030204" pitchFamily="34" charset="0"/>
                </a:rPr>
                <a:t> &lt; 9 K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795ED88-EDFE-4E99-9488-EF5C06C8B85E}"/>
                </a:ext>
              </a:extLst>
            </p:cNvPr>
            <p:cNvGrpSpPr/>
            <p:nvPr/>
          </p:nvGrpSpPr>
          <p:grpSpPr>
            <a:xfrm>
              <a:off x="4499816" y="1988399"/>
              <a:ext cx="2838198" cy="2458756"/>
              <a:chOff x="4499816" y="1988399"/>
              <a:chExt cx="2838198" cy="2458756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0A89877D-6073-4523-979A-7CF189D5D5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99816" y="1988399"/>
                <a:ext cx="2838198" cy="2241718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724461F-8AB2-4045-A96F-EBA89F79B186}"/>
                  </a:ext>
                </a:extLst>
              </p:cNvPr>
              <p:cNvSpPr txBox="1"/>
              <p:nvPr/>
            </p:nvSpPr>
            <p:spPr>
              <a:xfrm>
                <a:off x="4635771" y="4170156"/>
                <a:ext cx="242726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Courtesy : R. Kostin (Euclid </a:t>
                </a:r>
                <a:r>
                  <a:rPr lang="en-US" sz="1200" dirty="0" err="1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Techlabs</a:t>
                </a:r>
                <a:r>
                  <a:rPr lang="en-US" sz="12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)</a:t>
                </a:r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2D51D23-5CDF-4E54-B906-1F77F776EA6E}"/>
              </a:ext>
            </a:extLst>
          </p:cNvPr>
          <p:cNvGrpSpPr/>
          <p:nvPr/>
        </p:nvGrpSpPr>
        <p:grpSpPr>
          <a:xfrm>
            <a:off x="429419" y="2760621"/>
            <a:ext cx="1263808" cy="1742689"/>
            <a:chOff x="429419" y="2760621"/>
            <a:chExt cx="1263808" cy="1742689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2791129-12EE-4356-8404-3D23724FEEA2}"/>
                </a:ext>
              </a:extLst>
            </p:cNvPr>
            <p:cNvSpPr/>
            <p:nvPr/>
          </p:nvSpPr>
          <p:spPr>
            <a:xfrm>
              <a:off x="1371600" y="2760621"/>
              <a:ext cx="173993" cy="552205"/>
            </a:xfrm>
            <a:prstGeom prst="ellipse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234E9BF-87FB-4E9E-A94E-7D97DC95FDE7}"/>
                </a:ext>
              </a:extLst>
            </p:cNvPr>
            <p:cNvSpPr txBox="1"/>
            <p:nvPr/>
          </p:nvSpPr>
          <p:spPr>
            <a:xfrm>
              <a:off x="429419" y="4164756"/>
              <a:ext cx="12638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404040"/>
                  </a:solidFill>
                  <a:highlight>
                    <a:srgbClr val="FFFF00"/>
                  </a:highlight>
                  <a:latin typeface="Calibri Light" panose="020F0302020204030204" pitchFamily="34" charset="0"/>
                  <a:cs typeface="Calibri Light" panose="020F0302020204030204" pitchFamily="34" charset="0"/>
                </a:rPr>
                <a:t>Good match!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2DD78CF-4714-4EC0-A979-C2BF840AD4BD}"/>
                </a:ext>
              </a:extLst>
            </p:cNvPr>
            <p:cNvCxnSpPr>
              <a:cxnSpLocks/>
              <a:stCxn id="13" idx="0"/>
            </p:cNvCxnSpPr>
            <p:nvPr/>
          </p:nvCxnSpPr>
          <p:spPr>
            <a:xfrm flipV="1">
              <a:off x="1061323" y="3312828"/>
              <a:ext cx="310277" cy="851928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616876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9E0200-DCE9-4F8D-9CEA-A4AB00F4E39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2/24/2021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BCCF4-8AF8-4998-AEF6-29EF18B230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Dhuley | Cryocooler conduction-cooled SRF cavities | 2021 engineers’ retreat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58E39F-0DD1-4572-80FB-7B06F6BD38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2310986-146B-433A-B7C6-57A47C2EA085}"/>
              </a:ext>
            </a:extLst>
          </p:cNvPr>
          <p:cNvGrpSpPr/>
          <p:nvPr/>
        </p:nvGrpSpPr>
        <p:grpSpPr>
          <a:xfrm>
            <a:off x="1412195" y="723069"/>
            <a:ext cx="6513452" cy="3767214"/>
            <a:chOff x="92377" y="1057954"/>
            <a:chExt cx="6513452" cy="376721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E5B848A-4C8F-410D-9779-30A330E34BF9}"/>
                </a:ext>
              </a:extLst>
            </p:cNvPr>
            <p:cNvGrpSpPr/>
            <p:nvPr/>
          </p:nvGrpSpPr>
          <p:grpSpPr>
            <a:xfrm>
              <a:off x="92377" y="1057954"/>
              <a:ext cx="6513452" cy="3564393"/>
              <a:chOff x="-20048" y="810619"/>
              <a:chExt cx="6513452" cy="3564393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C9926AE1-432C-4E93-83B6-653F30A240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36" t="4143" r="7375" b="1905"/>
              <a:stretch/>
            </p:blipFill>
            <p:spPr>
              <a:xfrm>
                <a:off x="2402267" y="810619"/>
                <a:ext cx="1916053" cy="3564393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76FA711-6FFF-4F8E-9768-2E3413AF9887}"/>
                  </a:ext>
                </a:extLst>
              </p:cNvPr>
              <p:cNvSpPr txBox="1"/>
              <p:nvPr/>
            </p:nvSpPr>
            <p:spPr>
              <a:xfrm>
                <a:off x="636588" y="3806339"/>
                <a:ext cx="138781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50504E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Vacuum vessel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5598F4D-52F5-49F9-859B-B8E6BF261CE1}"/>
                  </a:ext>
                </a:extLst>
              </p:cNvPr>
              <p:cNvSpPr txBox="1"/>
              <p:nvPr/>
            </p:nvSpPr>
            <p:spPr>
              <a:xfrm>
                <a:off x="616907" y="3114555"/>
                <a:ext cx="171306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CC0099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Magnetic shield</a:t>
                </a:r>
              </a:p>
              <a:p>
                <a:r>
                  <a:rPr lang="en-US" sz="1600" b="1" dirty="0">
                    <a:solidFill>
                      <a:srgbClr val="CC0099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(</a:t>
                </a:r>
                <a:r>
                  <a:rPr lang="en-US" sz="1600" b="1" dirty="0">
                    <a:solidFill>
                      <a:srgbClr val="CC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~</a:t>
                </a:r>
                <a:r>
                  <a:rPr lang="en-US" sz="1600" b="1" dirty="0">
                    <a:solidFill>
                      <a:srgbClr val="CC0099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15 mG)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94E2FF8-3B75-4CA8-B5C4-BD5D4ECBD38B}"/>
                  </a:ext>
                </a:extLst>
              </p:cNvPr>
              <p:cNvSpPr txBox="1"/>
              <p:nvPr/>
            </p:nvSpPr>
            <p:spPr>
              <a:xfrm>
                <a:off x="4226821" y="2330397"/>
                <a:ext cx="22665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accent1">
                        <a:lumMod val="50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Thermal shield</a:t>
                </a:r>
              </a:p>
              <a:p>
                <a:r>
                  <a:rPr lang="en-US" sz="1600" b="1" dirty="0">
                    <a:solidFill>
                      <a:schemeClr val="accent1">
                        <a:lumMod val="50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(cooled by the 45 K stage)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58B34AE-A9FE-4B5D-857B-843F02FB3258}"/>
                  </a:ext>
                </a:extLst>
              </p:cNvPr>
              <p:cNvSpPr txBox="1"/>
              <p:nvPr/>
            </p:nvSpPr>
            <p:spPr>
              <a:xfrm>
                <a:off x="4224070" y="1200170"/>
                <a:ext cx="1904689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50504E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Two-stage cryocooler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b="1" dirty="0">
                    <a:solidFill>
                      <a:srgbClr val="50504E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55 W @ 45 K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b="1" dirty="0">
                    <a:solidFill>
                      <a:srgbClr val="50504E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2 W @ 4.2 K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9946188-8A00-4B63-9441-0D405D3A23C3}"/>
                  </a:ext>
                </a:extLst>
              </p:cNvPr>
              <p:cNvSpPr txBox="1"/>
              <p:nvPr/>
            </p:nvSpPr>
            <p:spPr>
              <a:xfrm>
                <a:off x="4214291" y="3236644"/>
                <a:ext cx="22136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bg1">
                        <a:lumMod val="50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SRF cavity with Al link</a:t>
                </a:r>
              </a:p>
              <a:p>
                <a:r>
                  <a:rPr lang="en-US" sz="1600" b="1" dirty="0">
                    <a:solidFill>
                      <a:schemeClr val="bg1">
                        <a:lumMod val="50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(cooled by the 4 K stage)</a:t>
                </a:r>
              </a:p>
            </p:txBody>
          </p: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7B65BD94-1B25-47FA-BF82-A449D1A8328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56867" y="2733836"/>
                <a:ext cx="209682" cy="112741"/>
              </a:xfrm>
              <a:prstGeom prst="straightConnector1">
                <a:avLst/>
              </a:prstGeom>
              <a:ln w="19050">
                <a:solidFill>
                  <a:srgbClr val="40404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86A75347-C94F-4349-A339-FEB1166CF64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04708" y="3686340"/>
                <a:ext cx="505640" cy="289276"/>
              </a:xfrm>
              <a:prstGeom prst="straightConnector1">
                <a:avLst/>
              </a:prstGeom>
              <a:ln w="12700">
                <a:solidFill>
                  <a:srgbClr val="40404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6694BA34-B5F1-4F9B-BB55-19CBE7F97FE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98241" y="1413101"/>
                <a:ext cx="390712" cy="0"/>
              </a:xfrm>
              <a:prstGeom prst="straightConnector1">
                <a:avLst/>
              </a:prstGeom>
              <a:ln>
                <a:solidFill>
                  <a:srgbClr val="50504E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19097629-DA91-4DF2-AF82-44D2F06726A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32397" y="2915172"/>
                <a:ext cx="548809" cy="267923"/>
              </a:xfrm>
              <a:prstGeom prst="straightConnector1">
                <a:avLst/>
              </a:prstGeom>
              <a:ln>
                <a:solidFill>
                  <a:srgbClr val="50504E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2D56F2D2-2068-4FCE-B931-29356F8C0A9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537681" y="2915172"/>
                <a:ext cx="660442" cy="485296"/>
              </a:xfrm>
              <a:prstGeom prst="straightConnector1">
                <a:avLst/>
              </a:prstGeom>
              <a:ln>
                <a:solidFill>
                  <a:srgbClr val="50504E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CCAF8CE3-8DFF-4602-948D-CFE48F54BE40}"/>
                  </a:ext>
                </a:extLst>
              </p:cNvPr>
              <p:cNvGrpSpPr/>
              <p:nvPr/>
            </p:nvGrpSpPr>
            <p:grpSpPr>
              <a:xfrm>
                <a:off x="-20048" y="1337298"/>
                <a:ext cx="3280410" cy="2072964"/>
                <a:chOff x="-20048" y="1337298"/>
                <a:chExt cx="3280410" cy="2072964"/>
              </a:xfrm>
            </p:grpSpPr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3902573C-AD67-4C56-BC76-B139ADD67876}"/>
                    </a:ext>
                  </a:extLst>
                </p:cNvPr>
                <p:cNvGrpSpPr/>
                <p:nvPr/>
              </p:nvGrpSpPr>
              <p:grpSpPr>
                <a:xfrm>
                  <a:off x="-20048" y="1337298"/>
                  <a:ext cx="3280410" cy="2072964"/>
                  <a:chOff x="-20048" y="1337298"/>
                  <a:chExt cx="3280410" cy="2072964"/>
                </a:xfrm>
              </p:grpSpPr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061880F9-46B3-4FAC-A4C0-554F60344B1C}"/>
                      </a:ext>
                    </a:extLst>
                  </p:cNvPr>
                  <p:cNvSpPr txBox="1"/>
                  <p:nvPr/>
                </p:nvSpPr>
                <p:spPr>
                  <a:xfrm>
                    <a:off x="-20048" y="1730598"/>
                    <a:ext cx="2486578" cy="984885"/>
                  </a:xfrm>
                  <a:prstGeom prst="rect">
                    <a:avLst/>
                  </a:prstGeom>
                  <a:noFill/>
                  <a:ln w="19050">
                    <a:solidFill>
                      <a:srgbClr val="FF0000"/>
                    </a:solidFill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/>
                      <a:t>RF system</a:t>
                    </a:r>
                  </a:p>
                  <a:p>
                    <a:r>
                      <a:rPr lang="en-US" sz="1400" dirty="0"/>
                      <a:t>-  10 W cw @ 650 MHz, 1.3 GHz</a:t>
                    </a:r>
                  </a:p>
                  <a:p>
                    <a:r>
                      <a:rPr lang="en-US" sz="1400" dirty="0"/>
                      <a:t>-  Resonance locking</a:t>
                    </a:r>
                  </a:p>
                  <a:p>
                    <a:r>
                      <a:rPr lang="en-US" sz="1400" dirty="0"/>
                      <a:t>-  </a:t>
                    </a:r>
                    <a:r>
                      <a:rPr lang="en-US" sz="1400" dirty="0" err="1"/>
                      <a:t>P</a:t>
                    </a:r>
                    <a:r>
                      <a:rPr lang="en-US" sz="1400" baseline="-25000" dirty="0" err="1"/>
                      <a:t>f</a:t>
                    </a:r>
                    <a:r>
                      <a:rPr lang="en-US" sz="1400" dirty="0"/>
                      <a:t>, </a:t>
                    </a:r>
                    <a:r>
                      <a:rPr lang="en-US" sz="1400" dirty="0" err="1"/>
                      <a:t>P</a:t>
                    </a:r>
                    <a:r>
                      <a:rPr lang="en-US" sz="1400" baseline="-25000" dirty="0" err="1"/>
                      <a:t>r</a:t>
                    </a:r>
                    <a:r>
                      <a:rPr lang="en-US" sz="1400" dirty="0"/>
                      <a:t>, P</a:t>
                    </a:r>
                    <a:r>
                      <a:rPr lang="en-US" sz="1400" baseline="-25000" dirty="0"/>
                      <a:t>t</a:t>
                    </a:r>
                    <a:r>
                      <a:rPr lang="en-US" sz="1400" dirty="0"/>
                      <a:t>, </a:t>
                    </a:r>
                    <a:r>
                      <a:rPr lang="en-US" sz="1400" dirty="0" err="1"/>
                      <a:t>τ</a:t>
                    </a:r>
                    <a:r>
                      <a:rPr lang="en-US" sz="1400" baseline="-25000" dirty="0" err="1"/>
                      <a:t>L</a:t>
                    </a:r>
                    <a:r>
                      <a:rPr lang="en-US" sz="1400" dirty="0"/>
                      <a:t> measurements</a:t>
                    </a:r>
                  </a:p>
                </p:txBody>
              </p:sp>
              <p:cxnSp>
                <p:nvCxnSpPr>
                  <p:cNvPr id="27" name="Straight Connector 26">
                    <a:extLst>
                      <a:ext uri="{FF2B5EF4-FFF2-40B4-BE49-F238E27FC236}">
                        <a16:creationId xmlns:a16="http://schemas.microsoft.com/office/drawing/2014/main" id="{CB9056FE-9459-400E-81A1-8D38A52881A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530603" y="1337298"/>
                    <a:ext cx="0" cy="39330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Straight Connector 27">
                    <a:extLst>
                      <a:ext uri="{FF2B5EF4-FFF2-40B4-BE49-F238E27FC236}">
                        <a16:creationId xmlns:a16="http://schemas.microsoft.com/office/drawing/2014/main" id="{23130049-4A2A-49E0-9023-368F1741DEC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530603" y="1337298"/>
                    <a:ext cx="1722263" cy="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Straight Connector 28">
                    <a:extLst>
                      <a:ext uri="{FF2B5EF4-FFF2-40B4-BE49-F238E27FC236}">
                        <a16:creationId xmlns:a16="http://schemas.microsoft.com/office/drawing/2014/main" id="{F95319BB-63D8-40E7-BAE6-237ED59704E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60362" y="1337298"/>
                    <a:ext cx="0" cy="843771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Connector 29">
                    <a:extLst>
                      <a:ext uri="{FF2B5EF4-FFF2-40B4-BE49-F238E27FC236}">
                        <a16:creationId xmlns:a16="http://schemas.microsoft.com/office/drawing/2014/main" id="{3C720C99-C9BB-49EE-9A77-1FC37268DE9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612672" y="1418705"/>
                    <a:ext cx="0" cy="311894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Connector 30">
                    <a:extLst>
                      <a:ext uri="{FF2B5EF4-FFF2-40B4-BE49-F238E27FC236}">
                        <a16:creationId xmlns:a16="http://schemas.microsoft.com/office/drawing/2014/main" id="{F2BF1810-8AD5-4AD2-ACAE-AABD5EC139C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597682" y="1418705"/>
                    <a:ext cx="1555436" cy="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Connector 31">
                    <a:extLst>
                      <a:ext uri="{FF2B5EF4-FFF2-40B4-BE49-F238E27FC236}">
                        <a16:creationId xmlns:a16="http://schemas.microsoft.com/office/drawing/2014/main" id="{AD5D457C-DAB9-4E52-9A3D-4E795A288E1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838328" y="2031167"/>
                    <a:ext cx="0" cy="1379095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Connector 32">
                    <a:extLst>
                      <a:ext uri="{FF2B5EF4-FFF2-40B4-BE49-F238E27FC236}">
                        <a16:creationId xmlns:a16="http://schemas.microsoft.com/office/drawing/2014/main" id="{C75C2CDB-A3AD-4409-98BD-ABA739FC55E3}"/>
                      </a:ext>
                    </a:extLst>
                  </p:cNvPr>
                  <p:cNvCxnSpPr/>
                  <p:nvPr/>
                </p:nvCxnSpPr>
                <p:spPr>
                  <a:xfrm>
                    <a:off x="2838328" y="3410262"/>
                    <a:ext cx="414538" cy="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Connector 33">
                    <a:extLst>
                      <a:ext uri="{FF2B5EF4-FFF2-40B4-BE49-F238E27FC236}">
                        <a16:creationId xmlns:a16="http://schemas.microsoft.com/office/drawing/2014/main" id="{079A12AE-357E-45DC-8C29-BFEAB491AD81}"/>
                      </a:ext>
                    </a:extLst>
                  </p:cNvPr>
                  <p:cNvCxnSpPr/>
                  <p:nvPr/>
                </p:nvCxnSpPr>
                <p:spPr>
                  <a:xfrm>
                    <a:off x="2838328" y="2031167"/>
                    <a:ext cx="325790" cy="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>
                    <a:extLst>
                      <a:ext uri="{FF2B5EF4-FFF2-40B4-BE49-F238E27FC236}">
                        <a16:creationId xmlns:a16="http://schemas.microsoft.com/office/drawing/2014/main" id="{C610DA04-95B9-4D7C-810F-6DDD8D7E39E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164118" y="1418705"/>
                    <a:ext cx="0" cy="612462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B3204FAE-D36D-416A-A852-0FBE11F5B059}"/>
                    </a:ext>
                  </a:extLst>
                </p:cNvPr>
                <p:cNvSpPr txBox="1"/>
                <p:nvPr/>
              </p:nvSpPr>
              <p:spPr>
                <a:xfrm>
                  <a:off x="-18663" y="1425995"/>
                  <a:ext cx="1285095" cy="307777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>
                      <a:highlight>
                        <a:srgbClr val="FFFF00"/>
                      </a:highlight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Euclid Techlabs</a:t>
                  </a:r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89BCD55-9B3A-48C2-B718-C652B07D51BC}"/>
                </a:ext>
              </a:extLst>
            </p:cNvPr>
            <p:cNvGrpSpPr/>
            <p:nvPr/>
          </p:nvGrpSpPr>
          <p:grpSpPr>
            <a:xfrm>
              <a:off x="2622773" y="4479036"/>
              <a:ext cx="1514512" cy="346132"/>
              <a:chOff x="2622773" y="4479036"/>
              <a:chExt cx="1514512" cy="346132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7381845-007E-4BD9-BCCF-8465DF6F3CD3}"/>
                  </a:ext>
                </a:extLst>
              </p:cNvPr>
              <p:cNvSpPr txBox="1"/>
              <p:nvPr/>
            </p:nvSpPr>
            <p:spPr>
              <a:xfrm>
                <a:off x="3033642" y="4502003"/>
                <a:ext cx="633507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0.8 m</a:t>
                </a:r>
              </a:p>
            </p:txBody>
          </p: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86CD950E-2B00-4694-BA0B-5FC5B5915E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22773" y="4479036"/>
                <a:ext cx="1514512" cy="19266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BCACF91C-8311-420C-A472-209AF1A64CA5}"/>
              </a:ext>
            </a:extLst>
          </p:cNvPr>
          <p:cNvSpPr txBox="1"/>
          <p:nvPr/>
        </p:nvSpPr>
        <p:spPr>
          <a:xfrm>
            <a:off x="459784" y="127421"/>
            <a:ext cx="4303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Extra: IARC CCSRF test stand</a:t>
            </a:r>
          </a:p>
        </p:txBody>
      </p:sp>
    </p:spTree>
    <p:extLst>
      <p:ext uri="{BB962C8B-B14F-4D97-AF65-F5344CB8AC3E}">
        <p14:creationId xmlns:p14="http://schemas.microsoft.com/office/powerpoint/2010/main" val="3613068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E89B0D-A907-4815-B6B6-7A9B29682D7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2/24/2021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6E54F-846A-47DD-B787-A8E0603BCE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Dhuley | Cryocooler conduction-cooled SRF cavities | 2021 engineers’ retreat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BC6FCB-70E1-49A2-B2FA-4385F2A98D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E37F47-4701-4EFB-B04F-D0FFA1E675EE}"/>
              </a:ext>
            </a:extLst>
          </p:cNvPr>
          <p:cNvSpPr txBox="1"/>
          <p:nvPr/>
        </p:nvSpPr>
        <p:spPr>
          <a:xfrm>
            <a:off x="222249" y="202679"/>
            <a:ext cx="8735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Expanding the application space of SRF technology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3918ABA-7595-4681-8823-B4617598ECBB}"/>
              </a:ext>
            </a:extLst>
          </p:cNvPr>
          <p:cNvGrpSpPr/>
          <p:nvPr/>
        </p:nvGrpSpPr>
        <p:grpSpPr>
          <a:xfrm>
            <a:off x="636588" y="744393"/>
            <a:ext cx="3368956" cy="3623853"/>
            <a:chOff x="636588" y="744393"/>
            <a:chExt cx="3368956" cy="362385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53E176D-D928-41F5-A2B1-4AFE714DBEBD}"/>
                </a:ext>
              </a:extLst>
            </p:cNvPr>
            <p:cNvGrpSpPr/>
            <p:nvPr/>
          </p:nvGrpSpPr>
          <p:grpSpPr>
            <a:xfrm>
              <a:off x="636588" y="1390580"/>
              <a:ext cx="3368956" cy="2977666"/>
              <a:chOff x="5148632" y="1317499"/>
              <a:chExt cx="3368956" cy="2977666"/>
            </a:xfrm>
          </p:grpSpPr>
          <p:pic>
            <p:nvPicPr>
              <p:cNvPr id="3" name="Picture 2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BE43D867-2739-408B-8D23-B289B39780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148633" y="1317499"/>
                <a:ext cx="977037" cy="982465"/>
              </a:xfrm>
              <a:prstGeom prst="rect">
                <a:avLst/>
              </a:prstGeom>
            </p:spPr>
          </p:pic>
          <p:pic>
            <p:nvPicPr>
              <p:cNvPr id="11" name="Picture 10" descr="A picture containing light&#10;&#10;Description automatically generated">
                <a:extLst>
                  <a:ext uri="{FF2B5EF4-FFF2-40B4-BE49-F238E27FC236}">
                    <a16:creationId xmlns:a16="http://schemas.microsoft.com/office/drawing/2014/main" id="{59CC0593-A4D7-4B0A-A513-9F927692C6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48634" y="2255018"/>
                <a:ext cx="3368954" cy="1151779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848659BF-5BAD-40ED-ADED-33DBD15B2D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16224" y="1505278"/>
                <a:ext cx="1102437" cy="588973"/>
              </a:xfrm>
              <a:prstGeom prst="rect">
                <a:avLst/>
              </a:prstGeom>
            </p:spPr>
          </p:pic>
          <p:pic>
            <p:nvPicPr>
              <p:cNvPr id="15" name="Picture 14" descr="A screenshot of a cell phone&#10;&#10;Description automatically generated">
                <a:extLst>
                  <a:ext uri="{FF2B5EF4-FFF2-40B4-BE49-F238E27FC236}">
                    <a16:creationId xmlns:a16="http://schemas.microsoft.com/office/drawing/2014/main" id="{DF471098-83F2-4ADE-AA14-6E1832320F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48632" y="3463784"/>
                <a:ext cx="831381" cy="831381"/>
              </a:xfrm>
              <a:prstGeom prst="rect">
                <a:avLst/>
              </a:prstGeom>
            </p:spPr>
          </p:pic>
          <p:pic>
            <p:nvPicPr>
              <p:cNvPr id="17" name="Picture 16" descr="A picture containing plate&#10;&#10;Description automatically generated">
                <a:extLst>
                  <a:ext uri="{FF2B5EF4-FFF2-40B4-BE49-F238E27FC236}">
                    <a16:creationId xmlns:a16="http://schemas.microsoft.com/office/drawing/2014/main" id="{CD9DBC06-4BBC-4807-A25B-0F786CB385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09215" y="1516443"/>
                <a:ext cx="1108373" cy="577807"/>
              </a:xfrm>
              <a:prstGeom prst="rect">
                <a:avLst/>
              </a:prstGeom>
            </p:spPr>
          </p:pic>
          <p:pic>
            <p:nvPicPr>
              <p:cNvPr id="19" name="Picture 18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990A5913-6038-49A1-83E7-703EDB0211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815975" y="3411254"/>
                <a:ext cx="701613" cy="825915"/>
              </a:xfrm>
              <a:prstGeom prst="rect">
                <a:avLst/>
              </a:prstGeom>
            </p:spPr>
          </p:pic>
          <p:pic>
            <p:nvPicPr>
              <p:cNvPr id="1026" name="Picture 2" descr="Int. Linear Collider (@LCNewsLine) | Twitter">
                <a:extLst>
                  <a:ext uri="{FF2B5EF4-FFF2-40B4-BE49-F238E27FC236}">
                    <a16:creationId xmlns:a16="http://schemas.microsoft.com/office/drawing/2014/main" id="{3E84E19A-6A4D-4C4F-9DC2-9A512965BF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32636" y="3442047"/>
                <a:ext cx="1240477" cy="8150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A894404-D8BB-46D5-8B90-4EEE002A771F}"/>
                </a:ext>
              </a:extLst>
            </p:cNvPr>
            <p:cNvSpPr txBox="1"/>
            <p:nvPr/>
          </p:nvSpPr>
          <p:spPr>
            <a:xfrm>
              <a:off x="1094013" y="744393"/>
              <a:ext cx="28134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40404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From basic science…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740CE4B-C606-47C4-ACE1-84B5D2C73303}"/>
              </a:ext>
            </a:extLst>
          </p:cNvPr>
          <p:cNvGrpSpPr/>
          <p:nvPr/>
        </p:nvGrpSpPr>
        <p:grpSpPr>
          <a:xfrm>
            <a:off x="5348857" y="744393"/>
            <a:ext cx="3147902" cy="3898410"/>
            <a:chOff x="5348857" y="744393"/>
            <a:chExt cx="3147902" cy="389841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4408302-DFEA-4348-AF32-AA0A82030D8F}"/>
                </a:ext>
              </a:extLst>
            </p:cNvPr>
            <p:cNvGrpSpPr/>
            <p:nvPr/>
          </p:nvGrpSpPr>
          <p:grpSpPr>
            <a:xfrm>
              <a:off x="5348857" y="1288794"/>
              <a:ext cx="3147902" cy="3354009"/>
              <a:chOff x="130815" y="885113"/>
              <a:chExt cx="3147902" cy="3354009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0FE8F820-780C-458A-AE0A-20F523A6C210}"/>
                  </a:ext>
                </a:extLst>
              </p:cNvPr>
              <p:cNvGrpSpPr/>
              <p:nvPr/>
            </p:nvGrpSpPr>
            <p:grpSpPr>
              <a:xfrm>
                <a:off x="130815" y="885113"/>
                <a:ext cx="3147902" cy="3354009"/>
                <a:chOff x="636588" y="769060"/>
                <a:chExt cx="3147902" cy="3354009"/>
              </a:xfrm>
            </p:grpSpPr>
            <p:sp>
              <p:nvSpPr>
                <p:cNvPr id="22" name="Rectangle: Rounded Corners 21">
                  <a:extLst>
                    <a:ext uri="{FF2B5EF4-FFF2-40B4-BE49-F238E27FC236}">
                      <a16:creationId xmlns:a16="http://schemas.microsoft.com/office/drawing/2014/main" id="{ACFD777C-099D-4501-8D7E-9AA7DBFD7167}"/>
                    </a:ext>
                  </a:extLst>
                </p:cNvPr>
                <p:cNvSpPr/>
                <p:nvPr/>
              </p:nvSpPr>
              <p:spPr>
                <a:xfrm>
                  <a:off x="636588" y="769060"/>
                  <a:ext cx="3069260" cy="3354009"/>
                </a:xfrm>
                <a:prstGeom prst="roundRect">
                  <a:avLst>
                    <a:gd name="adj" fmla="val 7641"/>
                  </a:avLst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051A735E-5FE9-40DD-A5BF-CD8BC6B48863}"/>
                    </a:ext>
                  </a:extLst>
                </p:cNvPr>
                <p:cNvSpPr txBox="1"/>
                <p:nvPr/>
              </p:nvSpPr>
              <p:spPr>
                <a:xfrm>
                  <a:off x="658185" y="769060"/>
                  <a:ext cx="3047663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Electron beam radiation processing applications</a:t>
                  </a: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D8D35259-6318-40DC-B146-DCDD16147488}"/>
                    </a:ext>
                  </a:extLst>
                </p:cNvPr>
                <p:cNvSpPr txBox="1"/>
                <p:nvPr/>
              </p:nvSpPr>
              <p:spPr>
                <a:xfrm>
                  <a:off x="658185" y="1424046"/>
                  <a:ext cx="3126305" cy="258532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342900" indent="-342900">
                    <a:buFontTx/>
                    <a:buChar char="-"/>
                  </a:pPr>
                  <a:r>
                    <a:rPr lang="en-US" sz="1400" dirty="0"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Water/sludge/medical waste </a:t>
                  </a:r>
                </a:p>
                <a:p>
                  <a:r>
                    <a:rPr lang="en-US" sz="1400" dirty="0"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         decontamination</a:t>
                  </a:r>
                </a:p>
                <a:p>
                  <a:pPr marL="342900" indent="-342900">
                    <a:buFontTx/>
                    <a:buChar char="-"/>
                  </a:pPr>
                  <a:r>
                    <a:rPr lang="en-US" sz="1400" dirty="0"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Flue gas cleanup</a:t>
                  </a:r>
                </a:p>
                <a:p>
                  <a:pPr marL="342900" indent="-342900">
                    <a:buFontTx/>
                    <a:buChar char="-"/>
                  </a:pPr>
                  <a:r>
                    <a:rPr lang="en-US" sz="1400" dirty="0"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Medical device sterilization</a:t>
                  </a:r>
                </a:p>
                <a:p>
                  <a:pPr marL="342900" indent="-342900">
                    <a:buFontTx/>
                    <a:buChar char="-"/>
                  </a:pPr>
                  <a:r>
                    <a:rPr lang="en-US" sz="1400" dirty="0"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Strengthening of asphalt pavements</a:t>
                  </a:r>
                </a:p>
                <a:p>
                  <a:r>
                    <a:rPr lang="en-US" sz="1800" dirty="0"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Radiation processing requires:</a:t>
                  </a:r>
                </a:p>
                <a:p>
                  <a:pPr marL="285750" indent="-285750">
                    <a:buFontTx/>
                    <a:buChar char="-"/>
                  </a:pPr>
                  <a:r>
                    <a:rPr lang="en-US" sz="1400" dirty="0"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 </a:t>
                  </a:r>
                  <a:r>
                    <a:rPr lang="en-US" sz="1400" dirty="0">
                      <a:highlight>
                        <a:srgbClr val="FFFF00"/>
                      </a:highlight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Beam energy: 0.5-10 MeV</a:t>
                  </a:r>
                </a:p>
                <a:p>
                  <a:pPr marL="285750" indent="-285750">
                    <a:buFontTx/>
                    <a:buChar char="-"/>
                  </a:pPr>
                  <a:r>
                    <a:rPr lang="en-US" sz="1400" dirty="0"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 </a:t>
                  </a:r>
                  <a:r>
                    <a:rPr lang="en-US" sz="1400" dirty="0">
                      <a:highlight>
                        <a:srgbClr val="FFFF00"/>
                      </a:highlight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Beam power: &gt;&gt;100 kW</a:t>
                  </a:r>
                </a:p>
                <a:p>
                  <a:r>
                    <a:rPr lang="en-US" sz="1800" dirty="0"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Industrial settings demand:</a:t>
                  </a:r>
                </a:p>
                <a:p>
                  <a:pPr marL="285750" indent="-285750">
                    <a:buFontTx/>
                    <a:buChar char="-"/>
                  </a:pPr>
                  <a:r>
                    <a:rPr lang="en-US" sz="1400" dirty="0"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 Low capital and operating expense</a:t>
                  </a:r>
                </a:p>
                <a:p>
                  <a:pPr marL="285750" indent="-285750">
                    <a:buFontTx/>
                    <a:buChar char="-"/>
                  </a:pPr>
                  <a:r>
                    <a:rPr lang="en-US" sz="1400" dirty="0"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 Robust, reliable, turnkey operation</a:t>
                  </a:r>
                </a:p>
              </p:txBody>
            </p:sp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046E9CA-D71A-4BB7-8A32-4E1BADC646E5}"/>
                  </a:ext>
                </a:extLst>
              </p:cNvPr>
              <p:cNvSpPr txBox="1"/>
              <p:nvPr/>
            </p:nvSpPr>
            <p:spPr>
              <a:xfrm>
                <a:off x="174151" y="4027753"/>
                <a:ext cx="2991525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 dirty="0">
                    <a:hlinkClick r:id="rId9"/>
                  </a:rPr>
                  <a:t>http://accelconf.web.cern.ch/AccelConf/napac2016/talks/thb3io02_talk.pdf</a:t>
                </a:r>
                <a:r>
                  <a:rPr lang="en-US" sz="700" dirty="0"/>
                  <a:t> 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D3ADB26-BDB2-42A2-AB8A-45EAFCE66737}"/>
                </a:ext>
              </a:extLst>
            </p:cNvPr>
            <p:cNvSpPr txBox="1"/>
            <p:nvPr/>
          </p:nvSpPr>
          <p:spPr>
            <a:xfrm>
              <a:off x="6045081" y="744393"/>
              <a:ext cx="17522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40404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to industry…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8F97312-AF25-4C8C-A3DE-E08448F52F6E}"/>
              </a:ext>
            </a:extLst>
          </p:cNvPr>
          <p:cNvSpPr/>
          <p:nvPr/>
        </p:nvSpPr>
        <p:spPr>
          <a:xfrm>
            <a:off x="5348857" y="3787072"/>
            <a:ext cx="3069260" cy="6686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81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2/24/2021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29FE15-8ABA-4B4F-9193-A78DCFBB5590}"/>
              </a:ext>
            </a:extLst>
          </p:cNvPr>
          <p:cNvSpPr txBox="1"/>
          <p:nvPr/>
        </p:nvSpPr>
        <p:spPr>
          <a:xfrm>
            <a:off x="1093999" y="127421"/>
            <a:ext cx="6956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Simplifying SRF cryogenics for industrial settings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2526B9A-8E0C-43B9-B2E8-7F3662BDF9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3" t="27182" r="53214" b="3238"/>
          <a:stretch/>
        </p:blipFill>
        <p:spPr>
          <a:xfrm>
            <a:off x="807423" y="934619"/>
            <a:ext cx="2598312" cy="171439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E4FE546-8710-4652-B32B-D3DB76F5E5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23" y="2791808"/>
            <a:ext cx="2598312" cy="181686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7F279B2-C43A-4A73-A7FB-FE0A876AE2D6}"/>
              </a:ext>
            </a:extLst>
          </p:cNvPr>
          <p:cNvGrpSpPr/>
          <p:nvPr/>
        </p:nvGrpSpPr>
        <p:grpSpPr>
          <a:xfrm>
            <a:off x="4877009" y="2681485"/>
            <a:ext cx="3269463" cy="2061931"/>
            <a:chOff x="5063172" y="2611090"/>
            <a:chExt cx="3269463" cy="2061931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2310691-EA0F-402D-A6BD-CF4CD4C6592A}"/>
                </a:ext>
              </a:extLst>
            </p:cNvPr>
            <p:cNvSpPr/>
            <p:nvPr/>
          </p:nvSpPr>
          <p:spPr>
            <a:xfrm>
              <a:off x="5339390" y="4396022"/>
              <a:ext cx="271702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R.D. Kephart, </a:t>
              </a:r>
              <a:r>
                <a:rPr lang="en-US" sz="600" b="1" i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SRF2015</a:t>
              </a:r>
              <a:r>
                <a:rPr lang="en-US" sz="6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. </a:t>
              </a:r>
              <a:r>
                <a:rPr lang="en-US" sz="600" dirty="0">
                  <a:latin typeface="Calibri Light" panose="020F0302020204030204" pitchFamily="34" charset="0"/>
                  <a:cs typeface="Calibri Light" panose="020F0302020204030204" pitchFamily="34" charset="0"/>
                  <a:hlinkClick r:id="rId4"/>
                </a:rPr>
                <a:t>https://accelconf.web.cern.ch/srf2015/papers/frba03.pdf</a:t>
              </a:r>
              <a:r>
                <a:rPr lang="en-US" sz="6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</a:p>
            <a:p>
              <a:r>
                <a:rPr lang="en-US" sz="6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Patents: </a:t>
              </a:r>
              <a:r>
                <a:rPr lang="en-US" sz="6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US10390419B2</a:t>
              </a:r>
              <a:r>
                <a:rPr lang="en-US" sz="6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, </a:t>
              </a:r>
              <a:r>
                <a:rPr lang="en-US" sz="6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US10070509B2</a:t>
              </a:r>
              <a:r>
                <a:rPr lang="en-US" sz="6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, </a:t>
              </a:r>
              <a:r>
                <a:rPr lang="en-US" sz="6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US9642239B2, </a:t>
              </a:r>
              <a:r>
                <a:rPr lang="en-US" sz="600" b="1" dirty="0">
                  <a:latin typeface="Calibri Light" panose="020F0302020204030204" pitchFamily="34" charset="0"/>
                  <a:ea typeface="Calibri" panose="020F0502020204030204" pitchFamily="34" charset="0"/>
                  <a:cs typeface="Calibri Light" panose="020F0302020204030204" pitchFamily="34" charset="0"/>
                </a:rPr>
                <a:t>63/023,811 </a:t>
              </a:r>
              <a:r>
                <a:rPr lang="en-US" sz="6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132FFDF-3D9F-48A6-8A4F-A8DCE65CB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63172" y="2611090"/>
              <a:ext cx="3269463" cy="1818084"/>
            </a:xfrm>
            <a:prstGeom prst="rect">
              <a:avLst/>
            </a:prstGeom>
          </p:spPr>
        </p:pic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id="{32F4BC39-AB67-4718-A034-5EEFC23821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8527" y="840044"/>
            <a:ext cx="2366644" cy="1808473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9AE07C85-1F4B-4DFF-9435-B8ED12C9F7B0}"/>
              </a:ext>
            </a:extLst>
          </p:cNvPr>
          <p:cNvSpPr/>
          <p:nvPr/>
        </p:nvSpPr>
        <p:spPr>
          <a:xfrm>
            <a:off x="3913909" y="1440873"/>
            <a:ext cx="831273" cy="52322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Arrow: Right 100">
            <a:extLst>
              <a:ext uri="{FF2B5EF4-FFF2-40B4-BE49-F238E27FC236}">
                <a16:creationId xmlns:a16="http://schemas.microsoft.com/office/drawing/2014/main" id="{1418A360-4190-46DA-B75F-5B75D4680C03}"/>
              </a:ext>
            </a:extLst>
          </p:cNvPr>
          <p:cNvSpPr/>
          <p:nvPr/>
        </p:nvSpPr>
        <p:spPr>
          <a:xfrm>
            <a:off x="3913909" y="3412309"/>
            <a:ext cx="831273" cy="52322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Footer Placeholder 4">
            <a:extLst>
              <a:ext uri="{FF2B5EF4-FFF2-40B4-BE49-F238E27FC236}">
                <a16:creationId xmlns:a16="http://schemas.microsoft.com/office/drawing/2014/main" id="{31014DF1-7EF1-4964-849B-142CCC4333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Dhuley | Cryocooler conduction-cooled SRF cavities | 2021 engineers’ retreat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8050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2/24/2021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5C79BB-6F5B-485D-A3E6-869486AC2FA7}"/>
              </a:ext>
            </a:extLst>
          </p:cNvPr>
          <p:cNvSpPr txBox="1"/>
          <p:nvPr/>
        </p:nvSpPr>
        <p:spPr>
          <a:xfrm>
            <a:off x="2604616" y="127421"/>
            <a:ext cx="39347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Outline – cryogen free SRF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8B95AB-5B30-40A0-8339-CE9C3E022764}"/>
              </a:ext>
            </a:extLst>
          </p:cNvPr>
          <p:cNvSpPr txBox="1"/>
          <p:nvPr/>
        </p:nvSpPr>
        <p:spPr>
          <a:xfrm>
            <a:off x="836561" y="1087498"/>
            <a:ext cx="7656275" cy="3122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Research and development at Fermilab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Development of cavities and practical cw gradient demonstration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Design and development of a cryogen free SRF accelerator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Activities outside Fermilab and opportunities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Conduction cooling at other labs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An example of SRF research enabled by conduction cooling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Private industry ventures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24FAFAB-A42C-4461-9E6A-D87A5E4FE8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Dhuley | Cryocooler conduction-cooled SRF cavities | 2021 engineers’ retreat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25890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2/24/2021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2BD2B3-4FF6-4282-93EB-0C80F15BD9AA}"/>
              </a:ext>
            </a:extLst>
          </p:cNvPr>
          <p:cNvSpPr txBox="1"/>
          <p:nvPr/>
        </p:nvSpPr>
        <p:spPr>
          <a:xfrm>
            <a:off x="294660" y="127421"/>
            <a:ext cx="85549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Development of conduction cooled SRF cavities at Fermilab</a:t>
            </a: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(supported by Fermilab LDRD 2016-19)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742472F-79D1-4ABB-8912-BE32ED64E41E}"/>
              </a:ext>
            </a:extLst>
          </p:cNvPr>
          <p:cNvGrpSpPr/>
          <p:nvPr/>
        </p:nvGrpSpPr>
        <p:grpSpPr>
          <a:xfrm>
            <a:off x="222250" y="905457"/>
            <a:ext cx="1847395" cy="1554042"/>
            <a:chOff x="222250" y="723703"/>
            <a:chExt cx="1847395" cy="1554042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955BF6B5-59CD-49C7-8174-B9C0215B2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524015" y="732115"/>
              <a:ext cx="1250397" cy="1840863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5415FEC9-521C-414E-9AA4-9A6890DDEFD3}"/>
                </a:ext>
              </a:extLst>
            </p:cNvPr>
            <p:cNvSpPr txBox="1"/>
            <p:nvPr/>
          </p:nvSpPr>
          <p:spPr>
            <a:xfrm>
              <a:off x="222250" y="723703"/>
              <a:ext cx="17381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40404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650 MHz </a:t>
              </a:r>
              <a:r>
                <a:rPr lang="en-US" sz="1200" b="1" dirty="0" err="1">
                  <a:solidFill>
                    <a:srgbClr val="40404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Nb</a:t>
              </a:r>
              <a:r>
                <a:rPr lang="en-US" sz="1200" b="1" dirty="0">
                  <a:solidFill>
                    <a:srgbClr val="40404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single cell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C19E019-D6B4-421B-95B7-527468AD3152}"/>
              </a:ext>
            </a:extLst>
          </p:cNvPr>
          <p:cNvGrpSpPr/>
          <p:nvPr/>
        </p:nvGrpSpPr>
        <p:grpSpPr>
          <a:xfrm>
            <a:off x="5063834" y="905456"/>
            <a:ext cx="3565763" cy="1764618"/>
            <a:chOff x="4939145" y="723702"/>
            <a:chExt cx="3565763" cy="1764618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251CF2C-BE59-4C90-A029-DDB3237E9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51053" y="1013260"/>
              <a:ext cx="1653855" cy="1475060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AA15DB3-C0A0-4FB3-B684-AB6F46AFE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46" t="11744" r="40684" b="12364"/>
            <a:stretch/>
          </p:blipFill>
          <p:spPr>
            <a:xfrm rot="5400000">
              <a:off x="5149089" y="836756"/>
              <a:ext cx="1300402" cy="1720290"/>
            </a:xfrm>
            <a:prstGeom prst="rect">
              <a:avLst/>
            </a:prstGeom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0BAD61-CD7A-4203-BA95-E41CC6C7141C}"/>
                </a:ext>
              </a:extLst>
            </p:cNvPr>
            <p:cNvSpPr txBox="1"/>
            <p:nvPr/>
          </p:nvSpPr>
          <p:spPr>
            <a:xfrm>
              <a:off x="4939146" y="723702"/>
              <a:ext cx="35657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40404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Fabricate cavity with </a:t>
              </a:r>
              <a:r>
                <a:rPr lang="en-US" sz="1200" b="1" dirty="0" err="1">
                  <a:solidFill>
                    <a:srgbClr val="40404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Nb</a:t>
              </a:r>
              <a:r>
                <a:rPr lang="en-US" sz="1200" b="1" dirty="0">
                  <a:solidFill>
                    <a:srgbClr val="40404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conduction rings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C2C0C52-616A-4EB9-848F-E4CB5B771C18}"/>
              </a:ext>
            </a:extLst>
          </p:cNvPr>
          <p:cNvGrpSpPr/>
          <p:nvPr/>
        </p:nvGrpSpPr>
        <p:grpSpPr>
          <a:xfrm>
            <a:off x="2362201" y="901552"/>
            <a:ext cx="2592406" cy="1596660"/>
            <a:chOff x="2031067" y="719798"/>
            <a:chExt cx="2592406" cy="159666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4D08618-315E-452B-A1CE-75CD6D426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28278" y="1146618"/>
              <a:ext cx="1585089" cy="1169840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EEA84656-3667-4C6C-8DF8-F1CADA6A2289}"/>
                </a:ext>
              </a:extLst>
            </p:cNvPr>
            <p:cNvSpPr txBox="1"/>
            <p:nvPr/>
          </p:nvSpPr>
          <p:spPr>
            <a:xfrm>
              <a:off x="2031067" y="719798"/>
              <a:ext cx="25924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40404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Welding  of conduction rings: e-beam parameter development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75E1F0F-128D-47DD-B605-10558D0CD867}"/>
              </a:ext>
            </a:extLst>
          </p:cNvPr>
          <p:cNvGrpSpPr/>
          <p:nvPr/>
        </p:nvGrpSpPr>
        <p:grpSpPr>
          <a:xfrm>
            <a:off x="4434542" y="2703351"/>
            <a:ext cx="4488771" cy="1803600"/>
            <a:chOff x="4434542" y="2627151"/>
            <a:chExt cx="4488771" cy="1803600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83070982-004D-4276-8581-59950FF8DFEA}"/>
                </a:ext>
              </a:extLst>
            </p:cNvPr>
            <p:cNvSpPr txBox="1"/>
            <p:nvPr/>
          </p:nvSpPr>
          <p:spPr>
            <a:xfrm>
              <a:off x="4572000" y="2627151"/>
              <a:ext cx="43503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40404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RF surface processing, Nb</a:t>
              </a:r>
              <a:r>
                <a:rPr lang="en-US" sz="1200" b="1" baseline="-25000" dirty="0">
                  <a:solidFill>
                    <a:srgbClr val="40404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3</a:t>
              </a:r>
              <a:r>
                <a:rPr lang="en-US" sz="1200" b="1" dirty="0">
                  <a:solidFill>
                    <a:srgbClr val="40404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Sn coating, and cavity-link assembly</a:t>
              </a:r>
              <a:endParaRPr lang="en-US" sz="1200" dirty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AB443F0-6632-47B6-BF08-67A9D3BAF5F7}"/>
                </a:ext>
              </a:extLst>
            </p:cNvPr>
            <p:cNvGrpSpPr/>
            <p:nvPr/>
          </p:nvGrpSpPr>
          <p:grpSpPr>
            <a:xfrm>
              <a:off x="4434542" y="2918620"/>
              <a:ext cx="1282723" cy="1512131"/>
              <a:chOff x="4434542" y="2883990"/>
              <a:chExt cx="1282723" cy="1512131"/>
            </a:xfrm>
          </p:grpSpPr>
          <p:pic>
            <p:nvPicPr>
              <p:cNvPr id="97" name="Picture 96">
                <a:extLst>
                  <a:ext uri="{FF2B5EF4-FFF2-40B4-BE49-F238E27FC236}">
                    <a16:creationId xmlns:a16="http://schemas.microsoft.com/office/drawing/2014/main" id="{7B20E935-6E60-4906-B441-2F51BBC9F90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8305" t="13687" r="16003" b="10091"/>
              <a:stretch/>
            </p:blipFill>
            <p:spPr>
              <a:xfrm>
                <a:off x="4505681" y="3100885"/>
                <a:ext cx="1116306" cy="1295236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447F376-3B55-4F38-8D2D-1854AFD9D145}"/>
                  </a:ext>
                </a:extLst>
              </p:cNvPr>
              <p:cNvSpPr txBox="1"/>
              <p:nvPr/>
            </p:nvSpPr>
            <p:spPr>
              <a:xfrm>
                <a:off x="4434542" y="2883990"/>
                <a:ext cx="1282723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HPR, EP, 800 </a:t>
                </a:r>
                <a:r>
                  <a:rPr lang="en-US" sz="900" b="1" baseline="300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0</a:t>
                </a:r>
                <a:r>
                  <a:rPr lang="en-US" sz="900" b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C furnace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505AC8B-6B98-4AF8-AFA7-E5609AB9EC33}"/>
                </a:ext>
              </a:extLst>
            </p:cNvPr>
            <p:cNvGrpSpPr/>
            <p:nvPr/>
          </p:nvGrpSpPr>
          <p:grpSpPr>
            <a:xfrm>
              <a:off x="5703410" y="2933097"/>
              <a:ext cx="1473245" cy="1492573"/>
              <a:chOff x="5703410" y="2898467"/>
              <a:chExt cx="1473245" cy="1492573"/>
            </a:xfrm>
          </p:grpSpPr>
          <p:pic>
            <p:nvPicPr>
              <p:cNvPr id="98" name="Picture 97">
                <a:extLst>
                  <a:ext uri="{FF2B5EF4-FFF2-40B4-BE49-F238E27FC236}">
                    <a16:creationId xmlns:a16="http://schemas.microsoft.com/office/drawing/2014/main" id="{77ED88ED-519D-4697-92CF-6132896B2E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03410" y="3100886"/>
                <a:ext cx="1473245" cy="1290154"/>
              </a:xfrm>
              <a:prstGeom prst="rect">
                <a:avLst/>
              </a:prstGeom>
            </p:spPr>
          </p:pic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9ACC0A7E-68A0-4F2E-BEFF-FC73FEFCC983}"/>
                  </a:ext>
                </a:extLst>
              </p:cNvPr>
              <p:cNvSpPr txBox="1"/>
              <p:nvPr/>
            </p:nvSpPr>
            <p:spPr>
              <a:xfrm>
                <a:off x="6037942" y="2898467"/>
                <a:ext cx="85632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Nb</a:t>
                </a:r>
                <a:r>
                  <a:rPr lang="en-US" sz="900" b="1" baseline="-250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3</a:t>
                </a:r>
                <a:r>
                  <a:rPr lang="en-US" sz="900" b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Sn coating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9965019-6542-4FC6-A23C-251D69C50DAA}"/>
                </a:ext>
              </a:extLst>
            </p:cNvPr>
            <p:cNvGrpSpPr/>
            <p:nvPr/>
          </p:nvGrpSpPr>
          <p:grpSpPr>
            <a:xfrm>
              <a:off x="7310225" y="2933097"/>
              <a:ext cx="1613088" cy="1492573"/>
              <a:chOff x="7310225" y="2898467"/>
              <a:chExt cx="1613088" cy="1492573"/>
            </a:xfrm>
          </p:grpSpPr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5BA5309D-A2DA-4C20-86E6-6E17B74B4A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310225" y="3100886"/>
                <a:ext cx="1613088" cy="1290154"/>
              </a:xfrm>
              <a:prstGeom prst="rect">
                <a:avLst/>
              </a:prstGeom>
            </p:spPr>
          </p:pic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01E173B9-3904-48C6-A773-4876A1CF6AA7}"/>
                  </a:ext>
                </a:extLst>
              </p:cNvPr>
              <p:cNvSpPr txBox="1"/>
              <p:nvPr/>
            </p:nvSpPr>
            <p:spPr>
              <a:xfrm>
                <a:off x="7413617" y="2898467"/>
                <a:ext cx="145584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Assembly with thermal links</a:t>
                </a:r>
              </a:p>
            </p:txBody>
          </p:sp>
        </p:grp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6612C153-CDBB-4439-B418-BAD96122ACDD}"/>
              </a:ext>
            </a:extLst>
          </p:cNvPr>
          <p:cNvGrpSpPr/>
          <p:nvPr/>
        </p:nvGrpSpPr>
        <p:grpSpPr>
          <a:xfrm>
            <a:off x="125081" y="2465030"/>
            <a:ext cx="3992866" cy="2306036"/>
            <a:chOff x="-6535" y="2430395"/>
            <a:chExt cx="3992866" cy="230603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6E06455-D11A-410A-90B2-CFC3295D4996}"/>
                </a:ext>
              </a:extLst>
            </p:cNvPr>
            <p:cNvGrpSpPr/>
            <p:nvPr/>
          </p:nvGrpSpPr>
          <p:grpSpPr>
            <a:xfrm>
              <a:off x="124356" y="2430395"/>
              <a:ext cx="3861975" cy="1912124"/>
              <a:chOff x="1423535" y="2546069"/>
              <a:chExt cx="3861975" cy="1912124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54BF112D-EBA8-4088-B4CF-A5BF32D74F0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427" t="9689" r="33334" b="12366"/>
              <a:stretch/>
            </p:blipFill>
            <p:spPr>
              <a:xfrm>
                <a:off x="1840320" y="2834801"/>
                <a:ext cx="1557588" cy="1623392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73FB15F7-D143-4FC6-BE54-B0A5C12811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511868" y="2800171"/>
                <a:ext cx="1773642" cy="1618851"/>
              </a:xfrm>
              <a:prstGeom prst="rect">
                <a:avLst/>
              </a:prstGeom>
            </p:spPr>
          </p:pic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40EC36D6-0B9F-4548-8A57-2F907497C762}"/>
                  </a:ext>
                </a:extLst>
              </p:cNvPr>
              <p:cNvSpPr txBox="1"/>
              <p:nvPr/>
            </p:nvSpPr>
            <p:spPr>
              <a:xfrm>
                <a:off x="1423535" y="2546069"/>
                <a:ext cx="377928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40404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Design and FEA verification of thermal conduction linkages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25B8172-93C1-45AA-9963-AF3109A6CE11}"/>
                </a:ext>
              </a:extLst>
            </p:cNvPr>
            <p:cNvSpPr txBox="1"/>
            <p:nvPr/>
          </p:nvSpPr>
          <p:spPr>
            <a:xfrm>
              <a:off x="-6535" y="3823064"/>
              <a:ext cx="1101584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5N aluminum </a:t>
              </a:r>
            </a:p>
            <a:p>
              <a:r>
                <a:rPr lang="en-US" sz="9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links bolted to </a:t>
              </a:r>
            </a:p>
            <a:p>
              <a:r>
                <a:rPr lang="en-US" sz="900" b="1" dirty="0" err="1">
                  <a:latin typeface="Calibri Light" panose="020F0302020204030204" pitchFamily="34" charset="0"/>
                  <a:cs typeface="Calibri Light" panose="020F0302020204030204" pitchFamily="34" charset="0"/>
                </a:rPr>
                <a:t>Nb</a:t>
              </a:r>
              <a:r>
                <a:rPr lang="en-US" sz="9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 conduction rings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E100FD9-46DC-4531-8EDC-034080E93F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0879" y="3593516"/>
              <a:ext cx="134793" cy="229548"/>
            </a:xfrm>
            <a:prstGeom prst="straightConnector1">
              <a:avLst/>
            </a:prstGeom>
            <a:ln>
              <a:solidFill>
                <a:srgbClr val="40404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5FCA14C5-A94E-4E70-A9B3-4EB9D3658A43}"/>
                </a:ext>
              </a:extLst>
            </p:cNvPr>
            <p:cNvSpPr txBox="1"/>
            <p:nvPr/>
          </p:nvSpPr>
          <p:spPr>
            <a:xfrm>
              <a:off x="504566" y="4397877"/>
              <a:ext cx="32284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R.C. Dhuley </a:t>
              </a:r>
              <a:r>
                <a:rPr lang="en-US" sz="800" b="1" i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et al.</a:t>
              </a:r>
              <a:r>
                <a:rPr lang="en-US" sz="8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 (2018) </a:t>
              </a:r>
              <a:r>
                <a:rPr lang="en-US" sz="800" b="1" dirty="0">
                  <a:latin typeface="Calibri Light" panose="020F0302020204030204" pitchFamily="34" charset="0"/>
                  <a:cs typeface="Calibri Light" panose="020F0302020204030204" pitchFamily="34" charset="0"/>
                  <a:hlinkClick r:id="rId11"/>
                </a:rPr>
                <a:t>https://doi.org/10.1016/j.cryogenics.2018.06.003</a:t>
              </a:r>
              <a:r>
                <a:rPr lang="en-US" sz="8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  </a:t>
              </a:r>
            </a:p>
            <a:p>
              <a:r>
                <a:rPr lang="en-US" sz="8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R.C. Dhuley </a:t>
              </a:r>
              <a:r>
                <a:rPr lang="en-US" sz="800" b="1" i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et al.</a:t>
              </a:r>
              <a:r>
                <a:rPr lang="en-US" sz="8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sz="800" b="1" i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(</a:t>
              </a:r>
              <a:r>
                <a:rPr lang="en-US" sz="8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2019) </a:t>
              </a:r>
              <a:r>
                <a:rPr lang="en-US" sz="800" b="1" dirty="0">
                  <a:latin typeface="Calibri Light" panose="020F0302020204030204" pitchFamily="34" charset="0"/>
                  <a:cs typeface="Calibri Light" panose="020F0302020204030204" pitchFamily="34" charset="0"/>
                  <a:hlinkClick r:id="rId12"/>
                </a:rPr>
                <a:t>https://doi.org/10.1109/TASC.2019.2901252</a:t>
              </a:r>
              <a:endParaRPr lang="en-US" sz="800" b="1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107" name="Footer Placeholder 4">
            <a:extLst>
              <a:ext uri="{FF2B5EF4-FFF2-40B4-BE49-F238E27FC236}">
                <a16:creationId xmlns:a16="http://schemas.microsoft.com/office/drawing/2014/main" id="{9F6A3B03-F663-47D0-BBF7-6CD1A8136A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Dhuley | Cryocooler conduction-cooled SRF cavities | 2021 engineers’ retreat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3315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2/24/2021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9A2F272-78AD-4D55-89CD-84D6D5225AAD}"/>
              </a:ext>
            </a:extLst>
          </p:cNvPr>
          <p:cNvSpPr txBox="1"/>
          <p:nvPr/>
        </p:nvSpPr>
        <p:spPr>
          <a:xfrm>
            <a:off x="947035" y="127421"/>
            <a:ext cx="72499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Progress with cavity performance characterization</a:t>
            </a: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(supported by Fermilab LDRD 2016-19, DOE HEP Accelerator Stewardship 2019-21)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B169E6C-8600-4835-85D0-2E0C58D6FEF9}"/>
              </a:ext>
            </a:extLst>
          </p:cNvPr>
          <p:cNvGrpSpPr/>
          <p:nvPr/>
        </p:nvGrpSpPr>
        <p:grpSpPr>
          <a:xfrm>
            <a:off x="71065" y="935218"/>
            <a:ext cx="4179898" cy="3643179"/>
            <a:chOff x="71065" y="935218"/>
            <a:chExt cx="4179898" cy="364317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5AABC98-B7F2-4068-82EF-3B89F1056028}"/>
                </a:ext>
              </a:extLst>
            </p:cNvPr>
            <p:cNvGrpSpPr/>
            <p:nvPr/>
          </p:nvGrpSpPr>
          <p:grpSpPr>
            <a:xfrm>
              <a:off x="71065" y="1816130"/>
              <a:ext cx="4179898" cy="2762267"/>
              <a:chOff x="71065" y="1133321"/>
              <a:chExt cx="4179898" cy="2762267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C20A46A-B192-4E98-9F49-545A3468A7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995054" y="1133321"/>
                <a:ext cx="2255909" cy="2704552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7806C733-49EF-4B9F-923C-9D1D8419C1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065" y="1133321"/>
                <a:ext cx="2401971" cy="2762267"/>
              </a:xfrm>
              <a:prstGeom prst="rect">
                <a:avLst/>
              </a:prstGeom>
            </p:spPr>
          </p:pic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E24E996-6D7F-42B8-9083-649613E9377F}"/>
                </a:ext>
              </a:extLst>
            </p:cNvPr>
            <p:cNvSpPr txBox="1"/>
            <p:nvPr/>
          </p:nvSpPr>
          <p:spPr>
            <a:xfrm>
              <a:off x="429419" y="1477465"/>
              <a:ext cx="35905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R. Dhuley et al., (</a:t>
              </a:r>
              <a:r>
                <a:rPr lang="fr-FR" sz="10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2020) </a:t>
              </a:r>
              <a:r>
                <a:rPr lang="en-US" sz="1000" b="1" dirty="0">
                  <a:latin typeface="Calibri Light" panose="020F0302020204030204" pitchFamily="34" charset="0"/>
                  <a:cs typeface="Calibri Light" panose="020F0302020204030204" pitchFamily="34" charset="0"/>
                  <a:hlinkClick r:id="rId4"/>
                </a:rPr>
                <a:t>https://doi.org/10.1088/1361-6668/ab82f0</a:t>
              </a:r>
              <a:r>
                <a:rPr lang="en-US" sz="10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11234DA-410D-46BA-B373-CEEDED6F5B98}"/>
                </a:ext>
              </a:extLst>
            </p:cNvPr>
            <p:cNvSpPr txBox="1"/>
            <p:nvPr/>
          </p:nvSpPr>
          <p:spPr>
            <a:xfrm>
              <a:off x="71065" y="935218"/>
              <a:ext cx="41798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40404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Development of a conduction cooled SRF (CCSRF) cavity test stand at Fermilab-IARC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78A76325-4739-4F01-9419-657CE80F1538}"/>
              </a:ext>
            </a:extLst>
          </p:cNvPr>
          <p:cNvSpPr txBox="1"/>
          <p:nvPr/>
        </p:nvSpPr>
        <p:spPr>
          <a:xfrm>
            <a:off x="5110322" y="4356235"/>
            <a:ext cx="33248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highlight>
                  <a:srgbClr val="FF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Work in progress to push </a:t>
            </a:r>
            <a:r>
              <a:rPr lang="en-US" sz="1400" b="1" i="1" dirty="0">
                <a:highlight>
                  <a:srgbClr val="FF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E</a:t>
            </a:r>
            <a:r>
              <a:rPr lang="en-US" sz="1400" b="1" i="1" baseline="-25000" dirty="0">
                <a:highlight>
                  <a:srgbClr val="FF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acc</a:t>
            </a:r>
            <a:r>
              <a:rPr lang="en-US" sz="1400" b="1" dirty="0">
                <a:highlight>
                  <a:srgbClr val="FF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 to 10 MV/m cw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4826523-6B63-4BD6-B875-491A99568452}"/>
              </a:ext>
            </a:extLst>
          </p:cNvPr>
          <p:cNvGrpSpPr/>
          <p:nvPr/>
        </p:nvGrpSpPr>
        <p:grpSpPr>
          <a:xfrm>
            <a:off x="4494434" y="935218"/>
            <a:ext cx="4682836" cy="3502745"/>
            <a:chOff x="4494434" y="935218"/>
            <a:chExt cx="4682836" cy="350274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D83B20C3-DA60-438D-8FA7-81A63EF55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94435" y="1733411"/>
              <a:ext cx="4325348" cy="2704552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684EBC0-8F60-4878-BE0C-3AD21983E0FC}"/>
                </a:ext>
              </a:extLst>
            </p:cNvPr>
            <p:cNvSpPr txBox="1"/>
            <p:nvPr/>
          </p:nvSpPr>
          <p:spPr>
            <a:xfrm>
              <a:off x="4494434" y="935218"/>
              <a:ext cx="46828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u="sng" dirty="0">
                  <a:solidFill>
                    <a:srgbClr val="40404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Globally first</a:t>
              </a:r>
              <a:r>
                <a:rPr lang="en-US" sz="1600" b="1" dirty="0">
                  <a:solidFill>
                    <a:srgbClr val="40404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demonstration of practical cw accelerating gradients on an SRF cavity </a:t>
              </a:r>
              <a:r>
                <a:rPr lang="en-US" sz="1600" b="1" i="1" u="sng" dirty="0">
                  <a:solidFill>
                    <a:srgbClr val="40404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without</a:t>
              </a:r>
              <a:r>
                <a:rPr lang="en-US" sz="1600" b="1" dirty="0">
                  <a:solidFill>
                    <a:srgbClr val="40404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using liquid cryogens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138318A-9071-4AE9-B24F-79B6AD046FB3}"/>
                </a:ext>
              </a:extLst>
            </p:cNvPr>
            <p:cNvSpPr txBox="1"/>
            <p:nvPr/>
          </p:nvSpPr>
          <p:spPr>
            <a:xfrm>
              <a:off x="4750186" y="1476488"/>
              <a:ext cx="417133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R. Dhuley, S. Posen, et al. (2020) </a:t>
              </a:r>
              <a:r>
                <a:rPr lang="en-US" sz="1000" b="1" dirty="0">
                  <a:latin typeface="Calibri Light" panose="020F0302020204030204" pitchFamily="34" charset="0"/>
                  <a:cs typeface="Calibri Light" panose="020F0302020204030204" pitchFamily="34" charset="0"/>
                  <a:hlinkClick r:id="rId4"/>
                </a:rPr>
                <a:t>https://doi.org/10.1088/1361-6668/ab82f0</a:t>
              </a:r>
              <a:r>
                <a:rPr lang="en-US" sz="10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</a:p>
          </p:txBody>
        </p:sp>
      </p:grpSp>
      <p:sp>
        <p:nvSpPr>
          <p:cNvPr id="63" name="Footer Placeholder 4">
            <a:extLst>
              <a:ext uri="{FF2B5EF4-FFF2-40B4-BE49-F238E27FC236}">
                <a16:creationId xmlns:a16="http://schemas.microsoft.com/office/drawing/2014/main" id="{E0E2B258-F9FD-477E-96D6-9181F68C19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Dhuley | Cryocooler conduction-cooled SRF cavities | 2021 engineers’ retreat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8988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2/24/2021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81E93E-98A9-4E89-BD97-D620AC0115DE}"/>
              </a:ext>
            </a:extLst>
          </p:cNvPr>
          <p:cNvSpPr txBox="1"/>
          <p:nvPr/>
        </p:nvSpPr>
        <p:spPr>
          <a:xfrm>
            <a:off x="296708" y="127421"/>
            <a:ext cx="85506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Design of a 10 MeV, 1000 kW (100 mA) module at Fermilab</a:t>
            </a: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(supported by DOE HEP Accelerator Stewardship 2019-21)</a:t>
            </a:r>
            <a:r>
              <a:rPr lang="en-US" sz="1600" b="1" dirty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en-US" sz="1600" b="1" i="1" baseline="-25000" dirty="0">
              <a:solidFill>
                <a:srgbClr val="40404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6F63FF8-1836-4A18-9B54-40DFA49AFC16}"/>
              </a:ext>
            </a:extLst>
          </p:cNvPr>
          <p:cNvGrpSpPr/>
          <p:nvPr/>
        </p:nvGrpSpPr>
        <p:grpSpPr>
          <a:xfrm>
            <a:off x="6465548" y="3069297"/>
            <a:ext cx="2573964" cy="1609890"/>
            <a:chOff x="6248400" y="3069297"/>
            <a:chExt cx="2573964" cy="1609890"/>
          </a:xfrm>
        </p:grpSpPr>
        <p:pic>
          <p:nvPicPr>
            <p:cNvPr id="8" name="Content Placeholder 6">
              <a:extLst>
                <a:ext uri="{FF2B5EF4-FFF2-40B4-BE49-F238E27FC236}">
                  <a16:creationId xmlns:a16="http://schemas.microsoft.com/office/drawing/2014/main" id="{450DB1F9-7FA5-4DD5-BECF-61656BDB91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7724"/>
            <a:stretch/>
          </p:blipFill>
          <p:spPr>
            <a:xfrm>
              <a:off x="6248400" y="3069297"/>
              <a:ext cx="2573964" cy="158813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80BF01D-A1A3-41F6-88A0-234DAF1718CF}"/>
                </a:ext>
              </a:extLst>
            </p:cNvPr>
            <p:cNvSpPr txBox="1"/>
            <p:nvPr/>
          </p:nvSpPr>
          <p:spPr>
            <a:xfrm>
              <a:off x="6395096" y="4432966"/>
              <a:ext cx="208422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Courtesy : R. Kostin (Euclid </a:t>
              </a:r>
              <a:r>
                <a:rPr lang="en-US" sz="1000" dirty="0" err="1">
                  <a:latin typeface="Calibri Light" panose="020F0302020204030204" pitchFamily="34" charset="0"/>
                  <a:cs typeface="Calibri Light" panose="020F0302020204030204" pitchFamily="34" charset="0"/>
                </a:rPr>
                <a:t>Techlabs</a:t>
              </a:r>
              <a:r>
                <a:rPr lang="en-US" sz="10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)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8A98B17-9485-48C5-8D8C-5386EE72AD16}"/>
              </a:ext>
            </a:extLst>
          </p:cNvPr>
          <p:cNvSpPr txBox="1"/>
          <p:nvPr/>
        </p:nvSpPr>
        <p:spPr>
          <a:xfrm>
            <a:off x="104488" y="877504"/>
            <a:ext cx="419925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RF design of a 5-cell 650 MHz cavity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Beam transport simulations </a:t>
            </a:r>
          </a:p>
          <a:p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    (external injection 300 keV --&gt; 10 MeV)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Estimation of 4 K heat load, cryocooler selection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Design and thermal simulations of conduction link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Cryostat design and integration (thermal and magnetic shield, vacuum vessel, couplers)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Cost assessment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8020B67-88BF-4DF2-A798-5A8FF81D4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5886" y="4122014"/>
            <a:ext cx="1763744" cy="418152"/>
          </a:xfrm>
          <a:prstGeom prst="rect">
            <a:avLst/>
          </a:prstGeom>
        </p:spPr>
      </p:pic>
      <p:pic>
        <p:nvPicPr>
          <p:cNvPr id="17" name="Picture 1">
            <a:extLst>
              <a:ext uri="{FF2B5EF4-FFF2-40B4-BE49-F238E27FC236}">
                <a16:creationId xmlns:a16="http://schemas.microsoft.com/office/drawing/2014/main" id="{FFC3CED3-4304-4B88-A0EE-637BE4B4C85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1556" y="4109389"/>
            <a:ext cx="1078108" cy="483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3EC81070-D1B6-4830-AFC8-435DF9D8DCE7}"/>
              </a:ext>
            </a:extLst>
          </p:cNvPr>
          <p:cNvGrpSpPr/>
          <p:nvPr/>
        </p:nvGrpSpPr>
        <p:grpSpPr>
          <a:xfrm>
            <a:off x="4252610" y="3118462"/>
            <a:ext cx="2310458" cy="1612808"/>
            <a:chOff x="4252610" y="3118462"/>
            <a:chExt cx="2310458" cy="161280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ED47728-B76A-4752-AE48-45F029875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03746" y="3118462"/>
              <a:ext cx="2259322" cy="1392076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477B7B4-66B4-49D2-81C3-E63A18F3E4AB}"/>
                </a:ext>
              </a:extLst>
            </p:cNvPr>
            <p:cNvSpPr txBox="1"/>
            <p:nvPr/>
          </p:nvSpPr>
          <p:spPr>
            <a:xfrm>
              <a:off x="4252610" y="4454271"/>
              <a:ext cx="17453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8 x PT420 mounting pads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075D9FD-FBBE-4A24-B091-3DC28F641208}"/>
                </a:ext>
              </a:extLst>
            </p:cNvPr>
            <p:cNvCxnSpPr/>
            <p:nvPr/>
          </p:nvCxnSpPr>
          <p:spPr>
            <a:xfrm flipV="1">
              <a:off x="4414036" y="3814500"/>
              <a:ext cx="97936" cy="693350"/>
            </a:xfrm>
            <a:prstGeom prst="straightConnector1">
              <a:avLst/>
            </a:prstGeom>
            <a:ln w="12700">
              <a:solidFill>
                <a:schemeClr val="tx1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9D3C5AD-5A13-4099-B0C1-B6135ED07FD3}"/>
              </a:ext>
            </a:extLst>
          </p:cNvPr>
          <p:cNvGrpSpPr/>
          <p:nvPr/>
        </p:nvGrpSpPr>
        <p:grpSpPr>
          <a:xfrm>
            <a:off x="4835237" y="864601"/>
            <a:ext cx="3409596" cy="2435618"/>
            <a:chOff x="4835237" y="704623"/>
            <a:chExt cx="3409596" cy="243561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7C34920-B4E3-4C60-9D5D-D3490B08E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35237" y="704623"/>
              <a:ext cx="3409596" cy="219310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8688914-99FB-4DB6-B53B-047C3416FEE4}"/>
                </a:ext>
              </a:extLst>
            </p:cNvPr>
            <p:cNvSpPr txBox="1"/>
            <p:nvPr/>
          </p:nvSpPr>
          <p:spPr>
            <a:xfrm>
              <a:off x="5767237" y="2894020"/>
              <a:ext cx="170110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Courtesy : I. Gonin (Fermilab)</a:t>
              </a:r>
            </a:p>
          </p:txBody>
        </p:sp>
      </p:grp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8463C2E4-BDE2-4672-9E3C-537734A3E3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Dhuley | Cryocooler conduction-cooled SRF cavities | 2021 engineers’ retreat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63963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2/24/2021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66FAE3-EB94-4723-AE12-78B24F1045BE}"/>
              </a:ext>
            </a:extLst>
          </p:cNvPr>
          <p:cNvSpPr txBox="1"/>
          <p:nvPr/>
        </p:nvSpPr>
        <p:spPr>
          <a:xfrm>
            <a:off x="-17042" y="127421"/>
            <a:ext cx="91780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Cryogen-free SRF electron accelerator development at Fermilab</a:t>
            </a: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(supported by US Army Corps of Engineers/ERDC; National Nuclear Security Administration)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3A556A-8E15-41DA-AFC3-F717C2193B84}"/>
              </a:ext>
            </a:extLst>
          </p:cNvPr>
          <p:cNvSpPr txBox="1"/>
          <p:nvPr/>
        </p:nvSpPr>
        <p:spPr>
          <a:xfrm>
            <a:off x="169192" y="928616"/>
            <a:ext cx="88056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Goal: Component production, integration, and demo of a 1.6 MeV, 20 kW accelerator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28FA832-5C73-4BBB-81B9-C7F41834843D}"/>
              </a:ext>
            </a:extLst>
          </p:cNvPr>
          <p:cNvGrpSpPr/>
          <p:nvPr/>
        </p:nvGrpSpPr>
        <p:grpSpPr>
          <a:xfrm>
            <a:off x="237318" y="1466578"/>
            <a:ext cx="2740045" cy="3017430"/>
            <a:chOff x="59294" y="1466578"/>
            <a:chExt cx="2740045" cy="301743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632A77F-67F3-45A8-8E20-3BAF12AABCCF}"/>
                </a:ext>
              </a:extLst>
            </p:cNvPr>
            <p:cNvGrpSpPr/>
            <p:nvPr/>
          </p:nvGrpSpPr>
          <p:grpSpPr>
            <a:xfrm>
              <a:off x="223620" y="2198239"/>
              <a:ext cx="2481770" cy="2285769"/>
              <a:chOff x="87040" y="2216653"/>
              <a:chExt cx="2481770" cy="2285769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B7645168-72CC-4B3F-9EFD-8276B0776B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21230401">
                <a:off x="212941" y="2500954"/>
                <a:ext cx="2229960" cy="2001468"/>
              </a:xfrm>
              <a:prstGeom prst="rect">
                <a:avLst/>
              </a:prstGeom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613D537E-D050-4603-943C-B1EBF0CCA736}"/>
                  </a:ext>
                </a:extLst>
              </p:cNvPr>
              <p:cNvSpPr txBox="1"/>
              <p:nvPr/>
            </p:nvSpPr>
            <p:spPr>
              <a:xfrm>
                <a:off x="87040" y="2216653"/>
                <a:ext cx="248177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“1.5-cell” 650 MHz Nb</a:t>
                </a:r>
                <a:r>
                  <a:rPr lang="en-US" sz="1400" baseline="-250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3</a:t>
                </a:r>
                <a:r>
                  <a:rPr lang="en-US" sz="14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Sn cavity</a:t>
                </a: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8E6383F-E777-4F52-B833-F298AA55F7D9}"/>
                </a:ext>
              </a:extLst>
            </p:cNvPr>
            <p:cNvSpPr txBox="1"/>
            <p:nvPr/>
          </p:nvSpPr>
          <p:spPr>
            <a:xfrm>
              <a:off x="59294" y="1466578"/>
              <a:ext cx="274004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rgbClr val="40404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Cavity with integrated e-gun</a:t>
              </a:r>
            </a:p>
            <a:p>
              <a:r>
                <a:rPr lang="en-US" sz="1800" b="1" dirty="0">
                  <a:solidFill>
                    <a:srgbClr val="00B05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(design in progress)</a:t>
              </a:r>
            </a:p>
          </p:txBody>
        </p:sp>
      </p:grp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44611CA6-45D8-49DA-BACE-10311BD164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Dhuley | Cryocooler conduction-cooled SRF cavities | 2021 engineers’ retreat</a:t>
            </a:r>
            <a:endParaRPr lang="en-US" b="1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7E7480D-310A-470C-A025-34278188F29C}"/>
              </a:ext>
            </a:extLst>
          </p:cNvPr>
          <p:cNvGrpSpPr/>
          <p:nvPr/>
        </p:nvGrpSpPr>
        <p:grpSpPr>
          <a:xfrm>
            <a:off x="3399195" y="2977645"/>
            <a:ext cx="4865876" cy="1346493"/>
            <a:chOff x="3031012" y="2842109"/>
            <a:chExt cx="4865876" cy="134649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CD24807-A615-4F81-A381-18749C399A7B}"/>
                </a:ext>
              </a:extLst>
            </p:cNvPr>
            <p:cNvGrpSpPr/>
            <p:nvPr/>
          </p:nvGrpSpPr>
          <p:grpSpPr>
            <a:xfrm>
              <a:off x="3031012" y="2842109"/>
              <a:ext cx="4865876" cy="1237703"/>
              <a:chOff x="3031012" y="2855724"/>
              <a:chExt cx="4865876" cy="1237703"/>
            </a:xfrm>
          </p:grpSpPr>
          <p:sp>
            <p:nvSpPr>
              <p:cNvPr id="33" name="TextBox 61">
                <a:extLst>
                  <a:ext uri="{FF2B5EF4-FFF2-40B4-BE49-F238E27FC236}">
                    <a16:creationId xmlns:a16="http://schemas.microsoft.com/office/drawing/2014/main" id="{24D81EC9-776B-42AA-94E7-1D352DCD9942}"/>
                  </a:ext>
                </a:extLst>
              </p:cNvPr>
              <p:cNvSpPr txBox="1"/>
              <p:nvPr/>
            </p:nvSpPr>
            <p:spPr>
              <a:xfrm>
                <a:off x="3031012" y="3057712"/>
                <a:ext cx="148611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charset="0"/>
                    <a:ea typeface="Geneva" charset="0"/>
                    <a:cs typeface="Geneva" charset="0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charset="0"/>
                    <a:ea typeface="Geneva" charset="0"/>
                    <a:cs typeface="Geneva" charset="0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charset="0"/>
                    <a:ea typeface="Geneva" charset="0"/>
                    <a:cs typeface="Geneva" charset="0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charset="0"/>
                    <a:ea typeface="Geneva" charset="0"/>
                    <a:cs typeface="Geneva" charset="0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charset="0"/>
                    <a:ea typeface="Geneva" charset="0"/>
                    <a:cs typeface="Geneva" charset="0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Calibri" charset="0"/>
                    <a:ea typeface="Geneva" charset="0"/>
                    <a:cs typeface="Geneva" charset="0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Calibri" charset="0"/>
                    <a:ea typeface="Geneva" charset="0"/>
                    <a:cs typeface="Geneva" charset="0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Calibri" charset="0"/>
                    <a:ea typeface="Geneva" charset="0"/>
                    <a:cs typeface="Geneva" charset="0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Calibri" charset="0"/>
                    <a:ea typeface="Geneva" charset="0"/>
                    <a:cs typeface="Geneva" charset="0"/>
                  </a:defRPr>
                </a:lvl9pPr>
              </a:lstStyle>
              <a:p>
                <a:r>
                  <a:rPr lang="en-US" sz="1800" b="1" dirty="0">
                    <a:solidFill>
                      <a:srgbClr val="40404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Low heat leak </a:t>
                </a:r>
              </a:p>
              <a:p>
                <a:r>
                  <a:rPr lang="en-US" sz="1800" b="1" dirty="0">
                    <a:solidFill>
                      <a:srgbClr val="40404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coupler </a:t>
                </a:r>
              </a:p>
              <a:p>
                <a:r>
                  <a:rPr lang="en-US" sz="1800" b="1" dirty="0">
                    <a:solidFill>
                      <a:srgbClr val="00B05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(to be tested)</a:t>
                </a:r>
              </a:p>
            </p:txBody>
          </p:sp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F935BB8E-2FF7-4248-BD23-6FFEC30131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79615" y="2855724"/>
                <a:ext cx="3117273" cy="1237703"/>
              </a:xfrm>
              <a:prstGeom prst="rect">
                <a:avLst/>
              </a:prstGeom>
            </p:spPr>
          </p:pic>
        </p:grpSp>
        <p:sp>
          <p:nvSpPr>
            <p:cNvPr id="32" name="TextBox 18">
              <a:extLst>
                <a:ext uri="{FF2B5EF4-FFF2-40B4-BE49-F238E27FC236}">
                  <a16:creationId xmlns:a16="http://schemas.microsoft.com/office/drawing/2014/main" id="{BCC684E8-3B47-4719-B7BA-E32BE37BA752}"/>
                </a:ext>
              </a:extLst>
            </p:cNvPr>
            <p:cNvSpPr txBox="1"/>
            <p:nvPr/>
          </p:nvSpPr>
          <p:spPr>
            <a:xfrm>
              <a:off x="5960018" y="3942381"/>
              <a:ext cx="183095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9pPr>
            </a:lstStyle>
            <a:p>
              <a:r>
                <a:rPr lang="en-US" sz="10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Courtesy : S. Kazakov (Fermilab)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773B5AC-6829-4E6F-A4D8-10DA9E4F2C1C}"/>
              </a:ext>
            </a:extLst>
          </p:cNvPr>
          <p:cNvGrpSpPr/>
          <p:nvPr/>
        </p:nvGrpSpPr>
        <p:grpSpPr>
          <a:xfrm>
            <a:off x="3399195" y="1478376"/>
            <a:ext cx="5255019" cy="1241561"/>
            <a:chOff x="3031012" y="1727880"/>
            <a:chExt cx="5255019" cy="1241561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0BED1B2-1F00-44BB-A2EE-9BFE1AED9033}"/>
                </a:ext>
              </a:extLst>
            </p:cNvPr>
            <p:cNvGrpSpPr/>
            <p:nvPr/>
          </p:nvGrpSpPr>
          <p:grpSpPr>
            <a:xfrm>
              <a:off x="3031012" y="1727880"/>
              <a:ext cx="5255019" cy="1030505"/>
              <a:chOff x="3031012" y="1862149"/>
              <a:chExt cx="5255019" cy="1030505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A0C3A156-643F-4798-BE71-58F3A7423F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67256" y="1904962"/>
                <a:ext cx="1197542" cy="987692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36BCDA36-4766-4AB9-8774-520C5ADCD3A8}"/>
                  </a:ext>
                </a:extLst>
              </p:cNvPr>
              <p:cNvPicPr/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01531" y="1904962"/>
                <a:ext cx="2384500" cy="984713"/>
              </a:xfrm>
              <a:prstGeom prst="rect">
                <a:avLst/>
              </a:prstGeom>
            </p:spPr>
          </p:pic>
          <p:sp>
            <p:nvSpPr>
              <p:cNvPr id="30" name="TextBox 11">
                <a:extLst>
                  <a:ext uri="{FF2B5EF4-FFF2-40B4-BE49-F238E27FC236}">
                    <a16:creationId xmlns:a16="http://schemas.microsoft.com/office/drawing/2014/main" id="{756B289C-980D-4761-96C1-8AC06EC076F8}"/>
                  </a:ext>
                </a:extLst>
              </p:cNvPr>
              <p:cNvSpPr txBox="1"/>
              <p:nvPr/>
            </p:nvSpPr>
            <p:spPr>
              <a:xfrm>
                <a:off x="3031012" y="1862149"/>
                <a:ext cx="1462323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charset="0"/>
                    <a:ea typeface="Geneva" charset="0"/>
                    <a:cs typeface="Geneva" charset="0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charset="0"/>
                    <a:ea typeface="Geneva" charset="0"/>
                    <a:cs typeface="Geneva" charset="0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charset="0"/>
                    <a:ea typeface="Geneva" charset="0"/>
                    <a:cs typeface="Geneva" charset="0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charset="0"/>
                    <a:ea typeface="Geneva" charset="0"/>
                    <a:cs typeface="Geneva" charset="0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charset="0"/>
                    <a:ea typeface="Geneva" charset="0"/>
                    <a:cs typeface="Geneva" charset="0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Calibri" charset="0"/>
                    <a:ea typeface="Geneva" charset="0"/>
                    <a:cs typeface="Geneva" charset="0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Calibri" charset="0"/>
                    <a:ea typeface="Geneva" charset="0"/>
                    <a:cs typeface="Geneva" charset="0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Calibri" charset="0"/>
                    <a:ea typeface="Geneva" charset="0"/>
                    <a:cs typeface="Geneva" charset="0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Calibri" charset="0"/>
                    <a:ea typeface="Geneva" charset="0"/>
                    <a:cs typeface="Geneva" charset="0"/>
                  </a:defRPr>
                </a:lvl9pPr>
              </a:lstStyle>
              <a:p>
                <a:r>
                  <a:rPr lang="en-US" sz="1800" b="1" dirty="0">
                    <a:solidFill>
                      <a:srgbClr val="40404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Thermionic </a:t>
                </a:r>
              </a:p>
              <a:p>
                <a:r>
                  <a:rPr lang="en-US" sz="1800" b="1" dirty="0">
                    <a:solidFill>
                      <a:srgbClr val="40404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cathode</a:t>
                </a:r>
              </a:p>
              <a:p>
                <a:r>
                  <a:rPr lang="en-US" sz="1800" b="1" dirty="0">
                    <a:solidFill>
                      <a:srgbClr val="00B05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(to be tested) </a:t>
                </a:r>
              </a:p>
            </p:txBody>
          </p:sp>
        </p:grpSp>
        <p:sp>
          <p:nvSpPr>
            <p:cNvPr id="26" name="TextBox 19">
              <a:extLst>
                <a:ext uri="{FF2B5EF4-FFF2-40B4-BE49-F238E27FC236}">
                  <a16:creationId xmlns:a16="http://schemas.microsoft.com/office/drawing/2014/main" id="{A9CE04A7-1238-4F9A-A41F-07F39FEC6FE4}"/>
                </a:ext>
              </a:extLst>
            </p:cNvPr>
            <p:cNvSpPr txBox="1"/>
            <p:nvPr/>
          </p:nvSpPr>
          <p:spPr>
            <a:xfrm>
              <a:off x="5113869" y="2723220"/>
              <a:ext cx="234391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9pPr>
            </a:lstStyle>
            <a:p>
              <a:r>
                <a:rPr lang="en-US" sz="10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Courtesy : I. Gonin, V. Yakovlev (Fermilab)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1127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2/24/2021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73B1785-8765-4365-8838-EF15253EB569}"/>
              </a:ext>
            </a:extLst>
          </p:cNvPr>
          <p:cNvGrpSpPr/>
          <p:nvPr/>
        </p:nvGrpSpPr>
        <p:grpSpPr>
          <a:xfrm>
            <a:off x="87326" y="998607"/>
            <a:ext cx="3473302" cy="3224371"/>
            <a:chOff x="184430" y="1062402"/>
            <a:chExt cx="3473302" cy="322437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E4C6F35-1BC3-4B7B-B55E-E8A296537B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4430" y="1610549"/>
              <a:ext cx="3473302" cy="267622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F910E75-B1EC-4FE4-BDE0-2B912BA264F7}"/>
                </a:ext>
              </a:extLst>
            </p:cNvPr>
            <p:cNvSpPr txBox="1"/>
            <p:nvPr/>
          </p:nvSpPr>
          <p:spPr>
            <a:xfrm>
              <a:off x="494940" y="1062402"/>
              <a:ext cx="27603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rgbClr val="40404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Cryostat </a:t>
              </a:r>
              <a:r>
                <a:rPr lang="en-US" sz="1800" b="1" dirty="0">
                  <a:solidFill>
                    <a:srgbClr val="00B05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(design in progress)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DA2A4D5-4D5D-478A-9161-566CFEEC4A2A}"/>
              </a:ext>
            </a:extLst>
          </p:cNvPr>
          <p:cNvGrpSpPr/>
          <p:nvPr/>
        </p:nvGrpSpPr>
        <p:grpSpPr>
          <a:xfrm>
            <a:off x="3392092" y="998607"/>
            <a:ext cx="2650084" cy="3586728"/>
            <a:chOff x="3335448" y="1062402"/>
            <a:chExt cx="2650084" cy="3586728"/>
          </a:xfrm>
        </p:grpSpPr>
        <p:pic>
          <p:nvPicPr>
            <p:cNvPr id="32" name="0A821269-82E8-42F3-82CC-E4D832915A7C" descr="image1.jpeg">
              <a:extLst>
                <a:ext uri="{FF2B5EF4-FFF2-40B4-BE49-F238E27FC236}">
                  <a16:creationId xmlns:a16="http://schemas.microsoft.com/office/drawing/2014/main" id="{098E4DC1-FB8E-44C0-9AAD-E371E3B58B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055" b="18696"/>
            <a:stretch/>
          </p:blipFill>
          <p:spPr bwMode="auto">
            <a:xfrm rot="5400000">
              <a:off x="3190973" y="2522440"/>
              <a:ext cx="2899634" cy="1353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2FF7B11-A11D-4339-90C9-7F5E4D222902}"/>
                </a:ext>
              </a:extLst>
            </p:cNvPr>
            <p:cNvSpPr txBox="1"/>
            <p:nvPr/>
          </p:nvSpPr>
          <p:spPr>
            <a:xfrm>
              <a:off x="3335448" y="1062402"/>
              <a:ext cx="26500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40404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20 kW SSA  </a:t>
              </a:r>
              <a:r>
                <a:rPr lang="en-US" sz="1800" b="1" dirty="0">
                  <a:solidFill>
                    <a:srgbClr val="00B05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(to be installed </a:t>
              </a:r>
            </a:p>
            <a:p>
              <a:pPr algn="ctr"/>
              <a:r>
                <a:rPr lang="en-US" sz="1800" b="1" dirty="0">
                  <a:solidFill>
                    <a:srgbClr val="00B05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and commissioned)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3C28987-23AA-4325-A224-6FA67B1EBE6B}"/>
              </a:ext>
            </a:extLst>
          </p:cNvPr>
          <p:cNvGrpSpPr/>
          <p:nvPr/>
        </p:nvGrpSpPr>
        <p:grpSpPr>
          <a:xfrm>
            <a:off x="6127149" y="998607"/>
            <a:ext cx="2879285" cy="3168809"/>
            <a:chOff x="6175701" y="998607"/>
            <a:chExt cx="2879285" cy="3168809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71C141DC-D862-4CBF-A292-23BF77DAAFF4}"/>
                </a:ext>
              </a:extLst>
            </p:cNvPr>
            <p:cNvGrpSpPr/>
            <p:nvPr/>
          </p:nvGrpSpPr>
          <p:grpSpPr>
            <a:xfrm>
              <a:off x="6175701" y="998607"/>
              <a:ext cx="2879285" cy="2898545"/>
              <a:chOff x="6042803" y="1062401"/>
              <a:chExt cx="2879285" cy="2898545"/>
            </a:xfrm>
          </p:grpSpPr>
          <p:pic>
            <p:nvPicPr>
              <p:cNvPr id="31" name="Picture 30" descr="A picture containing table, sitting, box, old&#10;&#10;Description automatically generated">
                <a:extLst>
                  <a:ext uri="{FF2B5EF4-FFF2-40B4-BE49-F238E27FC236}">
                    <a16:creationId xmlns:a16="http://schemas.microsoft.com/office/drawing/2014/main" id="{C8639683-7F9E-4594-BBD3-69684803F9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56091" y="1908579"/>
                <a:ext cx="2736489" cy="2052367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221E386-A282-4ECE-8008-8A426F7BEF63}"/>
                  </a:ext>
                </a:extLst>
              </p:cNvPr>
              <p:cNvSpPr txBox="1"/>
              <p:nvPr/>
            </p:nvSpPr>
            <p:spPr>
              <a:xfrm>
                <a:off x="6042803" y="1062401"/>
                <a:ext cx="28792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b="1" dirty="0">
                    <a:solidFill>
                      <a:srgbClr val="40404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Cryomech PT420 coolers</a:t>
                </a:r>
              </a:p>
              <a:p>
                <a:pPr algn="ctr"/>
                <a:r>
                  <a:rPr lang="en-US" sz="1800" b="1" dirty="0">
                    <a:solidFill>
                      <a:srgbClr val="00B05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(to be commissioned)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DF3286E-1AC8-45D9-8250-13E0AA63CB58}"/>
                </a:ext>
              </a:extLst>
            </p:cNvPr>
            <p:cNvSpPr txBox="1"/>
            <p:nvPr/>
          </p:nvSpPr>
          <p:spPr>
            <a:xfrm>
              <a:off x="6654721" y="3921195"/>
              <a:ext cx="203453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Courtesy : M.I. Geelhoed (Fermilab)</a:t>
              </a:r>
            </a:p>
          </p:txBody>
        </p:sp>
      </p:grp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0276369B-8F7B-4233-8922-8CCD52E9E4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Dhuley | Cryocooler conduction-cooled SRF cavities | 2021 engineers’ retreat</a:t>
            </a:r>
            <a:endParaRPr lang="en-US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553584-9082-4BEE-B74C-7D9C45AE2534}"/>
              </a:ext>
            </a:extLst>
          </p:cNvPr>
          <p:cNvSpPr txBox="1"/>
          <p:nvPr/>
        </p:nvSpPr>
        <p:spPr>
          <a:xfrm>
            <a:off x="-17042" y="127421"/>
            <a:ext cx="91780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Cryogen-free SRF electron accelerator development at Fermilab</a:t>
            </a: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(supported by US Army Corps of Engineers/ERDC; National Nuclear Security Administration)</a:t>
            </a:r>
          </a:p>
        </p:txBody>
      </p:sp>
    </p:spTree>
    <p:extLst>
      <p:ext uri="{BB962C8B-B14F-4D97-AF65-F5344CB8AC3E}">
        <p14:creationId xmlns:p14="http://schemas.microsoft.com/office/powerpoint/2010/main" val="4220029329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FNAL_PowerPoint_16x9_100716</Template>
  <TotalTime>13537</TotalTime>
  <Words>1335</Words>
  <Application>Microsoft Office PowerPoint</Application>
  <PresentationFormat>On-screen Show (16:9)</PresentationFormat>
  <Paragraphs>194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Helvetica</vt:lpstr>
      <vt:lpstr>Times New Roman</vt:lpstr>
      <vt:lpstr>Wingdings</vt:lpstr>
      <vt:lpstr>Fermilab_PPT_090915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Ram Dhuley</dc:creator>
  <cp:lastModifiedBy>Ram Dhuley</cp:lastModifiedBy>
  <cp:revision>1344</cp:revision>
  <cp:lastPrinted>2014-01-20T19:40:21Z</cp:lastPrinted>
  <dcterms:created xsi:type="dcterms:W3CDTF">2020-05-02T18:17:22Z</dcterms:created>
  <dcterms:modified xsi:type="dcterms:W3CDTF">2021-02-24T16:57:17Z</dcterms:modified>
</cp:coreProperties>
</file>