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303" r:id="rId3"/>
    <p:sldId id="298" r:id="rId4"/>
    <p:sldId id="299" r:id="rId5"/>
    <p:sldId id="300" r:id="rId6"/>
    <p:sldId id="301" r:id="rId7"/>
    <p:sldId id="302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6" autoAdjust="0"/>
    <p:restoredTop sz="94663"/>
  </p:normalViewPr>
  <p:slideViewPr>
    <p:cSldViewPr snapToGrid="0" snapToObjects="1" showGuides="1">
      <p:cViewPr varScale="1">
        <p:scale>
          <a:sx n="115" d="100"/>
          <a:sy n="115" d="100"/>
        </p:scale>
        <p:origin x="1456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D100A63-83D5-634F-A58D-02B71481044E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4BB0A9-D294-4540-BBBD-D4CF80F6ED0C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EC9C6092-AF81-A347-82B0-505964CB0138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79B13-9D6E-6A4E-90C8-FFA668AB16BC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C130524-30E7-574C-B598-0401CFDF272B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48680F6-C37A-404A-BEBA-26D5B1E295FE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ADAA5C-BACD-B54F-9548-3C631FD8F68A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dico.fnal.gov/event/4751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7513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7513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7824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dico.fnal.gov/event/4751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7513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384" y="4096807"/>
            <a:ext cx="8499232" cy="1824491"/>
          </a:xfrm>
        </p:spPr>
        <p:txBody>
          <a:bodyPr>
            <a:noAutofit/>
          </a:bodyPr>
          <a:lstStyle/>
          <a:p>
            <a:r>
              <a:rPr lang="en-US" dirty="0"/>
              <a:t>Fermilab</a:t>
            </a:r>
          </a:p>
          <a:p>
            <a:r>
              <a:rPr lang="en-US" dirty="0"/>
              <a:t>2021 All Engineers’ Retreat</a:t>
            </a:r>
          </a:p>
          <a:p>
            <a:r>
              <a:rPr lang="en-US" b="0" dirty="0"/>
              <a:t>February 21-27, 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4F6B0D-ED5C-4846-87ED-B0D8C15F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Engineering Advisory Council (EAC) is sponsoring a series of events to highlight Fermilab’s engineering community. 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u="sng" dirty="0"/>
              <a:t>goals</a:t>
            </a:r>
            <a:r>
              <a:rPr lang="en-US" sz="2200" dirty="0"/>
              <a:t> of these events are the following:  </a:t>
            </a:r>
          </a:p>
          <a:p>
            <a:pPr lvl="1"/>
            <a:r>
              <a:rPr lang="en-US" dirty="0"/>
              <a:t>Increase </a:t>
            </a:r>
            <a:r>
              <a:rPr lang="en-US" u="sng" dirty="0"/>
              <a:t>awareness</a:t>
            </a:r>
            <a:r>
              <a:rPr lang="en-US" dirty="0"/>
              <a:t> of current initiatives at the lab</a:t>
            </a:r>
          </a:p>
          <a:p>
            <a:pPr lvl="1"/>
            <a:r>
              <a:rPr lang="en-US" dirty="0"/>
              <a:t>Facilitate professional </a:t>
            </a:r>
            <a:r>
              <a:rPr lang="en-US" u="sng" dirty="0"/>
              <a:t>networking</a:t>
            </a:r>
            <a:r>
              <a:rPr lang="en-US" dirty="0"/>
              <a:t> within the lab</a:t>
            </a:r>
          </a:p>
          <a:p>
            <a:pPr lvl="1"/>
            <a:r>
              <a:rPr lang="en-US" dirty="0"/>
              <a:t>Discuss current </a:t>
            </a:r>
            <a:r>
              <a:rPr lang="en-US" u="sng" dirty="0"/>
              <a:t>challenges</a:t>
            </a:r>
            <a:r>
              <a:rPr lang="en-US" dirty="0"/>
              <a:t> of the engineering community </a:t>
            </a:r>
          </a:p>
          <a:p>
            <a:pPr lvl="1"/>
            <a:r>
              <a:rPr lang="en-US" dirty="0"/>
              <a:t>Establish synergies and platforms to handle future </a:t>
            </a:r>
            <a:r>
              <a:rPr lang="en-US" u="sng" dirty="0"/>
              <a:t>opportunities</a:t>
            </a:r>
            <a:r>
              <a:rPr lang="en-US" dirty="0"/>
              <a:t> in R&amp;D engineering projects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E8E14-A569-4C4F-91DE-D336B218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C8913-4D67-364C-A275-882E0F2863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F8DD7A4-6082-6746-98C4-C56F6EF9DD67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38F7-0317-4D41-86F1-82E27A1CF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AA84FD-28D5-C44F-8F89-332DB2E31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80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7608C5-EAB1-EF4C-BB1C-45847FCA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Monday 02/22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C7F37-B843-EA4E-8472-A195B6B879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A1260C3-3E24-DC4F-AEE5-AF8410062562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9313-B0AA-D544-8AB7-F4F612D96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7F9A94C2-A615-1F49-A168-67DB7D16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t="66482" r="-662" b="7069"/>
          <a:stretch/>
        </p:blipFill>
        <p:spPr>
          <a:xfrm>
            <a:off x="2684087" y="4073288"/>
            <a:ext cx="6459914" cy="219681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138B16-AF82-A24E-B08B-1F7BBB496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422" r="-662" b="41074"/>
          <a:stretch/>
        </p:blipFill>
        <p:spPr>
          <a:xfrm>
            <a:off x="0" y="705277"/>
            <a:ext cx="6097636" cy="348874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4F473E-A17E-594A-858F-27A0F0F91A42}"/>
              </a:ext>
            </a:extLst>
          </p:cNvPr>
          <p:cNvSpPr txBox="1"/>
          <p:nvPr/>
        </p:nvSpPr>
        <p:spPr>
          <a:xfrm>
            <a:off x="6097636" y="913737"/>
            <a:ext cx="253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Plenary Session 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3DBAD8-28DA-DC44-8959-E50DD2EBD7A8}"/>
              </a:ext>
            </a:extLst>
          </p:cNvPr>
          <p:cNvSpPr txBox="1"/>
          <p:nvPr/>
        </p:nvSpPr>
        <p:spPr>
          <a:xfrm>
            <a:off x="6459915" y="3753121"/>
            <a:ext cx="217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7D982-5A97-8F48-8457-AA9031AC7935}"/>
              </a:ext>
            </a:extLst>
          </p:cNvPr>
          <p:cNvSpPr txBox="1"/>
          <p:nvPr/>
        </p:nvSpPr>
        <p:spPr>
          <a:xfrm>
            <a:off x="222250" y="4354898"/>
            <a:ext cx="2726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We encourage your active participation and hope to hear about new proposals and ideas.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4D6E9F-5820-D14C-9EF7-9ACEB846B054}"/>
              </a:ext>
            </a:extLst>
          </p:cNvPr>
          <p:cNvSpPr txBox="1"/>
          <p:nvPr/>
        </p:nvSpPr>
        <p:spPr>
          <a:xfrm>
            <a:off x="770280" y="3359207"/>
            <a:ext cx="474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Keynote speaker from University of Chicago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2CB0613-B667-B648-A20D-6515527AC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BDF734-3B85-DC4C-A86C-78498D089062}"/>
              </a:ext>
            </a:extLst>
          </p:cNvPr>
          <p:cNvSpPr/>
          <p:nvPr/>
        </p:nvSpPr>
        <p:spPr>
          <a:xfrm>
            <a:off x="5519605" y="334312"/>
            <a:ext cx="369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https://indico.fnal.gov/event/47513/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453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793C5-0763-F64C-AE8B-81C5F11D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Tuesday 02/23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47911-DF50-6644-AD8C-E5C5172289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DEC758D-6A32-AF46-BEDA-10AD039615C3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F874-9ACD-8D41-BDC1-96DAF9A10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31E73-C383-4B45-B9F4-C3C5EDA09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" t="14709" r="2234" b="33965"/>
          <a:stretch/>
        </p:blipFill>
        <p:spPr>
          <a:xfrm>
            <a:off x="137754" y="679007"/>
            <a:ext cx="6073475" cy="4190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F483AE-6F98-CF4E-B3FC-33EB1F390DB4}"/>
              </a:ext>
            </a:extLst>
          </p:cNvPr>
          <p:cNvSpPr txBox="1"/>
          <p:nvPr/>
        </p:nvSpPr>
        <p:spPr>
          <a:xfrm>
            <a:off x="6097636" y="913737"/>
            <a:ext cx="253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Plenary Session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05246-F494-5446-AB00-8F2CAE504806}"/>
              </a:ext>
            </a:extLst>
          </p:cNvPr>
          <p:cNvSpPr txBox="1"/>
          <p:nvPr/>
        </p:nvSpPr>
        <p:spPr>
          <a:xfrm>
            <a:off x="6168659" y="3244334"/>
            <a:ext cx="239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HR-related talks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8B7F1-BA70-3A48-B2D3-5EB25F699E33}"/>
              </a:ext>
            </a:extLst>
          </p:cNvPr>
          <p:cNvSpPr txBox="1"/>
          <p:nvPr/>
        </p:nvSpPr>
        <p:spPr>
          <a:xfrm>
            <a:off x="6168658" y="3972360"/>
            <a:ext cx="2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Reports from breakout rooms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B0A8B33-5AD2-2F40-9E03-8A999B745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000B0-FF4C-A94A-A766-D8CEE72620D3}"/>
              </a:ext>
            </a:extLst>
          </p:cNvPr>
          <p:cNvSpPr/>
          <p:nvPr/>
        </p:nvSpPr>
        <p:spPr>
          <a:xfrm>
            <a:off x="844670" y="1106884"/>
            <a:ext cx="509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Keynote speaker from Commonwealth Fusion Systems (CFS)</a:t>
            </a:r>
            <a:endParaRPr lang="en-US" sz="1800" b="0" i="0" u="none" strike="noStrike" dirty="0">
              <a:solidFill>
                <a:schemeClr val="accent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B0FF1E-1C3E-D849-B861-EC672CB8B9FE}"/>
              </a:ext>
            </a:extLst>
          </p:cNvPr>
          <p:cNvSpPr/>
          <p:nvPr/>
        </p:nvSpPr>
        <p:spPr>
          <a:xfrm>
            <a:off x="5519605" y="334312"/>
            <a:ext cx="369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https://indico.fnal.gov/event/47513/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472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C706D-C1A7-0644-A449-8A21BB1EE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" t="16308" r="1980" b="15784"/>
          <a:stretch/>
        </p:blipFill>
        <p:spPr>
          <a:xfrm>
            <a:off x="-1" y="679630"/>
            <a:ext cx="5961559" cy="54082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CDA374-B3AD-4A4C-8A2F-DF30BAB4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Wednesday 02/24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AF04-6057-BF4F-AF76-8FED14C97F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D95D919-146F-6C4A-874E-082702401ED3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DF613-B653-014A-9A6B-D2138DAFD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2D39A-00FC-6045-9B72-68D08DEDE28A}"/>
              </a:ext>
            </a:extLst>
          </p:cNvPr>
          <p:cNvSpPr/>
          <p:nvPr/>
        </p:nvSpPr>
        <p:spPr>
          <a:xfrm>
            <a:off x="4661662" y="770101"/>
            <a:ext cx="1209381" cy="259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5E0-B4C5-A84A-BA90-AB5C5278E0CB}"/>
              </a:ext>
            </a:extLst>
          </p:cNvPr>
          <p:cNvSpPr txBox="1"/>
          <p:nvPr/>
        </p:nvSpPr>
        <p:spPr>
          <a:xfrm>
            <a:off x="6097636" y="913737"/>
            <a:ext cx="230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Engineering talks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BD360-0574-A14E-A601-797D5090DC48}"/>
              </a:ext>
            </a:extLst>
          </p:cNvPr>
          <p:cNvSpPr txBox="1"/>
          <p:nvPr/>
        </p:nvSpPr>
        <p:spPr>
          <a:xfrm>
            <a:off x="6097636" y="1474487"/>
            <a:ext cx="239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Finding research and collaborative synergies among the Fermilab engineers.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96F687A-3828-8C44-9E37-79C6FCE2B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09C47E-30C7-4F46-BA08-B1A2329E8173}"/>
              </a:ext>
            </a:extLst>
          </p:cNvPr>
          <p:cNvSpPr/>
          <p:nvPr/>
        </p:nvSpPr>
        <p:spPr>
          <a:xfrm>
            <a:off x="5519605" y="334312"/>
            <a:ext cx="369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https://indico.fnal.gov/event/47513/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627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C10067-1B52-4B49-91FE-7FC672059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37" r="1043" b="64282"/>
          <a:stretch/>
        </p:blipFill>
        <p:spPr>
          <a:xfrm>
            <a:off x="-189571" y="780585"/>
            <a:ext cx="6287218" cy="17250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4CC430-F80B-6447-8B40-0FDDEB8F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Thursday 02/25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0EA83-9131-B34D-BFE3-1AB9946FBE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812E9A4-586B-024A-A0A1-79BDFFA3E2E6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FD858-DEEB-D341-8A58-A81F31D70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DE9C2-9569-1D4D-A406-135A43D59F31}"/>
              </a:ext>
            </a:extLst>
          </p:cNvPr>
          <p:cNvSpPr/>
          <p:nvPr/>
        </p:nvSpPr>
        <p:spPr>
          <a:xfrm>
            <a:off x="429419" y="2736506"/>
            <a:ext cx="80779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spc="2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Inventor Recognition Ceremony</a:t>
            </a:r>
            <a:r>
              <a:rPr lang="en-US" sz="1800" spc="2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 Please join us for a brief ceremony celebrating innovation at Fermilab and honoring more than 30 individuals who </a:t>
            </a:r>
            <a:r>
              <a:rPr lang="en-US" sz="1800" u="sng" spc="2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patents or filed Records of Invention during calendar year 2020.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u="sng" spc="2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pc="2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https://indico.fnal.gov/event/47824/</a:t>
            </a:r>
            <a:endParaRPr lang="en-US" sz="1800" u="sng" spc="2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u="sng" spc="2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Contact: Cherri Schmidt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u="sng" spc="2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u="sng" spc="2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C0B182F-C7C5-0242-9C4E-E947AE3B8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F851DD-CBD8-634D-811F-C58D95133DDC}"/>
              </a:ext>
            </a:extLst>
          </p:cNvPr>
          <p:cNvSpPr/>
          <p:nvPr/>
        </p:nvSpPr>
        <p:spPr>
          <a:xfrm>
            <a:off x="5519605" y="334312"/>
            <a:ext cx="369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https://indico.fnal.gov/event/47513/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392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7E848-6728-2F40-9DCB-07D9EF21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Friday 02/26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AC71-C889-BD4A-BB62-9718238C99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D72E346-B92A-9B43-825B-532D7850B81E}" type="datetime1">
              <a:rPr lang="en-US" smtClean="0"/>
              <a:t>2/21/21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EACC4-8500-164B-B3A6-1B0C36FF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26CC8-AB66-564E-B4BA-7125CAE22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" t="15291" r="2827" b="19279"/>
          <a:stretch/>
        </p:blipFill>
        <p:spPr>
          <a:xfrm>
            <a:off x="222250" y="899318"/>
            <a:ext cx="5733288" cy="5059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0C89C-E292-D445-A8AC-BB0C34FDC0B9}"/>
              </a:ext>
            </a:extLst>
          </p:cNvPr>
          <p:cNvSpPr txBox="1"/>
          <p:nvPr/>
        </p:nvSpPr>
        <p:spPr>
          <a:xfrm>
            <a:off x="6097636" y="913737"/>
            <a:ext cx="173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tours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6B64E-7C9E-5948-B325-5A9854415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Zorzetti | 2021 All Engineers' Retreat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D052F3-1B2C-9E4A-9971-D1052594145E}"/>
              </a:ext>
            </a:extLst>
          </p:cNvPr>
          <p:cNvSpPr/>
          <p:nvPr/>
        </p:nvSpPr>
        <p:spPr>
          <a:xfrm>
            <a:off x="5519605" y="334312"/>
            <a:ext cx="369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https://indico.fnal.gov/event/47513/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874387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63</TotalTime>
  <Words>334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PowerPoint Presentation</vt:lpstr>
      <vt:lpstr>Introduction</vt:lpstr>
      <vt:lpstr>Agenda – Monday 02/22</vt:lpstr>
      <vt:lpstr>Agenda – Tuesday 02/23</vt:lpstr>
      <vt:lpstr>Agenda – Wednesday 02/24</vt:lpstr>
      <vt:lpstr>Agenda – Thursday 02/25</vt:lpstr>
      <vt:lpstr>Agenda – Friday 02/26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Zorzetti</dc:creator>
  <cp:lastModifiedBy>Silvia Zorzetti</cp:lastModifiedBy>
  <cp:revision>10</cp:revision>
  <cp:lastPrinted>2014-01-20T19:40:21Z</cp:lastPrinted>
  <dcterms:created xsi:type="dcterms:W3CDTF">2021-02-21T22:07:41Z</dcterms:created>
  <dcterms:modified xsi:type="dcterms:W3CDTF">2021-02-21T23:13:02Z</dcterms:modified>
</cp:coreProperties>
</file>