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27"/>
  </p:notesMasterIdLst>
  <p:handoutMasterIdLst>
    <p:handoutMasterId r:id="rId28"/>
  </p:handoutMasterIdLst>
  <p:sldIdLst>
    <p:sldId id="263" r:id="rId6"/>
    <p:sldId id="329" r:id="rId7"/>
    <p:sldId id="2513" r:id="rId8"/>
    <p:sldId id="2511" r:id="rId9"/>
    <p:sldId id="2493" r:id="rId10"/>
    <p:sldId id="2494" r:id="rId11"/>
    <p:sldId id="2495" r:id="rId12"/>
    <p:sldId id="2496" r:id="rId13"/>
    <p:sldId id="2502" r:id="rId14"/>
    <p:sldId id="2501" r:id="rId15"/>
    <p:sldId id="2497" r:id="rId16"/>
    <p:sldId id="2500" r:id="rId17"/>
    <p:sldId id="2503" r:id="rId18"/>
    <p:sldId id="2499" r:id="rId19"/>
    <p:sldId id="2504" r:id="rId20"/>
    <p:sldId id="2498" r:id="rId21"/>
    <p:sldId id="2506" r:id="rId22"/>
    <p:sldId id="2507" r:id="rId23"/>
    <p:sldId id="2508" r:id="rId24"/>
    <p:sldId id="2509" r:id="rId25"/>
    <p:sldId id="2512" r:id="rId26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68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6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4F81BD"/>
    <a:srgbClr val="578637"/>
    <a:srgbClr val="8DCA63"/>
    <a:srgbClr val="F79646"/>
    <a:srgbClr val="C0504D"/>
    <a:srgbClr val="004C97"/>
    <a:srgbClr val="00B5E2"/>
    <a:srgbClr val="63666A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2402F-FBD8-4814-A40E-8F6361428C90}" v="54" dt="2021-03-15T23:43:04.391"/>
    <p1510:client id="{78274331-32FF-411C-9BAA-3A9F29A7897F}" v="3" dt="2021-03-16T14:38:13.0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2" autoAdjust="0"/>
    <p:restoredTop sz="96761" autoAdjust="0"/>
  </p:normalViewPr>
  <p:slideViewPr>
    <p:cSldViewPr snapToGrid="0" snapToObjects="1">
      <p:cViewPr varScale="1">
        <p:scale>
          <a:sx n="187" d="100"/>
          <a:sy n="187" d="100"/>
        </p:scale>
        <p:origin x="691" y="139"/>
      </p:cViewPr>
      <p:guideLst>
        <p:guide orient="horz" pos="988"/>
        <p:guide orient="horz" pos="4186"/>
        <p:guide orient="horz" pos="3394"/>
        <p:guide orient="horz" pos="768"/>
        <p:guide orient="horz" pos="1749"/>
        <p:guide orient="horz" pos="456"/>
        <p:guide pos="380"/>
        <p:guide pos="7349"/>
      </p:guideLst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edy Hartsfield" userId="0e5faf14-6542-4c42-8603-c0cf37528780" providerId="ADAL" clId="{78274331-32FF-411C-9BAA-3A9F29A7897F}"/>
    <pc:docChg chg="undo custSel modSld">
      <pc:chgData name="Kennedy Hartsfield" userId="0e5faf14-6542-4c42-8603-c0cf37528780" providerId="ADAL" clId="{78274331-32FF-411C-9BAA-3A9F29A7897F}" dt="2021-03-16T14:38:20.158" v="150" actId="14100"/>
      <pc:docMkLst>
        <pc:docMk/>
      </pc:docMkLst>
      <pc:sldChg chg="addSp modSp mod">
        <pc:chgData name="Kennedy Hartsfield" userId="0e5faf14-6542-4c42-8603-c0cf37528780" providerId="ADAL" clId="{78274331-32FF-411C-9BAA-3A9F29A7897F}" dt="2021-03-16T14:38:20.158" v="150" actId="14100"/>
        <pc:sldMkLst>
          <pc:docMk/>
          <pc:sldMk cId="1634917534" sldId="2499"/>
        </pc:sldMkLst>
        <pc:spChg chg="mod">
          <ac:chgData name="Kennedy Hartsfield" userId="0e5faf14-6542-4c42-8603-c0cf37528780" providerId="ADAL" clId="{78274331-32FF-411C-9BAA-3A9F29A7897F}" dt="2021-03-16T14:35:51.435" v="103" actId="1076"/>
          <ac:spMkLst>
            <pc:docMk/>
            <pc:sldMk cId="1634917534" sldId="2499"/>
            <ac:spMk id="2" creationId="{A3F47E5A-835D-457E-8BA8-A0D7930610A7}"/>
          </ac:spMkLst>
        </pc:spChg>
        <pc:spChg chg="mod">
          <ac:chgData name="Kennedy Hartsfield" userId="0e5faf14-6542-4c42-8603-c0cf37528780" providerId="ADAL" clId="{78274331-32FF-411C-9BAA-3A9F29A7897F}" dt="2021-03-16T14:37:57.075" v="147" actId="1076"/>
          <ac:spMkLst>
            <pc:docMk/>
            <pc:sldMk cId="1634917534" sldId="2499"/>
            <ac:spMk id="11" creationId="{1D350F50-52BD-4396-8D6D-251869F2DBC6}"/>
          </ac:spMkLst>
        </pc:spChg>
        <pc:spChg chg="add mod">
          <ac:chgData name="Kennedy Hartsfield" userId="0e5faf14-6542-4c42-8603-c0cf37528780" providerId="ADAL" clId="{78274331-32FF-411C-9BAA-3A9F29A7897F}" dt="2021-03-16T14:37:35.732" v="138" actId="14100"/>
          <ac:spMkLst>
            <pc:docMk/>
            <pc:sldMk cId="1634917534" sldId="2499"/>
            <ac:spMk id="15" creationId="{290CF449-DBBD-4655-9154-5E6D25942E13}"/>
          </ac:spMkLst>
        </pc:spChg>
        <pc:picChg chg="mod">
          <ac:chgData name="Kennedy Hartsfield" userId="0e5faf14-6542-4c42-8603-c0cf37528780" providerId="ADAL" clId="{78274331-32FF-411C-9BAA-3A9F29A7897F}" dt="2021-03-16T14:37:01.879" v="113" actId="1076"/>
          <ac:picMkLst>
            <pc:docMk/>
            <pc:sldMk cId="1634917534" sldId="2499"/>
            <ac:picMk id="8" creationId="{1E82963A-276F-43C4-83A3-E17B6315A533}"/>
          </ac:picMkLst>
        </pc:picChg>
        <pc:picChg chg="add mod modCrop">
          <ac:chgData name="Kennedy Hartsfield" userId="0e5faf14-6542-4c42-8603-c0cf37528780" providerId="ADAL" clId="{78274331-32FF-411C-9BAA-3A9F29A7897F}" dt="2021-03-16T14:37:05.730" v="114" actId="14100"/>
          <ac:picMkLst>
            <pc:docMk/>
            <pc:sldMk cId="1634917534" sldId="2499"/>
            <ac:picMk id="9" creationId="{198E44ED-43E6-48C5-981B-842D8EF5CCCD}"/>
          </ac:picMkLst>
        </pc:picChg>
        <pc:cxnChg chg="mod">
          <ac:chgData name="Kennedy Hartsfield" userId="0e5faf14-6542-4c42-8603-c0cf37528780" providerId="ADAL" clId="{78274331-32FF-411C-9BAA-3A9F29A7897F}" dt="2021-03-16T14:37:01.879" v="113" actId="1076"/>
          <ac:cxnSpMkLst>
            <pc:docMk/>
            <pc:sldMk cId="1634917534" sldId="2499"/>
            <ac:cxnSpMk id="10" creationId="{AF427836-DC1C-4B7A-956A-54244FC1CA23}"/>
          </ac:cxnSpMkLst>
        </pc:cxnChg>
        <pc:cxnChg chg="add mod">
          <ac:chgData name="Kennedy Hartsfield" userId="0e5faf14-6542-4c42-8603-c0cf37528780" providerId="ADAL" clId="{78274331-32FF-411C-9BAA-3A9F29A7897F}" dt="2021-03-16T14:38:20.158" v="150" actId="14100"/>
          <ac:cxnSpMkLst>
            <pc:docMk/>
            <pc:sldMk cId="1634917534" sldId="2499"/>
            <ac:cxnSpMk id="16" creationId="{6F16AADC-40FD-4A40-845E-6AE6B625F38D}"/>
          </ac:cxnSpMkLst>
        </pc:cxnChg>
      </pc:sldChg>
      <pc:sldChg chg="modSp mod">
        <pc:chgData name="Kennedy Hartsfield" userId="0e5faf14-6542-4c42-8603-c0cf37528780" providerId="ADAL" clId="{78274331-32FF-411C-9BAA-3A9F29A7897F}" dt="2021-03-16T14:18:43.476" v="99" actId="14100"/>
        <pc:sldMkLst>
          <pc:docMk/>
          <pc:sldMk cId="1628867534" sldId="2500"/>
        </pc:sldMkLst>
        <pc:spChg chg="mod">
          <ac:chgData name="Kennedy Hartsfield" userId="0e5faf14-6542-4c42-8603-c0cf37528780" providerId="ADAL" clId="{78274331-32FF-411C-9BAA-3A9F29A7897F}" dt="2021-03-16T14:18:43.476" v="99" actId="14100"/>
          <ac:spMkLst>
            <pc:docMk/>
            <pc:sldMk cId="1628867534" sldId="2500"/>
            <ac:spMk id="12" creationId="{8821FE92-49B9-4FF0-BB77-61C103259FE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3/16/2021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3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3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Macier | NS Integration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NS Integration Workshop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99885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35502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NS Integration Workshop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2151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NS Integration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92352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242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Macier | NS Integration Workshop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61529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Macier | NS Integration Workshop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Macier | NS Integration Workshop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51553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380144" y="475760"/>
            <a:ext cx="11599523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8" y="6083428"/>
            <a:ext cx="2100381" cy="3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5728951"/>
            <a:ext cx="11691991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41" y="5916605"/>
            <a:ext cx="874109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05" y="5807965"/>
            <a:ext cx="2489454" cy="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14" y="6030041"/>
            <a:ext cx="2909413" cy="486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C1517-621B-43C2-9BA9-5BF605AF91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09090" y="41084"/>
            <a:ext cx="1810669" cy="374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313926" cy="20002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2151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Macier | NS Integration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679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Site Conventional Facilities (NSCF)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Kate Sienkiewicz and Kennedy Hartsfield</a:t>
            </a:r>
          </a:p>
          <a:p>
            <a:r>
              <a:rPr lang="en-US" dirty="0"/>
              <a:t>Near Site Integration Workshop</a:t>
            </a:r>
          </a:p>
          <a:p>
            <a:r>
              <a:rPr lang="en-US" dirty="0"/>
              <a:t>16 March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Safety / Architectural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C8B43-2CAB-42B8-A5EA-B899FB8745D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Emergency Egress, Lighting, Ventilation, &amp; coordination with ODH</a:t>
            </a:r>
          </a:p>
          <a:p>
            <a:endParaRPr lang="en-US" dirty="0"/>
          </a:p>
          <a:p>
            <a:r>
              <a:rPr lang="en-US" dirty="0"/>
              <a:t>Building Code Analysis</a:t>
            </a:r>
          </a:p>
          <a:p>
            <a:pPr lvl="1"/>
            <a:r>
              <a:rPr lang="en-US" dirty="0"/>
              <a:t>Occupancy Underground = </a:t>
            </a:r>
          </a:p>
          <a:p>
            <a:pPr lvl="1" indent="0">
              <a:buNone/>
            </a:pPr>
            <a:r>
              <a:rPr lang="en-US" b="1" dirty="0"/>
              <a:t>46 People Maximum</a:t>
            </a:r>
          </a:p>
          <a:p>
            <a:endParaRPr lang="en-US" dirty="0"/>
          </a:p>
          <a:p>
            <a:r>
              <a:rPr lang="en-US" dirty="0"/>
              <a:t>Did you know Fermilab has our own Fire Department on site? A security department as well!</a:t>
            </a:r>
          </a:p>
          <a:p>
            <a:endParaRPr lang="en-US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41AEC1-553A-4C1D-B7FE-79A20EAE4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395" y="1195124"/>
            <a:ext cx="6016691" cy="395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59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Safety / Architectural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C8B43-2CAB-42B8-A5EA-B899FB8745D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Fire Protection in NDH and NDSB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E1F6C9-2A66-470A-8229-A960158F8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051" y="1619075"/>
            <a:ext cx="7076942" cy="4063867"/>
          </a:xfrm>
          <a:prstGeom prst="rect">
            <a:avLst/>
          </a:prstGeom>
        </p:spPr>
      </p:pic>
      <p:sp>
        <p:nvSpPr>
          <p:cNvPr id="9" name="Callout: Bent Line 8">
            <a:extLst>
              <a:ext uri="{FF2B5EF4-FFF2-40B4-BE49-F238E27FC236}">
                <a16:creationId xmlns:a16="http://schemas.microsoft.com/office/drawing/2014/main" id="{0ABBF8F4-1642-4977-BBA8-545CCC01EE3B}"/>
              </a:ext>
            </a:extLst>
          </p:cNvPr>
          <p:cNvSpPr/>
          <p:nvPr/>
        </p:nvSpPr>
        <p:spPr>
          <a:xfrm>
            <a:off x="5941395" y="1089563"/>
            <a:ext cx="2371426" cy="1142680"/>
          </a:xfrm>
          <a:prstGeom prst="borderCallout2">
            <a:avLst>
              <a:gd name="adj1" fmla="val 18751"/>
              <a:gd name="adj2" fmla="val -264"/>
              <a:gd name="adj3" fmla="val 18750"/>
              <a:gd name="adj4" fmla="val -16667"/>
              <a:gd name="adj5" fmla="val 221154"/>
              <a:gd name="adj6" fmla="val -37075"/>
            </a:avLst>
          </a:prstGeom>
          <a:solidFill>
            <a:schemeClr val="bg1">
              <a:lumMod val="85000"/>
            </a:schemeClr>
          </a:solidFill>
          <a:ln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Double Interlock Fire Sprinklers over the detectors and </a:t>
            </a:r>
          </a:p>
          <a:p>
            <a:pPr algn="ctr"/>
            <a:r>
              <a:rPr lang="en-US" dirty="0" err="1">
                <a:solidFill>
                  <a:srgbClr val="7030A0"/>
                </a:solidFill>
              </a:rPr>
              <a:t>cryo</a:t>
            </a:r>
            <a:r>
              <a:rPr lang="en-US" dirty="0">
                <a:solidFill>
                  <a:srgbClr val="7030A0"/>
                </a:solidFill>
              </a:rPr>
              <a:t> mezzanine</a:t>
            </a:r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F8848583-BAF8-4125-B949-F1E400114EBA}"/>
              </a:ext>
            </a:extLst>
          </p:cNvPr>
          <p:cNvSpPr/>
          <p:nvPr/>
        </p:nvSpPr>
        <p:spPr>
          <a:xfrm>
            <a:off x="496647" y="3498602"/>
            <a:ext cx="2371426" cy="1142680"/>
          </a:xfrm>
          <a:prstGeom prst="borderCallout2">
            <a:avLst>
              <a:gd name="adj1" fmla="val 18751"/>
              <a:gd name="adj2" fmla="val 99671"/>
              <a:gd name="adj3" fmla="val 18751"/>
              <a:gd name="adj4" fmla="val 112453"/>
              <a:gd name="adj5" fmla="val 44591"/>
              <a:gd name="adj6" fmla="val 135910"/>
            </a:avLst>
          </a:prstGeom>
          <a:solidFill>
            <a:schemeClr val="bg1">
              <a:lumMod val="85000"/>
            </a:schemeClr>
          </a:solidFill>
          <a:ln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Automatic wet pipe sprinkler system in non-detector spaces</a:t>
            </a:r>
          </a:p>
        </p:txBody>
      </p:sp>
    </p:spTree>
    <p:extLst>
      <p:ext uri="{BB962C8B-B14F-4D97-AF65-F5344CB8AC3E}">
        <p14:creationId xmlns:p14="http://schemas.microsoft.com/office/powerpoint/2010/main" val="2922578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34E110-92D9-4362-A084-0E7E97F66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82" y="1857337"/>
            <a:ext cx="6339508" cy="4429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 Bridge Cranes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C8B43-2CAB-42B8-A5EA-B899FB8745D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NDH Crane – 60 US short Tons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5FF50-ED4C-42F2-9417-15026A6ADD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4094" y="80331"/>
            <a:ext cx="6013322" cy="332643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A1941D2-58EF-413F-8E82-98F6443436C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0755" y="3993361"/>
            <a:ext cx="2673540" cy="568901"/>
          </a:xfrm>
          <a:prstGeom prst="borderCallout2">
            <a:avLst>
              <a:gd name="adj1" fmla="val 18751"/>
              <a:gd name="adj2" fmla="val -264"/>
              <a:gd name="adj3" fmla="val 18750"/>
              <a:gd name="adj4" fmla="val -16667"/>
              <a:gd name="adj5" fmla="val 44655"/>
              <a:gd name="adj6" fmla="val -143446"/>
            </a:avLst>
          </a:prstGeom>
          <a:solidFill>
            <a:schemeClr val="bg1">
              <a:lumMod val="85000"/>
            </a:schemeClr>
          </a:solidFill>
          <a:ln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7030A0"/>
                </a:solidFill>
              </a:rPr>
              <a:t>Crane Hook Coverage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67C3C5-5A30-48EE-B6F3-74E6CEC3343E}"/>
              </a:ext>
            </a:extLst>
          </p:cNvPr>
          <p:cNvCxnSpPr>
            <a:cxnSpLocks/>
          </p:cNvCxnSpPr>
          <p:nvPr/>
        </p:nvCxnSpPr>
        <p:spPr>
          <a:xfrm flipV="1">
            <a:off x="7977930" y="2500868"/>
            <a:ext cx="1002485" cy="1601349"/>
          </a:xfrm>
          <a:prstGeom prst="straightConnector1">
            <a:avLst/>
          </a:prstGeom>
          <a:ln w="9525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8821FE92-49B9-4FF0-BB77-61C103259FEF}"/>
              </a:ext>
            </a:extLst>
          </p:cNvPr>
          <p:cNvSpPr txBox="1">
            <a:spLocks/>
          </p:cNvSpPr>
          <p:nvPr/>
        </p:nvSpPr>
        <p:spPr>
          <a:xfrm>
            <a:off x="2661007" y="1655564"/>
            <a:ext cx="2925538" cy="1498571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43168"/>
              <a:gd name="adj6" fmla="val 162812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“Green Box” is space claim reservation for detectors. This is the “Envelope” provided for the detectors in which to live</a:t>
            </a:r>
          </a:p>
        </p:txBody>
      </p:sp>
    </p:spTree>
    <p:extLst>
      <p:ext uri="{BB962C8B-B14F-4D97-AF65-F5344CB8AC3E}">
        <p14:creationId xmlns:p14="http://schemas.microsoft.com/office/powerpoint/2010/main" val="1628867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34E110-92D9-4362-A084-0E7E97F664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5735" y="1857337"/>
            <a:ext cx="5745601" cy="4429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Overhead Bridge Cranes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C8B43-2CAB-42B8-A5EA-B899FB8745D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NDSB Crane – 15 US short Tons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55FF50-ED4C-42F2-9417-15026A6ADD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1349" y="206881"/>
            <a:ext cx="4958131" cy="332643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A1941D2-58EF-413F-8E82-98F6443436C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0755" y="3993361"/>
            <a:ext cx="2673540" cy="568901"/>
          </a:xfrm>
          <a:prstGeom prst="borderCallout2">
            <a:avLst>
              <a:gd name="adj1" fmla="val 18751"/>
              <a:gd name="adj2" fmla="val -264"/>
              <a:gd name="adj3" fmla="val 18750"/>
              <a:gd name="adj4" fmla="val -16667"/>
              <a:gd name="adj5" fmla="val 113224"/>
              <a:gd name="adj6" fmla="val -207457"/>
            </a:avLst>
          </a:prstGeom>
          <a:solidFill>
            <a:schemeClr val="bg1">
              <a:lumMod val="85000"/>
            </a:schemeClr>
          </a:solidFill>
          <a:ln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7030A0"/>
                </a:solidFill>
              </a:rPr>
              <a:t>Crane Hook Coverage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67C3C5-5A30-48EE-B6F3-74E6CEC3343E}"/>
              </a:ext>
            </a:extLst>
          </p:cNvPr>
          <p:cNvCxnSpPr>
            <a:cxnSpLocks/>
          </p:cNvCxnSpPr>
          <p:nvPr/>
        </p:nvCxnSpPr>
        <p:spPr>
          <a:xfrm flipV="1">
            <a:off x="7977930" y="2500868"/>
            <a:ext cx="1002485" cy="1601349"/>
          </a:xfrm>
          <a:prstGeom prst="straightConnector1">
            <a:avLst/>
          </a:prstGeom>
          <a:ln w="9525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7062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</p:spPr>
        <p:txBody>
          <a:bodyPr/>
          <a:lstStyle/>
          <a:p>
            <a:r>
              <a:rPr lang="en-US" dirty="0"/>
              <a:t>Structural Cavern Support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C8B43-2CAB-42B8-A5EA-B899FB8745D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Dimensions to walls are given clear to face of final shotcrete</a:t>
            </a:r>
          </a:p>
          <a:p>
            <a:endParaRPr lang="en-US" dirty="0"/>
          </a:p>
          <a:p>
            <a:r>
              <a:rPr lang="en-US" dirty="0"/>
              <a:t>Spray Applied waterproofing to ceiling protects equipment and detectors from ceiling drips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82963A-276F-43C4-83A3-E17B6315A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265" y="3273938"/>
            <a:ext cx="2743989" cy="308171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427836-DC1C-4B7A-956A-54244FC1CA23}"/>
              </a:ext>
            </a:extLst>
          </p:cNvPr>
          <p:cNvCxnSpPr/>
          <p:nvPr/>
        </p:nvCxnSpPr>
        <p:spPr>
          <a:xfrm>
            <a:off x="8030765" y="4509100"/>
            <a:ext cx="12667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D350F50-52BD-4396-8D6D-251869F2DBC6}"/>
              </a:ext>
            </a:extLst>
          </p:cNvPr>
          <p:cNvSpPr txBox="1"/>
          <p:nvPr/>
        </p:nvSpPr>
        <p:spPr>
          <a:xfrm>
            <a:off x="8070060" y="4185934"/>
            <a:ext cx="11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Clear 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Dimension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214D54-D5F5-40EF-861A-263D1424A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93" y="3322616"/>
            <a:ext cx="3710420" cy="2762271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C1895A8-7EB0-4ABB-B908-67099BA7776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988282" y="4665041"/>
            <a:ext cx="2673540" cy="568901"/>
          </a:xfrm>
          <a:prstGeom prst="borderCallout2">
            <a:avLst>
              <a:gd name="adj1" fmla="val 18751"/>
              <a:gd name="adj2" fmla="val -264"/>
              <a:gd name="adj3" fmla="val 18750"/>
              <a:gd name="adj4" fmla="val -16667"/>
              <a:gd name="adj5" fmla="val 98477"/>
              <a:gd name="adj6" fmla="val -57000"/>
            </a:avLst>
          </a:prstGeom>
          <a:solidFill>
            <a:schemeClr val="bg1">
              <a:lumMod val="85000"/>
            </a:schemeClr>
          </a:solidFill>
          <a:ln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7030A0"/>
                </a:solidFill>
              </a:rPr>
              <a:t>Waterproof Membrane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1C8470-ABAB-4A68-B71D-6CA909761E1B}"/>
              </a:ext>
            </a:extLst>
          </p:cNvPr>
          <p:cNvCxnSpPr>
            <a:cxnSpLocks/>
          </p:cNvCxnSpPr>
          <p:nvPr/>
        </p:nvCxnSpPr>
        <p:spPr>
          <a:xfrm flipH="1">
            <a:off x="3737297" y="4778739"/>
            <a:ext cx="800376" cy="678300"/>
          </a:xfrm>
          <a:prstGeom prst="straightConnector1">
            <a:avLst/>
          </a:prstGeom>
          <a:ln w="9525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indoor, basement, dirty&#10;&#10;Description automatically generated">
            <a:extLst>
              <a:ext uri="{FF2B5EF4-FFF2-40B4-BE49-F238E27FC236}">
                <a16:creationId xmlns:a16="http://schemas.microsoft.com/office/drawing/2014/main" id="{198E44ED-43E6-48C5-981B-842D8EF5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81" r="23214"/>
          <a:stretch/>
        </p:blipFill>
        <p:spPr>
          <a:xfrm rot="5400000">
            <a:off x="7238268" y="-599940"/>
            <a:ext cx="3349474" cy="4730497"/>
          </a:xfrm>
          <a:prstGeom prst="rect">
            <a:avLst/>
          </a:prstGeom>
        </p:spPr>
      </p:pic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290CF449-DBBD-4655-9154-5E6D25942E13}"/>
              </a:ext>
            </a:extLst>
          </p:cNvPr>
          <p:cNvSpPr txBox="1">
            <a:spLocks/>
          </p:cNvSpPr>
          <p:nvPr/>
        </p:nvSpPr>
        <p:spPr>
          <a:xfrm>
            <a:off x="6490126" y="3661569"/>
            <a:ext cx="1347831" cy="568901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-155074"/>
              <a:gd name="adj6" fmla="val 6204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“Gun Shot” finish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16AADC-40FD-4A40-845E-6AE6B625F38D}"/>
              </a:ext>
            </a:extLst>
          </p:cNvPr>
          <p:cNvCxnSpPr>
            <a:cxnSpLocks/>
          </p:cNvCxnSpPr>
          <p:nvPr/>
        </p:nvCxnSpPr>
        <p:spPr>
          <a:xfrm>
            <a:off x="8123464" y="3829051"/>
            <a:ext cx="1174038" cy="356883"/>
          </a:xfrm>
          <a:prstGeom prst="straightConnector1">
            <a:avLst/>
          </a:prstGeom>
          <a:ln w="9525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917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HVAC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C8B43-2CAB-42B8-A5EA-B899FB8745D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Control temperature, humidity, and air flow based on NSI and building code requirements</a:t>
            </a:r>
          </a:p>
          <a:p>
            <a:endParaRPr lang="en-US" dirty="0"/>
          </a:p>
          <a:p>
            <a:r>
              <a:rPr lang="en-US" dirty="0"/>
              <a:t>Coordinate location of ductwork with NSI/DUNE equipment – still ongoing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E0F070-DEAE-4BD9-8DC4-E4AE05AD2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620" y="1925272"/>
            <a:ext cx="5686779" cy="42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76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Electrical Distribution &amp; Grounding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C8B43-2CAB-42B8-A5EA-B899FB8745D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600" y="1238250"/>
            <a:ext cx="5120081" cy="4846638"/>
          </a:xfrm>
        </p:spPr>
        <p:txBody>
          <a:bodyPr/>
          <a:lstStyle/>
          <a:p>
            <a:r>
              <a:rPr lang="en-US" dirty="0"/>
              <a:t>NSCF provides power distribution from Kautz Road  (KRS) to NDC</a:t>
            </a:r>
          </a:p>
          <a:p>
            <a:endParaRPr lang="en-US" dirty="0"/>
          </a:p>
          <a:p>
            <a:r>
              <a:rPr lang="en-US" dirty="0"/>
              <a:t>Coordinating with NSI for loads and distribution details within NDC</a:t>
            </a:r>
          </a:p>
          <a:p>
            <a:endParaRPr lang="en-US" dirty="0"/>
          </a:p>
          <a:p>
            <a:r>
              <a:rPr lang="en-US" dirty="0"/>
              <a:t>Standby Generator provided for life safety and other critical loads (sump pumps, </a:t>
            </a:r>
            <a:r>
              <a:rPr lang="en-US" dirty="0" err="1"/>
              <a:t>cryo</a:t>
            </a:r>
            <a:r>
              <a:rPr lang="en-US" dirty="0"/>
              <a:t> controls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Building and detector ground requirements are being coordinated with NSI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08C6E-28B1-44C3-9591-D872BFE2B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331" y="964399"/>
            <a:ext cx="5631204" cy="4710418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A8A48587-0BDE-4013-A951-9057D398804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410755" y="3993361"/>
            <a:ext cx="1031054" cy="568901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217920"/>
              <a:gd name="adj6" fmla="val 224182"/>
            </a:avLst>
          </a:prstGeom>
          <a:solidFill>
            <a:schemeClr val="bg1">
              <a:lumMod val="85000"/>
            </a:schemeClr>
          </a:solidFill>
          <a:ln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7030A0"/>
                </a:solidFill>
              </a:rPr>
              <a:t>KRS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DC78F2FF-97A9-421A-9DCA-843B0C88760A}"/>
              </a:ext>
            </a:extLst>
          </p:cNvPr>
          <p:cNvSpPr txBox="1">
            <a:spLocks/>
          </p:cNvSpPr>
          <p:nvPr/>
        </p:nvSpPr>
        <p:spPr>
          <a:xfrm>
            <a:off x="10771464" y="2065283"/>
            <a:ext cx="1357434" cy="568901"/>
          </a:xfrm>
          <a:prstGeom prst="borderCallout2">
            <a:avLst>
              <a:gd name="adj1" fmla="val 18751"/>
              <a:gd name="adj2" fmla="val -264"/>
              <a:gd name="adj3" fmla="val 19488"/>
              <a:gd name="adj4" fmla="val -16086"/>
              <a:gd name="adj5" fmla="val 121334"/>
              <a:gd name="adj6" fmla="val -64009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Main Ring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A44A85D3-162A-4479-83DD-BF1616EC7F51}"/>
              </a:ext>
            </a:extLst>
          </p:cNvPr>
          <p:cNvSpPr txBox="1">
            <a:spLocks/>
          </p:cNvSpPr>
          <p:nvPr/>
        </p:nvSpPr>
        <p:spPr>
          <a:xfrm>
            <a:off x="5410839" y="5440701"/>
            <a:ext cx="1347831" cy="568901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-71838"/>
              <a:gd name="adj6" fmla="val 172284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Main Injector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727A1D2C-9414-46FD-ADB5-C1D2315FED48}"/>
              </a:ext>
            </a:extLst>
          </p:cNvPr>
          <p:cNvSpPr txBox="1">
            <a:spLocks/>
          </p:cNvSpPr>
          <p:nvPr/>
        </p:nvSpPr>
        <p:spPr>
          <a:xfrm>
            <a:off x="7299820" y="313382"/>
            <a:ext cx="1357434" cy="568901"/>
          </a:xfrm>
          <a:prstGeom prst="borderCallout2">
            <a:avLst>
              <a:gd name="adj1" fmla="val 18751"/>
              <a:gd name="adj2" fmla="val -264"/>
              <a:gd name="adj3" fmla="val 19488"/>
              <a:gd name="adj4" fmla="val -16086"/>
              <a:gd name="adj5" fmla="val 238564"/>
              <a:gd name="adj6" fmla="val -60301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NDC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35CCB153-3D02-467A-9416-EF46262B4B76}"/>
              </a:ext>
            </a:extLst>
          </p:cNvPr>
          <p:cNvSpPr txBox="1">
            <a:spLocks/>
          </p:cNvSpPr>
          <p:nvPr/>
        </p:nvSpPr>
        <p:spPr>
          <a:xfrm>
            <a:off x="5194930" y="4252564"/>
            <a:ext cx="1505017" cy="568901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-40871"/>
              <a:gd name="adj6" fmla="val 139285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13.8kV Power Route</a:t>
            </a:r>
          </a:p>
        </p:txBody>
      </p:sp>
    </p:spTree>
    <p:extLst>
      <p:ext uri="{BB962C8B-B14F-4D97-AF65-F5344CB8AC3E}">
        <p14:creationId xmlns:p14="http://schemas.microsoft.com/office/powerpoint/2010/main" val="1463581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Plumbing &amp; Dewatering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C8B43-2CAB-42B8-A5EA-B899FB8745D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NDH is actively dewatered and pumped to surface</a:t>
            </a:r>
          </a:p>
          <a:p>
            <a:endParaRPr lang="en-US" dirty="0"/>
          </a:p>
          <a:p>
            <a:r>
              <a:rPr lang="en-US" dirty="0"/>
              <a:t>Drainage strips provided behind shotcrete to collect water</a:t>
            </a:r>
          </a:p>
          <a:p>
            <a:endParaRPr lang="en-US" dirty="0"/>
          </a:p>
          <a:p>
            <a:r>
              <a:rPr lang="en-US" dirty="0"/>
              <a:t>Backup pumps and standby generator provided</a:t>
            </a:r>
          </a:p>
          <a:p>
            <a:endParaRPr lang="en-US" dirty="0"/>
          </a:p>
          <a:p>
            <a:r>
              <a:rPr lang="en-US" dirty="0"/>
              <a:t>Trench Drains around perimeter collect seepage water</a:t>
            </a:r>
          </a:p>
          <a:p>
            <a:endParaRPr lang="en-US" dirty="0"/>
          </a:p>
          <a:p>
            <a:r>
              <a:rPr lang="en-US" dirty="0"/>
              <a:t>Waterproof membrane provided over equipment and detectors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16 March 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849383-7FB2-452E-99CC-A8F14EEDE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305" y="1336719"/>
            <a:ext cx="6114080" cy="4748169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A65533C6-C4D3-4C33-ABEF-C39C202B9FD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754939" y="1337481"/>
            <a:ext cx="2673540" cy="568901"/>
          </a:xfrm>
          <a:prstGeom prst="borderCallout2">
            <a:avLst>
              <a:gd name="adj1" fmla="val 18751"/>
              <a:gd name="adj2" fmla="val -264"/>
              <a:gd name="adj3" fmla="val 18750"/>
              <a:gd name="adj4" fmla="val -16667"/>
              <a:gd name="adj5" fmla="val 94053"/>
              <a:gd name="adj6" fmla="val -41311"/>
            </a:avLst>
          </a:prstGeom>
          <a:solidFill>
            <a:schemeClr val="bg1">
              <a:lumMod val="85000"/>
            </a:schemeClr>
          </a:solidFill>
          <a:ln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800" dirty="0">
                <a:solidFill>
                  <a:srgbClr val="7030A0"/>
                </a:solidFill>
              </a:rPr>
              <a:t>Trench Drains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5F341D8B-A5E1-4F8C-BC23-8F486DBB078A}"/>
              </a:ext>
            </a:extLst>
          </p:cNvPr>
          <p:cNvSpPr txBox="1">
            <a:spLocks/>
          </p:cNvSpPr>
          <p:nvPr/>
        </p:nvSpPr>
        <p:spPr>
          <a:xfrm>
            <a:off x="9664058" y="5327009"/>
            <a:ext cx="1347831" cy="477960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-73730"/>
              <a:gd name="adj6" fmla="val 136496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Sump Room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EFC129-2710-4E2A-BAE8-BC54F2C7E62B}"/>
              </a:ext>
            </a:extLst>
          </p:cNvPr>
          <p:cNvCxnSpPr>
            <a:cxnSpLocks/>
          </p:cNvCxnSpPr>
          <p:nvPr/>
        </p:nvCxnSpPr>
        <p:spPr>
          <a:xfrm>
            <a:off x="8489659" y="5327009"/>
            <a:ext cx="101087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3A8BE70-38E8-43F5-859E-EDE5D754C43D}"/>
              </a:ext>
            </a:extLst>
          </p:cNvPr>
          <p:cNvCxnSpPr/>
          <p:nvPr/>
        </p:nvCxnSpPr>
        <p:spPr>
          <a:xfrm>
            <a:off x="11786532" y="3150066"/>
            <a:ext cx="0" cy="13380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81FF62-A7B2-43C3-A6B3-2C7DE6185924}"/>
              </a:ext>
            </a:extLst>
          </p:cNvPr>
          <p:cNvCxnSpPr/>
          <p:nvPr/>
        </p:nvCxnSpPr>
        <p:spPr>
          <a:xfrm>
            <a:off x="6300132" y="1300294"/>
            <a:ext cx="12877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7763BA-E657-4A0B-A872-28650E430423}"/>
              </a:ext>
            </a:extLst>
          </p:cNvPr>
          <p:cNvCxnSpPr/>
          <p:nvPr/>
        </p:nvCxnSpPr>
        <p:spPr>
          <a:xfrm>
            <a:off x="7789178" y="1610686"/>
            <a:ext cx="0" cy="11954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7C6A2A-EBED-48B0-95AB-D05959A6CA40}"/>
              </a:ext>
            </a:extLst>
          </p:cNvPr>
          <p:cNvCxnSpPr/>
          <p:nvPr/>
        </p:nvCxnSpPr>
        <p:spPr>
          <a:xfrm>
            <a:off x="8967831" y="2852257"/>
            <a:ext cx="133804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7356D5-F626-4839-AD82-121B284848FF}"/>
              </a:ext>
            </a:extLst>
          </p:cNvPr>
          <p:cNvCxnSpPr/>
          <p:nvPr/>
        </p:nvCxnSpPr>
        <p:spPr>
          <a:xfrm>
            <a:off x="5834543" y="2852257"/>
            <a:ext cx="0" cy="5767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72725FB-8CCC-43C2-A8EB-A0E129C2CF65}"/>
              </a:ext>
            </a:extLst>
          </p:cNvPr>
          <p:cNvCxnSpPr/>
          <p:nvPr/>
        </p:nvCxnSpPr>
        <p:spPr>
          <a:xfrm>
            <a:off x="6165908" y="5327009"/>
            <a:ext cx="92278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837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364AB3-274C-4DFC-929B-39FC27416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102" y="2239860"/>
            <a:ext cx="6390985" cy="3875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and NDC Communications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C8B43-2CAB-42B8-A5EA-B899FB8745D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NSCF provides fiber optic backbone for site communications. </a:t>
            </a:r>
          </a:p>
          <a:p>
            <a:pPr lvl="1"/>
            <a:r>
              <a:rPr lang="en-US" dirty="0"/>
              <a:t>NSCF coordinates with FNAL Computing Division for installation of phones and network</a:t>
            </a:r>
          </a:p>
          <a:p>
            <a:pPr lvl="1"/>
            <a:endParaRPr lang="en-US" dirty="0"/>
          </a:p>
          <a:p>
            <a:r>
              <a:rPr lang="en-US" dirty="0"/>
              <a:t>NSCF provides cable tray routing and is coordinating on communications needs with NSI within NDC</a:t>
            </a:r>
          </a:p>
          <a:p>
            <a:endParaRPr lang="en-US" dirty="0"/>
          </a:p>
          <a:p>
            <a:r>
              <a:rPr lang="en-US" dirty="0"/>
              <a:t>NSCF provides space, power, and cooling for DAQ room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6B8913C3-B0D9-4B6E-93DE-4F3A8FF5DB7C}"/>
              </a:ext>
            </a:extLst>
          </p:cNvPr>
          <p:cNvSpPr txBox="1">
            <a:spLocks/>
          </p:cNvSpPr>
          <p:nvPr/>
        </p:nvSpPr>
        <p:spPr>
          <a:xfrm>
            <a:off x="6342691" y="1496292"/>
            <a:ext cx="1523940" cy="807696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245075"/>
              <a:gd name="adj6" fmla="val 22777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Cable Tray Routing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53375C65-A1D5-4128-A093-F64D7888CCFC}"/>
              </a:ext>
            </a:extLst>
          </p:cNvPr>
          <p:cNvSpPr txBox="1">
            <a:spLocks/>
          </p:cNvSpPr>
          <p:nvPr/>
        </p:nvSpPr>
        <p:spPr>
          <a:xfrm>
            <a:off x="6931881" y="338579"/>
            <a:ext cx="1523940" cy="807696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309262"/>
              <a:gd name="adj6" fmla="val 183304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DAQ Room</a:t>
            </a:r>
          </a:p>
        </p:txBody>
      </p:sp>
    </p:spTree>
    <p:extLst>
      <p:ext uri="{BB962C8B-B14F-4D97-AF65-F5344CB8AC3E}">
        <p14:creationId xmlns:p14="http://schemas.microsoft.com/office/powerpoint/2010/main" val="2623655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NDSB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2FDDB-D2A7-4D9A-8931-FD4A879C13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3401" y="1119930"/>
            <a:ext cx="11225198" cy="4900388"/>
          </a:xfrm>
          <a:prstGeom prst="rect">
            <a:avLst/>
          </a:prstGeom>
        </p:spPr>
      </p:pic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B908BDE2-089B-46B1-BD7D-4744CFA4ED43}"/>
              </a:ext>
            </a:extLst>
          </p:cNvPr>
          <p:cNvSpPr txBox="1">
            <a:spLocks/>
          </p:cNvSpPr>
          <p:nvPr/>
        </p:nvSpPr>
        <p:spPr>
          <a:xfrm>
            <a:off x="8934275" y="476304"/>
            <a:ext cx="1357434" cy="568901"/>
          </a:xfrm>
          <a:prstGeom prst="borderCallout2">
            <a:avLst>
              <a:gd name="adj1" fmla="val 18751"/>
              <a:gd name="adj2" fmla="val -264"/>
              <a:gd name="adj3" fmla="val 19488"/>
              <a:gd name="adj4" fmla="val -16086"/>
              <a:gd name="adj5" fmla="val 265844"/>
              <a:gd name="adj6" fmla="val -30328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DAQ Room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1A86CB72-FBDE-4FE5-A734-D751D920454A}"/>
              </a:ext>
            </a:extLst>
          </p:cNvPr>
          <p:cNvSpPr txBox="1">
            <a:spLocks/>
          </p:cNvSpPr>
          <p:nvPr/>
        </p:nvSpPr>
        <p:spPr>
          <a:xfrm>
            <a:off x="817928" y="1342240"/>
            <a:ext cx="1523940" cy="807696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312679"/>
              <a:gd name="adj6" fmla="val 244803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High Bay Assembly Area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7F7021FA-9D21-443B-A1D9-EB026BD83CC9}"/>
              </a:ext>
            </a:extLst>
          </p:cNvPr>
          <p:cNvSpPr txBox="1">
            <a:spLocks/>
          </p:cNvSpPr>
          <p:nvPr/>
        </p:nvSpPr>
        <p:spPr>
          <a:xfrm>
            <a:off x="10397304" y="3895893"/>
            <a:ext cx="1357434" cy="568901"/>
          </a:xfrm>
          <a:prstGeom prst="borderCallout2">
            <a:avLst>
              <a:gd name="adj1" fmla="val 18751"/>
              <a:gd name="adj2" fmla="val -264"/>
              <a:gd name="adj3" fmla="val 19488"/>
              <a:gd name="adj4" fmla="val -16086"/>
              <a:gd name="adj5" fmla="val -126398"/>
              <a:gd name="adj6" fmla="val -65554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Helium Room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024C9D2-F19E-45AB-9371-1AF82AC0A6E3}"/>
              </a:ext>
            </a:extLst>
          </p:cNvPr>
          <p:cNvSpPr txBox="1">
            <a:spLocks/>
          </p:cNvSpPr>
          <p:nvPr/>
        </p:nvSpPr>
        <p:spPr>
          <a:xfrm>
            <a:off x="8474279" y="5401023"/>
            <a:ext cx="1357434" cy="568901"/>
          </a:xfrm>
          <a:prstGeom prst="borderCallout2">
            <a:avLst>
              <a:gd name="adj1" fmla="val 18751"/>
              <a:gd name="adj2" fmla="val -264"/>
              <a:gd name="adj3" fmla="val 19488"/>
              <a:gd name="adj4" fmla="val -16086"/>
              <a:gd name="adj5" fmla="val -393300"/>
              <a:gd name="adj6" fmla="val -133843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Main Access Shaft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4B1CE916-F682-4685-8347-DDD8AA73028F}"/>
              </a:ext>
            </a:extLst>
          </p:cNvPr>
          <p:cNvSpPr txBox="1">
            <a:spLocks/>
          </p:cNvSpPr>
          <p:nvPr/>
        </p:nvSpPr>
        <p:spPr>
          <a:xfrm>
            <a:off x="240486" y="3054992"/>
            <a:ext cx="1523940" cy="807696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283078"/>
              <a:gd name="adj6" fmla="val 9865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Secondary Egress Shaft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A43CB950-765D-445B-9BA6-AB6BF1F973C4}"/>
              </a:ext>
            </a:extLst>
          </p:cNvPr>
          <p:cNvSpPr txBox="1">
            <a:spLocks/>
          </p:cNvSpPr>
          <p:nvPr/>
        </p:nvSpPr>
        <p:spPr>
          <a:xfrm>
            <a:off x="4256716" y="806410"/>
            <a:ext cx="1523940" cy="807696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222837"/>
              <a:gd name="adj6" fmla="val 21893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Elevator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C2817EC1-8B41-4754-B6DB-B109D6B11712}"/>
              </a:ext>
            </a:extLst>
          </p:cNvPr>
          <p:cNvSpPr txBox="1">
            <a:spLocks/>
          </p:cNvSpPr>
          <p:nvPr/>
        </p:nvSpPr>
        <p:spPr>
          <a:xfrm>
            <a:off x="10629872" y="1172218"/>
            <a:ext cx="1357434" cy="568901"/>
          </a:xfrm>
          <a:prstGeom prst="borderCallout2">
            <a:avLst>
              <a:gd name="adj1" fmla="val 18751"/>
              <a:gd name="adj2" fmla="val -264"/>
              <a:gd name="adj3" fmla="val 19488"/>
              <a:gd name="adj4" fmla="val -16086"/>
              <a:gd name="adj5" fmla="val 206860"/>
              <a:gd name="adj6" fmla="val -40216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 err="1">
                <a:solidFill>
                  <a:srgbClr val="7030A0"/>
                </a:solidFill>
              </a:rPr>
              <a:t>Cryo</a:t>
            </a:r>
            <a:r>
              <a:rPr lang="en-US" sz="1800" dirty="0">
                <a:solidFill>
                  <a:srgbClr val="7030A0"/>
                </a:solidFill>
              </a:rPr>
              <a:t> Foundation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7DD8278A-4E58-44C6-9115-E9BEA93E74E5}"/>
              </a:ext>
            </a:extLst>
          </p:cNvPr>
          <p:cNvSpPr txBox="1">
            <a:spLocks/>
          </p:cNvSpPr>
          <p:nvPr/>
        </p:nvSpPr>
        <p:spPr>
          <a:xfrm>
            <a:off x="8718957" y="4648458"/>
            <a:ext cx="2400649" cy="568901"/>
          </a:xfrm>
          <a:prstGeom prst="borderCallout2">
            <a:avLst>
              <a:gd name="adj1" fmla="val 18751"/>
              <a:gd name="adj2" fmla="val -264"/>
              <a:gd name="adj3" fmla="val 19488"/>
              <a:gd name="adj4" fmla="val -16086"/>
              <a:gd name="adj5" fmla="val -190543"/>
              <a:gd name="adj6" fmla="val -42113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Mechanical/Electrical Mezzanine Upstairs</a:t>
            </a:r>
          </a:p>
        </p:txBody>
      </p:sp>
    </p:spTree>
    <p:extLst>
      <p:ext uri="{BB962C8B-B14F-4D97-AF65-F5344CB8AC3E}">
        <p14:creationId xmlns:p14="http://schemas.microsoft.com/office/powerpoint/2010/main" val="1217528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K. Sienkiewicz | NS Integration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sz="2000" dirty="0"/>
              <a:t>Introduction to NSCF</a:t>
            </a:r>
          </a:p>
          <a:p>
            <a:r>
              <a:rPr lang="en-GB" sz="2000" dirty="0"/>
              <a:t>NSCF Design</a:t>
            </a:r>
          </a:p>
          <a:p>
            <a:r>
              <a:rPr lang="en-GB" sz="2000" dirty="0"/>
              <a:t>Near Detector Complex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 March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413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NDH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4103B1-D956-4160-8BBC-4421ECB9D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248" y="776675"/>
            <a:ext cx="7639503" cy="543370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27AF1C-456C-49A2-BB61-179EFEBD8BF2}"/>
              </a:ext>
            </a:extLst>
          </p:cNvPr>
          <p:cNvCxnSpPr/>
          <p:nvPr/>
        </p:nvCxnSpPr>
        <p:spPr>
          <a:xfrm>
            <a:off x="7449424" y="4303552"/>
            <a:ext cx="671119" cy="3565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229571A-1941-4592-807F-03D321DC65DB}"/>
              </a:ext>
            </a:extLst>
          </p:cNvPr>
          <p:cNvSpPr txBox="1">
            <a:spLocks/>
          </p:cNvSpPr>
          <p:nvPr/>
        </p:nvSpPr>
        <p:spPr>
          <a:xfrm>
            <a:off x="9915751" y="4588066"/>
            <a:ext cx="1357434" cy="568901"/>
          </a:xfrm>
          <a:prstGeom prst="borderCallout2">
            <a:avLst>
              <a:gd name="adj1" fmla="val 18751"/>
              <a:gd name="adj2" fmla="val -264"/>
              <a:gd name="adj3" fmla="val 19488"/>
              <a:gd name="adj4" fmla="val -16086"/>
              <a:gd name="adj5" fmla="val -134509"/>
              <a:gd name="adj6" fmla="val -129208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Egress Passageway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C70D1CF1-4F44-47C9-9836-42C876CE4C96}"/>
              </a:ext>
            </a:extLst>
          </p:cNvPr>
          <p:cNvSpPr txBox="1">
            <a:spLocks/>
          </p:cNvSpPr>
          <p:nvPr/>
        </p:nvSpPr>
        <p:spPr>
          <a:xfrm>
            <a:off x="4572059" y="154558"/>
            <a:ext cx="1523940" cy="807696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222837"/>
              <a:gd name="adj6" fmla="val 218930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Mezzanine</a:t>
            </a:r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A9F9DB7F-81A6-4B5D-910A-B6D960E80B66}"/>
              </a:ext>
            </a:extLst>
          </p:cNvPr>
          <p:cNvSpPr txBox="1">
            <a:spLocks/>
          </p:cNvSpPr>
          <p:nvPr/>
        </p:nvSpPr>
        <p:spPr>
          <a:xfrm>
            <a:off x="186015" y="1380749"/>
            <a:ext cx="1523940" cy="807696"/>
          </a:xfrm>
          <a:prstGeom prst="borderCallout2">
            <a:avLst>
              <a:gd name="adj1" fmla="val 31285"/>
              <a:gd name="adj2" fmla="val 99406"/>
              <a:gd name="adj3" fmla="val 30547"/>
              <a:gd name="adj4" fmla="val 121651"/>
              <a:gd name="adj5" fmla="val 99759"/>
              <a:gd name="adj6" fmla="val 211499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SAND Alcove</a:t>
            </a:r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A2C1D897-E30F-427C-8E27-32A0DB49EA78}"/>
              </a:ext>
            </a:extLst>
          </p:cNvPr>
          <p:cNvSpPr txBox="1">
            <a:spLocks/>
          </p:cNvSpPr>
          <p:nvPr/>
        </p:nvSpPr>
        <p:spPr>
          <a:xfrm>
            <a:off x="7884253" y="4974672"/>
            <a:ext cx="1523940" cy="1136274"/>
          </a:xfrm>
          <a:prstGeom prst="borderCallout2">
            <a:avLst>
              <a:gd name="adj1" fmla="val 29727"/>
              <a:gd name="adj2" fmla="val -231"/>
              <a:gd name="adj3" fmla="val 29508"/>
              <a:gd name="adj4" fmla="val -20923"/>
              <a:gd name="adj5" fmla="val -44286"/>
              <a:gd name="adj6" fmla="val -7868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To Secondary Egress Shaft (Not shown for clarity)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B88646DC-2A86-4234-85DB-546A09BA0D89}"/>
              </a:ext>
            </a:extLst>
          </p:cNvPr>
          <p:cNvSpPr txBox="1">
            <a:spLocks/>
          </p:cNvSpPr>
          <p:nvPr/>
        </p:nvSpPr>
        <p:spPr>
          <a:xfrm>
            <a:off x="10193986" y="288078"/>
            <a:ext cx="1357434" cy="568901"/>
          </a:xfrm>
          <a:prstGeom prst="borderCallout2">
            <a:avLst>
              <a:gd name="adj1" fmla="val 18751"/>
              <a:gd name="adj2" fmla="val -264"/>
              <a:gd name="adj3" fmla="val 19488"/>
              <a:gd name="adj4" fmla="val -16086"/>
              <a:gd name="adj5" fmla="val 268056"/>
              <a:gd name="adj6" fmla="val -123028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Elevator</a:t>
            </a:r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3C2665ED-E0A9-4EFF-BECF-8B83903F2CAD}"/>
              </a:ext>
            </a:extLst>
          </p:cNvPr>
          <p:cNvSpPr txBox="1">
            <a:spLocks/>
          </p:cNvSpPr>
          <p:nvPr/>
        </p:nvSpPr>
        <p:spPr>
          <a:xfrm>
            <a:off x="10670094" y="1903994"/>
            <a:ext cx="1357434" cy="568901"/>
          </a:xfrm>
          <a:prstGeom prst="borderCallout2">
            <a:avLst>
              <a:gd name="adj1" fmla="val 18751"/>
              <a:gd name="adj2" fmla="val -264"/>
              <a:gd name="adj3" fmla="val 19488"/>
              <a:gd name="adj4" fmla="val -16086"/>
              <a:gd name="adj5" fmla="val 155987"/>
              <a:gd name="adj6" fmla="val -94291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Sump Room</a:t>
            </a:r>
          </a:p>
        </p:txBody>
      </p: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004DE13A-7B30-47CB-915D-F4A0238BFA08}"/>
              </a:ext>
            </a:extLst>
          </p:cNvPr>
          <p:cNvSpPr txBox="1">
            <a:spLocks/>
          </p:cNvSpPr>
          <p:nvPr/>
        </p:nvSpPr>
        <p:spPr>
          <a:xfrm>
            <a:off x="10447054" y="1061213"/>
            <a:ext cx="1357434" cy="568901"/>
          </a:xfrm>
          <a:prstGeom prst="borderCallout2">
            <a:avLst>
              <a:gd name="adj1" fmla="val 18751"/>
              <a:gd name="adj2" fmla="val -264"/>
              <a:gd name="adj3" fmla="val 19488"/>
              <a:gd name="adj4" fmla="val -16086"/>
              <a:gd name="adj5" fmla="val 198013"/>
              <a:gd name="adj6" fmla="val -102943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headEnd type="none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marL="256032" indent="-265176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>
                <a:solidFill>
                  <a:srgbClr val="7030A0"/>
                </a:solidFill>
              </a:rPr>
              <a:t>Mezzanine</a:t>
            </a:r>
          </a:p>
        </p:txBody>
      </p:sp>
    </p:spTree>
    <p:extLst>
      <p:ext uri="{BB962C8B-B14F-4D97-AF65-F5344CB8AC3E}">
        <p14:creationId xmlns:p14="http://schemas.microsoft.com/office/powerpoint/2010/main" val="4196120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K. Hartsfield | NS Integration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9C72E-2A13-EB4D-AD45-6D4E6ACAED8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Communicate through Fabrice, our point of contact for </a:t>
            </a:r>
            <a:r>
              <a:rPr lang="en-US" dirty="0" err="1"/>
              <a:t>NSI</a:t>
            </a:r>
            <a:r>
              <a:rPr lang="en-US" dirty="0"/>
              <a:t> and ND</a:t>
            </a:r>
          </a:p>
          <a:p>
            <a:r>
              <a:rPr lang="en-US" dirty="0"/>
              <a:t>60% Final Design Review comments due no later than Friday, April 16</a:t>
            </a:r>
            <a:r>
              <a:rPr lang="en-US" baseline="30000" dirty="0"/>
              <a:t>th</a:t>
            </a:r>
            <a:r>
              <a:rPr lang="en-US" dirty="0"/>
              <a:t>   </a:t>
            </a:r>
          </a:p>
          <a:p>
            <a:r>
              <a:rPr lang="en-US" dirty="0"/>
              <a:t>Near Detector Complex </a:t>
            </a:r>
            <a:r>
              <a:rPr lang="en-US" dirty="0" err="1"/>
              <a:t>AUP</a:t>
            </a:r>
            <a:r>
              <a:rPr lang="en-US" dirty="0"/>
              <a:t> July 2026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 March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900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78E5-042A-4DC3-9DD9-EA2A9F4A5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NSCF Technical Design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3C8596-8928-469C-9618-26A5285F2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K. Sienkiewicz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002C5-CF68-458A-81B1-1BEAC46D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A3EDC-84CE-5D44-955B-22A59AD2752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A2112E-73DD-4257-ABD7-055D2F3C2A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01878"/>
            <a:ext cx="11349318" cy="5083010"/>
          </a:xfrm>
        </p:spPr>
        <p:txBody>
          <a:bodyPr/>
          <a:lstStyle/>
          <a:p>
            <a:r>
              <a:rPr lang="en-US" sz="2000" dirty="0"/>
              <a:t>In last phase of Final Design</a:t>
            </a:r>
          </a:p>
          <a:p>
            <a:r>
              <a:rPr lang="en-US" sz="2000" dirty="0"/>
              <a:t>Near Detector requirements under configuration control</a:t>
            </a:r>
          </a:p>
          <a:p>
            <a:r>
              <a:rPr lang="en-US" sz="2000" dirty="0"/>
              <a:t>NSCF design up to date in the Near Site integrated 3D model</a:t>
            </a:r>
          </a:p>
          <a:p>
            <a:r>
              <a:rPr lang="en-US" sz="2000" dirty="0"/>
              <a:t>60% Final Design deliverable due next week (March 26</a:t>
            </a:r>
            <a:r>
              <a:rPr lang="en-US" sz="2000" baseline="30000" dirty="0"/>
              <a:t>th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Last chance to review design for facility and interface issues so we have time to resolve with you</a:t>
            </a:r>
          </a:p>
          <a:p>
            <a:pPr lvl="2"/>
            <a:r>
              <a:rPr lang="en-US" sz="1600" dirty="0"/>
              <a:t>Space claims within Near Detector cavern, shaft, and ND Service Building</a:t>
            </a:r>
          </a:p>
          <a:p>
            <a:pPr lvl="2"/>
            <a:r>
              <a:rPr lang="en-US" sz="1600" dirty="0"/>
              <a:t>Electrical and mechanical design meets your requirements</a:t>
            </a:r>
          </a:p>
          <a:p>
            <a:pPr lvl="2"/>
            <a:r>
              <a:rPr lang="en-US" sz="1600" dirty="0"/>
              <a:t>Access and laydown areas meet your requirements</a:t>
            </a:r>
          </a:p>
          <a:p>
            <a:pPr lvl="1"/>
            <a:r>
              <a:rPr lang="en-US" sz="1800" dirty="0"/>
              <a:t>Changes after NSCF design completion or during construction typically increase cost impact</a:t>
            </a:r>
          </a:p>
          <a:p>
            <a:r>
              <a:rPr lang="en-US" sz="2000" dirty="0"/>
              <a:t>60% Final Design Review period March 29 – April 16</a:t>
            </a:r>
          </a:p>
          <a:p>
            <a:pPr lvl="1"/>
            <a:r>
              <a:rPr lang="en-US" sz="1800" dirty="0"/>
              <a:t>Page turns with stakeholders the first two weeks of April</a:t>
            </a:r>
          </a:p>
          <a:p>
            <a:pPr lvl="1"/>
            <a:r>
              <a:rPr lang="en-US" sz="1800" dirty="0"/>
              <a:t>Comments due no later than Friday, April 16th   </a:t>
            </a:r>
          </a:p>
          <a:p>
            <a:r>
              <a:rPr lang="en-US" sz="2000" dirty="0"/>
              <a:t>Construction note: Near Detector Complex </a:t>
            </a:r>
            <a:r>
              <a:rPr lang="en-US" sz="2000" dirty="0" err="1"/>
              <a:t>AUP</a:t>
            </a:r>
            <a:r>
              <a:rPr lang="en-US" sz="2000" dirty="0"/>
              <a:t> planned for July 8, 2026</a:t>
            </a:r>
          </a:p>
          <a:p>
            <a:endParaRPr lang="en-US" sz="2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F4F46A-CB53-4F42-B338-D5A3A567F3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16 March 21</a:t>
            </a:r>
            <a:endParaRPr lang="en-US" dirty="0"/>
          </a:p>
        </p:txBody>
      </p:sp>
      <p:pic>
        <p:nvPicPr>
          <p:cNvPr id="9" name="Picture 8" descr="A picture containing outdoor, grass, fence, field&#10;&#10;Description automatically generated">
            <a:extLst>
              <a:ext uri="{FF2B5EF4-FFF2-40B4-BE49-F238E27FC236}">
                <a16:creationId xmlns:a16="http://schemas.microsoft.com/office/drawing/2014/main" id="{1D350BBD-17B3-44F5-8718-85724E35D6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587" y="48601"/>
            <a:ext cx="4873941" cy="19091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5FF4FE-618C-4C2B-8F48-C619D841CCA2}"/>
              </a:ext>
            </a:extLst>
          </p:cNvPr>
          <p:cNvSpPr/>
          <p:nvPr/>
        </p:nvSpPr>
        <p:spPr>
          <a:xfrm>
            <a:off x="8382996" y="1957746"/>
            <a:ext cx="2885639" cy="249451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NSCF Site Prep Construction – Summer 2020</a:t>
            </a:r>
          </a:p>
        </p:txBody>
      </p:sp>
    </p:spTree>
    <p:extLst>
      <p:ext uri="{BB962C8B-B14F-4D97-AF65-F5344CB8AC3E}">
        <p14:creationId xmlns:p14="http://schemas.microsoft.com/office/powerpoint/2010/main" val="2220401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78E5-042A-4DC3-9DD9-EA2A9F4A5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NSCF Team and Communication Lines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3C8596-8928-469C-9618-26A5285F2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Sienkiewicz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002C5-CF68-458A-81B1-1BEAC46D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A2112E-73DD-4257-ABD7-055D2F3C2A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001878"/>
            <a:ext cx="6633882" cy="5083010"/>
          </a:xfrm>
        </p:spPr>
        <p:txBody>
          <a:bodyPr/>
          <a:lstStyle/>
          <a:p>
            <a:r>
              <a:rPr lang="en-US" dirty="0"/>
              <a:t>NSCF team members</a:t>
            </a:r>
          </a:p>
          <a:p>
            <a:r>
              <a:rPr lang="en-US" dirty="0"/>
              <a:t>Fabrice is our main point of contact for </a:t>
            </a:r>
            <a:r>
              <a:rPr lang="en-US" dirty="0" err="1"/>
              <a:t>NSI</a:t>
            </a:r>
            <a:r>
              <a:rPr lang="en-US" dirty="0"/>
              <a:t> and ND</a:t>
            </a:r>
          </a:p>
          <a:p>
            <a:pPr lvl="1"/>
            <a:r>
              <a:rPr lang="en-US" dirty="0"/>
              <a:t>Work through him for changes and issues</a:t>
            </a:r>
          </a:p>
          <a:p>
            <a:r>
              <a:rPr lang="en-US" dirty="0"/>
              <a:t>Near Site integrated 3D model resource for interface discussions and clash detection</a:t>
            </a:r>
          </a:p>
          <a:p>
            <a:r>
              <a:rPr lang="en-US" dirty="0"/>
              <a:t>Ad hoc technical breakouts with </a:t>
            </a:r>
            <a:r>
              <a:rPr lang="en-US" dirty="0" err="1"/>
              <a:t>NSI</a:t>
            </a:r>
            <a:r>
              <a:rPr lang="en-US" dirty="0"/>
              <a:t> and ND stakeholders</a:t>
            </a:r>
          </a:p>
          <a:p>
            <a:pPr lvl="1"/>
            <a:r>
              <a:rPr lang="en-US" dirty="0"/>
              <a:t>Recently discussed electrical load and equipment, grounding, controls, equipment coordination, mezzanine, roof hatch, </a:t>
            </a:r>
            <a:r>
              <a:rPr lang="en-US" dirty="0" err="1"/>
              <a:t>ODH</a:t>
            </a:r>
            <a:r>
              <a:rPr lang="en-US" dirty="0"/>
              <a:t> air flows</a:t>
            </a:r>
          </a:p>
          <a:p>
            <a:r>
              <a:rPr lang="en-US" dirty="0"/>
              <a:t>Page turns for 60% Final Design Review opportunity to discuss with NSCF team how the NSCF technical design meets the ND requirements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F4F46A-CB53-4F42-B338-D5A3A567F3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5016C-72F3-4A3A-9F4A-684899BC3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133" y="1238250"/>
            <a:ext cx="4584374" cy="19590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0AAD5A-B402-4B81-AD3C-5734C8694280}"/>
              </a:ext>
            </a:extLst>
          </p:cNvPr>
          <p:cNvSpPr/>
          <p:nvPr/>
        </p:nvSpPr>
        <p:spPr>
          <a:xfrm>
            <a:off x="10363200" y="2163233"/>
            <a:ext cx="914400" cy="1744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71329B-E282-4870-8B3E-3308FDE03DE5}"/>
              </a:ext>
            </a:extLst>
          </p:cNvPr>
          <p:cNvSpPr/>
          <p:nvPr/>
        </p:nvSpPr>
        <p:spPr>
          <a:xfrm>
            <a:off x="9448800" y="2887132"/>
            <a:ext cx="694267" cy="18626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B8468F-34FB-460E-99C8-FB1480FD8177}"/>
              </a:ext>
            </a:extLst>
          </p:cNvPr>
          <p:cNvSpPr/>
          <p:nvPr/>
        </p:nvSpPr>
        <p:spPr>
          <a:xfrm>
            <a:off x="8678333" y="1532466"/>
            <a:ext cx="2082800" cy="18626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77B75B-5CD0-4B5F-AF30-C99A1D317521}"/>
              </a:ext>
            </a:extLst>
          </p:cNvPr>
          <p:cNvSpPr/>
          <p:nvPr/>
        </p:nvSpPr>
        <p:spPr>
          <a:xfrm>
            <a:off x="10363200" y="2595896"/>
            <a:ext cx="719667" cy="186267"/>
          </a:xfrm>
          <a:prstGeom prst="roundRect">
            <a:avLst/>
          </a:prstGeom>
          <a:noFill/>
          <a:ln w="38100">
            <a:solidFill>
              <a:srgbClr val="00206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6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378E5-042A-4DC3-9DD9-EA2A9F4A5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NSCF Design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3C8596-8928-469C-9618-26A5285F29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002C5-CF68-458A-81B1-1BEAC46D81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A2112E-73DD-4257-ABD7-055D2F3C2A72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What does NSCF scope include?</a:t>
            </a:r>
          </a:p>
          <a:p>
            <a:pPr lvl="1"/>
            <a:r>
              <a:rPr lang="en-US" dirty="0"/>
              <a:t>All the “civil” or “house” needs for the Near Detector Complex</a:t>
            </a:r>
          </a:p>
          <a:p>
            <a:pPr lvl="1"/>
            <a:r>
              <a:rPr lang="en-US" dirty="0"/>
              <a:t>Building Code Design and Compliance</a:t>
            </a:r>
          </a:p>
          <a:p>
            <a:pPr lvl="1"/>
            <a:r>
              <a:rPr lang="en-US" dirty="0"/>
              <a:t>Construction staging planning</a:t>
            </a:r>
          </a:p>
          <a:p>
            <a:pPr lvl="1"/>
            <a:r>
              <a:rPr lang="en-US" dirty="0"/>
              <a:t>Environmental Permitting – Wetlands!</a:t>
            </a:r>
          </a:p>
          <a:p>
            <a:pPr lvl="1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F4F46A-CB53-4F42-B338-D5A3A567F3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00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Works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C8B43-2CAB-42B8-A5EA-B899FB8745D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Parking</a:t>
            </a:r>
          </a:p>
          <a:p>
            <a:r>
              <a:rPr lang="en-US" dirty="0"/>
              <a:t>Contractor Laydown</a:t>
            </a:r>
          </a:p>
          <a:p>
            <a:r>
              <a:rPr lang="en-US" dirty="0"/>
              <a:t>Wetlands</a:t>
            </a:r>
          </a:p>
          <a:p>
            <a:r>
              <a:rPr lang="en-US" dirty="0"/>
              <a:t>Existing and New Site Utilities</a:t>
            </a:r>
          </a:p>
          <a:p>
            <a:r>
              <a:rPr lang="en-US" dirty="0"/>
              <a:t>Site Boundaries</a:t>
            </a:r>
          </a:p>
          <a:p>
            <a:r>
              <a:rPr lang="en-US" dirty="0"/>
              <a:t>Exterior Infrastructure (</a:t>
            </a:r>
            <a:r>
              <a:rPr lang="en-US" dirty="0" err="1"/>
              <a:t>Cryo</a:t>
            </a:r>
            <a:r>
              <a:rPr lang="en-US" dirty="0"/>
              <a:t> Foundations)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15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Works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E022A5-A714-418D-B74D-C70EEC8A0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678170" y="828430"/>
            <a:ext cx="8835660" cy="547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95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Detector Complex (NDC)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6C8B43-2CAB-42B8-A5EA-B899FB8745D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Near Detector Service Building </a:t>
            </a:r>
            <a:br>
              <a:rPr lang="en-US" dirty="0"/>
            </a:br>
            <a:r>
              <a:rPr lang="en-US" dirty="0"/>
              <a:t>(NDSB -Above Ground)</a:t>
            </a:r>
          </a:p>
          <a:p>
            <a:endParaRPr lang="en-US" dirty="0"/>
          </a:p>
          <a:p>
            <a:r>
              <a:rPr lang="en-US" dirty="0"/>
              <a:t>Near Detector Hall (NDH - Underground)</a:t>
            </a:r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16 March 21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7918DE-3CB4-4ED0-9571-C2950C069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607" y="182244"/>
            <a:ext cx="5271743" cy="60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3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7E5A-835D-457E-8BA8-A0D79306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Detector Complex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4F749B-6F98-47FE-9C59-1F0B049D232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Hartsfield | NS Integration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CA2FD-B12F-4822-8D9E-23B9E60C6AD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0D32E-BB57-4740-A7D0-D4DF682115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16 March 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FEED8-40AB-48FE-8D16-1F78041B8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842"/>
          <a:stretch/>
        </p:blipFill>
        <p:spPr>
          <a:xfrm>
            <a:off x="87106" y="1233488"/>
            <a:ext cx="5147802" cy="4750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2EDF0-7CBD-44DA-8267-5502A516E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02" y="1673604"/>
            <a:ext cx="6922856" cy="395090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F9FF60-8616-4760-95EC-364F0A8BE6D2}"/>
              </a:ext>
            </a:extLst>
          </p:cNvPr>
          <p:cNvCxnSpPr/>
          <p:nvPr/>
        </p:nvCxnSpPr>
        <p:spPr>
          <a:xfrm>
            <a:off x="6639885" y="1673604"/>
            <a:ext cx="37540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B112FCB-9B56-436F-9ABB-29105670DA89}"/>
              </a:ext>
            </a:extLst>
          </p:cNvPr>
          <p:cNvSpPr txBox="1"/>
          <p:nvPr/>
        </p:nvSpPr>
        <p:spPr>
          <a:xfrm>
            <a:off x="8145709" y="1301427"/>
            <a:ext cx="99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~126 ft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29C72B-6880-4A9E-B72E-E7AF02048E84}"/>
              </a:ext>
            </a:extLst>
          </p:cNvPr>
          <p:cNvCxnSpPr/>
          <p:nvPr/>
        </p:nvCxnSpPr>
        <p:spPr>
          <a:xfrm>
            <a:off x="11736198" y="2646727"/>
            <a:ext cx="0" cy="18246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4B0AA0D-92B2-4FA1-9639-1C444097CC80}"/>
              </a:ext>
            </a:extLst>
          </p:cNvPr>
          <p:cNvSpPr txBox="1"/>
          <p:nvPr/>
        </p:nvSpPr>
        <p:spPr>
          <a:xfrm>
            <a:off x="11290905" y="4542116"/>
            <a:ext cx="75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~92 ft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28E041-980D-407D-959F-23DCAF8EDD12}"/>
              </a:ext>
            </a:extLst>
          </p:cNvPr>
          <p:cNvCxnSpPr/>
          <p:nvPr/>
        </p:nvCxnSpPr>
        <p:spPr>
          <a:xfrm>
            <a:off x="444617" y="1301427"/>
            <a:ext cx="413157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4862E3-83B4-4C9E-B430-50DFC2AC19D5}"/>
              </a:ext>
            </a:extLst>
          </p:cNvPr>
          <p:cNvSpPr txBox="1"/>
          <p:nvPr/>
        </p:nvSpPr>
        <p:spPr>
          <a:xfrm>
            <a:off x="1983495" y="926238"/>
            <a:ext cx="99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~172 ft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5C060E-1241-435B-AE78-5155B2442449}"/>
              </a:ext>
            </a:extLst>
          </p:cNvPr>
          <p:cNvCxnSpPr/>
          <p:nvPr/>
        </p:nvCxnSpPr>
        <p:spPr>
          <a:xfrm>
            <a:off x="4844642" y="2931952"/>
            <a:ext cx="0" cy="15016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BB37D7-043C-4D39-A7D1-462DACF011FC}"/>
              </a:ext>
            </a:extLst>
          </p:cNvPr>
          <p:cNvCxnSpPr/>
          <p:nvPr/>
        </p:nvCxnSpPr>
        <p:spPr>
          <a:xfrm flipV="1">
            <a:off x="4844642" y="1812022"/>
            <a:ext cx="0" cy="11199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C0E6BC4-F9F7-4D49-99AD-75A4965700FE}"/>
              </a:ext>
            </a:extLst>
          </p:cNvPr>
          <p:cNvSpPr txBox="1"/>
          <p:nvPr/>
        </p:nvSpPr>
        <p:spPr>
          <a:xfrm>
            <a:off x="4859275" y="2187321"/>
            <a:ext cx="75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~46 ft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ED698-1ACF-4F7F-852A-A2DC2F6B4CFC}"/>
              </a:ext>
            </a:extLst>
          </p:cNvPr>
          <p:cNvSpPr txBox="1"/>
          <p:nvPr/>
        </p:nvSpPr>
        <p:spPr>
          <a:xfrm>
            <a:off x="4805869" y="3187402"/>
            <a:ext cx="75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~63 ft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63EF84C-0FFE-49F0-BD95-E3C0BF4D73E1}"/>
              </a:ext>
            </a:extLst>
          </p:cNvPr>
          <p:cNvCxnSpPr/>
          <p:nvPr/>
        </p:nvCxnSpPr>
        <p:spPr>
          <a:xfrm>
            <a:off x="8825218" y="2814506"/>
            <a:ext cx="0" cy="11618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9B1D2EE-95E4-4BD5-BD6F-BD65017EAD2D}"/>
              </a:ext>
            </a:extLst>
          </p:cNvPr>
          <p:cNvSpPr txBox="1"/>
          <p:nvPr/>
        </p:nvSpPr>
        <p:spPr>
          <a:xfrm>
            <a:off x="8237762" y="3002736"/>
            <a:ext cx="75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38 ft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F49F1CC-C8B0-4E06-B4F0-1F78A0F069A6}"/>
              </a:ext>
            </a:extLst>
          </p:cNvPr>
          <p:cNvCxnSpPr/>
          <p:nvPr/>
        </p:nvCxnSpPr>
        <p:spPr>
          <a:xfrm>
            <a:off x="444617" y="1568450"/>
            <a:ext cx="11996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E41B2AD-AB83-40DD-9A64-78D678A1D461}"/>
              </a:ext>
            </a:extLst>
          </p:cNvPr>
          <p:cNvSpPr txBox="1"/>
          <p:nvPr/>
        </p:nvSpPr>
        <p:spPr>
          <a:xfrm>
            <a:off x="979502" y="1263304"/>
            <a:ext cx="99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~50 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0B2B9-CEBF-49CD-87E0-D3A28300FFFC}"/>
              </a:ext>
            </a:extLst>
          </p:cNvPr>
          <p:cNvSpPr txBox="1"/>
          <p:nvPr/>
        </p:nvSpPr>
        <p:spPr>
          <a:xfrm>
            <a:off x="1413063" y="5964672"/>
            <a:ext cx="2811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highlight>
                  <a:srgbClr val="C0C0C0"/>
                </a:highlight>
              </a:rPr>
              <a:t>Near Detector Hall (NDH)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DA9B05-1DE0-4549-8F43-9817659425AC}"/>
              </a:ext>
            </a:extLst>
          </p:cNvPr>
          <p:cNvSpPr txBox="1"/>
          <p:nvPr/>
        </p:nvSpPr>
        <p:spPr>
          <a:xfrm>
            <a:off x="6889758" y="5961817"/>
            <a:ext cx="419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highlight>
                  <a:srgbClr val="C0C0C0"/>
                </a:highlight>
              </a:rPr>
              <a:t>Near Detector Service Building (NDSB)</a:t>
            </a:r>
          </a:p>
        </p:txBody>
      </p:sp>
    </p:spTree>
    <p:extLst>
      <p:ext uri="{BB962C8B-B14F-4D97-AF65-F5344CB8AC3E}">
        <p14:creationId xmlns:p14="http://schemas.microsoft.com/office/powerpoint/2010/main" val="4246195475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1554DF4DF80942A2370FEDD71073B9" ma:contentTypeVersion="15" ma:contentTypeDescription="Create a new document." ma:contentTypeScope="" ma:versionID="b0ab79d7132f037da8bb066f85d01169">
  <xsd:schema xmlns:xsd="http://www.w3.org/2001/XMLSchema" xmlns:xs="http://www.w3.org/2001/XMLSchema" xmlns:p="http://schemas.microsoft.com/office/2006/metadata/properties" xmlns:ns1="http://schemas.microsoft.com/sharepoint/v3" xmlns:ns3="8782486e-d3e0-4368-a538-50cbad40691c" xmlns:ns4="53038cfb-2d92-48d8-a855-2d8dcd91e424" targetNamespace="http://schemas.microsoft.com/office/2006/metadata/properties" ma:root="true" ma:fieldsID="d2fb3777f1b5491d6058d91bf92e1f4b" ns1:_="" ns3:_="" ns4:_="">
    <xsd:import namespace="http://schemas.microsoft.com/sharepoint/v3"/>
    <xsd:import namespace="8782486e-d3e0-4368-a538-50cbad40691c"/>
    <xsd:import namespace="53038cfb-2d92-48d8-a855-2d8dcd91e42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82486e-d3e0-4368-a538-50cbad4069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038cfb-2d92-48d8-a855-2d8dcd91e42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7A5E6C-F377-46F6-A6B0-1C21FABD52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EE9498-4987-4ACC-B7CE-40D011E21F4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D961161-6B51-474E-BDDB-2CC94B88B5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782486e-d3e0-4368-a538-50cbad40691c"/>
    <ds:schemaRef ds:uri="53038cfb-2d92-48d8-a855-2d8dcd91e4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42756</TotalTime>
  <Words>1032</Words>
  <Application>Microsoft Office PowerPoint</Application>
  <PresentationFormat>Widescreen</PresentationFormat>
  <Paragraphs>208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Helvetica</vt:lpstr>
      <vt:lpstr>Lucida Grande</vt:lpstr>
      <vt:lpstr>LBNF Template_051215</vt:lpstr>
      <vt:lpstr>LBNF Content-Footer Theme</vt:lpstr>
      <vt:lpstr>Near Site Conventional Facilities (NSCF)</vt:lpstr>
      <vt:lpstr>Outline</vt:lpstr>
      <vt:lpstr>NSCF Technical Design Status</vt:lpstr>
      <vt:lpstr>NSCF Team and Communication Lines</vt:lpstr>
      <vt:lpstr>NSCF Design</vt:lpstr>
      <vt:lpstr>Site Works</vt:lpstr>
      <vt:lpstr>Site Works</vt:lpstr>
      <vt:lpstr>Near Detector Complex (NDC)</vt:lpstr>
      <vt:lpstr>Near Detector Complex</vt:lpstr>
      <vt:lpstr>Life Safety / Architectural</vt:lpstr>
      <vt:lpstr>Life Safety / Architectural</vt:lpstr>
      <vt:lpstr>Overhead Bridge Cranes</vt:lpstr>
      <vt:lpstr>Overhead Bridge Cranes</vt:lpstr>
      <vt:lpstr>Structural Cavern Support</vt:lpstr>
      <vt:lpstr>Mechanical HVAC</vt:lpstr>
      <vt:lpstr>Electrical Distribution &amp; Grounding</vt:lpstr>
      <vt:lpstr>Plumbing &amp; Dewatering</vt:lpstr>
      <vt:lpstr>Site and NDC Communications</vt:lpstr>
      <vt:lpstr>NDSB Layout</vt:lpstr>
      <vt:lpstr>NDH Layout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Kennedy Hartsfield</cp:lastModifiedBy>
  <cp:revision>264</cp:revision>
  <cp:lastPrinted>2015-05-22T11:54:13Z</cp:lastPrinted>
  <dcterms:created xsi:type="dcterms:W3CDTF">2015-04-30T14:29:22Z</dcterms:created>
  <dcterms:modified xsi:type="dcterms:W3CDTF">2021-03-16T14:38:21Z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0x010100F21554DF4DF80942A2370FEDD71073B9</vt:lpwstr>
  </property>
</Properties>
</file>