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1" r:id="rId5"/>
  </p:sldMasterIdLst>
  <p:notesMasterIdLst>
    <p:notesMasterId r:id="rId15"/>
  </p:notesMasterIdLst>
  <p:handoutMasterIdLst>
    <p:handoutMasterId r:id="rId16"/>
  </p:handoutMasterIdLst>
  <p:sldIdLst>
    <p:sldId id="256" r:id="rId6"/>
    <p:sldId id="257" r:id="rId7"/>
    <p:sldId id="259" r:id="rId8"/>
    <p:sldId id="260" r:id="rId9"/>
    <p:sldId id="261" r:id="rId10"/>
    <p:sldId id="263" r:id="rId11"/>
    <p:sldId id="264" r:id="rId12"/>
    <p:sldId id="266" r:id="rId13"/>
    <p:sldId id="265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22B169-ACD4-4DC7-96AD-D24E4D0C115A}" v="2" dt="2021-03-15T20:02:48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320" y="66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resa M Shaw" userId="1e2c8ef2-6f16-4d37-b96d-07ffb3e39ee2" providerId="ADAL" clId="{6DBDEAF4-C784-443B-AC28-BFED220E6DED}"/>
    <pc:docChg chg="custSel modSld">
      <pc:chgData name="Theresa M Shaw" userId="1e2c8ef2-6f16-4d37-b96d-07ffb3e39ee2" providerId="ADAL" clId="{6DBDEAF4-C784-443B-AC28-BFED220E6DED}" dt="2021-03-16T13:20:53.204" v="41" actId="20577"/>
      <pc:docMkLst>
        <pc:docMk/>
      </pc:docMkLst>
      <pc:sldChg chg="modSp">
        <pc:chgData name="Theresa M Shaw" userId="1e2c8ef2-6f16-4d37-b96d-07ffb3e39ee2" providerId="ADAL" clId="{6DBDEAF4-C784-443B-AC28-BFED220E6DED}" dt="2021-03-16T13:15:02.550" v="32" actId="313"/>
        <pc:sldMkLst>
          <pc:docMk/>
          <pc:sldMk cId="2956007456" sldId="260"/>
        </pc:sldMkLst>
        <pc:spChg chg="mod">
          <ac:chgData name="Theresa M Shaw" userId="1e2c8ef2-6f16-4d37-b96d-07ffb3e39ee2" providerId="ADAL" clId="{6DBDEAF4-C784-443B-AC28-BFED220E6DED}" dt="2021-03-16T13:15:02.550" v="32" actId="313"/>
          <ac:spMkLst>
            <pc:docMk/>
            <pc:sldMk cId="2956007456" sldId="260"/>
            <ac:spMk id="3" creationId="{82020F4E-475F-4AB7-B3E9-92159A4983C3}"/>
          </ac:spMkLst>
        </pc:spChg>
      </pc:sldChg>
      <pc:sldChg chg="modSp">
        <pc:chgData name="Theresa M Shaw" userId="1e2c8ef2-6f16-4d37-b96d-07ffb3e39ee2" providerId="ADAL" clId="{6DBDEAF4-C784-443B-AC28-BFED220E6DED}" dt="2021-03-16T13:18:59.644" v="34" actId="20577"/>
        <pc:sldMkLst>
          <pc:docMk/>
          <pc:sldMk cId="924739974" sldId="264"/>
        </pc:sldMkLst>
        <pc:spChg chg="mod">
          <ac:chgData name="Theresa M Shaw" userId="1e2c8ef2-6f16-4d37-b96d-07ffb3e39ee2" providerId="ADAL" clId="{6DBDEAF4-C784-443B-AC28-BFED220E6DED}" dt="2021-03-16T13:18:59.644" v="34" actId="20577"/>
          <ac:spMkLst>
            <pc:docMk/>
            <pc:sldMk cId="924739974" sldId="264"/>
            <ac:spMk id="3" creationId="{A4F921A4-FD32-463C-A910-1205E3A3DC95}"/>
          </ac:spMkLst>
        </pc:spChg>
      </pc:sldChg>
      <pc:sldChg chg="modSp">
        <pc:chgData name="Theresa M Shaw" userId="1e2c8ef2-6f16-4d37-b96d-07ffb3e39ee2" providerId="ADAL" clId="{6DBDEAF4-C784-443B-AC28-BFED220E6DED}" dt="2021-03-16T13:20:53.204" v="41" actId="20577"/>
        <pc:sldMkLst>
          <pc:docMk/>
          <pc:sldMk cId="720163957" sldId="265"/>
        </pc:sldMkLst>
        <pc:spChg chg="mod">
          <ac:chgData name="Theresa M Shaw" userId="1e2c8ef2-6f16-4d37-b96d-07ffb3e39ee2" providerId="ADAL" clId="{6DBDEAF4-C784-443B-AC28-BFED220E6DED}" dt="2021-03-16T13:20:53.204" v="41" actId="20577"/>
          <ac:spMkLst>
            <pc:docMk/>
            <pc:sldMk cId="720163957" sldId="265"/>
            <ac:spMk id="3" creationId="{6DBAF297-B6C8-4273-8C95-74F7CA4D04CE}"/>
          </ac:spMkLst>
        </pc:spChg>
      </pc:sldChg>
      <pc:sldChg chg="modSp">
        <pc:chgData name="Theresa M Shaw" userId="1e2c8ef2-6f16-4d37-b96d-07ffb3e39ee2" providerId="ADAL" clId="{6DBDEAF4-C784-443B-AC28-BFED220E6DED}" dt="2021-03-16T13:19:55.238" v="40" actId="5793"/>
        <pc:sldMkLst>
          <pc:docMk/>
          <pc:sldMk cId="2852030051" sldId="266"/>
        </pc:sldMkLst>
        <pc:spChg chg="mod">
          <ac:chgData name="Theresa M Shaw" userId="1e2c8ef2-6f16-4d37-b96d-07ffb3e39ee2" providerId="ADAL" clId="{6DBDEAF4-C784-443B-AC28-BFED220E6DED}" dt="2021-03-16T13:19:55.238" v="40" actId="5793"/>
          <ac:spMkLst>
            <pc:docMk/>
            <pc:sldMk cId="2852030051" sldId="266"/>
            <ac:spMk id="3" creationId="{9351F22D-5000-4E73-B184-60106E9823C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T. Shaw | Grounding &amp; Shielding Expectations for PDR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T. Shaw | Grounding &amp; Shielding Expectations for PDR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T. Shaw | Grounding &amp; Shielding Expectations for PDR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T. Shaw | Grounding &amp; Shielding Expectations for PDR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T. Shaw | Grounding &amp; Shielding Expectations for PDR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T. Shaw | Grounding &amp; Shielding Expectations for PDR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T. Shaw | Grounding &amp; Shielding Expectations for PDR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T. Shaw | Grounding &amp; Shielding Expectations for PDR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dms.cern.ch/document/2464842/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shaw@fnal.gov" TargetMode="External"/><Relationship Id="rId2" Type="http://schemas.openxmlformats.org/officeDocument/2006/relationships/hyperlink" Target="https://edms.cern.ch/document/2095958/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sh-docdb.fnal.gov/cgi-bin/ShowDocument?docid=33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sh-docdb.fnal.gov/cgi-bin/ShowDocument?docid=2781" TargetMode="External"/><Relationship Id="rId2" Type="http://schemas.openxmlformats.org/officeDocument/2006/relationships/hyperlink" Target="https://eshq.fnal.gov/manuals/fesh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shaw@fnal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Grounding &amp; Shielding Expectations for PDR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Terri Shaw</a:t>
            </a:r>
          </a:p>
          <a:p>
            <a:r>
              <a:rPr lang="en-GB" dirty="0"/>
              <a:t>NS Integration Workshop</a:t>
            </a:r>
          </a:p>
          <a:p>
            <a:r>
              <a:rPr lang="en-GB" dirty="0"/>
              <a:t>March 16, 2021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/>
              <a:t>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dirty="0"/>
              <a:t>Detector Grounding</a:t>
            </a:r>
          </a:p>
          <a:p>
            <a:r>
              <a:rPr lang="en-GB" dirty="0"/>
              <a:t>Cables and Shielding</a:t>
            </a:r>
          </a:p>
          <a:p>
            <a:r>
              <a:rPr lang="en-GB" dirty="0"/>
              <a:t>Electronics (commercial and custom) and Documentation</a:t>
            </a:r>
          </a:p>
          <a:p>
            <a:r>
              <a:rPr lang="en-GB" dirty="0"/>
              <a:t>ORC Requirements and Process</a:t>
            </a:r>
          </a:p>
          <a:p>
            <a:r>
              <a:rPr lang="en-GB" dirty="0"/>
              <a:t>Electrical PDR documentation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 Shaw | Grounding &amp; Shielding Expectations for PDR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25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67993-58DD-4195-AF47-CFE38D31D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292" y="173068"/>
            <a:ext cx="8229600" cy="647102"/>
          </a:xfrm>
        </p:spPr>
        <p:txBody>
          <a:bodyPr/>
          <a:lstStyle/>
          <a:p>
            <a:r>
              <a:rPr lang="en-US" dirty="0"/>
              <a:t>Detector Grounding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79069-5C83-4153-B770-E41A15E71D2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4029" y="820170"/>
            <a:ext cx="8232771" cy="5457902"/>
          </a:xfrm>
        </p:spPr>
        <p:txBody>
          <a:bodyPr>
            <a:normAutofit/>
          </a:bodyPr>
          <a:lstStyle/>
          <a:p>
            <a:r>
              <a:rPr lang="en-US" dirty="0"/>
              <a:t>Grounding strategy provides each detector with independent low noise ground which will minimize any environmental noise that can couple into detector either conductively or through emitted noise.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create “quiet” detector ground through use of special double shielded transformer.  Inductor is used to create a safety ground which is low impedance for DC and high impedance for AC “noise”.</a:t>
            </a:r>
          </a:p>
          <a:p>
            <a:r>
              <a:rPr lang="en-US" dirty="0"/>
              <a:t> </a:t>
            </a:r>
            <a:r>
              <a:rPr lang="en-US" dirty="0">
                <a:hlinkClick r:id="rId2"/>
              </a:rPr>
              <a:t>https://edms.cern.ch/document/2464842/1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8272C-3D0D-4967-8317-8E491A2B1F9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86D23-2835-4394-BABD-584C510CB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 Shaw | Grounding &amp; Shielding Expectations for PDR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8C6C7-DD41-4414-A584-C72403407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8BDCD3-F086-4990-8D08-4C91D76FCF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462" y="2106850"/>
            <a:ext cx="3334129" cy="19694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5EB2A0-FD18-42A3-9AD8-8CE837A325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2423" y="2215891"/>
            <a:ext cx="2749802" cy="197338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C0D7577-1D16-409E-B304-AC656DEA1B9F}"/>
              </a:ext>
            </a:extLst>
          </p:cNvPr>
          <p:cNvSpPr txBox="1"/>
          <p:nvPr/>
        </p:nvSpPr>
        <p:spPr>
          <a:xfrm>
            <a:off x="3566147" y="3542946"/>
            <a:ext cx="1005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Detector</a:t>
            </a:r>
          </a:p>
          <a:p>
            <a:r>
              <a:rPr lang="en-US" dirty="0"/>
              <a:t>Ground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331F5A-D868-472B-AECC-5E284316F358}"/>
              </a:ext>
            </a:extLst>
          </p:cNvPr>
          <p:cNvSpPr txBox="1"/>
          <p:nvPr/>
        </p:nvSpPr>
        <p:spPr>
          <a:xfrm>
            <a:off x="548734" y="3554119"/>
            <a:ext cx="942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Building</a:t>
            </a:r>
          </a:p>
          <a:p>
            <a:r>
              <a:rPr lang="en-US" dirty="0"/>
              <a:t>Ground</a:t>
            </a:r>
          </a:p>
        </p:txBody>
      </p:sp>
    </p:spTree>
    <p:extLst>
      <p:ext uri="{BB962C8B-B14F-4D97-AF65-F5344CB8AC3E}">
        <p14:creationId xmlns:p14="http://schemas.microsoft.com/office/powerpoint/2010/main" val="317880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6BFC0-8C5F-47FA-8D6B-F752D317B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Grounding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20F4E-475F-4AB7-B3E9-92159A4983C3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Requirements on each detector</a:t>
            </a:r>
          </a:p>
          <a:p>
            <a:pPr lvl="1"/>
            <a:r>
              <a:rPr lang="en-US" dirty="0"/>
              <a:t>Detectors should be electrically isolated from Building Ground.</a:t>
            </a:r>
          </a:p>
          <a:p>
            <a:pPr lvl="1"/>
            <a:r>
              <a:rPr lang="en-US" dirty="0"/>
              <a:t>Low noise detector power will be provided to each detector as shown on previous page.</a:t>
            </a:r>
          </a:p>
          <a:p>
            <a:pPr lvl="1"/>
            <a:r>
              <a:rPr lang="en-US" dirty="0"/>
              <a:t>No copper connections (other than AC power provided) shall be used going/coming from “off” detector.  Fiber Optic cables should be used for data transmission, slow controls and timing distribution.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E7809-8ADB-4835-9EF5-A52C6B7928B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87800-9C34-40D4-BDB0-7BBEE6923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 Shaw | Grounding &amp; Shielding Expectations for PDR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2A58C-8795-4563-A9B5-854A28396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0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E092C-8D97-4F98-BED7-E47512E9C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 Detector Cabling and Shielding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38087-369D-45A4-89D6-6E5978FDEE8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Cable and Shield document for the Far Detector also applies to the Near detector and can be found at </a:t>
            </a:r>
            <a:r>
              <a:rPr lang="en-US" dirty="0">
                <a:hlinkClick r:id="rId2"/>
              </a:rPr>
              <a:t>https://edms.cern.ch/document/2095958/1</a:t>
            </a:r>
            <a:endParaRPr lang="en-US" dirty="0"/>
          </a:p>
          <a:p>
            <a:r>
              <a:rPr lang="en-US" dirty="0"/>
              <a:t>This document treats detectors as Faraday cages and has specific requirements and examples for shield connections at penetration points.</a:t>
            </a:r>
          </a:p>
          <a:p>
            <a:r>
              <a:rPr lang="en-US" dirty="0"/>
              <a:t>We can set up meetings to discuss specific detector applications. (</a:t>
            </a:r>
            <a:r>
              <a:rPr lang="en-US" dirty="0">
                <a:hlinkClick r:id="rId3"/>
              </a:rPr>
              <a:t>tshaw@fnal.gov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17DF7-0A52-4F8F-99CB-27A6351DC45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5DF21-C15C-4F7E-88A9-F94483966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 Shaw | Grounding &amp; Shielding Expectations for PDR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713EF-E530-4FC6-8482-ACFFA77EB2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EE924EB-C1A9-4D12-A09C-D75B40786F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027" y="4392573"/>
            <a:ext cx="4117974" cy="15581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6D8EEA-C474-4E29-8BF9-0DED57A002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1" y="4388868"/>
            <a:ext cx="4111625" cy="175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914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B2710-F7DF-4BC6-84E5-AED389EA3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309489"/>
            <a:ext cx="8229600" cy="800131"/>
          </a:xfrm>
        </p:spPr>
        <p:txBody>
          <a:bodyPr>
            <a:normAutofit fontScale="90000"/>
          </a:bodyPr>
          <a:lstStyle/>
          <a:p>
            <a:r>
              <a:rPr lang="en-GB" sz="3100" dirty="0"/>
              <a:t>Electronics (commercial and custom) and Documentation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682DC-8A23-4948-8742-2DFA0CCE186E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Documentation required for:</a:t>
            </a:r>
          </a:p>
          <a:p>
            <a:pPr lvl="1"/>
            <a:r>
              <a:rPr lang="en-US" dirty="0"/>
              <a:t>Commercial and Custom Equipment</a:t>
            </a:r>
          </a:p>
          <a:p>
            <a:pPr lvl="1"/>
            <a:r>
              <a:rPr lang="en-US" dirty="0"/>
              <a:t>Cables and Cable Construction </a:t>
            </a:r>
          </a:p>
          <a:p>
            <a:pPr lvl="1"/>
            <a:r>
              <a:rPr lang="en-US" dirty="0"/>
              <a:t>System level Cabling/Wiring</a:t>
            </a:r>
          </a:p>
          <a:p>
            <a:pPr lvl="1"/>
            <a:r>
              <a:rPr lang="en-US" dirty="0"/>
              <a:t>Power Path Ampacity Analysis (don’t have 5 amps going through 2 amp wire!)</a:t>
            </a:r>
          </a:p>
          <a:p>
            <a:r>
              <a:rPr lang="en-US" dirty="0"/>
              <a:t>Documentation will be used in the PDR and Operational Readiness Clearance (ORC); must successfully pass an ORC prior to operations</a:t>
            </a:r>
          </a:p>
          <a:p>
            <a:r>
              <a:rPr lang="en-US" dirty="0"/>
              <a:t>ORC info:  </a:t>
            </a:r>
            <a:r>
              <a:rPr lang="en-US" dirty="0">
                <a:hlinkClick r:id="rId2"/>
              </a:rPr>
              <a:t>https://esh-docdb.fnal.gov/cgi-bin/ShowDocument?docid=3311</a:t>
            </a:r>
            <a:endParaRPr lang="en-US" dirty="0"/>
          </a:p>
          <a:p>
            <a:pPr lvl="1"/>
            <a:r>
              <a:rPr lang="en-US" dirty="0"/>
              <a:t>Defines a lab-wide process for ORCs applicable to experiments, tests, R&amp;D and other activities required by D/S management that have the potential to cause harm to personnel, property or the environment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1E1BC-965B-443F-9613-A34F4357887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7CAA6-C27F-4C0C-8698-564B3A1A1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 Shaw | Grounding &amp; Shielding Expectations for PDR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E3E6A-5116-4481-B56D-2B9449DD5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86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5B7B6-1A07-4126-9298-A8C93ADED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6" y="462518"/>
            <a:ext cx="8577432" cy="647102"/>
          </a:xfrm>
        </p:spPr>
        <p:txBody>
          <a:bodyPr>
            <a:noAutofit/>
          </a:bodyPr>
          <a:lstStyle/>
          <a:p>
            <a:r>
              <a:rPr lang="en-US" sz="2800" dirty="0"/>
              <a:t>Operational Readiness Clearance (ORC)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921A4-FD32-463C-A910-1205E3A3DC95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Fermilab Environment, Safety and Health Manual (FESHM) documents procedures to be followed and design standards to be met for work at the lab.  It also documents the ORC process. </a:t>
            </a:r>
            <a:r>
              <a:rPr lang="en-US" dirty="0">
                <a:hlinkClick r:id="rId2"/>
              </a:rPr>
              <a:t>https://eshq.fnal.gov/manuals/feshm/</a:t>
            </a:r>
            <a:endParaRPr lang="en-US" dirty="0"/>
          </a:p>
          <a:p>
            <a:r>
              <a:rPr lang="en-US" dirty="0"/>
              <a:t>Of particular interest during electrical ORC review</a:t>
            </a:r>
          </a:p>
          <a:p>
            <a:pPr lvl="1"/>
            <a:r>
              <a:rPr lang="en-US" dirty="0"/>
              <a:t>Is commercial equipment stamped with National Recognized Testing Laboratory (NRTL) approval? </a:t>
            </a:r>
          </a:p>
          <a:p>
            <a:pPr lvl="1"/>
            <a:r>
              <a:rPr lang="en-US" dirty="0"/>
              <a:t>All custom electronics must be documented and reviewed</a:t>
            </a:r>
          </a:p>
          <a:p>
            <a:pPr lvl="2"/>
            <a:r>
              <a:rPr lang="en-US" dirty="0"/>
              <a:t>Printed Circuit Boards designed for use by experiment</a:t>
            </a:r>
          </a:p>
          <a:p>
            <a:pPr lvl="2"/>
            <a:r>
              <a:rPr lang="en-US" dirty="0"/>
              <a:t>Chassis assembled for experiment</a:t>
            </a:r>
          </a:p>
          <a:p>
            <a:pPr lvl="2"/>
            <a:r>
              <a:rPr lang="en-US" dirty="0"/>
              <a:t>Any modified equipment</a:t>
            </a:r>
          </a:p>
          <a:p>
            <a:pPr lvl="2"/>
            <a:r>
              <a:rPr lang="en-US" dirty="0"/>
              <a:t>Any cabling designed and implemented by experiment</a:t>
            </a:r>
          </a:p>
          <a:p>
            <a:pPr lvl="1"/>
            <a:r>
              <a:rPr lang="en-US" dirty="0"/>
              <a:t>Other hazards such as Class 3b or Class 4 Lasers.</a:t>
            </a:r>
          </a:p>
          <a:p>
            <a:pPr lvl="1"/>
            <a:r>
              <a:rPr lang="en-US" dirty="0"/>
              <a:t>Helpful guidance can be found in </a:t>
            </a:r>
            <a:r>
              <a:rPr lang="en-US" b="1" dirty="0">
                <a:hlinkClick r:id="rId3"/>
              </a:rPr>
              <a:t>Electrical Design Standards for Electronics in Experimental Apparatus: ESHQ </a:t>
            </a:r>
            <a:r>
              <a:rPr lang="en-US" b="1" dirty="0" err="1">
                <a:hlinkClick r:id="rId3"/>
              </a:rPr>
              <a:t>DocDB</a:t>
            </a:r>
            <a:r>
              <a:rPr lang="en-US" b="1" dirty="0">
                <a:hlinkClick r:id="rId3"/>
              </a:rPr>
              <a:t> #2781</a:t>
            </a:r>
            <a:endParaRPr lang="en-US" b="1" dirty="0"/>
          </a:p>
          <a:p>
            <a:pPr marL="268288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190C1-3238-4FE3-8A7D-FC9F86F2334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1B81F-1139-465D-BD5D-FD978C178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 Shaw | Grounding &amp; Shielding Expectations for PDR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71427-589F-420C-9D9F-D9AB484BB9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39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6847B-9275-4B47-9A42-FC28ADAA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Electrical PDR documentation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1F22D-5000-4E73-B184-60106E9823CB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Grounding &amp; Shielding Plan</a:t>
            </a:r>
          </a:p>
          <a:p>
            <a:r>
              <a:rPr lang="en-US" dirty="0"/>
              <a:t>Electrical Schematics &amp; Board Layouts</a:t>
            </a:r>
          </a:p>
          <a:p>
            <a:pPr lvl="1"/>
            <a:r>
              <a:rPr lang="en-US" dirty="0"/>
              <a:t>Including Bill of Materials </a:t>
            </a:r>
          </a:p>
          <a:p>
            <a:r>
              <a:rPr lang="en-US" dirty="0"/>
              <a:t>Specification/Drawings of Electrical Cabling and Wiring Connections</a:t>
            </a:r>
          </a:p>
          <a:p>
            <a:r>
              <a:rPr lang="en-US" dirty="0"/>
              <a:t>Documentation Links for Commercial and Off-the-Shelf Powered Components</a:t>
            </a:r>
          </a:p>
          <a:p>
            <a:r>
              <a:rPr lang="en-US" dirty="0"/>
              <a:t>Documentation on all Electrical Interfaces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3A7ED-377D-43CA-9602-2ECB1DB4440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A3D08-8CC1-4A6E-84CE-CB90BAB04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 Shaw | Grounding &amp; Shielding Expectations for PDR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E5AFC-DFA9-45F6-AC66-8AEF61A3CA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03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4F6BA-B4F6-493C-9E0A-F79105917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AF297-B6C8-4273-8C95-74F7CA4D04CE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We are here to help – contact me with any questions/concerns at </a:t>
            </a:r>
            <a:r>
              <a:rPr lang="en-US" dirty="0">
                <a:hlinkClick r:id="rId2"/>
              </a:rPr>
              <a:t>tshaw@fnal.gov</a:t>
            </a:r>
            <a:endParaRPr lang="en-US" dirty="0"/>
          </a:p>
          <a:p>
            <a:r>
              <a:rPr lang="en-US" dirty="0"/>
              <a:t>Designs can be and should be reviewed early in the design process to ensure that standards are being </a:t>
            </a:r>
            <a:r>
              <a:rPr lang="en-US"/>
              <a:t>met. 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9A579-1215-4966-A6FE-DA997F18B8F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3/16/2021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D5D04-C120-49A0-8B5E-BECA44A86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 Shaw | Grounding &amp; Shielding Expectations for PDR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C5118-9AC0-427D-99B3-EE312D3FD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163957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AC8B11773DC345A6A7B1699CFCF121" ma:contentTypeVersion="11" ma:contentTypeDescription="Create a new document." ma:contentTypeScope="" ma:versionID="ddace8cec812cb0f8be40014562ee3e8">
  <xsd:schema xmlns:xsd="http://www.w3.org/2001/XMLSchema" xmlns:xs="http://www.w3.org/2001/XMLSchema" xmlns:p="http://schemas.microsoft.com/office/2006/metadata/properties" xmlns:ns3="87d35bd7-cc13-486d-92f0-24078e59316b" xmlns:ns4="35dea4f2-4136-4079-8218-3362b26dfbf2" targetNamespace="http://schemas.microsoft.com/office/2006/metadata/properties" ma:root="true" ma:fieldsID="3e9df8c1d18c56f73b8925e08e92c1e7" ns3:_="" ns4:_="">
    <xsd:import namespace="87d35bd7-cc13-486d-92f0-24078e59316b"/>
    <xsd:import namespace="35dea4f2-4136-4079-8218-3362b26dfbf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d35bd7-cc13-486d-92f0-24078e5931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ea4f2-4136-4079-8218-3362b26dfbf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29B428-9FF2-41FD-9ECE-A3F1DF0A70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d35bd7-cc13-486d-92f0-24078e59316b"/>
    <ds:schemaRef ds:uri="35dea4f2-4136-4079-8218-3362b26dfb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F6D65C-D4EE-45A7-A6DC-69AA36ADA84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CF39372-9691-4987-8006-D4967B05ED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4324</TotalTime>
  <Words>688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Grounding &amp; Shielding Expectations for PDR</vt:lpstr>
      <vt:lpstr>Content</vt:lpstr>
      <vt:lpstr>Detector Grounding</vt:lpstr>
      <vt:lpstr>Detector Grounding</vt:lpstr>
      <vt:lpstr>On Detector Cabling and Shielding</vt:lpstr>
      <vt:lpstr>Electronics (commercial and custom) and Documentation </vt:lpstr>
      <vt:lpstr>Operational Readiness Clearance (ORC)</vt:lpstr>
      <vt:lpstr>Electrical PDR documentation </vt:lpstr>
      <vt:lpstr>Conclusion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PowerPoint Presentation</dc:title>
  <dc:subject/>
  <dc:creator>Sandbox Studio</dc:creator>
  <cp:keywords/>
  <dc:description>Modified by A. Weber</dc:description>
  <cp:lastModifiedBy>Theresa M Shaw</cp:lastModifiedBy>
  <cp:revision>108</cp:revision>
  <dcterms:created xsi:type="dcterms:W3CDTF">2015-04-30T14:29:22Z</dcterms:created>
  <dcterms:modified xsi:type="dcterms:W3CDTF">2021-03-16T13:21:03Z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0x01010077AC8B11773DC345A6A7B1699CFCF121</vt:lpwstr>
  </property>
</Properties>
</file>