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61" r:id="rId5"/>
  </p:sldMasterIdLst>
  <p:notesMasterIdLst>
    <p:notesMasterId r:id="rId15"/>
  </p:notesMasterIdLst>
  <p:handoutMasterIdLst>
    <p:handoutMasterId r:id="rId16"/>
  </p:handoutMasterIdLst>
  <p:sldIdLst>
    <p:sldId id="256" r:id="rId6"/>
    <p:sldId id="257" r:id="rId7"/>
    <p:sldId id="259" r:id="rId8"/>
    <p:sldId id="260" r:id="rId9"/>
    <p:sldId id="261" r:id="rId10"/>
    <p:sldId id="263" r:id="rId11"/>
    <p:sldId id="264" r:id="rId12"/>
    <p:sldId id="266" r:id="rId13"/>
    <p:sldId id="265" r:id="rId1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Geneva" charset="0"/>
        <a:cs typeface="Geneva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4204">
          <p15:clr>
            <a:srgbClr val="A4A3A4"/>
          </p15:clr>
        </p15:guide>
        <p15:guide id="2" orient="horz" pos="476">
          <p15:clr>
            <a:srgbClr val="A4A3A4"/>
          </p15:clr>
        </p15:guide>
        <p15:guide id="3" orient="horz" pos="1443">
          <p15:clr>
            <a:srgbClr val="A4A3A4"/>
          </p15:clr>
        </p15:guide>
        <p15:guide id="4" orient="horz" pos="966">
          <p15:clr>
            <a:srgbClr val="A4A3A4"/>
          </p15:clr>
        </p15:guide>
        <p15:guide id="5" orient="horz" pos="1876">
          <p15:clr>
            <a:srgbClr val="A4A3A4"/>
          </p15:clr>
        </p15:guide>
        <p15:guide id="6" orient="horz" pos="3616">
          <p15:clr>
            <a:srgbClr val="A4A3A4"/>
          </p15:clr>
        </p15:guide>
        <p15:guide id="7" pos="2190">
          <p15:clr>
            <a:srgbClr val="A4A3A4"/>
          </p15:clr>
        </p15:guide>
        <p15:guide id="8" pos="2188">
          <p15:clr>
            <a:srgbClr val="A4A3A4"/>
          </p15:clr>
        </p15:guide>
        <p15:guide id="9" pos="5026">
          <p15:clr>
            <a:srgbClr val="A4A3A4"/>
          </p15:clr>
        </p15:guide>
        <p15:guide id="10" pos="2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5125"/>
    <a:srgbClr val="F37C23"/>
    <a:srgbClr val="3C5A77"/>
    <a:srgbClr val="BC5F2B"/>
    <a:srgbClr val="32547A"/>
    <a:srgbClr val="B8561A"/>
    <a:srgbClr val="B65A1F"/>
    <a:srgbClr val="5680AB"/>
    <a:srgbClr val="7A7A7A"/>
    <a:srgbClr val="6FA8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22B169-ACD4-4DC7-96AD-D24E4D0C115A}" v="2" dt="2021-03-15T20:02:48.1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00" autoAdjust="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320" y="66"/>
      </p:cViewPr>
      <p:guideLst>
        <p:guide orient="horz" pos="4204"/>
        <p:guide orient="horz" pos="476"/>
        <p:guide orient="horz" pos="1443"/>
        <p:guide orient="horz" pos="966"/>
        <p:guide orient="horz" pos="1876"/>
        <p:guide orient="horz" pos="3616"/>
        <p:guide pos="2190"/>
        <p:guide pos="2188"/>
        <p:guide pos="5026"/>
        <p:guide pos="2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eresa M Shaw" userId="1e2c8ef2-6f16-4d37-b96d-07ffb3e39ee2" providerId="ADAL" clId="{6DBDEAF4-C784-443B-AC28-BFED220E6DED}"/>
    <pc:docChg chg="custSel modSld">
      <pc:chgData name="Theresa M Shaw" userId="1e2c8ef2-6f16-4d37-b96d-07ffb3e39ee2" providerId="ADAL" clId="{6DBDEAF4-C784-443B-AC28-BFED220E6DED}" dt="2021-03-16T13:20:53.204" v="41" actId="20577"/>
      <pc:docMkLst>
        <pc:docMk/>
      </pc:docMkLst>
      <pc:sldChg chg="modSp">
        <pc:chgData name="Theresa M Shaw" userId="1e2c8ef2-6f16-4d37-b96d-07ffb3e39ee2" providerId="ADAL" clId="{6DBDEAF4-C784-443B-AC28-BFED220E6DED}" dt="2021-03-16T13:15:02.550" v="32" actId="313"/>
        <pc:sldMkLst>
          <pc:docMk/>
          <pc:sldMk cId="2956007456" sldId="260"/>
        </pc:sldMkLst>
        <pc:spChg chg="mod">
          <ac:chgData name="Theresa M Shaw" userId="1e2c8ef2-6f16-4d37-b96d-07ffb3e39ee2" providerId="ADAL" clId="{6DBDEAF4-C784-443B-AC28-BFED220E6DED}" dt="2021-03-16T13:15:02.550" v="32" actId="313"/>
          <ac:spMkLst>
            <pc:docMk/>
            <pc:sldMk cId="2956007456" sldId="260"/>
            <ac:spMk id="3" creationId="{82020F4E-475F-4AB7-B3E9-92159A4983C3}"/>
          </ac:spMkLst>
        </pc:spChg>
      </pc:sldChg>
      <pc:sldChg chg="modSp">
        <pc:chgData name="Theresa M Shaw" userId="1e2c8ef2-6f16-4d37-b96d-07ffb3e39ee2" providerId="ADAL" clId="{6DBDEAF4-C784-443B-AC28-BFED220E6DED}" dt="2021-03-16T13:18:59.644" v="34" actId="20577"/>
        <pc:sldMkLst>
          <pc:docMk/>
          <pc:sldMk cId="924739974" sldId="264"/>
        </pc:sldMkLst>
        <pc:spChg chg="mod">
          <ac:chgData name="Theresa M Shaw" userId="1e2c8ef2-6f16-4d37-b96d-07ffb3e39ee2" providerId="ADAL" clId="{6DBDEAF4-C784-443B-AC28-BFED220E6DED}" dt="2021-03-16T13:18:59.644" v="34" actId="20577"/>
          <ac:spMkLst>
            <pc:docMk/>
            <pc:sldMk cId="924739974" sldId="264"/>
            <ac:spMk id="3" creationId="{A4F921A4-FD32-463C-A910-1205E3A3DC95}"/>
          </ac:spMkLst>
        </pc:spChg>
      </pc:sldChg>
      <pc:sldChg chg="modSp">
        <pc:chgData name="Theresa M Shaw" userId="1e2c8ef2-6f16-4d37-b96d-07ffb3e39ee2" providerId="ADAL" clId="{6DBDEAF4-C784-443B-AC28-BFED220E6DED}" dt="2021-03-16T13:20:53.204" v="41" actId="20577"/>
        <pc:sldMkLst>
          <pc:docMk/>
          <pc:sldMk cId="720163957" sldId="265"/>
        </pc:sldMkLst>
        <pc:spChg chg="mod">
          <ac:chgData name="Theresa M Shaw" userId="1e2c8ef2-6f16-4d37-b96d-07ffb3e39ee2" providerId="ADAL" clId="{6DBDEAF4-C784-443B-AC28-BFED220E6DED}" dt="2021-03-16T13:20:53.204" v="41" actId="20577"/>
          <ac:spMkLst>
            <pc:docMk/>
            <pc:sldMk cId="720163957" sldId="265"/>
            <ac:spMk id="3" creationId="{6DBAF297-B6C8-4273-8C95-74F7CA4D04CE}"/>
          </ac:spMkLst>
        </pc:spChg>
      </pc:sldChg>
      <pc:sldChg chg="modSp">
        <pc:chgData name="Theresa M Shaw" userId="1e2c8ef2-6f16-4d37-b96d-07ffb3e39ee2" providerId="ADAL" clId="{6DBDEAF4-C784-443B-AC28-BFED220E6DED}" dt="2021-03-16T13:19:55.238" v="40" actId="5793"/>
        <pc:sldMkLst>
          <pc:docMk/>
          <pc:sldMk cId="2852030051" sldId="266"/>
        </pc:sldMkLst>
        <pc:spChg chg="mod">
          <ac:chgData name="Theresa M Shaw" userId="1e2c8ef2-6f16-4d37-b96d-07ffb3e39ee2" providerId="ADAL" clId="{6DBDEAF4-C784-443B-AC28-BFED220E6DED}" dt="2021-03-16T13:19:55.238" v="40" actId="5793"/>
          <ac:spMkLst>
            <pc:docMk/>
            <pc:sldMk cId="2852030051" sldId="266"/>
            <ac:spMk id="3" creationId="{9351F22D-5000-4E73-B184-60106E9823CB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FB589245-636E-234E-BFAD-9607949806CA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62F3B233-32CA-1B4D-AFEE-D703F5CA5C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28637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129BCED8-DCF3-A94B-99F8-D2FB79A8911E}" type="datetimeFigureOut">
              <a:rPr lang="en-US"/>
              <a:pPr>
                <a:defRPr/>
              </a:pPr>
              <a:t>3/15/2021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EEA82294-BF3E-954A-9E49-35D72A5F00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7418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Geneva" charset="0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Geneva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ith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30416"/>
            <a:ext cx="8218488" cy="1143000"/>
          </a:xfrm>
          <a:prstGeom prst="rect">
            <a:avLst/>
          </a:prstGeom>
        </p:spPr>
        <p:txBody>
          <a:bodyPr vert="horz" lIns="0" tIns="0" rIns="0" bIns="0" anchor="b" anchorCtr="0"/>
          <a:lstStyle>
            <a:lvl1pPr algn="l">
              <a:defRPr sz="3200" b="1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454025" y="2696827"/>
            <a:ext cx="8221663" cy="1721069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2200" b="0" i="0" baseline="0">
                <a:solidFill>
                  <a:srgbClr val="E95125"/>
                </a:solidFill>
                <a:latin typeface="Helvetica"/>
                <a:cs typeface="Helvetica"/>
              </a:defRPr>
            </a:lvl1pPr>
            <a:lvl2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2pPr>
            <a:lvl3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3pPr>
            <a:lvl4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4pPr>
            <a:lvl5pPr marL="0" indent="0">
              <a:buFontTx/>
              <a:buNone/>
              <a:defRPr sz="1800" baseline="0">
                <a:solidFill>
                  <a:srgbClr val="004C9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22023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4026" y="462518"/>
            <a:ext cx="8229600" cy="647102"/>
          </a:xfrm>
          <a:prstGeom prst="rect">
            <a:avLst/>
          </a:prstGeom>
        </p:spPr>
        <p:txBody>
          <a:bodyPr vert="horz" lIns="0" tIns="0" rIns="0" bIns="0">
            <a:normAutofit/>
          </a:bodyPr>
          <a:lstStyle>
            <a:lvl1pPr algn="l">
              <a:defRPr sz="40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1"/>
          </p:nvPr>
        </p:nvSpPr>
        <p:spPr>
          <a:xfrm>
            <a:off x="454029" y="1207770"/>
            <a:ext cx="8232771" cy="5070302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684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T. Shaw | Grounding &amp; Shielding Expectations for PDR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1"/>
          </p:nvPr>
        </p:nvSpPr>
        <p:spPr>
          <a:xfrm>
            <a:off x="454026" y="1207770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marL="256032" marR="0" lvl="0" indent="-265176" algn="l" defTabSz="4572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2"/>
          </p:nvPr>
        </p:nvSpPr>
        <p:spPr>
          <a:xfrm>
            <a:off x="4696050" y="1215721"/>
            <a:ext cx="3990750" cy="503162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2063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4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4683195" y="5521482"/>
            <a:ext cx="4003605" cy="737519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0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T. Shaw | Grounding &amp; Shielding Expectations for PDR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idx="11"/>
          </p:nvPr>
        </p:nvSpPr>
        <p:spPr>
          <a:xfrm>
            <a:off x="470059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7" name="Content Placeholder 2"/>
          <p:cNvSpPr>
            <a:spLocks noGrp="1"/>
          </p:cNvSpPr>
          <p:nvPr>
            <p:ph idx="14"/>
          </p:nvPr>
        </p:nvSpPr>
        <p:spPr>
          <a:xfrm>
            <a:off x="4696050" y="1206941"/>
            <a:ext cx="3990750" cy="418011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1962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457200" y="1238250"/>
            <a:ext cx="8229600" cy="5009097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T. Shaw | Grounding &amp; Shielding Expectations for PDR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782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1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6237106"/>
          </a:xfrm>
          <a:prstGeom prst="rect">
            <a:avLst/>
          </a:prstGeom>
        </p:spPr>
        <p:txBody>
          <a:bodyPr vert="horz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T. Shaw | Grounding &amp; Shielding Expectations for PDR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0887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340612"/>
            <a:ext cx="3017520" cy="915332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3716338" y="1208366"/>
            <a:ext cx="4959767" cy="5047578"/>
          </a:xfrm>
          <a:prstGeom prst="rect">
            <a:avLst/>
          </a:prstGeom>
        </p:spPr>
        <p:txBody>
          <a:bodyPr vert="horz" lIns="0" rIns="0"/>
          <a:lstStyle>
            <a:lvl1pPr marL="0" indent="0">
              <a:buFontTx/>
              <a:buNone/>
              <a:defRPr>
                <a:solidFill>
                  <a:srgbClr val="3C5A77"/>
                </a:solidFill>
                <a:latin typeface="Helvetica"/>
              </a:defRPr>
            </a:lvl1pPr>
          </a:lstStyle>
          <a:p>
            <a:pPr lvl="0"/>
            <a:endParaRPr lang="en-US" noProof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2518"/>
            <a:ext cx="8229600" cy="6471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T. Shaw | Grounding &amp; Shielding Expectations for PDR 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6"/>
          </p:nvPr>
        </p:nvSpPr>
        <p:spPr>
          <a:xfrm>
            <a:off x="470059" y="1206941"/>
            <a:ext cx="3004665" cy="4046976"/>
          </a:xfrm>
          <a:prstGeom prst="rect">
            <a:avLst/>
          </a:prstGeom>
        </p:spPr>
        <p:txBody>
          <a:bodyPr lIns="0" rIns="0">
            <a:normAutofit/>
          </a:bodyPr>
          <a:lstStyle>
            <a:lvl1pPr marL="256032" indent="-265176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Font typeface="Arial"/>
              <a:buChar char="•"/>
              <a:defRPr sz="2200" b="0" i="0">
                <a:solidFill>
                  <a:srgbClr val="3C5A77"/>
                </a:solidFill>
                <a:latin typeface="Helvetica"/>
              </a:defRPr>
            </a:lvl1pPr>
            <a:lvl2pPr marL="541338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2000" b="0" i="0">
                <a:solidFill>
                  <a:srgbClr val="3C5A77"/>
                </a:solidFill>
                <a:latin typeface="Helvetica"/>
              </a:defRPr>
            </a:lvl2pPr>
            <a:lvl3pPr marL="898525" indent="-27305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800" b="0" i="0">
                <a:solidFill>
                  <a:srgbClr val="3C5A77"/>
                </a:solidFill>
                <a:latin typeface="Helvetica"/>
              </a:defRPr>
            </a:lvl3pPr>
            <a:lvl4pPr marL="11652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90000"/>
              <a:buFont typeface="Lucida Grande"/>
              <a:buChar char="-"/>
              <a:defRPr sz="1600" b="0" i="0">
                <a:solidFill>
                  <a:srgbClr val="3C5A77"/>
                </a:solidFill>
                <a:latin typeface="Helvetica"/>
              </a:defRPr>
            </a:lvl4pPr>
            <a:lvl5pPr marL="1431925" indent="-26670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SzPct val="88000"/>
              <a:buFont typeface="Arial"/>
              <a:buChar char="•"/>
              <a:defRPr sz="1400" b="0" i="0">
                <a:solidFill>
                  <a:srgbClr val="3C5A77"/>
                </a:solidFill>
                <a:latin typeface="Helvetica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645480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025" y="1227137"/>
            <a:ext cx="8229600" cy="4487650"/>
          </a:xfrm>
          <a:prstGeom prst="rect">
            <a:avLst/>
          </a:prstGeom>
        </p:spPr>
        <p:txBody>
          <a:bodyPr lIns="0" rIns="0"/>
          <a:lstStyle>
            <a:lvl1pPr marL="0" indent="0">
              <a:buNone/>
              <a:defRPr sz="3200">
                <a:solidFill>
                  <a:srgbClr val="3C5A77"/>
                </a:solidFill>
                <a:latin typeface="Helvetica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12" name="Text Placeholder 2"/>
          <p:cNvSpPr>
            <a:spLocks noGrp="1"/>
          </p:cNvSpPr>
          <p:nvPr>
            <p:ph type="body" idx="11"/>
          </p:nvPr>
        </p:nvSpPr>
        <p:spPr>
          <a:xfrm>
            <a:off x="457204" y="5839748"/>
            <a:ext cx="8229596" cy="439738"/>
          </a:xfrm>
          <a:prstGeom prst="rect">
            <a:avLst/>
          </a:prstGeom>
        </p:spPr>
        <p:txBody>
          <a:bodyPr lIns="0" tIns="0" rIns="0" bIns="0" anchor="t" anchorCtr="0">
            <a:normAutofit/>
          </a:bodyPr>
          <a:lstStyle>
            <a:lvl1pPr marL="0" indent="0">
              <a:buNone/>
              <a:defRPr sz="1600" b="0" i="0" baseline="0">
                <a:solidFill>
                  <a:srgbClr val="E95125"/>
                </a:solidFill>
                <a:latin typeface="Helvetica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458988"/>
            <a:ext cx="8229600" cy="701902"/>
          </a:xfrm>
          <a:prstGeom prst="rect">
            <a:avLst/>
          </a:prstGeom>
        </p:spPr>
        <p:txBody>
          <a:bodyPr vert="horz" lIns="0" tIns="0" rIns="0" bIns="0"/>
          <a:lstStyle>
            <a:lvl1pPr algn="l">
              <a:defRPr sz="4400" b="1" i="0" baseline="0">
                <a:solidFill>
                  <a:srgbClr val="E95125"/>
                </a:solidFill>
                <a:latin typeface="Helvetica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349311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T. Shaw | Grounding &amp; Shielding Expectations for PDR 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2412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9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457200" y="5760720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57200" y="472239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23082" y="5953373"/>
            <a:ext cx="1370067" cy="578035"/>
          </a:xfrm>
          <a:prstGeom prst="rect">
            <a:avLst/>
          </a:prstGeom>
        </p:spPr>
      </p:pic>
      <p:grpSp>
        <p:nvGrpSpPr>
          <p:cNvPr id="3" name="Group 2"/>
          <p:cNvGrpSpPr/>
          <p:nvPr userDrawn="1"/>
        </p:nvGrpSpPr>
        <p:grpSpPr>
          <a:xfrm>
            <a:off x="5095044" y="240226"/>
            <a:ext cx="3598105" cy="199542"/>
            <a:chOff x="5136243" y="672026"/>
            <a:chExt cx="3598105" cy="199542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136243" y="682088"/>
              <a:ext cx="1690006" cy="189480"/>
            </a:xfrm>
            <a:prstGeom prst="rect">
              <a:avLst/>
            </a:prstGeom>
          </p:spPr>
        </p:pic>
        <p:pic>
          <p:nvPicPr>
            <p:cNvPr id="10" name="Picture 9"/>
            <p:cNvPicPr>
              <a:picLocks noChangeAspect="1"/>
            </p:cNvPicPr>
            <p:nvPr userDrawn="1"/>
          </p:nvPicPr>
          <p:blipFill rotWithShape="1">
            <a:blip r:embed="rId5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6847491" y="672026"/>
              <a:ext cx="1886857" cy="189480"/>
            </a:xfrm>
            <a:prstGeom prst="rect">
              <a:avLst/>
            </a:prstGeom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hf hdr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9219" y="6549548"/>
            <a:ext cx="998567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smtClean="0">
                <a:solidFill>
                  <a:srgbClr val="E95125"/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77785" y="6549548"/>
            <a:ext cx="4892514" cy="170720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0" i="0" baseline="0" dirty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r>
              <a:rPr lang="en-US"/>
              <a:t>T. Shaw | Grounding &amp; Shielding Expectations for PDR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4026" y="6549548"/>
            <a:ext cx="425194" cy="158697"/>
          </a:xfrm>
          <a:prstGeom prst="rect">
            <a:avLst/>
          </a:prstGeom>
        </p:spPr>
        <p:txBody>
          <a:bodyPr lIns="0" tIns="0" rIns="0" bIns="0" anchor="b" anchorCtr="0"/>
          <a:lstStyle>
            <a:lvl1pPr fontAlgn="auto">
              <a:spcBef>
                <a:spcPts val="0"/>
              </a:spcBef>
              <a:spcAft>
                <a:spcPts val="0"/>
              </a:spcAft>
              <a:defRPr sz="1200" b="1" i="0" baseline="0" smtClean="0">
                <a:solidFill>
                  <a:srgbClr val="E95125"/>
                </a:solidFill>
                <a:latin typeface="Helvetica"/>
                <a:ea typeface="+mn-ea"/>
                <a:cs typeface="Helvetica"/>
              </a:defRPr>
            </a:lvl1pPr>
          </a:lstStyle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457200" y="6357635"/>
            <a:ext cx="8229600" cy="0"/>
          </a:xfrm>
          <a:prstGeom prst="line">
            <a:avLst/>
          </a:prstGeom>
          <a:ln>
            <a:solidFill>
              <a:srgbClr val="E9512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131175" y="6489520"/>
            <a:ext cx="561974" cy="2370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1" r:id="rId3"/>
    <p:sldLayoutId id="2147483682" r:id="rId4"/>
    <p:sldLayoutId id="2147483683" r:id="rId5"/>
    <p:sldLayoutId id="2147483685" r:id="rId6"/>
    <p:sldLayoutId id="2147483686" r:id="rId7"/>
  </p:sldLayoutIdLst>
  <p:hf hdr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Geneva" charset="0"/>
          <a:cs typeface="Geneva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Geneva" charset="0"/>
          <a:cs typeface="Geneva" charset="0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edms.cern.ch/document/2464842/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tshaw@fnal.gov" TargetMode="External"/><Relationship Id="rId2" Type="http://schemas.openxmlformats.org/officeDocument/2006/relationships/hyperlink" Target="https://edms.cern.ch/document/2095958/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esh-docdb.fnal.gov/cgi-bin/ShowDocument?docid=3311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sh-docdb.fnal.gov/cgi-bin/ShowDocument?docid=2781" TargetMode="External"/><Relationship Id="rId2" Type="http://schemas.openxmlformats.org/officeDocument/2006/relationships/hyperlink" Target="https://eshq.fnal.gov/manuals/feshm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tshaw@fnal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Grounding &amp; Shielding Expectations for PDR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Terri Shaw</a:t>
            </a:r>
          </a:p>
          <a:p>
            <a:r>
              <a:rPr lang="en-GB" dirty="0"/>
              <a:t>NS Integration Workshop</a:t>
            </a:r>
          </a:p>
          <a:p>
            <a:r>
              <a:rPr lang="en-GB" dirty="0"/>
              <a:t>March 16, 2021</a:t>
            </a:r>
          </a:p>
        </p:txBody>
      </p:sp>
    </p:spTree>
    <p:extLst>
      <p:ext uri="{BB962C8B-B14F-4D97-AF65-F5344CB8AC3E}">
        <p14:creationId xmlns:p14="http://schemas.microsoft.com/office/powerpoint/2010/main" val="174176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4400" dirty="0"/>
              <a:t>Content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GB" dirty="0"/>
              <a:t>Detector Grounding</a:t>
            </a:r>
          </a:p>
          <a:p>
            <a:r>
              <a:rPr lang="en-GB" dirty="0"/>
              <a:t>Cables and Shielding</a:t>
            </a:r>
          </a:p>
          <a:p>
            <a:r>
              <a:rPr lang="en-GB" dirty="0"/>
              <a:t>Electronics (commercial and custom) and Documentation</a:t>
            </a:r>
          </a:p>
          <a:p>
            <a:r>
              <a:rPr lang="en-GB" dirty="0"/>
              <a:t>ORC Requirements and Process</a:t>
            </a:r>
          </a:p>
          <a:p>
            <a:r>
              <a:rPr lang="en-GB" dirty="0"/>
              <a:t>Electrical PDR documentation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5254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67993-58DD-4195-AF47-CFE38D31DD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1292" y="173068"/>
            <a:ext cx="8229600" cy="647102"/>
          </a:xfrm>
        </p:spPr>
        <p:txBody>
          <a:bodyPr/>
          <a:lstStyle/>
          <a:p>
            <a:r>
              <a:rPr lang="en-US" dirty="0"/>
              <a:t>Detector Grounding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679069-5C83-4153-B770-E41A15E71D21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454029" y="820170"/>
            <a:ext cx="8232771" cy="5457902"/>
          </a:xfrm>
        </p:spPr>
        <p:txBody>
          <a:bodyPr>
            <a:normAutofit/>
          </a:bodyPr>
          <a:lstStyle/>
          <a:p>
            <a:r>
              <a:rPr lang="en-US" dirty="0"/>
              <a:t>Grounding strategy provides each detector with independent low noise ground which will minimize any environmental noise that can couple into detector either conductively or through emitted noise.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We create “quiet” detector ground through use of special double shielded transformer.  Inductor is used to create a safety ground which is low impedance for DC and high impedance for AC “noise”.</a:t>
            </a:r>
          </a:p>
          <a:p>
            <a:r>
              <a:rPr lang="en-US" dirty="0"/>
              <a:t> </a:t>
            </a:r>
            <a:r>
              <a:rPr lang="en-US" dirty="0">
                <a:hlinkClick r:id="rId2"/>
              </a:rPr>
              <a:t>https://edms.cern.ch/document/2464842/1</a:t>
            </a:r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F8272C-3D0D-4967-8317-8E491A2B1F9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286D23-2835-4394-BABD-584C510CBE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8C6C7-DD41-4414-A584-C7240340765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98BDCD3-F086-4990-8D08-4C91D76FCF2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31462" y="2106850"/>
            <a:ext cx="3334129" cy="1969496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35EB2A0-FD18-42A3-9AD8-8CE837A325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2423" y="2215891"/>
            <a:ext cx="2749802" cy="197338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C0D7577-1D16-409E-B304-AC656DEA1B9F}"/>
              </a:ext>
            </a:extLst>
          </p:cNvPr>
          <p:cNvSpPr txBox="1"/>
          <p:nvPr/>
        </p:nvSpPr>
        <p:spPr>
          <a:xfrm>
            <a:off x="3566147" y="3542946"/>
            <a:ext cx="10058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Detector</a:t>
            </a:r>
          </a:p>
          <a:p>
            <a:r>
              <a:rPr lang="en-US" dirty="0"/>
              <a:t>Ground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E331F5A-D868-472B-AECC-5E284316F358}"/>
              </a:ext>
            </a:extLst>
          </p:cNvPr>
          <p:cNvSpPr txBox="1"/>
          <p:nvPr/>
        </p:nvSpPr>
        <p:spPr>
          <a:xfrm>
            <a:off x="548734" y="3554119"/>
            <a:ext cx="9428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Building</a:t>
            </a:r>
          </a:p>
          <a:p>
            <a:r>
              <a:rPr lang="en-US" dirty="0"/>
              <a:t>Ground</a:t>
            </a:r>
          </a:p>
        </p:txBody>
      </p:sp>
    </p:spTree>
    <p:extLst>
      <p:ext uri="{BB962C8B-B14F-4D97-AF65-F5344CB8AC3E}">
        <p14:creationId xmlns:p14="http://schemas.microsoft.com/office/powerpoint/2010/main" val="317880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D6BFC0-8C5F-47FA-8D6B-F752D317B6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Detector Grounding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20F4E-475F-4AB7-B3E9-92159A4983C3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Requirements on each detector</a:t>
            </a:r>
          </a:p>
          <a:p>
            <a:pPr lvl="1"/>
            <a:r>
              <a:rPr lang="en-US" dirty="0"/>
              <a:t>Detectors should be electrically isolated from Building Ground.</a:t>
            </a:r>
          </a:p>
          <a:p>
            <a:pPr lvl="1"/>
            <a:r>
              <a:rPr lang="en-US" dirty="0"/>
              <a:t>Low noise detector power will be provided to each detector as shown on previous page.</a:t>
            </a:r>
          </a:p>
          <a:p>
            <a:pPr lvl="1"/>
            <a:r>
              <a:rPr lang="en-US" dirty="0"/>
              <a:t>No copper connections (other than AC power provided) shall be used going/coming from “off” detector.  Fiber Optic cables should be used for data transmission, slow controls and timing distribution.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CE7809-8ADB-4835-9EF5-A52C6B7928B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87800-9C34-40D4-BDB0-7BBEE69237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62A58C-8795-4563-A9B5-854A283964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0074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9E092C-8D97-4F98-BED7-E47512E9C0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On Detector Cabling and Shielding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38087-369D-45A4-89D6-6E5978FDEE8A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/>
          </a:bodyPr>
          <a:lstStyle/>
          <a:p>
            <a:r>
              <a:rPr lang="en-US" dirty="0"/>
              <a:t>Cable and Shield document for the Far Detector also applies to the Near detector and can be found at </a:t>
            </a:r>
            <a:r>
              <a:rPr lang="en-US" dirty="0">
                <a:hlinkClick r:id="rId2"/>
              </a:rPr>
              <a:t>https://edms.cern.ch/document/2095958/1</a:t>
            </a:r>
            <a:endParaRPr lang="en-US" dirty="0"/>
          </a:p>
          <a:p>
            <a:r>
              <a:rPr lang="en-US" dirty="0"/>
              <a:t>This document treats detectors as Faraday cages and has specific requirements and examples for shield connections at penetration points.</a:t>
            </a:r>
          </a:p>
          <a:p>
            <a:r>
              <a:rPr lang="en-US" dirty="0"/>
              <a:t>We can set up meetings to discuss specific detector applications. (</a:t>
            </a:r>
            <a:r>
              <a:rPr lang="en-US" dirty="0">
                <a:hlinkClick r:id="rId3"/>
              </a:rPr>
              <a:t>tshaw@fnal.gov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B17DF7-0A52-4F8F-99CB-27A6351DC451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95DF21-C15C-4F7E-88A9-F94483966A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4713EF-E530-4FC6-8482-ACFFA77EB2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EE924EB-C1A9-4D12-A09C-D75B40786F8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4027" y="4392573"/>
            <a:ext cx="4117974" cy="155815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16D8EEA-C474-4E29-8BF9-0DED57A002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1" y="4388868"/>
            <a:ext cx="4111625" cy="1756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39148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FB2710-F7DF-4BC6-84E5-AED389EA3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309489"/>
            <a:ext cx="8229600" cy="800131"/>
          </a:xfrm>
        </p:spPr>
        <p:txBody>
          <a:bodyPr>
            <a:normAutofit fontScale="90000"/>
          </a:bodyPr>
          <a:lstStyle/>
          <a:p>
            <a:r>
              <a:rPr lang="en-GB" sz="3100" dirty="0"/>
              <a:t>Electronics (commercial and custom) and Documentation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5682DC-8A23-4948-8742-2DFA0CCE186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Documentation required for:</a:t>
            </a:r>
          </a:p>
          <a:p>
            <a:pPr lvl="1"/>
            <a:r>
              <a:rPr lang="en-US" dirty="0"/>
              <a:t>Commercial and Custom Equipment</a:t>
            </a:r>
          </a:p>
          <a:p>
            <a:pPr lvl="1"/>
            <a:r>
              <a:rPr lang="en-US" dirty="0"/>
              <a:t>Cables and Cable Construction </a:t>
            </a:r>
          </a:p>
          <a:p>
            <a:pPr lvl="1"/>
            <a:r>
              <a:rPr lang="en-US" dirty="0"/>
              <a:t>System level Cabling/Wiring</a:t>
            </a:r>
          </a:p>
          <a:p>
            <a:pPr lvl="1"/>
            <a:r>
              <a:rPr lang="en-US" dirty="0"/>
              <a:t>Power Path Ampacity Analysis (don’t have 5 amps going through 2 amp wire!)</a:t>
            </a:r>
          </a:p>
          <a:p>
            <a:r>
              <a:rPr lang="en-US" dirty="0"/>
              <a:t>Documentation will be used in the PDR and Operational Readiness Clearance (ORC); must successfully pass an ORC prior to operations</a:t>
            </a:r>
          </a:p>
          <a:p>
            <a:r>
              <a:rPr lang="en-US" dirty="0"/>
              <a:t>ORC info:  </a:t>
            </a:r>
            <a:r>
              <a:rPr lang="en-US" dirty="0">
                <a:hlinkClick r:id="rId2"/>
              </a:rPr>
              <a:t>https://esh-docdb.fnal.gov/cgi-bin/ShowDocument?docid=3311</a:t>
            </a:r>
            <a:endParaRPr lang="en-US" dirty="0"/>
          </a:p>
          <a:p>
            <a:pPr lvl="1"/>
            <a:r>
              <a:rPr lang="en-US" dirty="0"/>
              <a:t>Defines a lab-wide process for ORCs applicable to experiments, tests, R&amp;D and other activities required by D/S management that have the potential to cause harm to personnel, property or the environment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31E1BC-965B-443F-9613-A34F4357887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F7CAA6-C27F-4C0C-8698-564B3A1A16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6E3E6A-5116-4481-B56D-2B9449DD51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8607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C5B7B6-1A07-4126-9298-A8C93ADED1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4026" y="462518"/>
            <a:ext cx="8577432" cy="647102"/>
          </a:xfrm>
        </p:spPr>
        <p:txBody>
          <a:bodyPr>
            <a:noAutofit/>
          </a:bodyPr>
          <a:lstStyle/>
          <a:p>
            <a:r>
              <a:rPr lang="en-US" sz="2800" dirty="0"/>
              <a:t>Operational Readiness Clearance (ORC)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F921A4-FD32-463C-A910-1205E3A3DC95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Fermilab Environment, Safety and Health Manual (FESHM) documents procedures to be followed and design standards to be met for work at the lab.  It also documents the ORC process. </a:t>
            </a:r>
            <a:r>
              <a:rPr lang="en-US" dirty="0">
                <a:hlinkClick r:id="rId2"/>
              </a:rPr>
              <a:t>https://eshq.fnal.gov/manuals/feshm/</a:t>
            </a:r>
            <a:endParaRPr lang="en-US" dirty="0"/>
          </a:p>
          <a:p>
            <a:r>
              <a:rPr lang="en-US" dirty="0"/>
              <a:t>Of particular interest during electrical ORC review</a:t>
            </a:r>
          </a:p>
          <a:p>
            <a:pPr lvl="1"/>
            <a:r>
              <a:rPr lang="en-US" dirty="0"/>
              <a:t>Is commercial equipment stamped with National Recognized Testing Laboratory (NRTL) approval? </a:t>
            </a:r>
          </a:p>
          <a:p>
            <a:pPr lvl="1"/>
            <a:r>
              <a:rPr lang="en-US" dirty="0"/>
              <a:t>All custom electronics must be documented and reviewed</a:t>
            </a:r>
          </a:p>
          <a:p>
            <a:pPr lvl="2"/>
            <a:r>
              <a:rPr lang="en-US" dirty="0"/>
              <a:t>Printed Circuit Boards designed for use by experiment</a:t>
            </a:r>
          </a:p>
          <a:p>
            <a:pPr lvl="2"/>
            <a:r>
              <a:rPr lang="en-US" dirty="0"/>
              <a:t>Chassis assembled for experiment</a:t>
            </a:r>
          </a:p>
          <a:p>
            <a:pPr lvl="2"/>
            <a:r>
              <a:rPr lang="en-US" dirty="0"/>
              <a:t>Any modified equipment</a:t>
            </a:r>
          </a:p>
          <a:p>
            <a:pPr lvl="2"/>
            <a:r>
              <a:rPr lang="en-US" dirty="0"/>
              <a:t>Any cabling designed and implemented by experiment</a:t>
            </a:r>
          </a:p>
          <a:p>
            <a:pPr lvl="1"/>
            <a:r>
              <a:rPr lang="en-US" dirty="0"/>
              <a:t>Other hazards such as Class 3b or Class 4 Lasers.</a:t>
            </a:r>
          </a:p>
          <a:p>
            <a:pPr lvl="1"/>
            <a:r>
              <a:rPr lang="en-US" dirty="0"/>
              <a:t>Helpful guidance can be found in </a:t>
            </a:r>
            <a:r>
              <a:rPr lang="en-US" b="1" dirty="0">
                <a:hlinkClick r:id="rId3"/>
              </a:rPr>
              <a:t>Electrical Design Standards for Electronics in Experimental Apparatus: ESHQ </a:t>
            </a:r>
            <a:r>
              <a:rPr lang="en-US" b="1" dirty="0" err="1">
                <a:hlinkClick r:id="rId3"/>
              </a:rPr>
              <a:t>DocDB</a:t>
            </a:r>
            <a:r>
              <a:rPr lang="en-US" b="1" dirty="0">
                <a:hlinkClick r:id="rId3"/>
              </a:rPr>
              <a:t> #2781</a:t>
            </a:r>
            <a:endParaRPr lang="en-US" b="1" dirty="0"/>
          </a:p>
          <a:p>
            <a:pPr marL="268288" lvl="1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5190C1-3238-4FE3-8A7D-FC9F86F23349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B1B81F-1139-465D-BD5D-FD978C178E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971427-589F-420C-9D9F-D9AB484BB9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73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06847B-9275-4B47-9A42-FC28ADAA11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Electrical PDR documentation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1F22D-5000-4E73-B184-60106E9823CB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Grounding &amp; Shielding Plan</a:t>
            </a:r>
          </a:p>
          <a:p>
            <a:r>
              <a:rPr lang="en-US" dirty="0"/>
              <a:t>Electrical Schematics &amp; Board Layouts</a:t>
            </a:r>
          </a:p>
          <a:p>
            <a:pPr lvl="1"/>
            <a:r>
              <a:rPr lang="en-US" dirty="0"/>
              <a:t>Including Bill of Materials </a:t>
            </a:r>
          </a:p>
          <a:p>
            <a:r>
              <a:rPr lang="en-US" dirty="0"/>
              <a:t>Specification/Drawings of Electrical Cabling and Wiring Connections</a:t>
            </a:r>
          </a:p>
          <a:p>
            <a:r>
              <a:rPr lang="en-US" dirty="0"/>
              <a:t>Documentation Links for Commercial and Off-the-Shelf Powered Components</a:t>
            </a:r>
          </a:p>
          <a:p>
            <a:r>
              <a:rPr lang="en-US" dirty="0"/>
              <a:t>Documentation on all Electrical Interfaces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03A7ED-377D-43CA-9602-2ECB1DB4440C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EA3D08-8CC1-4A6E-84CE-CB90BAB04E4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6E5AFC-DFA9-45F6-AC66-8AEF61A3CA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030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84F6BA-B4F6-493C-9E0A-F79105917D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BAF297-B6C8-4273-8C95-74F7CA4D04CE}"/>
              </a:ext>
            </a:extLst>
          </p:cNvPr>
          <p:cNvSpPr>
            <a:spLocks noGrp="1"/>
          </p:cNvSpPr>
          <p:nvPr>
            <p:ph idx="11"/>
          </p:nvPr>
        </p:nvSpPr>
        <p:spPr/>
        <p:txBody>
          <a:bodyPr/>
          <a:lstStyle/>
          <a:p>
            <a:r>
              <a:rPr lang="en-US" dirty="0"/>
              <a:t>We are here to help – contact me with any questions/concerns at </a:t>
            </a:r>
            <a:r>
              <a:rPr lang="en-US" dirty="0">
                <a:hlinkClick r:id="rId2"/>
              </a:rPr>
              <a:t>tshaw@fnal.gov</a:t>
            </a:r>
            <a:endParaRPr lang="en-US" dirty="0"/>
          </a:p>
          <a:p>
            <a:r>
              <a:rPr lang="en-US" dirty="0"/>
              <a:t>Designs can be and should be reviewed early in the design process to ensure that standards are being </a:t>
            </a:r>
            <a:r>
              <a:rPr lang="en-US"/>
              <a:t>met.  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F9A579-1215-4966-A6FE-DA997F18B8F4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>
                <a:latin typeface="Helvetica"/>
                <a:cs typeface="Helvetica"/>
              </a:rPr>
              <a:t>3/16/2021</a:t>
            </a:r>
            <a:endParaRPr lang="en-US" dirty="0">
              <a:latin typeface="Helvetica"/>
              <a:cs typeface="Helvetica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5D5D04-C120-49A0-8B5E-BECA44A86B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T. Shaw | Grounding &amp; Shielding Expectations for PDR 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C5118-9AC0-427D-99B3-EE312D3FD7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0C39C72E-2A13-EB4D-AD45-6D4E6ACAED8D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163957"/>
      </p:ext>
    </p:extLst>
  </p:cSld>
  <p:clrMapOvr>
    <a:masterClrMapping/>
  </p:clrMapOvr>
</p:sld>
</file>

<file path=ppt/theme/theme1.xml><?xml version="1.0" encoding="utf-8"?>
<a:theme xmlns:a="http://schemas.openxmlformats.org/drawingml/2006/main" name="Dune Template_051215">
  <a:themeElements>
    <a:clrScheme name="DUNE">
      <a:dk1>
        <a:srgbClr val="BC5F2B"/>
      </a:dk1>
      <a:lt1>
        <a:sysClr val="window" lastClr="FFFFFF"/>
      </a:lt1>
      <a:dk2>
        <a:srgbClr val="3C5A77"/>
      </a:dk2>
      <a:lt2>
        <a:srgbClr val="F37C23"/>
      </a:lt2>
      <a:accent1>
        <a:srgbClr val="4F81BD"/>
      </a:accent1>
      <a:accent2>
        <a:srgbClr val="FFFFFF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LBNF Content-Footer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AC8B11773DC345A6A7B1699CFCF121" ma:contentTypeVersion="11" ma:contentTypeDescription="Create a new document." ma:contentTypeScope="" ma:versionID="ddace8cec812cb0f8be40014562ee3e8">
  <xsd:schema xmlns:xsd="http://www.w3.org/2001/XMLSchema" xmlns:xs="http://www.w3.org/2001/XMLSchema" xmlns:p="http://schemas.microsoft.com/office/2006/metadata/properties" xmlns:ns3="87d35bd7-cc13-486d-92f0-24078e59316b" xmlns:ns4="35dea4f2-4136-4079-8218-3362b26dfbf2" targetNamespace="http://schemas.microsoft.com/office/2006/metadata/properties" ma:root="true" ma:fieldsID="3e9df8c1d18c56f73b8925e08e92c1e7" ns3:_="" ns4:_="">
    <xsd:import namespace="87d35bd7-cc13-486d-92f0-24078e59316b"/>
    <xsd:import namespace="35dea4f2-4136-4079-8218-3362b26dfbf2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OCR" minOccurs="0"/>
                <xsd:element ref="ns3:MediaServiceDateTaken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d35bd7-cc13-486d-92f0-24078e5931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dea4f2-4136-4079-8218-3362b26dfbf2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C29B428-9FF2-41FD-9ECE-A3F1DF0A70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7d35bd7-cc13-486d-92f0-24078e59316b"/>
    <ds:schemaRef ds:uri="35dea4f2-4136-4079-8218-3362b26dfbf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5F6D65C-D4EE-45A7-A6DC-69AA36ADA84A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7CF39372-9691-4987-8006-D4967B05EDA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4324</TotalTime>
  <Words>688</Words>
  <Application>Microsoft Office PowerPoint</Application>
  <PresentationFormat>On-screen Show (4:3)</PresentationFormat>
  <Paragraphs>85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Helvetica</vt:lpstr>
      <vt:lpstr>Lucida Grande</vt:lpstr>
      <vt:lpstr>Dune Template_051215</vt:lpstr>
      <vt:lpstr>LBNF Content-Footer Theme</vt:lpstr>
      <vt:lpstr>Grounding &amp; Shielding Expectations for PDR</vt:lpstr>
      <vt:lpstr>Content</vt:lpstr>
      <vt:lpstr>Detector Grounding</vt:lpstr>
      <vt:lpstr>Detector Grounding</vt:lpstr>
      <vt:lpstr>On Detector Cabling and Shielding</vt:lpstr>
      <vt:lpstr>Electronics (commercial and custom) and Documentation </vt:lpstr>
      <vt:lpstr>Operational Readiness Clearance (ORC)</vt:lpstr>
      <vt:lpstr>Electrical PDR documentation </vt:lpstr>
      <vt:lpstr>Conclusion</vt:lpstr>
    </vt:vector>
  </TitlesOfParts>
  <Manager/>
  <Company>Sandbox Studio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DUNE PowerPoint Presentation</dc:title>
  <dc:subject/>
  <dc:creator>Sandbox Studio</dc:creator>
  <cp:keywords/>
  <dc:description>Modified by A. Weber</dc:description>
  <cp:lastModifiedBy>Theresa M Shaw</cp:lastModifiedBy>
  <cp:revision>108</cp:revision>
  <dcterms:created xsi:type="dcterms:W3CDTF">2015-04-30T14:29:22Z</dcterms:created>
  <dcterms:modified xsi:type="dcterms:W3CDTF">2021-03-16T13:21:03Z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0x01010077AC8B11773DC345A6A7B1699CFCF121</vt:lpwstr>
  </property>
</Properties>
</file>