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13"/>
  </p:notesMasterIdLst>
  <p:handoutMasterIdLst>
    <p:handoutMasterId r:id="rId14"/>
  </p:handoutMasterIdLst>
  <p:sldIdLst>
    <p:sldId id="256" r:id="rId5"/>
    <p:sldId id="465" r:id="rId6"/>
    <p:sldId id="475" r:id="rId7"/>
    <p:sldId id="476" r:id="rId8"/>
    <p:sldId id="488" r:id="rId9"/>
    <p:sldId id="477" r:id="rId10"/>
    <p:sldId id="489" r:id="rId11"/>
    <p:sldId id="490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69"/>
    <p:restoredTop sz="93667" autoAdjust="0"/>
  </p:normalViewPr>
  <p:slideViewPr>
    <p:cSldViewPr>
      <p:cViewPr varScale="1">
        <p:scale>
          <a:sx n="94" d="100"/>
          <a:sy n="94" d="100"/>
        </p:scale>
        <p:origin x="1224" y="200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3/16/21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PDR Expectations</a:t>
            </a:r>
            <a:endParaRPr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03.16.21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03.16.21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03.16.21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03.16.21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03.16.21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347370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432612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70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1238252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8859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PDR Expectations</a:t>
            </a:r>
            <a:endParaRPr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03.16.21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9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425570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03.16.21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PDR Expectations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03.16.21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PDR Expectations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PDR Expectations</a:t>
            </a:r>
            <a:endParaRPr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03.16.21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PDR Expectations</a:t>
            </a:r>
            <a:endParaRPr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03.16.21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PDR Expectations</a:t>
            </a: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03.16.21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03.16.21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03.16.21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03.16.21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03.16.21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PDR Expectations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03.16.21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03.16.21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2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6488432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488432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03.16.21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PDR Expectations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576148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211836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5974079"/>
            <a:ext cx="1370076" cy="557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44500" y="1951450"/>
            <a:ext cx="80899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PDR Expectations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451" y="2742761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Eric James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20" dirty="0">
                <a:solidFill>
                  <a:srgbClr val="BB5F2B"/>
                </a:solidFill>
                <a:latin typeface="Arial"/>
                <a:cs typeface="Arial"/>
              </a:rPr>
              <a:t>NS Integration Workshop</a:t>
            </a:r>
            <a:endParaRPr lang="en-US" sz="2200" spc="-15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15" dirty="0">
                <a:solidFill>
                  <a:srgbClr val="BB5F2B"/>
                </a:solidFill>
                <a:latin typeface="Arial"/>
                <a:cs typeface="Arial"/>
              </a:rPr>
              <a:t>March 16, </a:t>
            </a:r>
            <a:r>
              <a:rPr sz="2200" spc="-10" dirty="0">
                <a:solidFill>
                  <a:srgbClr val="BB5F2B"/>
                </a:solidFill>
                <a:latin typeface="Arial"/>
                <a:cs typeface="Arial"/>
              </a:rPr>
              <a:t>20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21</a:t>
            </a: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53711" y="5993891"/>
            <a:ext cx="2519172" cy="537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DUNE Design Reviews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03.16.21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PDR Expectations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838" y="1403867"/>
            <a:ext cx="7881362" cy="43396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We attempt to incorporate a series of three reviews into the design process for each DUNE detector element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Conceptual Design Review (CDR)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Preliminary Design Review (PDR)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Final Design Review (FDR)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ND CDR was held July 7-9, 2020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056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Connection to Design Reports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03.16.21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PDR Expectations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838" y="1403866"/>
            <a:ext cx="7043162" cy="470898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For each detector, DUNE produces Conceptual Design Reports and Technical Design Reports that are reviewed by the LBNC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Conceptual Design Reviews have been typically carried out in conjunction with production of the Conceptual Design Report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Would nominally expect to have completed at least Preliminary Design Reviews in advance of releasing Technical Design Report (process was a bit more convoluted for Far Detector Module 1)   </a:t>
            </a:r>
          </a:p>
          <a:p>
            <a:r>
              <a:rPr lang="en-US" sz="18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409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Connection to DOE Project Reviews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03.16.21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PDR Expectations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8013700" cy="48936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DOE Critical Milestone Reviews require technical reviews to have been completed for all project elements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CD-1 : Conceptual Design Reviews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CD-2 : Preliminary Design Reviews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Project baselining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CD-3 : Final Design Reviews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Construction approval</a:t>
            </a:r>
          </a:p>
          <a:p>
            <a:r>
              <a:rPr lang="en-US" sz="18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1228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Connection to Component Production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03.16.21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PDR Expectations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086600" cy="43396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Various stages of component production should ideally be proceeded by a successful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Preliminary Design Review – Initiates production of components for large-scale prototypes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Final Design Review – Initiates production of module zero components</a:t>
            </a:r>
            <a:endParaRPr lang="en-US" sz="20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Production Readiness Review (PRR) – Initiates production of final detector components 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65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ND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03.16.21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PDR Expectations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010400" cy="43396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Conceptual design review completed last summer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Moving towards holding Preliminary Design Reviews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Required for DOE CD-2 review and release of Technical Design Report (2022?)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Beneficial to hold as soon as possible (for example, will provide additional credibility for DOE CD-1RR review in October)</a:t>
            </a:r>
            <a:r>
              <a:rPr lang="en-US" sz="2400" dirty="0">
                <a:solidFill>
                  <a:schemeClr val="tx2"/>
                </a:solidFill>
              </a:rPr>
              <a:t>       </a:t>
            </a:r>
          </a:p>
          <a:p>
            <a:r>
              <a:rPr lang="en-US" sz="18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5804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ND Preliminary Design Reviews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03.16.21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PDR Expectations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6858000" cy="440120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Targeting time window between Summer 2020 and Summer 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Major goal of reviews starting with the PDRs is to ensure that all necessary documentation is in place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Documentation requirements for each review stage have been (will be) specified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PDR documentation requirements for consortia PDRs are summarized in attached document</a:t>
            </a:r>
            <a:r>
              <a:rPr lang="en-US" sz="2400" dirty="0">
                <a:solidFill>
                  <a:schemeClr val="tx2"/>
                </a:solidFill>
              </a:rPr>
              <a:t>      </a:t>
            </a:r>
          </a:p>
          <a:p>
            <a:r>
              <a:rPr lang="en-US" sz="18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899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ND Installation Design Reviews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03.16.21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PDR Expectations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620000" cy="504753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Installation reviews will be held in conjunction with the reviews of the detector elements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Need to ensure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Global installation plan incorporating all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Design of common installation infrastructure (for example, cranes and cleanrooms)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Resource plan for installation infrastructure and coordination team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Consortia documentation requirements for installation reviews outlined in separate, attached document</a:t>
            </a:r>
          </a:p>
        </p:txBody>
      </p:sp>
    </p:spTree>
    <p:extLst>
      <p:ext uri="{BB962C8B-B14F-4D97-AF65-F5344CB8AC3E}">
        <p14:creationId xmlns:p14="http://schemas.microsoft.com/office/powerpoint/2010/main" val="3021280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29403</TotalTime>
  <Words>440</Words>
  <Application>Microsoft Macintosh PowerPoint</Application>
  <PresentationFormat>On-screen Show (4:3)</PresentationFormat>
  <Paragraphs>96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DUNE Design Reviews</vt:lpstr>
      <vt:lpstr>Connection to Design Reports</vt:lpstr>
      <vt:lpstr>Connection to DOE Project Reviews</vt:lpstr>
      <vt:lpstr>Connection to Component Production</vt:lpstr>
      <vt:lpstr>ND Status</vt:lpstr>
      <vt:lpstr>ND Preliminary Design Reviews</vt:lpstr>
      <vt:lpstr>ND Installation Design Reviews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B James</cp:lastModifiedBy>
  <cp:revision>795</cp:revision>
  <cp:lastPrinted>2017-02-24T18:10:33Z</cp:lastPrinted>
  <dcterms:created xsi:type="dcterms:W3CDTF">2016-07-13T11:29:54Z</dcterms:created>
  <dcterms:modified xsi:type="dcterms:W3CDTF">2021-03-16T16:07:53Z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