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7" r:id="rId2"/>
    <p:sldMasterId id="2147483675" r:id="rId3"/>
    <p:sldMasterId id="2147483684" r:id="rId4"/>
  </p:sldMasterIdLst>
  <p:notesMasterIdLst>
    <p:notesMasterId r:id="rId13"/>
  </p:notesMasterIdLst>
  <p:handoutMasterIdLst>
    <p:handoutMasterId r:id="rId14"/>
  </p:handoutMasterIdLst>
  <p:sldIdLst>
    <p:sldId id="256" r:id="rId5"/>
    <p:sldId id="465" r:id="rId6"/>
    <p:sldId id="475" r:id="rId7"/>
    <p:sldId id="476" r:id="rId8"/>
    <p:sldId id="488" r:id="rId9"/>
    <p:sldId id="477" r:id="rId10"/>
    <p:sldId id="489" r:id="rId11"/>
    <p:sldId id="490" r:id="rId1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69"/>
    <p:restoredTop sz="93667" autoAdjust="0"/>
  </p:normalViewPr>
  <p:slideViewPr>
    <p:cSldViewPr>
      <p:cViewPr varScale="1">
        <p:scale>
          <a:sx n="94" d="100"/>
          <a:sy n="94" d="100"/>
        </p:scale>
        <p:origin x="1224" y="200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2011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21" cy="482282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4011" y="1"/>
            <a:ext cx="3169921" cy="482282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04D06D4B-F083-4F0B-B6C9-2D493B329ED9}" type="datetimeFigureOut">
              <a:rPr lang="en-US" smtClean="0"/>
              <a:t>3/16/21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8920"/>
            <a:ext cx="3169921" cy="482281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4011" y="9118920"/>
            <a:ext cx="3169921" cy="482281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BC3C506F-2269-46DF-AAD8-716176AB6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3363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3072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6656" tIns="48328" rIns="96656" bIns="48328"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7594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02520" y="6538623"/>
            <a:ext cx="336679" cy="184666"/>
          </a:xfrm>
        </p:spPr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Eric James | PDR Expectations</a:t>
            </a:r>
            <a:endParaRPr/>
          </a:p>
        </p:txBody>
      </p:sp>
      <p:sp>
        <p:nvSpPr>
          <p:cNvPr id="8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03.16.21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03.16.21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PDR Expectations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768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03.16.21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PDR Expectations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010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340612"/>
            <a:ext cx="301752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08366"/>
            <a:ext cx="4959767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03.16.21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PDR Expectations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470059" y="1206941"/>
            <a:ext cx="3004665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86819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7"/>
            <a:ext cx="82296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839748"/>
            <a:ext cx="8229596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58988"/>
            <a:ext cx="82296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03.16.21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PDR Expectations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28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33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32610"/>
            <a:ext cx="8293100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03.16.21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Eric James | PDR Expectations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1" y="1238250"/>
            <a:ext cx="8293100" cy="484663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1010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1" y="432611"/>
            <a:ext cx="8293100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03.16.21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PDR Expectations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457201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751455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3822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5" y="5347370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46059" y="432612"/>
            <a:ext cx="8304267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347370"/>
            <a:ext cx="406713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03.16.21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PDR Expectations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457201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4751455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81798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1" y="432611"/>
            <a:ext cx="8293100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1" y="1238252"/>
            <a:ext cx="8293100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03.16.21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PDR Expectations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3725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9144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03.16.21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PDR Expectations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1226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175906"/>
            <a:ext cx="301752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9" y="1238250"/>
            <a:ext cx="5033962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9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03.16.21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9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Eric James | PDR Expectations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9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29098"/>
            <a:ext cx="82931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017524" cy="372268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07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3B5A7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88595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Eric James | PDR Expectations</a:t>
            </a:r>
            <a:endParaRPr/>
          </a:p>
        </p:txBody>
      </p:sp>
      <p:sp>
        <p:nvSpPr>
          <p:cNvPr id="8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03.16.21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9"/>
            <a:ext cx="8296275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63666A"/>
                </a:solidFill>
                <a:latin typeface="Helvetica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686118"/>
            <a:ext cx="8293095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9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03.16.21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9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Eric James | PDR Expectations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9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425570"/>
            <a:ext cx="8293096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578805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03.16.21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Eric James | PDR Expectations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009C-6C5E-44F5-8A86-17792D67C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8625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2610"/>
            <a:ext cx="8293100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03.16.21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Eric James | PDR Expectations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1238250"/>
            <a:ext cx="8293100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168077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03.16.21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PDR Expectations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457200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751454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88877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347368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46058" y="432610"/>
            <a:ext cx="8304267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347368"/>
            <a:ext cx="406713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03.16.21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PDR Expectations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4751454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01873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93100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03.16.21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PDR Expectations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2537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03.16.21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PDR Expectations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1256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175906"/>
            <a:ext cx="301752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38250"/>
            <a:ext cx="5033962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03.16.21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Eric James | PDR Expectations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9098"/>
            <a:ext cx="82931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017524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66415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4" y="1227137"/>
            <a:ext cx="8296275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3" y="5686118"/>
            <a:ext cx="8293095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03.16.21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Eric James | PDR Expectations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25568"/>
            <a:ext cx="8293096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32303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03.16.21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Eric James | PDR Expectations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009C-6C5E-44F5-8A86-17792D67C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688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635889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156447" y="6499859"/>
            <a:ext cx="541020" cy="2209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6851904" y="6480046"/>
            <a:ext cx="1185672" cy="2545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Eric James | PDR Expectations</a:t>
            </a:r>
            <a:endParaRPr/>
          </a:p>
        </p:txBody>
      </p:sp>
      <p:sp>
        <p:nvSpPr>
          <p:cNvPr id="12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03.16.21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635889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156447" y="6499859"/>
            <a:ext cx="541020" cy="2209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6851904" y="6480046"/>
            <a:ext cx="1185672" cy="2545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Eric James | PDR Expectations</a:t>
            </a:r>
            <a:endParaRPr/>
          </a:p>
        </p:txBody>
      </p:sp>
      <p:sp>
        <p:nvSpPr>
          <p:cNvPr id="10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03.16.21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Eric James | PDR Expectations</a:t>
            </a:r>
            <a:endParaRPr/>
          </a:p>
        </p:txBody>
      </p:sp>
      <p:sp>
        <p:nvSpPr>
          <p:cNvPr id="6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03.16.21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03.16.21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PDR Expectations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1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4026" y="462518"/>
            <a:ext cx="82296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29" y="1207770"/>
            <a:ext cx="8232771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03.16.21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PDR Expectations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170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03.16.21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PDR Expectations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4696050" y="1215721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3844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03.16.21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PDR Expectations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470059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696050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2817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635889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156447" y="6499859"/>
            <a:ext cx="541020" cy="22097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304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2904" y="1317059"/>
            <a:ext cx="8378190" cy="17799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B5A7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Eric James | PDR Expectations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03.16.21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40159" y="6538623"/>
            <a:ext cx="33667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03.16.21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PDR Expectations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357635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1175" y="6489520"/>
            <a:ext cx="561974" cy="237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668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 txBox="1">
            <a:spLocks/>
          </p:cNvSpPr>
          <p:nvPr/>
        </p:nvSpPr>
        <p:spPr>
          <a:xfrm>
            <a:off x="8337550" y="6483731"/>
            <a:ext cx="419100" cy="192024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900"/>
              <a:t>LBNF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1" y="6357938"/>
            <a:ext cx="8293100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9488" y="6488432"/>
            <a:ext cx="113665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03.16.21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16139" y="6488432"/>
            <a:ext cx="5616575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Eric James | PDR Expectations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488432"/>
            <a:ext cx="52546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71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</p:sldLayoutIdLst>
  <p:hf hdr="0"/>
  <p:txStyles>
    <p:titleStyle>
      <a:lvl1pPr algn="ctr" defTabSz="342900" rtl="0" fontAlgn="base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3429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6858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0287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3716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257175" indent="-257175" algn="l" defTabSz="3429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557213" indent="-214313" algn="l" defTabSz="342900" rtl="0" fontAlgn="base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8572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2001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15430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 txBox="1">
            <a:spLocks/>
          </p:cNvSpPr>
          <p:nvPr/>
        </p:nvSpPr>
        <p:spPr>
          <a:xfrm>
            <a:off x="8337550" y="6483731"/>
            <a:ext cx="419100" cy="192024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1200"/>
              <a:t>LBNF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" y="6357938"/>
            <a:ext cx="8293100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9488" y="6488430"/>
            <a:ext cx="113665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03.16.21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16138" y="6488430"/>
            <a:ext cx="5616575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Eric James | PDR Expectations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5" y="6488430"/>
            <a:ext cx="52546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87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962" y="5761482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457962" y="473201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5135879" y="211836"/>
            <a:ext cx="3598164" cy="2148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7316723" y="5974079"/>
            <a:ext cx="1370076" cy="5577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444500" y="1951450"/>
            <a:ext cx="8089900" cy="4873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810"/>
              </a:lnSpc>
            </a:pPr>
            <a:r>
              <a:rPr lang="en-US" sz="3200" b="1" dirty="0">
                <a:solidFill>
                  <a:srgbClr val="BB5F2B"/>
                </a:solidFill>
                <a:latin typeface="Arial"/>
                <a:cs typeface="Arial"/>
              </a:rPr>
              <a:t>PDR Expectations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1451" y="2742761"/>
            <a:ext cx="8245348" cy="14132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200" spc="-10" dirty="0">
                <a:solidFill>
                  <a:srgbClr val="BB5F2B"/>
                </a:solidFill>
                <a:latin typeface="Arial"/>
                <a:cs typeface="Arial"/>
              </a:rPr>
              <a:t>Eric James</a:t>
            </a:r>
            <a:endParaRPr sz="2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en-US" sz="2200" spc="-20" dirty="0">
                <a:solidFill>
                  <a:srgbClr val="BB5F2B"/>
                </a:solidFill>
                <a:latin typeface="Arial"/>
                <a:cs typeface="Arial"/>
              </a:rPr>
              <a:t>NS Integration Workshop</a:t>
            </a:r>
            <a:endParaRPr lang="en-US" sz="2200" spc="-15" dirty="0">
              <a:solidFill>
                <a:srgbClr val="BB5F2B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en-US" sz="2200" spc="-15" dirty="0">
                <a:solidFill>
                  <a:srgbClr val="BB5F2B"/>
                </a:solidFill>
                <a:latin typeface="Arial"/>
                <a:cs typeface="Arial"/>
              </a:rPr>
              <a:t>March 16, </a:t>
            </a:r>
            <a:r>
              <a:rPr sz="2200" spc="-10" dirty="0">
                <a:solidFill>
                  <a:srgbClr val="BB5F2B"/>
                </a:solidFill>
                <a:latin typeface="Arial"/>
                <a:cs typeface="Arial"/>
              </a:rPr>
              <a:t>20</a:t>
            </a:r>
            <a:r>
              <a:rPr lang="en-US" sz="2200" spc="-10" dirty="0">
                <a:solidFill>
                  <a:srgbClr val="BB5F2B"/>
                </a:solidFill>
                <a:latin typeface="Arial"/>
                <a:cs typeface="Arial"/>
              </a:rPr>
              <a:t>21</a:t>
            </a:r>
          </a:p>
          <a:p>
            <a:pPr marL="12700">
              <a:lnSpc>
                <a:spcPts val="2615"/>
              </a:lnSpc>
              <a:spcBef>
                <a:spcPts val="530"/>
              </a:spcBef>
            </a:pPr>
            <a:endParaRPr lang="en-US" sz="2200" spc="-10" dirty="0">
              <a:solidFill>
                <a:srgbClr val="BB5F2B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553711" y="5993891"/>
            <a:ext cx="2519172" cy="53797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DUNE Design Reviews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 dirty="0"/>
              <a:t>03.16.21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Eric James | PDR Expectations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1CC8E3B-4D4D-46B6-8711-CD9B94DF5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838" y="1403867"/>
            <a:ext cx="7881362" cy="433965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We attempt to incorporate a series of three reviews into the design process for each DUNE detector element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Conceptual Design Review (CDR)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Preliminary Design Review (PDR)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Final Design Review (FDR)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ND CDR was held July 7-9, 2020</a:t>
            </a:r>
          </a:p>
          <a:p>
            <a:endParaRPr lang="en-US" sz="2400" dirty="0">
              <a:solidFill>
                <a:schemeClr val="tx2"/>
              </a:solidFill>
            </a:endParaRPr>
          </a:p>
          <a:p>
            <a:r>
              <a:rPr lang="en-US" sz="1800" dirty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30565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Connection to Design Reports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 dirty="0"/>
              <a:t>03.16.21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Eric James | PDR Expectations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1CC8E3B-4D4D-46B6-8711-CD9B94DF5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838" y="1403866"/>
            <a:ext cx="7043162" cy="470898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For each detector, DUNE produces Conceptual Design Reports and Technical Design Reports that are reviewed by the LBNC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Conceptual Design Reviews have been typically carried out in conjunction with production of the Conceptual Design Report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Would nominally expect to have completed at least Preliminary Design Reviews in advance of releasing Technical Design Report (process was a bit more convoluted for Far Detector Module 1)   </a:t>
            </a:r>
          </a:p>
          <a:p>
            <a:r>
              <a:rPr lang="en-US" sz="1800" dirty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14096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Connection to DOE Project Reviews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 dirty="0"/>
              <a:t>03.16.21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Eric James | PDR Expectations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1CC8E3B-4D4D-46B6-8711-CD9B94DF5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1219200"/>
            <a:ext cx="8013700" cy="489364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DOE Critical Milestone Reviews require technical reviews to have been completed for all project elements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CD-1 : Conceptual Design Reviews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CD-2 : Preliminary Design Reviews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Project baselining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CD-3 : Final Design Reviews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Construction approval</a:t>
            </a:r>
          </a:p>
          <a:p>
            <a:r>
              <a:rPr lang="en-US" sz="1800" dirty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31228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Connection to Component Production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 dirty="0"/>
              <a:t>03.16.21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Eric James | PDR Expectations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1CC8E3B-4D4D-46B6-8711-CD9B94DF5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1219200"/>
            <a:ext cx="7086600" cy="433965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Various stages of component production should ideally be proceeded by a successful review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Preliminary Design Review – Initiates production of components for large-scale prototypes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Final Design Review – Initiates production of module zero components</a:t>
            </a:r>
            <a:endParaRPr lang="en-US" sz="20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Production Readiness Review (PRR) – Initiates production of final detector components </a:t>
            </a:r>
            <a:endParaRPr lang="en-US" sz="2000" dirty="0">
              <a:solidFill>
                <a:schemeClr val="tx2"/>
              </a:solidFill>
            </a:endParaRPr>
          </a:p>
          <a:p>
            <a:r>
              <a:rPr lang="en-US" sz="1800" dirty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7657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ND Status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 dirty="0"/>
              <a:t>03.16.21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Eric James | PDR Expectations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1CC8E3B-4D4D-46B6-8711-CD9B94DF5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1219200"/>
            <a:ext cx="7010400" cy="433965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Conceptual design review completed last summer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Moving towards holding Preliminary Design Reviews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Required for DOE CD-2 review and release of Technical Design Report (2022?)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Beneficial to hold as soon as possible (for example, will provide additional credibility for DOE CD-1RR review in October)</a:t>
            </a:r>
            <a:r>
              <a:rPr lang="en-US" sz="2400" dirty="0">
                <a:solidFill>
                  <a:schemeClr val="tx2"/>
                </a:solidFill>
              </a:rPr>
              <a:t>       </a:t>
            </a:r>
          </a:p>
          <a:p>
            <a:r>
              <a:rPr lang="en-US" sz="1800" dirty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35804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ND Preliminary Design Reviews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 dirty="0"/>
              <a:t>03.16.21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Eric James | PDR Expectations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1CC8E3B-4D4D-46B6-8711-CD9B94DF5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1219200"/>
            <a:ext cx="6858000" cy="440120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Targeting time window between Summer 2020 and Summer 2021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Major goal of reviews starting with the PDRs is to ensure that all necessary documentation is in place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Documentation requirements for each review stage have been (will be) specified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PDR documentation requirements for consortia PDRs are summarized in attached document</a:t>
            </a:r>
            <a:r>
              <a:rPr lang="en-US" sz="2400" dirty="0">
                <a:solidFill>
                  <a:schemeClr val="tx2"/>
                </a:solidFill>
              </a:rPr>
              <a:t>      </a:t>
            </a:r>
          </a:p>
          <a:p>
            <a:r>
              <a:rPr lang="en-US" sz="1800" dirty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1899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ND Installation Design Reviews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 dirty="0"/>
              <a:t>03.16.21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Eric James | PDR Expectations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1CC8E3B-4D4D-46B6-8711-CD9B94DF5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1219200"/>
            <a:ext cx="7620000" cy="504753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Installation reviews will be held in conjunction with the reviews of the detector elements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Need to ensure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Global installation plan incorporating all elements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Design of common installation infrastructure (for example, cranes and cleanrooms)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Resource plan for installation infrastructure and coordination team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Consortia documentation requirements for installation reviews outlined in separate, attached document</a:t>
            </a:r>
          </a:p>
        </p:txBody>
      </p:sp>
    </p:spTree>
    <p:extLst>
      <p:ext uri="{BB962C8B-B14F-4D97-AF65-F5344CB8AC3E}">
        <p14:creationId xmlns:p14="http://schemas.microsoft.com/office/powerpoint/2010/main" val="3021280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29403</TotalTime>
  <Words>440</Words>
  <Application>Microsoft Macintosh PowerPoint</Application>
  <PresentationFormat>On-screen Show (4:3)</PresentationFormat>
  <Paragraphs>96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Helvetica</vt:lpstr>
      <vt:lpstr>Lucida Grande</vt:lpstr>
      <vt:lpstr>Office Theme</vt:lpstr>
      <vt:lpstr>LBNF Content-Footer Theme</vt:lpstr>
      <vt:lpstr>1_LBNF Content-Footer Theme</vt:lpstr>
      <vt:lpstr>2_LBNF Content-Footer Theme</vt:lpstr>
      <vt:lpstr>PowerPoint Presentation</vt:lpstr>
      <vt:lpstr>DUNE Design Reviews</vt:lpstr>
      <vt:lpstr>Connection to Design Reports</vt:lpstr>
      <vt:lpstr>Connection to DOE Project Reviews</vt:lpstr>
      <vt:lpstr>Connection to Component Production</vt:lpstr>
      <vt:lpstr>ND Status</vt:lpstr>
      <vt:lpstr>ND Preliminary Design Reviews</vt:lpstr>
      <vt:lpstr>ND Installation Design Reviews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Eric B James</cp:lastModifiedBy>
  <cp:revision>795</cp:revision>
  <cp:lastPrinted>2017-02-24T18:10:33Z</cp:lastPrinted>
  <dcterms:created xsi:type="dcterms:W3CDTF">2016-07-13T11:29:54Z</dcterms:created>
  <dcterms:modified xsi:type="dcterms:W3CDTF">2021-03-16T16:07:53Z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2016-06-23T00:00:00Z</vt:filetime>
  </property>
  <property fmtid="{D5CDD505-2E9C-101B-9397-08002B2CF9AE}" pid="3" name="LastSaved">
    <vt:filetime>2016-07-13T00:00:00Z</vt:filetime>
  </property>
</Properties>
</file>