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4" r:id="rId4"/>
    <p:sldMasterId id="2147484166" r:id="rId5"/>
    <p:sldMasterId id="2147484192" r:id="rId6"/>
  </p:sldMasterIdLst>
  <p:notesMasterIdLst>
    <p:notesMasterId r:id="rId42"/>
  </p:notesMasterIdLst>
  <p:handoutMasterIdLst>
    <p:handoutMasterId r:id="rId43"/>
  </p:handoutMasterIdLst>
  <p:sldIdLst>
    <p:sldId id="2306" r:id="rId7"/>
    <p:sldId id="322" r:id="rId8"/>
    <p:sldId id="2547" r:id="rId9"/>
    <p:sldId id="365" r:id="rId10"/>
    <p:sldId id="2594" r:id="rId11"/>
    <p:sldId id="2611" r:id="rId12"/>
    <p:sldId id="446" r:id="rId13"/>
    <p:sldId id="2576" r:id="rId14"/>
    <p:sldId id="1843" r:id="rId15"/>
    <p:sldId id="2675" r:id="rId16"/>
    <p:sldId id="2674" r:id="rId17"/>
    <p:sldId id="2574" r:id="rId18"/>
    <p:sldId id="2681" r:id="rId19"/>
    <p:sldId id="2539" r:id="rId20"/>
    <p:sldId id="2665" r:id="rId21"/>
    <p:sldId id="2679" r:id="rId22"/>
    <p:sldId id="2666" r:id="rId23"/>
    <p:sldId id="2667" r:id="rId24"/>
    <p:sldId id="2555" r:id="rId25"/>
    <p:sldId id="2486" r:id="rId26"/>
    <p:sldId id="2504" r:id="rId27"/>
    <p:sldId id="2673" r:id="rId28"/>
    <p:sldId id="2540" r:id="rId29"/>
    <p:sldId id="1845" r:id="rId30"/>
    <p:sldId id="2632" r:id="rId31"/>
    <p:sldId id="973" r:id="rId32"/>
    <p:sldId id="2668" r:id="rId33"/>
    <p:sldId id="2685" r:id="rId34"/>
    <p:sldId id="2657" r:id="rId35"/>
    <p:sldId id="2670" r:id="rId36"/>
    <p:sldId id="2682" r:id="rId37"/>
    <p:sldId id="2663" r:id="rId38"/>
    <p:sldId id="2648" r:id="rId39"/>
    <p:sldId id="2678" r:id="rId40"/>
    <p:sldId id="2477" r:id="rId41"/>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306"/>
            <p14:sldId id="322"/>
            <p14:sldId id="2547"/>
            <p14:sldId id="365"/>
            <p14:sldId id="2594"/>
            <p14:sldId id="2611"/>
            <p14:sldId id="446"/>
            <p14:sldId id="2576"/>
            <p14:sldId id="1843"/>
            <p14:sldId id="2675"/>
            <p14:sldId id="2674"/>
            <p14:sldId id="2574"/>
            <p14:sldId id="2681"/>
            <p14:sldId id="2539"/>
            <p14:sldId id="2665"/>
            <p14:sldId id="2679"/>
            <p14:sldId id="2666"/>
            <p14:sldId id="2667"/>
            <p14:sldId id="2555"/>
            <p14:sldId id="2486"/>
            <p14:sldId id="2504"/>
            <p14:sldId id="2673"/>
            <p14:sldId id="2540"/>
            <p14:sldId id="1845"/>
            <p14:sldId id="2632"/>
            <p14:sldId id="973"/>
            <p14:sldId id="2668"/>
            <p14:sldId id="2685"/>
            <p14:sldId id="2657"/>
            <p14:sldId id="2670"/>
            <p14:sldId id="2682"/>
            <p14:sldId id="2663"/>
            <p14:sldId id="2648"/>
            <p14:sldId id="2678"/>
            <p14:sldId id="247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 id="2" name="Lia Merminga" initials="LM" lastIdx="1" clrIdx="1">
    <p:extLst>
      <p:ext uri="{19B8F6BF-5375-455C-9EA6-DF929625EA0E}">
        <p15:presenceInfo xmlns:p15="http://schemas.microsoft.com/office/powerpoint/2012/main" userId="S::merminga@services.fnal.gov::37f97f97-644d-4887-82c0-21f926b4c276" providerId="AD"/>
      </p:ext>
    </p:extLst>
  </p:cmAuthor>
  <p:cmAuthor id="3" name="Marc L Kaducak" initials="MLK" lastIdx="10" clrIdx="2">
    <p:extLst>
      <p:ext uri="{19B8F6BF-5375-455C-9EA6-DF929625EA0E}">
        <p15:presenceInfo xmlns:p15="http://schemas.microsoft.com/office/powerpoint/2012/main" userId="S::mkaducak@services.fnal.gov::fd7db0a2-3cc4-43c8-8fdd-807e73ab72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4E4E4E"/>
    <a:srgbClr val="63666A"/>
    <a:srgbClr val="505050"/>
    <a:srgbClr val="50504E"/>
    <a:srgbClr val="004C97"/>
    <a:srgbClr val="A7A8AA"/>
    <a:srgbClr val="99D6E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9" autoAdjust="0"/>
    <p:restoredTop sz="87500" autoAdjust="0"/>
  </p:normalViewPr>
  <p:slideViewPr>
    <p:cSldViewPr snapToGrid="0" snapToObjects="1" showGuides="1">
      <p:cViewPr varScale="1">
        <p:scale>
          <a:sx n="57" d="100"/>
          <a:sy n="57" d="100"/>
        </p:scale>
        <p:origin x="664" y="44"/>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52" d="100"/>
        <a:sy n="52"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2/16/2021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2/15/2021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115323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2735961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880001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71497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384992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32290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388174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192382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229345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25720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100555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pPr>
                <a:defRPr/>
              </a:pPr>
              <a:t>2</a:t>
            </a:fld>
            <a:endParaRPr lang="en-US"/>
          </a:p>
        </p:txBody>
      </p:sp>
    </p:spTree>
    <p:extLst>
      <p:ext uri="{BB962C8B-B14F-4D97-AF65-F5344CB8AC3E}">
        <p14:creationId xmlns:p14="http://schemas.microsoft.com/office/powerpoint/2010/main" val="2397702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187434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1225967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4388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1369989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702FE41-D838-4B16-B1D9-4AC763F9394D}"/>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33A829A1-9947-44F1-B7BA-FF49FC5C07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Helvetica"/>
              <a:ea typeface="Geneva" charset="0"/>
              <a:cs typeface="ＭＳ Ｐゴシック" charset="0"/>
            </a:endParaRPr>
          </a:p>
        </p:txBody>
      </p:sp>
      <p:sp>
        <p:nvSpPr>
          <p:cNvPr id="68612" name="Slide Number Placeholder 3">
            <a:extLst>
              <a:ext uri="{FF2B5EF4-FFF2-40B4-BE49-F238E27FC236}">
                <a16:creationId xmlns:a16="http://schemas.microsoft.com/office/drawing/2014/main" id="{6C3B62F9-E602-455B-AE64-BD07F02ADA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000" b="1">
                <a:solidFill>
                  <a:schemeClr val="tx1"/>
                </a:solidFill>
                <a:latin typeface="Arial" panose="020B0604020202020204" pitchFamily="34" charset="0"/>
                <a:cs typeface="Arial" panose="020B0604020202020204" pitchFamily="34" charset="0"/>
              </a:defRPr>
            </a:lvl1pPr>
            <a:lvl2pPr marL="742950" indent="-285750" defTabSz="931863">
              <a:defRPr sz="2000" b="1">
                <a:solidFill>
                  <a:schemeClr val="tx1"/>
                </a:solidFill>
                <a:latin typeface="Arial" panose="020B0604020202020204" pitchFamily="34" charset="0"/>
                <a:cs typeface="Arial" panose="020B0604020202020204" pitchFamily="34" charset="0"/>
              </a:defRPr>
            </a:lvl2pPr>
            <a:lvl3pPr marL="1143000" indent="-228600" defTabSz="931863">
              <a:defRPr sz="2000" b="1">
                <a:solidFill>
                  <a:schemeClr val="tx1"/>
                </a:solidFill>
                <a:latin typeface="Arial" panose="020B0604020202020204" pitchFamily="34" charset="0"/>
                <a:cs typeface="Arial" panose="020B0604020202020204" pitchFamily="34" charset="0"/>
              </a:defRPr>
            </a:lvl3pPr>
            <a:lvl4pPr marL="1600200" indent="-228600" defTabSz="931863">
              <a:defRPr sz="2000" b="1">
                <a:solidFill>
                  <a:schemeClr val="tx1"/>
                </a:solidFill>
                <a:latin typeface="Arial" panose="020B0604020202020204" pitchFamily="34" charset="0"/>
                <a:cs typeface="Arial" panose="020B0604020202020204" pitchFamily="34" charset="0"/>
              </a:defRPr>
            </a:lvl4pPr>
            <a:lvl5pPr marL="2057400" indent="-228600" defTabSz="931863">
              <a:defRPr sz="2000" b="1">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A75B91B-ED72-425D-9288-B33197F3091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3405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256622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27</a:t>
            </a:fld>
            <a:endParaRPr lang="en-US"/>
          </a:p>
        </p:txBody>
      </p:sp>
    </p:spTree>
    <p:extLst>
      <p:ext uri="{BB962C8B-B14F-4D97-AF65-F5344CB8AC3E}">
        <p14:creationId xmlns:p14="http://schemas.microsoft.com/office/powerpoint/2010/main" val="2834475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29</a:t>
            </a:fld>
            <a:endParaRPr lang="en-US"/>
          </a:p>
        </p:txBody>
      </p:sp>
    </p:spTree>
    <p:extLst>
      <p:ext uri="{BB962C8B-B14F-4D97-AF65-F5344CB8AC3E}">
        <p14:creationId xmlns:p14="http://schemas.microsoft.com/office/powerpoint/2010/main" val="4225018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1110725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64592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4117767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Helvetica"/>
              <a:ea typeface="Geneva" charset="0"/>
              <a:cs typeface="ＭＳ Ｐゴシック" charset="0"/>
            </a:endParaRP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32</a:t>
            </a:fld>
            <a:endParaRPr lang="en-US"/>
          </a:p>
        </p:txBody>
      </p:sp>
    </p:spTree>
    <p:extLst>
      <p:ext uri="{BB962C8B-B14F-4D97-AF65-F5344CB8AC3E}">
        <p14:creationId xmlns:p14="http://schemas.microsoft.com/office/powerpoint/2010/main" val="352474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3399710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3458533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382238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pPr>
                <a:defRPr/>
              </a:pPr>
              <a:t>4</a:t>
            </a:fld>
            <a:endParaRPr lang="en-US"/>
          </a:p>
        </p:txBody>
      </p:sp>
    </p:spTree>
    <p:extLst>
      <p:ext uri="{BB962C8B-B14F-4D97-AF65-F5344CB8AC3E}">
        <p14:creationId xmlns:p14="http://schemas.microsoft.com/office/powerpoint/2010/main" val="297380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68389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53480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127340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08330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0050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CD241-2D74-8E44-874E-E23941207971}"/>
              </a:ext>
            </a:extLst>
          </p:cNvPr>
          <p:cNvSpPr>
            <a:spLocks noGrp="1"/>
          </p:cNvSpPr>
          <p:nvPr>
            <p:ph type="dt" sz="half" idx="10"/>
          </p:nvPr>
        </p:nvSpPr>
        <p:spPr/>
        <p:txBody>
          <a:bodyPr/>
          <a:lstStyle/>
          <a:p>
            <a:r>
              <a:rPr lang="en-US"/>
              <a:t>17-Feb-2021</a:t>
            </a:r>
          </a:p>
        </p:txBody>
      </p:sp>
      <p:sp>
        <p:nvSpPr>
          <p:cNvPr id="3" name="Footer Placeholder 2">
            <a:extLst>
              <a:ext uri="{FF2B5EF4-FFF2-40B4-BE49-F238E27FC236}">
                <a16:creationId xmlns:a16="http://schemas.microsoft.com/office/drawing/2014/main" id="{5E1E7E60-6777-9744-AF3B-8E54451D3E6A}"/>
              </a:ext>
            </a:extLst>
          </p:cNvPr>
          <p:cNvSpPr>
            <a:spLocks noGrp="1"/>
          </p:cNvSpPr>
          <p:nvPr>
            <p:ph type="ftr" sz="quarter" idx="11"/>
          </p:nvPr>
        </p:nvSpPr>
        <p:spPr/>
        <p:txBody>
          <a:bodyPr/>
          <a:lstStyle/>
          <a:p>
            <a:r>
              <a:rPr lang="en-US"/>
              <a:t>Lia Merminga | CD-3A IPR | PIP-II</a:t>
            </a:r>
          </a:p>
        </p:txBody>
      </p:sp>
      <p:sp>
        <p:nvSpPr>
          <p:cNvPr id="4" name="Slide Number Placeholder 3">
            <a:extLst>
              <a:ext uri="{FF2B5EF4-FFF2-40B4-BE49-F238E27FC236}">
                <a16:creationId xmlns:a16="http://schemas.microsoft.com/office/drawing/2014/main" id="{D806D7A4-8018-EC4D-ACB0-F62ABC84017F}"/>
              </a:ext>
            </a:extLst>
          </p:cNvPr>
          <p:cNvSpPr>
            <a:spLocks noGrp="1"/>
          </p:cNvSpPr>
          <p:nvPr>
            <p:ph type="sldNum" sz="quarter" idx="12"/>
          </p:nvPr>
        </p:nvSpPr>
        <p:spPr/>
        <p:txBody>
          <a:bodyPr/>
          <a:lstStyle/>
          <a:p>
            <a:fld id="{758CF935-2E88-4F40-8538-6CF52ADDF329}" type="slidenum">
              <a:rPr lang="en-US" smtClean="0"/>
              <a:t>‹#›</a:t>
            </a:fld>
            <a:endParaRPr lang="en-US"/>
          </a:p>
        </p:txBody>
      </p:sp>
    </p:spTree>
    <p:extLst>
      <p:ext uri="{BB962C8B-B14F-4D97-AF65-F5344CB8AC3E}">
        <p14:creationId xmlns:p14="http://schemas.microsoft.com/office/powerpoint/2010/main" val="105159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2599363" y="6488431"/>
            <a:ext cx="6965878" cy="187325"/>
          </a:xfrm>
        </p:spPr>
        <p:txBody>
          <a:bodyPr/>
          <a:lstStyle/>
          <a:p>
            <a:pPr>
              <a:defRPr/>
            </a:pPr>
            <a:r>
              <a:rPr lang="en-US"/>
              <a:t>Lia Merminga | CD-3A IPR | PIP-II</a:t>
            </a:r>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17-Feb-2021</a:t>
            </a:r>
          </a:p>
        </p:txBody>
      </p:sp>
    </p:spTree>
    <p:extLst>
      <p:ext uri="{BB962C8B-B14F-4D97-AF65-F5344CB8AC3E}">
        <p14:creationId xmlns:p14="http://schemas.microsoft.com/office/powerpoint/2010/main" val="3116695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907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Lia Merminga | CD-3A IPR | PIP-II</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36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840846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17-Feb-2021</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98347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688803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17-Feb-2021</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3034523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690194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65692"/>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349" indent="-228594">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2" name="Slide Number Placeholder 5"/>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7" name="Footer Placeholder 2">
            <a:extLst>
              <a:ext uri="{FF2B5EF4-FFF2-40B4-BE49-F238E27FC236}">
                <a16:creationId xmlns:a16="http://schemas.microsoft.com/office/drawing/2014/main" id="{BADC4382-72A1-41B3-A521-95A1D1500D5A}"/>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3172601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Lia Merminga | CD-3A IPR | PIP-II</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29416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84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651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Lia Merminga | CD-3A IPR | PIP-II</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75334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702661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17-Feb-2021</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218881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72984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17-Feb-2021</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1386247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3383236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65692"/>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349" indent="-228594">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2" name="Slide Number Placeholder 5"/>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7" name="Footer Placeholder 2">
            <a:extLst>
              <a:ext uri="{FF2B5EF4-FFF2-40B4-BE49-F238E27FC236}">
                <a16:creationId xmlns:a16="http://schemas.microsoft.com/office/drawing/2014/main" id="{BADC4382-72A1-41B3-A521-95A1D1500D5A}"/>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2656327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2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143844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17-Feb-2021</a:t>
            </a:r>
          </a:p>
        </p:txBody>
      </p:sp>
      <p:sp>
        <p:nvSpPr>
          <p:cNvPr id="5" name="Footer Placeholder 4"/>
          <p:cNvSpPr>
            <a:spLocks noGrp="1"/>
          </p:cNvSpPr>
          <p:nvPr>
            <p:ph type="ftr" sz="quarter" idx="11"/>
          </p:nvPr>
        </p:nvSpPr>
        <p:spPr/>
        <p:txBody>
          <a:bodyPr/>
          <a:lstStyle/>
          <a:p>
            <a:r>
              <a:rPr lang="en-US"/>
              <a:t>Lia Merminga | CD-3A IPR | PIP-II</a:t>
            </a:r>
          </a:p>
        </p:txBody>
      </p:sp>
      <p:sp>
        <p:nvSpPr>
          <p:cNvPr id="6" name="Slide Number Placeholder 5"/>
          <p:cNvSpPr>
            <a:spLocks noGrp="1"/>
          </p:cNvSpPr>
          <p:nvPr>
            <p:ph type="sldNum" sz="quarter" idx="12"/>
          </p:nvPr>
        </p:nvSpPr>
        <p:spPr/>
        <p:txBody>
          <a:bodyPr/>
          <a:lstStyle/>
          <a:p>
            <a:fld id="{DEDFF1F8-2C19-844E-872F-4EA4CAA18C07}" type="slidenum">
              <a:rPr lang="en-US" smtClean="0"/>
              <a:t>‹#›</a:t>
            </a:fld>
            <a:endParaRPr lang="en-US"/>
          </a:p>
        </p:txBody>
      </p:sp>
    </p:spTree>
    <p:extLst>
      <p:ext uri="{BB962C8B-B14F-4D97-AF65-F5344CB8AC3E}">
        <p14:creationId xmlns:p14="http://schemas.microsoft.com/office/powerpoint/2010/main" val="28112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7CD241-2D74-8E44-874E-E23941207971}"/>
              </a:ext>
            </a:extLst>
          </p:cNvPr>
          <p:cNvSpPr>
            <a:spLocks noGrp="1"/>
          </p:cNvSpPr>
          <p:nvPr>
            <p:ph type="dt" sz="half" idx="10"/>
          </p:nvPr>
        </p:nvSpPr>
        <p:spPr/>
        <p:txBody>
          <a:bodyPr/>
          <a:lstStyle/>
          <a:p>
            <a:r>
              <a:rPr lang="en-US"/>
              <a:t>17-Feb-2021</a:t>
            </a:r>
          </a:p>
        </p:txBody>
      </p:sp>
      <p:sp>
        <p:nvSpPr>
          <p:cNvPr id="3" name="Footer Placeholder 2">
            <a:extLst>
              <a:ext uri="{FF2B5EF4-FFF2-40B4-BE49-F238E27FC236}">
                <a16:creationId xmlns:a16="http://schemas.microsoft.com/office/drawing/2014/main" id="{5E1E7E60-6777-9744-AF3B-8E54451D3E6A}"/>
              </a:ext>
            </a:extLst>
          </p:cNvPr>
          <p:cNvSpPr>
            <a:spLocks noGrp="1"/>
          </p:cNvSpPr>
          <p:nvPr>
            <p:ph type="ftr" sz="quarter" idx="11"/>
          </p:nvPr>
        </p:nvSpPr>
        <p:spPr/>
        <p:txBody>
          <a:bodyPr/>
          <a:lstStyle/>
          <a:p>
            <a:r>
              <a:rPr lang="en-US"/>
              <a:t>Lia Merminga | CD-3A IPR | PIP-II</a:t>
            </a:r>
          </a:p>
        </p:txBody>
      </p:sp>
      <p:sp>
        <p:nvSpPr>
          <p:cNvPr id="4" name="Slide Number Placeholder 3">
            <a:extLst>
              <a:ext uri="{FF2B5EF4-FFF2-40B4-BE49-F238E27FC236}">
                <a16:creationId xmlns:a16="http://schemas.microsoft.com/office/drawing/2014/main" id="{D806D7A4-8018-EC4D-ACB0-F62ABC84017F}"/>
              </a:ext>
            </a:extLst>
          </p:cNvPr>
          <p:cNvSpPr>
            <a:spLocks noGrp="1"/>
          </p:cNvSpPr>
          <p:nvPr>
            <p:ph type="sldNum" sz="quarter" idx="12"/>
          </p:nvPr>
        </p:nvSpPr>
        <p:spPr/>
        <p:txBody>
          <a:bodyPr/>
          <a:lstStyle/>
          <a:p>
            <a:fld id="{758CF935-2E88-4F40-8538-6CF52ADDF329}" type="slidenum">
              <a:rPr lang="en-US" smtClean="0"/>
              <a:t>‹#›</a:t>
            </a:fld>
            <a:endParaRPr lang="en-US"/>
          </a:p>
        </p:txBody>
      </p:sp>
    </p:spTree>
    <p:extLst>
      <p:ext uri="{BB962C8B-B14F-4D97-AF65-F5344CB8AC3E}">
        <p14:creationId xmlns:p14="http://schemas.microsoft.com/office/powerpoint/2010/main" val="2099682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5" name="Footer Placeholder 4"/>
          <p:cNvSpPr>
            <a:spLocks noGrp="1"/>
          </p:cNvSpPr>
          <p:nvPr>
            <p:ph type="ftr" sz="quarter" idx="11"/>
          </p:nvPr>
        </p:nvSpPr>
        <p:spPr>
          <a:xfrm>
            <a:off x="2599363" y="6488431"/>
            <a:ext cx="6965878" cy="187325"/>
          </a:xfrm>
        </p:spPr>
        <p:txBody>
          <a:bodyPr/>
          <a:lstStyle/>
          <a:p>
            <a:pPr>
              <a:defRPr/>
            </a:pPr>
            <a:r>
              <a:rPr lang="en-US"/>
              <a:t>Lia Merminga | CD-3A IPR | PIP-II</a:t>
            </a:r>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17-Feb-2021</a:t>
            </a:r>
          </a:p>
        </p:txBody>
      </p:sp>
    </p:spTree>
    <p:extLst>
      <p:ext uri="{BB962C8B-B14F-4D97-AF65-F5344CB8AC3E}">
        <p14:creationId xmlns:p14="http://schemas.microsoft.com/office/powerpoint/2010/main" val="103576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17-Feb-2021</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285945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225440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17-Feb-2021</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165374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17-Feb-2021</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7161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65692"/>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349" indent="-228594">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2" name="Slide Number Placeholder 5"/>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7" name="Footer Placeholder 2">
            <a:extLst>
              <a:ext uri="{FF2B5EF4-FFF2-40B4-BE49-F238E27FC236}">
                <a16:creationId xmlns:a16="http://schemas.microsoft.com/office/drawing/2014/main" id="{BADC4382-72A1-41B3-A521-95A1D1500D5A}"/>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Tree>
    <p:extLst>
      <p:ext uri="{BB962C8B-B14F-4D97-AF65-F5344CB8AC3E}">
        <p14:creationId xmlns:p14="http://schemas.microsoft.com/office/powerpoint/2010/main" val="251473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Lia Merminga | CD-3A IPR | PIP-II</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3"/>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07841558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3" r:id="rId8"/>
    <p:sldLayoutId id="2147484164" r:id="rId9"/>
    <p:sldLayoutId id="2147484176" r:id="rId10"/>
    <p:sldLayoutId id="2147484205" r:id="rId11"/>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Lia Merminga | CD-3A IPR | PIP-II</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1"/>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97715647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Lia Merminga | CD-3A IPR | PIP-II</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4"/>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17-Feb-2021</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21064976"/>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10.png"/><Relationship Id="rId12"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20.sv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18" Type="http://schemas.openxmlformats.org/officeDocument/2006/relationships/image" Target="../media/image6.sv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10.png"/><Relationship Id="rId17"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image" Target="../media/image42.jpeg"/><Relationship Id="rId1" Type="http://schemas.openxmlformats.org/officeDocument/2006/relationships/slideLayout" Target="../slideLayouts/slideLayout11.xml"/><Relationship Id="rId6" Type="http://schemas.openxmlformats.org/officeDocument/2006/relationships/image" Target="../media/image37.jpeg"/><Relationship Id="rId11" Type="http://schemas.openxmlformats.org/officeDocument/2006/relationships/image" Target="../media/image39.png"/><Relationship Id="rId5" Type="http://schemas.openxmlformats.org/officeDocument/2006/relationships/image" Target="../media/image36.jpeg"/><Relationship Id="rId15" Type="http://schemas.openxmlformats.org/officeDocument/2006/relationships/image" Target="../media/image41.jpeg"/><Relationship Id="rId10"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18.png"/><Relationship Id="rId1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44.emf"/><Relationship Id="rId12" Type="http://schemas.openxmlformats.org/officeDocument/2006/relationships/image" Target="../media/image49.png"/><Relationship Id="rId2" Type="http://schemas.openxmlformats.org/officeDocument/2006/relationships/notesSlide" Target="../notesSlides/notesSlide15.xml"/><Relationship Id="rId16" Type="http://schemas.microsoft.com/office/2007/relationships/hdphoto" Target="../media/hdphoto2.wdp"/><Relationship Id="rId1" Type="http://schemas.openxmlformats.org/officeDocument/2006/relationships/slideLayout" Target="../slideLayouts/slideLayout1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38.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media/image46.png"/><Relationship Id="rId1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6.pn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63.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tiff"/><Relationship Id="rId4" Type="http://schemas.openxmlformats.org/officeDocument/2006/relationships/image" Target="../media/image66.jpeg"/><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57.jpg"/><Relationship Id="rId4" Type="http://schemas.openxmlformats.org/officeDocument/2006/relationships/image" Target="../media/image56.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8.png"/><Relationship Id="rId7"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3.jpe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87.tiff"/><Relationship Id="rId5" Type="http://schemas.openxmlformats.org/officeDocument/2006/relationships/image" Target="../media/image84.jpe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5.jpeg"/></Relationships>
</file>

<file path=ppt/slides/_rels/slide2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hyperlink" Target="https://app.truelook.com/?u=fc1599677013#tl_live" TargetMode="External"/><Relationship Id="rId2" Type="http://schemas.openxmlformats.org/officeDocument/2006/relationships/image" Target="../media/image94.jpg"/><Relationship Id="rId1" Type="http://schemas.openxmlformats.org/officeDocument/2006/relationships/slideLayout" Target="../slideLayouts/slideLayout10.xml"/><Relationship Id="rId5" Type="http://schemas.openxmlformats.org/officeDocument/2006/relationships/image" Target="../media/image95.jpg"/><Relationship Id="rId4" Type="http://schemas.openxmlformats.org/officeDocument/2006/relationships/hyperlink" Target="https://app.truelook.com/?m=1600250083220556550364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17.tiff"/><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65E52-1014-F741-A9D4-971A572923AE}"/>
              </a:ext>
            </a:extLst>
          </p:cNvPr>
          <p:cNvSpPr>
            <a:spLocks noGrp="1"/>
          </p:cNvSpPr>
          <p:nvPr>
            <p:ph type="body" sz="quarter" idx="10"/>
          </p:nvPr>
        </p:nvSpPr>
        <p:spPr>
          <a:xfrm>
            <a:off x="396393" y="5171121"/>
            <a:ext cx="11332308" cy="1247725"/>
          </a:xfrm>
        </p:spPr>
        <p:txBody>
          <a:bodyPr/>
          <a:lstStyle/>
          <a:p>
            <a:r>
              <a:rPr lang="en-US" dirty="0"/>
              <a:t>Lia Merminga – Project Director</a:t>
            </a:r>
          </a:p>
          <a:p>
            <a:r>
              <a:rPr lang="en-US" dirty="0"/>
              <a:t>CD-3A IPR of PIP-II</a:t>
            </a:r>
          </a:p>
          <a:p>
            <a:r>
              <a:rPr lang="en-US" dirty="0"/>
              <a:t>17 February 2021</a:t>
            </a:r>
          </a:p>
        </p:txBody>
      </p:sp>
      <p:sp>
        <p:nvSpPr>
          <p:cNvPr id="3" name="Text Placeholder 2">
            <a:extLst>
              <a:ext uri="{FF2B5EF4-FFF2-40B4-BE49-F238E27FC236}">
                <a16:creationId xmlns:a16="http://schemas.microsoft.com/office/drawing/2014/main" id="{DDC72B43-D00D-6247-BC0B-9372C56FD1FB}"/>
              </a:ext>
            </a:extLst>
          </p:cNvPr>
          <p:cNvSpPr>
            <a:spLocks noGrp="1"/>
          </p:cNvSpPr>
          <p:nvPr>
            <p:ph type="body" sz="quarter" idx="11"/>
          </p:nvPr>
        </p:nvSpPr>
        <p:spPr>
          <a:xfrm>
            <a:off x="344390" y="4236501"/>
            <a:ext cx="8499232" cy="1003049"/>
          </a:xfrm>
        </p:spPr>
        <p:txBody>
          <a:bodyPr>
            <a:normAutofit/>
          </a:bodyPr>
          <a:lstStyle/>
          <a:p>
            <a:r>
              <a:rPr lang="en-US" dirty="0"/>
              <a:t>PIP-II Project Status</a:t>
            </a:r>
          </a:p>
        </p:txBody>
      </p:sp>
    </p:spTree>
    <p:extLst>
      <p:ext uri="{BB962C8B-B14F-4D97-AF65-F5344CB8AC3E}">
        <p14:creationId xmlns:p14="http://schemas.microsoft.com/office/powerpoint/2010/main" val="347389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35B8DA6-7C2B-47A5-AE7B-F28402F09553}"/>
              </a:ext>
            </a:extLst>
          </p:cNvPr>
          <p:cNvSpPr txBox="1">
            <a:spLocks noGrp="1"/>
          </p:cNvSpPr>
          <p:nvPr>
            <p:ph type="title"/>
          </p:nvPr>
        </p:nvSpPr>
        <p:spPr>
          <a:xfrm>
            <a:off x="491352" y="161837"/>
            <a:ext cx="11209296" cy="449642"/>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800" dirty="0"/>
              <a:t>PIP-II International Partners, Expertise and Capabilities</a:t>
            </a:r>
          </a:p>
        </p:txBody>
      </p:sp>
      <p:sp>
        <p:nvSpPr>
          <p:cNvPr id="4" name="Slide Number Placeholder 3">
            <a:extLst>
              <a:ext uri="{FF2B5EF4-FFF2-40B4-BE49-F238E27FC236}">
                <a16:creationId xmlns:a16="http://schemas.microsoft.com/office/drawing/2014/main" id="{C5306EBD-214A-4177-A3A9-089DF7108F62}"/>
              </a:ext>
            </a:extLst>
          </p:cNvPr>
          <p:cNvSpPr>
            <a:spLocks noGrp="1"/>
          </p:cNvSpPr>
          <p:nvPr>
            <p:ph type="sldNum" sz="quarter" idx="4"/>
          </p:nvPr>
        </p:nvSpPr>
        <p:spPr>
          <a:xfrm>
            <a:off x="284183" y="6522025"/>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10</a:t>
            </a:fld>
            <a:endParaRPr lang="en-US" dirty="0"/>
          </a:p>
        </p:txBody>
      </p:sp>
      <p:sp>
        <p:nvSpPr>
          <p:cNvPr id="22" name="TextBox 21">
            <a:extLst>
              <a:ext uri="{FF2B5EF4-FFF2-40B4-BE49-F238E27FC236}">
                <a16:creationId xmlns:a16="http://schemas.microsoft.com/office/drawing/2014/main" id="{D2CBEF79-0522-4BCC-B5AE-814DEA0A3EF9}"/>
              </a:ext>
            </a:extLst>
          </p:cNvPr>
          <p:cNvSpPr txBox="1"/>
          <p:nvPr/>
        </p:nvSpPr>
        <p:spPr>
          <a:xfrm>
            <a:off x="1438830" y="1496600"/>
            <a:ext cx="8667770" cy="584775"/>
          </a:xfrm>
          <a:prstGeom prst="rect">
            <a:avLst/>
          </a:prstGeom>
          <a:noFill/>
          <a:ln>
            <a:noFill/>
          </a:ln>
        </p:spPr>
        <p:txBody>
          <a:bodyPr wrap="square">
            <a:spAutoFit/>
          </a:bodyPr>
          <a:lstStyle/>
          <a:p>
            <a:pPr marL="457200" lvl="2" fontAlgn="auto">
              <a:spcBef>
                <a:spcPts val="0"/>
              </a:spcBef>
              <a:spcAft>
                <a:spcPts val="0"/>
              </a:spcAft>
              <a:defRPr/>
            </a:pPr>
            <a:r>
              <a:rPr lang="en-US" sz="1600" kern="0" dirty="0">
                <a:solidFill>
                  <a:srgbClr val="404040"/>
                </a:solidFill>
                <a:latin typeface="Helvetica" pitchFamily="34" charset="0"/>
              </a:rPr>
              <a:t>Substantial engineering / manufacturing experience; Superconducting magnets for LHC; 2 GeV synch light source</a:t>
            </a:r>
          </a:p>
        </p:txBody>
      </p:sp>
      <p:sp>
        <p:nvSpPr>
          <p:cNvPr id="23" name="TextBox 22">
            <a:extLst>
              <a:ext uri="{FF2B5EF4-FFF2-40B4-BE49-F238E27FC236}">
                <a16:creationId xmlns:a16="http://schemas.microsoft.com/office/drawing/2014/main" id="{0A994E24-3B5F-494E-AA5B-6F5B823A7664}"/>
              </a:ext>
            </a:extLst>
          </p:cNvPr>
          <p:cNvSpPr txBox="1"/>
          <p:nvPr/>
        </p:nvSpPr>
        <p:spPr>
          <a:xfrm>
            <a:off x="1438830" y="2463284"/>
            <a:ext cx="8783701" cy="584775"/>
          </a:xfrm>
          <a:prstGeom prst="rect">
            <a:avLst/>
          </a:prstGeom>
          <a:noFill/>
          <a:ln>
            <a:noFill/>
          </a:ln>
        </p:spPr>
        <p:txBody>
          <a:bodyPr wrap="square" rtlCol="0">
            <a:spAutoFit/>
          </a:bodyPr>
          <a:lstStyle/>
          <a:p>
            <a:pPr lvl="1"/>
            <a:r>
              <a:rPr lang="en-US" sz="1600" dirty="0">
                <a:solidFill>
                  <a:schemeClr val="accent6"/>
                </a:solidFill>
                <a:latin typeface="Helvetica" pitchFamily="34" charset="0"/>
              </a:rPr>
              <a:t>Internationally recognized leader in superconducting RF technologies</a:t>
            </a:r>
          </a:p>
          <a:p>
            <a:pPr lvl="1"/>
            <a:r>
              <a:rPr lang="en-US" sz="1600" dirty="0">
                <a:solidFill>
                  <a:schemeClr val="accent6"/>
                </a:solidFill>
                <a:latin typeface="Helvetica" pitchFamily="34" charset="0"/>
              </a:rPr>
              <a:t>SRF cavity and cryomodule fabrication for XFEL; SRF cavities for ESS</a:t>
            </a:r>
          </a:p>
        </p:txBody>
      </p:sp>
      <p:sp>
        <p:nvSpPr>
          <p:cNvPr id="24" name="TextBox 23">
            <a:extLst>
              <a:ext uri="{FF2B5EF4-FFF2-40B4-BE49-F238E27FC236}">
                <a16:creationId xmlns:a16="http://schemas.microsoft.com/office/drawing/2014/main" id="{9F773EA3-57B2-4C32-B4B0-AA1B5FD4F006}"/>
              </a:ext>
            </a:extLst>
          </p:cNvPr>
          <p:cNvSpPr txBox="1"/>
          <p:nvPr/>
        </p:nvSpPr>
        <p:spPr>
          <a:xfrm>
            <a:off x="1438830" y="3465648"/>
            <a:ext cx="8307420" cy="584775"/>
          </a:xfrm>
          <a:prstGeom prst="rect">
            <a:avLst/>
          </a:prstGeom>
          <a:noFill/>
          <a:ln>
            <a:noFill/>
          </a:ln>
        </p:spPr>
        <p:txBody>
          <a:bodyPr wrap="square" rtlCol="0">
            <a:spAutoFit/>
          </a:bodyPr>
          <a:lstStyle/>
          <a:p>
            <a:pPr lvl="1"/>
            <a:r>
              <a:rPr lang="en-US" sz="1600" dirty="0">
                <a:solidFill>
                  <a:schemeClr val="accent6"/>
                </a:solidFill>
                <a:latin typeface="Helvetica" pitchFamily="34" charset="0"/>
              </a:rPr>
              <a:t>Substantial engineering and manufacturing experience; Construction, operation of synch light &amp; neutron sources SRF cavity processing and testing for ESS</a:t>
            </a:r>
            <a:endParaRPr lang="en-US" sz="1800" dirty="0">
              <a:solidFill>
                <a:schemeClr val="accent6"/>
              </a:solidFill>
              <a:latin typeface="Helvetica" pitchFamily="34" charset="0"/>
            </a:endParaRPr>
          </a:p>
        </p:txBody>
      </p:sp>
      <p:sp>
        <p:nvSpPr>
          <p:cNvPr id="25" name="TextBox 24">
            <a:extLst>
              <a:ext uri="{FF2B5EF4-FFF2-40B4-BE49-F238E27FC236}">
                <a16:creationId xmlns:a16="http://schemas.microsoft.com/office/drawing/2014/main" id="{B4C7F97C-B823-4513-A94C-7788E89943CC}"/>
              </a:ext>
            </a:extLst>
          </p:cNvPr>
          <p:cNvSpPr txBox="1"/>
          <p:nvPr/>
        </p:nvSpPr>
        <p:spPr>
          <a:xfrm>
            <a:off x="1438830" y="4469534"/>
            <a:ext cx="8060277" cy="584775"/>
          </a:xfrm>
          <a:prstGeom prst="rect">
            <a:avLst/>
          </a:prstGeom>
          <a:noFill/>
          <a:ln>
            <a:noFill/>
          </a:ln>
        </p:spPr>
        <p:txBody>
          <a:bodyPr wrap="square" lIns="0" rtlCol="0">
            <a:spAutoFit/>
          </a:bodyPr>
          <a:lstStyle/>
          <a:p>
            <a:pPr lvl="1"/>
            <a:r>
              <a:rPr lang="en-US" sz="1600" dirty="0">
                <a:solidFill>
                  <a:srgbClr val="404040"/>
                </a:solidFill>
                <a:latin typeface="Helvetica" pitchFamily="34" charset="0"/>
              </a:rPr>
              <a:t> Internationally recognized leader in large-scale CM assembly </a:t>
            </a:r>
          </a:p>
          <a:p>
            <a:pPr lvl="1"/>
            <a:r>
              <a:rPr lang="en-US" sz="1600" dirty="0">
                <a:solidFill>
                  <a:srgbClr val="404040"/>
                </a:solidFill>
                <a:latin typeface="Helvetica" pitchFamily="34" charset="0"/>
              </a:rPr>
              <a:t> CM assembly for European XFEL and ESS; SSR2 cavities and couplers for ESS</a:t>
            </a:r>
          </a:p>
        </p:txBody>
      </p:sp>
      <p:sp>
        <p:nvSpPr>
          <p:cNvPr id="3" name="TextBox 2">
            <a:extLst>
              <a:ext uri="{FF2B5EF4-FFF2-40B4-BE49-F238E27FC236}">
                <a16:creationId xmlns:a16="http://schemas.microsoft.com/office/drawing/2014/main" id="{0B7FF849-D464-450C-A1D4-0BED6870BA82}"/>
              </a:ext>
            </a:extLst>
          </p:cNvPr>
          <p:cNvSpPr txBox="1"/>
          <p:nvPr/>
        </p:nvSpPr>
        <p:spPr>
          <a:xfrm>
            <a:off x="1783502" y="2111683"/>
            <a:ext cx="5848473" cy="430887"/>
          </a:xfrm>
          <a:prstGeom prst="rect">
            <a:avLst/>
          </a:prstGeom>
          <a:noFill/>
        </p:spPr>
        <p:txBody>
          <a:bodyPr wrap="square" rtlCol="0">
            <a:spAutoFit/>
          </a:bodyPr>
          <a:lstStyle/>
          <a:p>
            <a:r>
              <a:rPr lang="en-US" sz="2200" dirty="0">
                <a:latin typeface="Helvetica" panose="020B0604020202020204" pitchFamily="34" charset="0"/>
                <a:cs typeface="Helvetica" panose="020B0604020202020204" pitchFamily="34" charset="0"/>
              </a:rPr>
              <a:t>Italy, INFN (started 2016)</a:t>
            </a:r>
            <a:r>
              <a:rPr lang="en-US" sz="2200" dirty="0"/>
              <a:t>		</a:t>
            </a:r>
          </a:p>
        </p:txBody>
      </p:sp>
      <p:sp>
        <p:nvSpPr>
          <p:cNvPr id="5" name="TextBox 4">
            <a:extLst>
              <a:ext uri="{FF2B5EF4-FFF2-40B4-BE49-F238E27FC236}">
                <a16:creationId xmlns:a16="http://schemas.microsoft.com/office/drawing/2014/main" id="{11837508-F49E-4CC5-9C49-93BAA415F4B0}"/>
              </a:ext>
            </a:extLst>
          </p:cNvPr>
          <p:cNvSpPr txBox="1"/>
          <p:nvPr/>
        </p:nvSpPr>
        <p:spPr>
          <a:xfrm>
            <a:off x="1783502" y="3115570"/>
            <a:ext cx="5662863" cy="430887"/>
          </a:xfrm>
          <a:prstGeom prst="rect">
            <a:avLst/>
          </a:prstGeom>
          <a:noFill/>
        </p:spPr>
        <p:txBody>
          <a:bodyPr wrap="square" rtlCol="0">
            <a:spAutoFit/>
          </a:bodyPr>
          <a:lstStyle/>
          <a:p>
            <a:r>
              <a:rPr lang="en-US" sz="2200" dirty="0">
                <a:latin typeface="Helvetica" panose="020B0604020202020204" pitchFamily="34" charset="0"/>
                <a:cs typeface="Helvetica" panose="020B0604020202020204" pitchFamily="34" charset="0"/>
              </a:rPr>
              <a:t>UK, STFC UKRI (started 2017)		</a:t>
            </a:r>
          </a:p>
        </p:txBody>
      </p:sp>
      <p:sp>
        <p:nvSpPr>
          <p:cNvPr id="6" name="TextBox 5">
            <a:extLst>
              <a:ext uri="{FF2B5EF4-FFF2-40B4-BE49-F238E27FC236}">
                <a16:creationId xmlns:a16="http://schemas.microsoft.com/office/drawing/2014/main" id="{D821F0D2-F404-4491-8687-32FF648CBE10}"/>
              </a:ext>
            </a:extLst>
          </p:cNvPr>
          <p:cNvSpPr txBox="1"/>
          <p:nvPr/>
        </p:nvSpPr>
        <p:spPr>
          <a:xfrm>
            <a:off x="1783502" y="4119457"/>
            <a:ext cx="5564744" cy="430887"/>
          </a:xfrm>
          <a:prstGeom prst="rect">
            <a:avLst/>
          </a:prstGeom>
          <a:noFill/>
        </p:spPr>
        <p:txBody>
          <a:bodyPr wrap="square" rtlCol="0">
            <a:spAutoFit/>
          </a:bodyPr>
          <a:lstStyle/>
          <a:p>
            <a:r>
              <a:rPr lang="en-US" sz="2200" dirty="0">
                <a:latin typeface="Helvetica" panose="020B0604020202020204" pitchFamily="34" charset="0"/>
                <a:cs typeface="Helvetica" panose="020B0604020202020204" pitchFamily="34" charset="0"/>
              </a:rPr>
              <a:t>France, CEA, CNRS/IN2P3 (started 2017)</a:t>
            </a:r>
          </a:p>
        </p:txBody>
      </p:sp>
      <p:sp>
        <p:nvSpPr>
          <p:cNvPr id="17" name="TextBox 16">
            <a:extLst>
              <a:ext uri="{FF2B5EF4-FFF2-40B4-BE49-F238E27FC236}">
                <a16:creationId xmlns:a16="http://schemas.microsoft.com/office/drawing/2014/main" id="{6AA663FC-AA0C-4786-99B5-4B72956101DD}"/>
              </a:ext>
            </a:extLst>
          </p:cNvPr>
          <p:cNvSpPr txBox="1"/>
          <p:nvPr/>
        </p:nvSpPr>
        <p:spPr>
          <a:xfrm>
            <a:off x="1783502" y="850546"/>
            <a:ext cx="7435514" cy="688137"/>
          </a:xfrm>
          <a:prstGeom prst="rect">
            <a:avLst/>
          </a:prstGeom>
          <a:noFill/>
        </p:spPr>
        <p:txBody>
          <a:bodyPr wrap="square" rtlCol="0">
            <a:spAutoFit/>
          </a:bodyPr>
          <a:lstStyle/>
          <a:p>
            <a:pPr>
              <a:lnSpc>
                <a:spcPts val="2000"/>
              </a:lnSpc>
              <a:spcBef>
                <a:spcPts val="600"/>
              </a:spcBef>
            </a:pPr>
            <a:r>
              <a:rPr lang="en-US" sz="2200" dirty="0">
                <a:latin typeface="Helvetica" panose="020B0604020202020204" pitchFamily="34" charset="0"/>
                <a:cs typeface="Helvetica" panose="020B0604020202020204" pitchFamily="34" charset="0"/>
              </a:rPr>
              <a:t>India, Department of Atomic Energy (DAE) (started 2009)</a:t>
            </a:r>
          </a:p>
          <a:p>
            <a:pPr>
              <a:lnSpc>
                <a:spcPts val="2000"/>
              </a:lnSpc>
              <a:spcBef>
                <a:spcPts val="600"/>
              </a:spcBef>
            </a:pPr>
            <a:r>
              <a:rPr lang="en-US" sz="2200" dirty="0">
                <a:latin typeface="Helvetica" panose="020B0604020202020204" pitchFamily="34" charset="0"/>
                <a:cs typeface="Helvetica" panose="020B0604020202020204" pitchFamily="34" charset="0"/>
              </a:rPr>
              <a:t>BARC, RRCAT, VECC; also IUAC</a:t>
            </a:r>
          </a:p>
        </p:txBody>
      </p:sp>
      <p:sp>
        <p:nvSpPr>
          <p:cNvPr id="18" name="Footer Placeholder 17">
            <a:extLst>
              <a:ext uri="{FF2B5EF4-FFF2-40B4-BE49-F238E27FC236}">
                <a16:creationId xmlns:a16="http://schemas.microsoft.com/office/drawing/2014/main" id="{FA656236-64F9-4D2D-9720-F355783C4EEE}"/>
              </a:ext>
            </a:extLst>
          </p:cNvPr>
          <p:cNvSpPr>
            <a:spLocks noGrp="1"/>
          </p:cNvSpPr>
          <p:nvPr>
            <p:ph type="ftr" sz="quarter" idx="3"/>
          </p:nvPr>
        </p:nvSpPr>
        <p:spPr>
          <a:xfrm>
            <a:off x="1788160" y="6504213"/>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Lia Merminga | CD-3A IPR | PIP-II</a:t>
            </a:r>
            <a:endParaRPr lang="en-US" b="1" dirty="0"/>
          </a:p>
        </p:txBody>
      </p:sp>
      <p:sp>
        <p:nvSpPr>
          <p:cNvPr id="9" name="Rectangle 8">
            <a:extLst>
              <a:ext uri="{FF2B5EF4-FFF2-40B4-BE49-F238E27FC236}">
                <a16:creationId xmlns:a16="http://schemas.microsoft.com/office/drawing/2014/main" id="{5574341C-0FFF-4258-AB03-531EE841DA43}"/>
              </a:ext>
            </a:extLst>
          </p:cNvPr>
          <p:cNvSpPr>
            <a:spLocks noChangeAspect="1"/>
          </p:cNvSpPr>
          <p:nvPr/>
        </p:nvSpPr>
        <p:spPr>
          <a:xfrm>
            <a:off x="734677" y="2078799"/>
            <a:ext cx="768096" cy="512064"/>
          </a:xfrm>
          <a:prstGeom prst="rect">
            <a:avLst/>
          </a:prstGeom>
          <a:blipFill>
            <a:blip r:embed="rId3">
              <a:extLst>
                <a:ext uri="{96DAC541-7B7A-43D3-8B79-37D633B846F1}">
                  <asvg:svgBlip xmlns:asvg="http://schemas.microsoft.com/office/drawing/2016/SVG/main" r:embed="rId4"/>
                </a:ext>
              </a:extLst>
            </a:blip>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063718-2A03-4BCC-8B45-D03BD7AF64E0}"/>
              </a:ext>
            </a:extLst>
          </p:cNvPr>
          <p:cNvSpPr>
            <a:spLocks noChangeAspect="1"/>
          </p:cNvSpPr>
          <p:nvPr/>
        </p:nvSpPr>
        <p:spPr>
          <a:xfrm>
            <a:off x="734677" y="938192"/>
            <a:ext cx="768096" cy="512844"/>
          </a:xfrm>
          <a:prstGeom prst="rect">
            <a:avLst/>
          </a:prstGeom>
          <a:blipFill>
            <a:blip r:embed="rId5"/>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87F75E-4388-4DBC-8A77-739707115A05}"/>
              </a:ext>
            </a:extLst>
          </p:cNvPr>
          <p:cNvSpPr>
            <a:spLocks noChangeAspect="1"/>
          </p:cNvSpPr>
          <p:nvPr/>
        </p:nvSpPr>
        <p:spPr>
          <a:xfrm>
            <a:off x="606661" y="3077508"/>
            <a:ext cx="1024128" cy="512064"/>
          </a:xfrm>
          <a:prstGeom prst="rect">
            <a:avLst/>
          </a:prstGeom>
          <a:blipFill>
            <a:blip r:embed="rId6"/>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6149A-0278-4AF8-A267-6BCFC83B1BCD}"/>
              </a:ext>
            </a:extLst>
          </p:cNvPr>
          <p:cNvSpPr>
            <a:spLocks noChangeAspect="1"/>
          </p:cNvSpPr>
          <p:nvPr/>
        </p:nvSpPr>
        <p:spPr>
          <a:xfrm>
            <a:off x="734677" y="4076217"/>
            <a:ext cx="768096" cy="512064"/>
          </a:xfrm>
          <a:prstGeom prst="rect">
            <a:avLst/>
          </a:prstGeom>
          <a:blipFill>
            <a:blip r:embed="rId7"/>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676BC1A-9C0E-438D-8A33-B069C5095313}"/>
              </a:ext>
            </a:extLst>
          </p:cNvPr>
          <p:cNvPicPr>
            <a:picLocks noChangeAspect="1"/>
          </p:cNvPicPr>
          <p:nvPr/>
        </p:nvPicPr>
        <p:blipFill>
          <a:blip r:embed="rId8"/>
          <a:stretch>
            <a:fillRect/>
          </a:stretch>
        </p:blipFill>
        <p:spPr>
          <a:xfrm>
            <a:off x="707245" y="5084834"/>
            <a:ext cx="822960" cy="512064"/>
          </a:xfrm>
          <a:prstGeom prst="rect">
            <a:avLst/>
          </a:prstGeom>
          <a:blipFill>
            <a:blip r:embed="rId7"/>
            <a:stretch>
              <a:fillRect/>
            </a:stretch>
          </a:blipFill>
          <a:ln w="3175">
            <a:no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173E76D-3817-422B-A9EB-AB155F28ECF6}"/>
              </a:ext>
            </a:extLst>
          </p:cNvPr>
          <p:cNvSpPr txBox="1"/>
          <p:nvPr/>
        </p:nvSpPr>
        <p:spPr>
          <a:xfrm>
            <a:off x="1783502" y="5123343"/>
            <a:ext cx="5564744" cy="430887"/>
          </a:xfrm>
          <a:prstGeom prst="rect">
            <a:avLst/>
          </a:prstGeom>
          <a:noFill/>
        </p:spPr>
        <p:txBody>
          <a:bodyPr wrap="square" rtlCol="0">
            <a:spAutoFit/>
          </a:bodyPr>
          <a:lstStyle/>
          <a:p>
            <a:r>
              <a:rPr lang="en-US" sz="2200" dirty="0">
                <a:latin typeface="Helvetica" panose="020B0604020202020204" pitchFamily="34" charset="0"/>
                <a:cs typeface="Helvetica" panose="020B0604020202020204" pitchFamily="34" charset="0"/>
              </a:rPr>
              <a:t>Poland, WUST, WUT, TUL (started 2018)</a:t>
            </a:r>
          </a:p>
        </p:txBody>
      </p:sp>
      <p:sp>
        <p:nvSpPr>
          <p:cNvPr id="29" name="TextBox 28">
            <a:extLst>
              <a:ext uri="{FF2B5EF4-FFF2-40B4-BE49-F238E27FC236}">
                <a16:creationId xmlns:a16="http://schemas.microsoft.com/office/drawing/2014/main" id="{0E66AD88-D562-4EE0-8C9B-0E40E15FBE79}"/>
              </a:ext>
            </a:extLst>
          </p:cNvPr>
          <p:cNvSpPr txBox="1"/>
          <p:nvPr/>
        </p:nvSpPr>
        <p:spPr>
          <a:xfrm>
            <a:off x="1404652" y="5546591"/>
            <a:ext cx="8375775" cy="338554"/>
          </a:xfrm>
          <a:prstGeom prst="rect">
            <a:avLst/>
          </a:prstGeom>
          <a:noFill/>
          <a:ln>
            <a:noFill/>
          </a:ln>
        </p:spPr>
        <p:txBody>
          <a:bodyPr wrap="square" rtlCol="0">
            <a:spAutoFit/>
          </a:bodyPr>
          <a:lstStyle/>
          <a:p>
            <a:pPr lvl="1"/>
            <a:r>
              <a:rPr lang="en-US" sz="1600" dirty="0">
                <a:solidFill>
                  <a:schemeClr val="accent6"/>
                </a:solidFill>
                <a:latin typeface="Helvetica" pitchFamily="34" charset="0"/>
              </a:rPr>
              <a:t>Substantial engineering / manufacturing experience; CDS, LLRF, QC for XFEL, ESS</a:t>
            </a:r>
            <a:endParaRPr lang="en-US" sz="1800" dirty="0">
              <a:solidFill>
                <a:schemeClr val="accent6"/>
              </a:solidFill>
              <a:latin typeface="Helvetica" pitchFamily="34" charset="0"/>
            </a:endParaRPr>
          </a:p>
        </p:txBody>
      </p:sp>
      <p:grpSp>
        <p:nvGrpSpPr>
          <p:cNvPr id="14" name="Group 13">
            <a:extLst>
              <a:ext uri="{FF2B5EF4-FFF2-40B4-BE49-F238E27FC236}">
                <a16:creationId xmlns:a16="http://schemas.microsoft.com/office/drawing/2014/main" id="{05B34BC1-100E-44BF-AF03-57B7C6728F61}"/>
              </a:ext>
            </a:extLst>
          </p:cNvPr>
          <p:cNvGrpSpPr/>
          <p:nvPr/>
        </p:nvGrpSpPr>
        <p:grpSpPr>
          <a:xfrm>
            <a:off x="10307473" y="212630"/>
            <a:ext cx="1694688" cy="5646690"/>
            <a:chOff x="10307473" y="212630"/>
            <a:chExt cx="1694688" cy="5646690"/>
          </a:xfrm>
        </p:grpSpPr>
        <p:pic>
          <p:nvPicPr>
            <p:cNvPr id="15" name="Picture 4" descr="https://pbs.twimg.com/media/Dtly-1OXcAAgGNy.jpg:large">
              <a:extLst>
                <a:ext uri="{FF2B5EF4-FFF2-40B4-BE49-F238E27FC236}">
                  <a16:creationId xmlns:a16="http://schemas.microsoft.com/office/drawing/2014/main" id="{8AB696A0-9D78-493D-9101-51E6FECE92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0655" y="1675081"/>
              <a:ext cx="1688324" cy="12662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pbs.twimg.com/media/DuzPywMWoAA9SqQ.jpg:large">
              <a:extLst>
                <a:ext uri="{FF2B5EF4-FFF2-40B4-BE49-F238E27FC236}">
                  <a16:creationId xmlns:a16="http://schemas.microsoft.com/office/drawing/2014/main" id="{5DBD779C-04FC-4C85-A530-800A8ED47A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0655" y="3132760"/>
              <a:ext cx="1688324" cy="126756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pbs.twimg.com/media/D_ECidZU4AEPuFe.jpg:large">
              <a:extLst>
                <a:ext uri="{FF2B5EF4-FFF2-40B4-BE49-F238E27FC236}">
                  <a16:creationId xmlns:a16="http://schemas.microsoft.com/office/drawing/2014/main" id="{51B49D91-65C8-4809-B7CC-0CE67E42EC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07473" y="212630"/>
              <a:ext cx="1694688" cy="127101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a:extLst>
                <a:ext uri="{FF2B5EF4-FFF2-40B4-BE49-F238E27FC236}">
                  <a16:creationId xmlns:a16="http://schemas.microsoft.com/office/drawing/2014/main" id="{7EDB205E-6549-4D59-8913-2AE713F1EC3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309776" y="4591757"/>
              <a:ext cx="1690083" cy="12675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a:extLst>
              <a:ext uri="{FF2B5EF4-FFF2-40B4-BE49-F238E27FC236}">
                <a16:creationId xmlns:a16="http://schemas.microsoft.com/office/drawing/2014/main" id="{EE6CC3BB-0679-4545-8C88-FBA80E130F97}"/>
              </a:ext>
            </a:extLst>
          </p:cNvPr>
          <p:cNvSpPr>
            <a:spLocks noGrp="1"/>
          </p:cNvSpPr>
          <p:nvPr>
            <p:ph type="dt" sz="half" idx="10"/>
          </p:nvPr>
        </p:nvSpPr>
        <p:spPr>
          <a:xfrm>
            <a:off x="677638" y="6547277"/>
            <a:ext cx="900491" cy="241300"/>
          </a:xfrm>
        </p:spPr>
        <p:txBody>
          <a:bodyPr/>
          <a:lstStyle/>
          <a:p>
            <a:pPr>
              <a:defRPr/>
            </a:pPr>
            <a:r>
              <a:rPr lang="en-US"/>
              <a:t>17-Feb-2021</a:t>
            </a:r>
            <a:endParaRPr lang="en-US" dirty="0"/>
          </a:p>
        </p:txBody>
      </p:sp>
      <p:sp>
        <p:nvSpPr>
          <p:cNvPr id="32" name="Rectangle 31">
            <a:extLst>
              <a:ext uri="{FF2B5EF4-FFF2-40B4-BE49-F238E27FC236}">
                <a16:creationId xmlns:a16="http://schemas.microsoft.com/office/drawing/2014/main" id="{24A11508-C2BE-44FB-8FCD-AFAF91A60C76}"/>
              </a:ext>
            </a:extLst>
          </p:cNvPr>
          <p:cNvSpPr/>
          <p:nvPr/>
        </p:nvSpPr>
        <p:spPr>
          <a:xfrm>
            <a:off x="1573576" y="6129250"/>
            <a:ext cx="9044848" cy="707886"/>
          </a:xfrm>
          <a:prstGeom prst="rect">
            <a:avLst/>
          </a:prstGeom>
          <a:solidFill>
            <a:srgbClr val="C00000"/>
          </a:solidFill>
        </p:spPr>
        <p:txBody>
          <a:bodyPr wrap="square">
            <a:spAutoFit/>
          </a:bodyPr>
          <a:lstStyle/>
          <a:p>
            <a:pPr algn="ctr"/>
            <a:r>
              <a:rPr lang="en-US" sz="2000" b="1" i="1" dirty="0">
                <a:solidFill>
                  <a:schemeClr val="bg1"/>
                </a:solidFill>
                <a:latin typeface="Helvetica" pitchFamily="34" charset="0"/>
              </a:rPr>
              <a:t>PIP-II Project benefits from world-leading expertise, facilities. </a:t>
            </a:r>
          </a:p>
          <a:p>
            <a:pPr algn="ctr"/>
            <a:r>
              <a:rPr lang="en-US" sz="2000" b="1" i="1" dirty="0">
                <a:solidFill>
                  <a:schemeClr val="bg1"/>
                </a:solidFill>
                <a:latin typeface="Helvetica" pitchFamily="34" charset="0"/>
              </a:rPr>
              <a:t>“Timing is perfect”</a:t>
            </a:r>
          </a:p>
        </p:txBody>
      </p:sp>
    </p:spTree>
    <p:extLst>
      <p:ext uri="{BB962C8B-B14F-4D97-AF65-F5344CB8AC3E}">
        <p14:creationId xmlns:p14="http://schemas.microsoft.com/office/powerpoint/2010/main" val="211838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2" descr="image006">
            <a:extLst>
              <a:ext uri="{FF2B5EF4-FFF2-40B4-BE49-F238E27FC236}">
                <a16:creationId xmlns:a16="http://schemas.microsoft.com/office/drawing/2014/main" id="{FBDA708E-A78F-497E-997F-B7697CA9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1545" y="2278926"/>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5917074-C052-4657-BC24-6AB1C2797F36}"/>
              </a:ext>
            </a:extLst>
          </p:cNvPr>
          <p:cNvSpPr>
            <a:spLocks noGrp="1"/>
          </p:cNvSpPr>
          <p:nvPr>
            <p:ph type="title"/>
          </p:nvPr>
        </p:nvSpPr>
        <p:spPr>
          <a:xfrm>
            <a:off x="1747595" y="290816"/>
            <a:ext cx="9691956" cy="428001"/>
          </a:xfrm>
        </p:spPr>
        <p:txBody>
          <a:bodyPr/>
          <a:lstStyle/>
          <a:p>
            <a:r>
              <a:rPr lang="en-US" dirty="0"/>
              <a:t>L3 Systems/Managers and International Partners</a:t>
            </a:r>
          </a:p>
        </p:txBody>
      </p:sp>
      <p:sp>
        <p:nvSpPr>
          <p:cNvPr id="4" name="Slide Number Placeholder 3">
            <a:extLst>
              <a:ext uri="{FF2B5EF4-FFF2-40B4-BE49-F238E27FC236}">
                <a16:creationId xmlns:a16="http://schemas.microsoft.com/office/drawing/2014/main" id="{DA16B1E3-2FE5-4D98-94C0-D1B25D2A26B5}"/>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pSp>
        <p:nvGrpSpPr>
          <p:cNvPr id="7" name="Group 6">
            <a:extLst>
              <a:ext uri="{FF2B5EF4-FFF2-40B4-BE49-F238E27FC236}">
                <a16:creationId xmlns:a16="http://schemas.microsoft.com/office/drawing/2014/main" id="{02D57C01-A028-42B5-8E27-85EE35C61CE1}"/>
              </a:ext>
            </a:extLst>
          </p:cNvPr>
          <p:cNvGrpSpPr/>
          <p:nvPr/>
        </p:nvGrpSpPr>
        <p:grpSpPr>
          <a:xfrm>
            <a:off x="1901843" y="924750"/>
            <a:ext cx="8611063" cy="5342593"/>
            <a:chOff x="312594" y="499806"/>
            <a:chExt cx="8611063" cy="5342593"/>
          </a:xfrm>
        </p:grpSpPr>
        <p:sp>
          <p:nvSpPr>
            <p:cNvPr id="132" name="Text Box 1855">
              <a:extLst>
                <a:ext uri="{FF2B5EF4-FFF2-40B4-BE49-F238E27FC236}">
                  <a16:creationId xmlns:a16="http://schemas.microsoft.com/office/drawing/2014/main" id="{E9E64D17-944A-4962-9364-15BD7DC59BCC}"/>
                </a:ext>
              </a:extLst>
            </p:cNvPr>
            <p:cNvSpPr txBox="1">
              <a:spLocks noChangeArrowheads="1"/>
            </p:cNvSpPr>
            <p:nvPr/>
          </p:nvSpPr>
          <p:spPr bwMode="auto">
            <a:xfrm>
              <a:off x="312594" y="499806"/>
              <a:ext cx="1261874" cy="626457"/>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WBS 121.01</a:t>
              </a:r>
            </a:p>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PROJECT MANAGEMENT</a:t>
              </a: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M. Kaducak</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p:txBody>
        </p:sp>
        <p:grpSp>
          <p:nvGrpSpPr>
            <p:cNvPr id="15" name="Group 14">
              <a:extLst>
                <a:ext uri="{FF2B5EF4-FFF2-40B4-BE49-F238E27FC236}">
                  <a16:creationId xmlns:a16="http://schemas.microsoft.com/office/drawing/2014/main" id="{E518E0E5-FF66-4AD2-A2F4-6BAF00AFF592}"/>
                </a:ext>
              </a:extLst>
            </p:cNvPr>
            <p:cNvGrpSpPr/>
            <p:nvPr/>
          </p:nvGrpSpPr>
          <p:grpSpPr>
            <a:xfrm>
              <a:off x="7661784" y="510188"/>
              <a:ext cx="1261873" cy="3694964"/>
              <a:chOff x="7843170" y="582343"/>
              <a:chExt cx="1261873" cy="3694964"/>
            </a:xfrm>
          </p:grpSpPr>
          <p:sp>
            <p:nvSpPr>
              <p:cNvPr id="113" name="Text Box 1760">
                <a:extLst>
                  <a:ext uri="{FF2B5EF4-FFF2-40B4-BE49-F238E27FC236}">
                    <a16:creationId xmlns:a16="http://schemas.microsoft.com/office/drawing/2014/main" id="{AE660664-34AF-469E-A1FD-CA30DF52F9BF}"/>
                  </a:ext>
                </a:extLst>
              </p:cNvPr>
              <p:cNvSpPr txBox="1">
                <a:spLocks noChangeArrowheads="1"/>
              </p:cNvSpPr>
              <p:nvPr/>
            </p:nvSpPr>
            <p:spPr bwMode="auto">
              <a:xfrm>
                <a:off x="8135248" y="1791261"/>
                <a:ext cx="844569"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121.06.02</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Site Preparation </a:t>
                </a:r>
              </a:p>
              <a:p>
                <a:pPr algn="ctr">
                  <a:spcBef>
                    <a:spcPts val="300"/>
                  </a:spcBef>
                  <a:spcAft>
                    <a:spcPts val="0"/>
                  </a:spcAft>
                </a:pPr>
                <a:r>
                  <a:rPr lang="en-US" sz="700" b="1" dirty="0">
                    <a:latin typeface="Helvetica" pitchFamily="34" charset="0"/>
                  </a:rPr>
                  <a:t>R. </a:t>
                </a:r>
                <a:r>
                  <a:rPr lang="en-US" sz="700" b="1" dirty="0" err="1">
                    <a:latin typeface="Helvetica" pitchFamily="34" charset="0"/>
                  </a:rPr>
                  <a:t>Wielgos</a:t>
                </a:r>
                <a:endParaRPr lang="en-US" sz="700" b="1" dirty="0">
                  <a:latin typeface="Helvetica" pitchFamily="34" charset="0"/>
                  <a:ea typeface="Helvetica" charset="0"/>
                  <a:cs typeface="Helvetica" panose="020B0604020202020204" pitchFamily="34" charset="0"/>
                </a:endParaRPr>
              </a:p>
            </p:txBody>
          </p:sp>
          <p:sp>
            <p:nvSpPr>
              <p:cNvPr id="114" name="Text Box 1760">
                <a:extLst>
                  <a:ext uri="{FF2B5EF4-FFF2-40B4-BE49-F238E27FC236}">
                    <a16:creationId xmlns:a16="http://schemas.microsoft.com/office/drawing/2014/main" id="{BB262C8C-3381-403B-9995-DF1EEC7075FC}"/>
                  </a:ext>
                </a:extLst>
              </p:cNvPr>
              <p:cNvSpPr txBox="1">
                <a:spLocks noChangeArrowheads="1"/>
              </p:cNvSpPr>
              <p:nvPr/>
            </p:nvSpPr>
            <p:spPr bwMode="auto">
              <a:xfrm>
                <a:off x="8132712" y="2873094"/>
                <a:ext cx="844569"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121.06.04</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Utility Plant</a:t>
                </a:r>
              </a:p>
              <a:p>
                <a:pPr algn="ctr">
                  <a:spcBef>
                    <a:spcPts val="300"/>
                  </a:spcBef>
                  <a:spcAft>
                    <a:spcPts val="0"/>
                  </a:spcAft>
                </a:pPr>
                <a:r>
                  <a:rPr lang="en-US" sz="700" b="1" dirty="0">
                    <a:latin typeface="Helvetica" pitchFamily="34" charset="0"/>
                  </a:rPr>
                  <a:t>E. Alcaraz</a:t>
                </a:r>
                <a:endParaRPr lang="en-US" sz="100" b="1" dirty="0">
                  <a:latin typeface="Helvetica" pitchFamily="34" charset="0"/>
                  <a:ea typeface="Helvetica" charset="0"/>
                  <a:cs typeface="Helvetica" panose="020B0604020202020204" pitchFamily="34" charset="0"/>
                </a:endParaRPr>
              </a:p>
            </p:txBody>
          </p:sp>
          <p:sp>
            <p:nvSpPr>
              <p:cNvPr id="115" name="Text Box 1760">
                <a:extLst>
                  <a:ext uri="{FF2B5EF4-FFF2-40B4-BE49-F238E27FC236}">
                    <a16:creationId xmlns:a16="http://schemas.microsoft.com/office/drawing/2014/main" id="{15BE54D0-467A-4FCA-AF8F-8BB4C7BC6D82}"/>
                  </a:ext>
                </a:extLst>
              </p:cNvPr>
              <p:cNvSpPr txBox="1">
                <a:spLocks noChangeArrowheads="1"/>
              </p:cNvSpPr>
              <p:nvPr/>
            </p:nvSpPr>
            <p:spPr bwMode="auto">
              <a:xfrm>
                <a:off x="8132711" y="3363078"/>
                <a:ext cx="844569" cy="42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121.06.05</a:t>
                </a:r>
              </a:p>
              <a:p>
                <a:pPr algn="ctr">
                  <a:spcBef>
                    <a:spcPts val="300"/>
                  </a:spcBef>
                  <a:spcAft>
                    <a:spcPts val="0"/>
                  </a:spcAft>
                </a:pPr>
                <a:r>
                  <a:rPr lang="en-US" sz="700" dirty="0" err="1">
                    <a:latin typeface="Helvetica" panose="020B0604020202020204" pitchFamily="34" charset="0"/>
                    <a:ea typeface="Helvetica" charset="0"/>
                    <a:cs typeface="Helvetica" panose="020B0604020202020204" pitchFamily="34" charset="0"/>
                  </a:rPr>
                  <a:t>Linac</a:t>
                </a:r>
                <a:r>
                  <a:rPr lang="en-US" sz="700" dirty="0">
                    <a:latin typeface="Helvetica" panose="020B0604020202020204" pitchFamily="34" charset="0"/>
                    <a:ea typeface="Helvetica" charset="0"/>
                    <a:cs typeface="Helvetica" panose="020B0604020202020204" pitchFamily="34" charset="0"/>
                  </a:rPr>
                  <a:t> Complex </a:t>
                </a:r>
              </a:p>
              <a:p>
                <a:pPr algn="ctr">
                  <a:spcBef>
                    <a:spcPts val="300"/>
                  </a:spcBef>
                  <a:spcAft>
                    <a:spcPts val="0"/>
                  </a:spcAft>
                </a:pPr>
                <a:r>
                  <a:rPr lang="en-US" sz="700" b="1" dirty="0">
                    <a:latin typeface="Helvetica" pitchFamily="34" charset="0"/>
                  </a:rPr>
                  <a:t>E. Alcaraz</a:t>
                </a:r>
                <a:endParaRPr lang="en-US" sz="100" b="1" dirty="0">
                  <a:latin typeface="Helvetica" pitchFamily="34" charset="0"/>
                  <a:ea typeface="Helvetica" charset="0"/>
                  <a:cs typeface="Helvetica" panose="020B0604020202020204" pitchFamily="34" charset="0"/>
                </a:endParaRPr>
              </a:p>
            </p:txBody>
          </p:sp>
          <p:cxnSp>
            <p:nvCxnSpPr>
              <p:cNvPr id="116" name="Elbow Connector 52">
                <a:extLst>
                  <a:ext uri="{FF2B5EF4-FFF2-40B4-BE49-F238E27FC236}">
                    <a16:creationId xmlns:a16="http://schemas.microsoft.com/office/drawing/2014/main" id="{65E70D36-4E99-45AA-BF22-0A616FDADE9A}"/>
                  </a:ext>
                </a:extLst>
              </p:cNvPr>
              <p:cNvCxnSpPr>
                <a:cxnSpLocks/>
                <a:stCxn id="117" idx="1"/>
              </p:cNvCxnSpPr>
              <p:nvPr/>
            </p:nvCxnSpPr>
            <p:spPr>
              <a:xfrm rot="10800000">
                <a:off x="7973810" y="1205836"/>
                <a:ext cx="158901" cy="285847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 Box 1760">
                <a:extLst>
                  <a:ext uri="{FF2B5EF4-FFF2-40B4-BE49-F238E27FC236}">
                    <a16:creationId xmlns:a16="http://schemas.microsoft.com/office/drawing/2014/main" id="{56A19A2B-3992-4A04-AED4-2BFE3553F69C}"/>
                  </a:ext>
                </a:extLst>
              </p:cNvPr>
              <p:cNvSpPr txBox="1">
                <a:spLocks noChangeArrowheads="1"/>
              </p:cNvSpPr>
              <p:nvPr/>
            </p:nvSpPr>
            <p:spPr bwMode="auto">
              <a:xfrm>
                <a:off x="8132710" y="3851316"/>
                <a:ext cx="844567"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121.06.06</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Booster Connection</a:t>
                </a:r>
              </a:p>
              <a:p>
                <a:pPr algn="ctr">
                  <a:spcBef>
                    <a:spcPts val="300"/>
                  </a:spcBef>
                  <a:spcAft>
                    <a:spcPts val="0"/>
                  </a:spcAft>
                </a:pPr>
                <a:r>
                  <a:rPr lang="en-US" sz="700" b="1" dirty="0">
                    <a:latin typeface="Helvetica" pitchFamily="34" charset="0"/>
                  </a:rPr>
                  <a:t>E. Alcaraz</a:t>
                </a:r>
                <a:endParaRPr lang="en-US" sz="100" b="1" dirty="0">
                  <a:latin typeface="Helvetica" pitchFamily="34" charset="0"/>
                  <a:ea typeface="Helvetica" charset="0"/>
                  <a:cs typeface="Helvetica" panose="020B0604020202020204" pitchFamily="34" charset="0"/>
                </a:endParaRPr>
              </a:p>
            </p:txBody>
          </p:sp>
          <p:sp>
            <p:nvSpPr>
              <p:cNvPr id="118" name="Text Box 1760">
                <a:extLst>
                  <a:ext uri="{FF2B5EF4-FFF2-40B4-BE49-F238E27FC236}">
                    <a16:creationId xmlns:a16="http://schemas.microsoft.com/office/drawing/2014/main" id="{FC5F7CA3-7A05-4175-B9E0-5581BEEDE894}"/>
                  </a:ext>
                </a:extLst>
              </p:cNvPr>
              <p:cNvSpPr txBox="1">
                <a:spLocks noChangeArrowheads="1"/>
              </p:cNvSpPr>
              <p:nvPr/>
            </p:nvSpPr>
            <p:spPr bwMode="auto">
              <a:xfrm>
                <a:off x="8125865" y="1308171"/>
                <a:ext cx="852155" cy="420624"/>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121.06.01</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Project Management</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S. Dixon</a:t>
                </a:r>
              </a:p>
            </p:txBody>
          </p:sp>
          <p:sp>
            <p:nvSpPr>
              <p:cNvPr id="119" name="Text Box 1760">
                <a:extLst>
                  <a:ext uri="{FF2B5EF4-FFF2-40B4-BE49-F238E27FC236}">
                    <a16:creationId xmlns:a16="http://schemas.microsoft.com/office/drawing/2014/main" id="{E18D6AB8-AA09-4A0B-B538-3CC80FEA3159}"/>
                  </a:ext>
                </a:extLst>
              </p:cNvPr>
              <p:cNvSpPr txBox="1">
                <a:spLocks noChangeArrowheads="1"/>
              </p:cNvSpPr>
              <p:nvPr/>
            </p:nvSpPr>
            <p:spPr bwMode="auto">
              <a:xfrm>
                <a:off x="8132770" y="2283263"/>
                <a:ext cx="844567" cy="526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solidFill>
                      <a:schemeClr val="tx2"/>
                    </a:solidFill>
                    <a:latin typeface="Helvetica" panose="020B0604020202020204" pitchFamily="34" charset="0"/>
                    <a:ea typeface="Helvetica" charset="0"/>
                    <a:cs typeface="Helvetica" panose="020B0604020202020204" pitchFamily="34" charset="0"/>
                  </a:rPr>
                  <a:t>WBS 121.06.03</a:t>
                </a:r>
              </a:p>
              <a:p>
                <a:pPr algn="ctr">
                  <a:spcBef>
                    <a:spcPts val="300"/>
                  </a:spcBef>
                  <a:spcAft>
                    <a:spcPts val="0"/>
                  </a:spcAft>
                </a:pPr>
                <a:r>
                  <a:rPr lang="en-US" sz="700" dirty="0" err="1">
                    <a:solidFill>
                      <a:schemeClr val="tx2"/>
                    </a:solidFill>
                    <a:latin typeface="Helvetica" panose="020B0604020202020204" pitchFamily="34" charset="0"/>
                    <a:ea typeface="Helvetica" charset="0"/>
                    <a:cs typeface="Helvetica" panose="020B0604020202020204" pitchFamily="34" charset="0"/>
                  </a:rPr>
                  <a:t>Cryoplant</a:t>
                </a:r>
                <a:r>
                  <a:rPr lang="en-US" sz="700" dirty="0">
                    <a:solidFill>
                      <a:schemeClr val="tx2"/>
                    </a:solidFill>
                    <a:latin typeface="Helvetica" panose="020B0604020202020204" pitchFamily="34" charset="0"/>
                    <a:ea typeface="Helvetica" charset="0"/>
                    <a:cs typeface="Helvetica" panose="020B0604020202020204" pitchFamily="34" charset="0"/>
                  </a:rPr>
                  <a:t> Building</a:t>
                </a:r>
              </a:p>
              <a:p>
                <a:pPr algn="ctr">
                  <a:spcBef>
                    <a:spcPts val="300"/>
                  </a:spcBef>
                  <a:spcAft>
                    <a:spcPts val="0"/>
                  </a:spcAft>
                </a:pPr>
                <a:r>
                  <a:rPr lang="en-US" sz="700" b="1" dirty="0">
                    <a:solidFill>
                      <a:schemeClr val="tx2"/>
                    </a:solidFill>
                    <a:latin typeface="Helvetica" panose="020B0604020202020204" pitchFamily="34" charset="0"/>
                    <a:ea typeface="Helvetica" charset="0"/>
                    <a:cs typeface="Helvetica" panose="020B0604020202020204" pitchFamily="34" charset="0"/>
                  </a:rPr>
                  <a:t>S. Dixon        </a:t>
                </a:r>
                <a:endParaRPr lang="en-US" sz="700" dirty="0">
                  <a:solidFill>
                    <a:schemeClr val="tx2"/>
                  </a:solidFill>
                  <a:latin typeface="Helvetica" panose="020B0604020202020204" pitchFamily="34" charset="0"/>
                  <a:ea typeface="Helvetica" charset="0"/>
                  <a:cs typeface="Helvetica" panose="020B0604020202020204" pitchFamily="34" charset="0"/>
                </a:endParaRPr>
              </a:p>
            </p:txBody>
          </p:sp>
          <p:sp>
            <p:nvSpPr>
              <p:cNvPr id="120" name="Text Box 1873">
                <a:extLst>
                  <a:ext uri="{FF2B5EF4-FFF2-40B4-BE49-F238E27FC236}">
                    <a16:creationId xmlns:a16="http://schemas.microsoft.com/office/drawing/2014/main" id="{DE0CB294-C17F-4E0B-9479-9DCD7CA20D9E}"/>
                  </a:ext>
                </a:extLst>
              </p:cNvPr>
              <p:cNvSpPr txBox="1">
                <a:spLocks noChangeArrowheads="1"/>
              </p:cNvSpPr>
              <p:nvPr/>
            </p:nvSpPr>
            <p:spPr bwMode="auto">
              <a:xfrm>
                <a:off x="7843170" y="582343"/>
                <a:ext cx="1261873" cy="626457"/>
              </a:xfrm>
              <a:prstGeom prst="rect">
                <a:avLst/>
              </a:prstGeom>
              <a:solidFill>
                <a:srgbClr val="FFFFFF"/>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WBS 121.06</a:t>
                </a:r>
              </a:p>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CONVENTIONAL </a:t>
                </a:r>
              </a:p>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FACILITIES</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S. Dixon</a:t>
                </a: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p:txBody>
          </p:sp>
          <p:cxnSp>
            <p:nvCxnSpPr>
              <p:cNvPr id="121" name="Elbow Connector 52">
                <a:extLst>
                  <a:ext uri="{FF2B5EF4-FFF2-40B4-BE49-F238E27FC236}">
                    <a16:creationId xmlns:a16="http://schemas.microsoft.com/office/drawing/2014/main" id="{B3506E1C-7B62-4759-A528-8D0018D36741}"/>
                  </a:ext>
                </a:extLst>
              </p:cNvPr>
              <p:cNvCxnSpPr>
                <a:cxnSpLocks/>
                <a:stCxn id="115" idx="1"/>
              </p:cNvCxnSpPr>
              <p:nvPr/>
            </p:nvCxnSpPr>
            <p:spPr>
              <a:xfrm rot="10800000">
                <a:off x="7973809" y="1205837"/>
                <a:ext cx="158902" cy="237015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Elbow Connector 52">
                <a:extLst>
                  <a:ext uri="{FF2B5EF4-FFF2-40B4-BE49-F238E27FC236}">
                    <a16:creationId xmlns:a16="http://schemas.microsoft.com/office/drawing/2014/main" id="{F26462D7-C2E8-4F59-91D8-3DF16A8A26CB}"/>
                  </a:ext>
                </a:extLst>
              </p:cNvPr>
              <p:cNvCxnSpPr>
                <a:cxnSpLocks/>
                <a:stCxn id="114" idx="1"/>
              </p:cNvCxnSpPr>
              <p:nvPr/>
            </p:nvCxnSpPr>
            <p:spPr>
              <a:xfrm rot="10800000">
                <a:off x="7973810" y="1205838"/>
                <a:ext cx="158903" cy="188025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Elbow Connector 52">
                <a:extLst>
                  <a:ext uri="{FF2B5EF4-FFF2-40B4-BE49-F238E27FC236}">
                    <a16:creationId xmlns:a16="http://schemas.microsoft.com/office/drawing/2014/main" id="{86CBADC1-4781-4FB8-9FCF-0E9283BDFEC9}"/>
                  </a:ext>
                </a:extLst>
              </p:cNvPr>
              <p:cNvCxnSpPr>
                <a:cxnSpLocks/>
                <a:stCxn id="119" idx="1"/>
              </p:cNvCxnSpPr>
              <p:nvPr/>
            </p:nvCxnSpPr>
            <p:spPr>
              <a:xfrm rot="10800000">
                <a:off x="7973742" y="1201567"/>
                <a:ext cx="159028" cy="134480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Elbow Connector 52">
                <a:extLst>
                  <a:ext uri="{FF2B5EF4-FFF2-40B4-BE49-F238E27FC236}">
                    <a16:creationId xmlns:a16="http://schemas.microsoft.com/office/drawing/2014/main" id="{311C0683-FBE5-4968-A0FB-085416B355A6}"/>
                  </a:ext>
                </a:extLst>
              </p:cNvPr>
              <p:cNvCxnSpPr>
                <a:cxnSpLocks/>
                <a:stCxn id="113" idx="1"/>
              </p:cNvCxnSpPr>
              <p:nvPr/>
            </p:nvCxnSpPr>
            <p:spPr>
              <a:xfrm rot="10800000">
                <a:off x="7973742" y="1205839"/>
                <a:ext cx="161506" cy="79841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Elbow Connector 52">
                <a:extLst>
                  <a:ext uri="{FF2B5EF4-FFF2-40B4-BE49-F238E27FC236}">
                    <a16:creationId xmlns:a16="http://schemas.microsoft.com/office/drawing/2014/main" id="{B8FCDF6E-7382-4C2E-8E22-BFF2DEEB51B5}"/>
                  </a:ext>
                </a:extLst>
              </p:cNvPr>
              <p:cNvCxnSpPr>
                <a:cxnSpLocks/>
                <a:stCxn id="118" idx="1"/>
              </p:cNvCxnSpPr>
              <p:nvPr/>
            </p:nvCxnSpPr>
            <p:spPr>
              <a:xfrm rot="10800000">
                <a:off x="7973743" y="1200753"/>
                <a:ext cx="152123" cy="31773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42C9791-292F-410D-ABBB-6DB2822C29E6}"/>
                </a:ext>
              </a:extLst>
            </p:cNvPr>
            <p:cNvGrpSpPr/>
            <p:nvPr/>
          </p:nvGrpSpPr>
          <p:grpSpPr>
            <a:xfrm>
              <a:off x="1706104" y="504415"/>
              <a:ext cx="1615166" cy="4652677"/>
              <a:chOff x="1413863" y="572999"/>
              <a:chExt cx="1615166" cy="4652677"/>
            </a:xfrm>
          </p:grpSpPr>
          <p:sp>
            <p:nvSpPr>
              <p:cNvPr id="82" name="Text Box 1852">
                <a:extLst>
                  <a:ext uri="{FF2B5EF4-FFF2-40B4-BE49-F238E27FC236}">
                    <a16:creationId xmlns:a16="http://schemas.microsoft.com/office/drawing/2014/main" id="{117221AE-11A9-47EE-91A0-BB201073F520}"/>
                  </a:ext>
                </a:extLst>
              </p:cNvPr>
              <p:cNvSpPr txBox="1">
                <a:spLocks noChangeArrowheads="1"/>
              </p:cNvSpPr>
              <p:nvPr/>
            </p:nvSpPr>
            <p:spPr bwMode="auto">
              <a:xfrm>
                <a:off x="1413863" y="572999"/>
                <a:ext cx="1261874" cy="864212"/>
              </a:xfrm>
              <a:prstGeom prst="rect">
                <a:avLst/>
              </a:prstGeom>
              <a:solidFill>
                <a:srgbClr val="FFFFFF"/>
              </a:solidFill>
              <a:ln w="9525">
                <a:solidFill>
                  <a:schemeClr val="tx1"/>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800" u="sng" dirty="0">
                    <a:latin typeface="Helvetica" panose="020B0604020202020204" pitchFamily="34" charset="0"/>
                    <a:ea typeface="Helvetica" charset="0"/>
                    <a:cs typeface="Helvetica" panose="020B0604020202020204" pitchFamily="34" charset="0"/>
                  </a:rPr>
                  <a:t>WBS 121.02</a:t>
                </a:r>
              </a:p>
              <a:p>
                <a:pPr algn="ctr"/>
                <a:r>
                  <a:rPr lang="en-US" sz="800" u="sng" dirty="0">
                    <a:latin typeface="Helvetica" panose="020B0604020202020204" pitchFamily="34" charset="0"/>
                    <a:ea typeface="Helvetica" charset="0"/>
                    <a:cs typeface="Helvetica" panose="020B0604020202020204" pitchFamily="34" charset="0"/>
                  </a:rPr>
                  <a:t>SRF &amp; CRYO SYSTEMS</a:t>
                </a: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G. Wu</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C. Boffo</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Deputy System Mgr.</a:t>
                </a:r>
              </a:p>
            </p:txBody>
          </p:sp>
          <p:grpSp>
            <p:nvGrpSpPr>
              <p:cNvPr id="83" name="Group 82">
                <a:extLst>
                  <a:ext uri="{FF2B5EF4-FFF2-40B4-BE49-F238E27FC236}">
                    <a16:creationId xmlns:a16="http://schemas.microsoft.com/office/drawing/2014/main" id="{83F8EEE9-A36D-4E76-BCED-644896D26D86}"/>
                  </a:ext>
                </a:extLst>
              </p:cNvPr>
              <p:cNvGrpSpPr/>
              <p:nvPr/>
            </p:nvGrpSpPr>
            <p:grpSpPr>
              <a:xfrm>
                <a:off x="1468492" y="1437212"/>
                <a:ext cx="1560537" cy="3788464"/>
                <a:chOff x="1468492" y="1437212"/>
                <a:chExt cx="1560537" cy="3788464"/>
              </a:xfrm>
            </p:grpSpPr>
            <p:sp>
              <p:nvSpPr>
                <p:cNvPr id="84" name="Text Box 1760">
                  <a:extLst>
                    <a:ext uri="{FF2B5EF4-FFF2-40B4-BE49-F238E27FC236}">
                      <a16:creationId xmlns:a16="http://schemas.microsoft.com/office/drawing/2014/main" id="{EE796404-E275-4881-A030-22375BD04996}"/>
                    </a:ext>
                  </a:extLst>
                </p:cNvPr>
                <p:cNvSpPr txBox="1">
                  <a:spLocks noChangeArrowheads="1"/>
                </p:cNvSpPr>
                <p:nvPr/>
              </p:nvSpPr>
              <p:spPr bwMode="auto">
                <a:xfrm>
                  <a:off x="1636188" y="2011754"/>
                  <a:ext cx="844569" cy="533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121.02.02</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Half-wave Cryomodule</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J. Ozelis</a:t>
                  </a:r>
                  <a:endParaRPr lang="en-US" sz="700" dirty="0">
                    <a:latin typeface="Helvetica" panose="020B0604020202020204" pitchFamily="34" charset="0"/>
                    <a:ea typeface="Helvetica" charset="0"/>
                    <a:cs typeface="Helvetica" panose="020B0604020202020204" pitchFamily="34" charset="0"/>
                  </a:endParaRPr>
                </a:p>
              </p:txBody>
            </p:sp>
            <p:cxnSp>
              <p:nvCxnSpPr>
                <p:cNvPr id="85" name="Elbow Connector 55">
                  <a:extLst>
                    <a:ext uri="{FF2B5EF4-FFF2-40B4-BE49-F238E27FC236}">
                      <a16:creationId xmlns:a16="http://schemas.microsoft.com/office/drawing/2014/main" id="{06FC9588-C0CA-4C8E-83E2-E297FD5D5270}"/>
                    </a:ext>
                  </a:extLst>
                </p:cNvPr>
                <p:cNvCxnSpPr>
                  <a:cxnSpLocks/>
                  <a:stCxn id="95" idx="1"/>
                </p:cNvCxnSpPr>
                <p:nvPr/>
              </p:nvCxnSpPr>
              <p:spPr>
                <a:xfrm rot="10800000">
                  <a:off x="1470034" y="1820739"/>
                  <a:ext cx="171770" cy="313817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 Box 1760">
                  <a:extLst>
                    <a:ext uri="{FF2B5EF4-FFF2-40B4-BE49-F238E27FC236}">
                      <a16:creationId xmlns:a16="http://schemas.microsoft.com/office/drawing/2014/main" id="{6C074E1A-4DD6-4590-B06F-A947D6BCF092}"/>
                    </a:ext>
                  </a:extLst>
                </p:cNvPr>
                <p:cNvSpPr txBox="1">
                  <a:spLocks noChangeArrowheads="1"/>
                </p:cNvSpPr>
                <p:nvPr/>
              </p:nvSpPr>
              <p:spPr bwMode="auto">
                <a:xfrm>
                  <a:off x="1637205" y="1495468"/>
                  <a:ext cx="844569" cy="417638"/>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121.02.01</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Project Management</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G. Wu</a:t>
                  </a:r>
                  <a:endParaRPr lang="en-US" sz="700" dirty="0">
                    <a:latin typeface="Helvetica" panose="020B0604020202020204" pitchFamily="34" charset="0"/>
                    <a:ea typeface="Helvetica" charset="0"/>
                    <a:cs typeface="Helvetica" panose="020B0604020202020204" pitchFamily="34" charset="0"/>
                  </a:endParaRPr>
                </a:p>
              </p:txBody>
            </p:sp>
            <p:cxnSp>
              <p:nvCxnSpPr>
                <p:cNvPr id="87" name="Elbow Connector 55">
                  <a:extLst>
                    <a:ext uri="{FF2B5EF4-FFF2-40B4-BE49-F238E27FC236}">
                      <a16:creationId xmlns:a16="http://schemas.microsoft.com/office/drawing/2014/main" id="{617C49EA-DDCF-4D3C-8018-A1088699F575}"/>
                    </a:ext>
                  </a:extLst>
                </p:cNvPr>
                <p:cNvCxnSpPr>
                  <a:cxnSpLocks/>
                  <a:stCxn id="96" idx="1"/>
                </p:cNvCxnSpPr>
                <p:nvPr/>
              </p:nvCxnSpPr>
              <p:spPr>
                <a:xfrm rot="10800000">
                  <a:off x="1476880" y="4373884"/>
                  <a:ext cx="170067" cy="4148"/>
                </a:xfrm>
                <a:prstGeom prst="bentConnector3">
                  <a:avLst>
                    <a:gd name="adj1" fmla="val -919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Elbow Connector 55">
                  <a:extLst>
                    <a:ext uri="{FF2B5EF4-FFF2-40B4-BE49-F238E27FC236}">
                      <a16:creationId xmlns:a16="http://schemas.microsoft.com/office/drawing/2014/main" id="{9D7063AD-C4DE-451C-B7D4-25E12A937ED3}"/>
                    </a:ext>
                  </a:extLst>
                </p:cNvPr>
                <p:cNvCxnSpPr>
                  <a:cxnSpLocks/>
                  <a:stCxn id="100" idx="1"/>
                </p:cNvCxnSpPr>
                <p:nvPr/>
              </p:nvCxnSpPr>
              <p:spPr>
                <a:xfrm rot="10800000">
                  <a:off x="1470033" y="1437212"/>
                  <a:ext cx="170592" cy="219121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Elbow Connector 55">
                  <a:extLst>
                    <a:ext uri="{FF2B5EF4-FFF2-40B4-BE49-F238E27FC236}">
                      <a16:creationId xmlns:a16="http://schemas.microsoft.com/office/drawing/2014/main" id="{911C99C5-44A7-47CD-BF8F-6B881A477356}"/>
                    </a:ext>
                  </a:extLst>
                </p:cNvPr>
                <p:cNvCxnSpPr>
                  <a:cxnSpLocks/>
                  <a:stCxn id="108" idx="1"/>
                </p:cNvCxnSpPr>
                <p:nvPr/>
              </p:nvCxnSpPr>
              <p:spPr>
                <a:xfrm rot="10800000">
                  <a:off x="1471357" y="1446797"/>
                  <a:ext cx="170068" cy="141921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Elbow Connector 55">
                  <a:extLst>
                    <a:ext uri="{FF2B5EF4-FFF2-40B4-BE49-F238E27FC236}">
                      <a16:creationId xmlns:a16="http://schemas.microsoft.com/office/drawing/2014/main" id="{B88E98B8-E6C6-437C-B15E-DDE565C6165D}"/>
                    </a:ext>
                  </a:extLst>
                </p:cNvPr>
                <p:cNvCxnSpPr>
                  <a:cxnSpLocks/>
                  <a:stCxn id="84" idx="1"/>
                </p:cNvCxnSpPr>
                <p:nvPr/>
              </p:nvCxnSpPr>
              <p:spPr>
                <a:xfrm rot="10800000">
                  <a:off x="1471356" y="1441309"/>
                  <a:ext cx="164832" cy="83720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Elbow Connector 55">
                  <a:extLst>
                    <a:ext uri="{FF2B5EF4-FFF2-40B4-BE49-F238E27FC236}">
                      <a16:creationId xmlns:a16="http://schemas.microsoft.com/office/drawing/2014/main" id="{26C3986B-395F-4747-8AB4-02094D750A39}"/>
                    </a:ext>
                  </a:extLst>
                </p:cNvPr>
                <p:cNvCxnSpPr>
                  <a:cxnSpLocks/>
                </p:cNvCxnSpPr>
                <p:nvPr/>
              </p:nvCxnSpPr>
              <p:spPr>
                <a:xfrm rot="10800000">
                  <a:off x="1468492" y="1441309"/>
                  <a:ext cx="160325" cy="26297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0883402A-52ED-4F5C-93B9-FC029681653A}"/>
                    </a:ext>
                  </a:extLst>
                </p:cNvPr>
                <p:cNvGrpSpPr/>
                <p:nvPr/>
              </p:nvGrpSpPr>
              <p:grpSpPr>
                <a:xfrm>
                  <a:off x="1641425" y="2486857"/>
                  <a:ext cx="1307749" cy="658724"/>
                  <a:chOff x="1641425" y="2486857"/>
                  <a:chExt cx="1307749" cy="658724"/>
                </a:xfrm>
              </p:grpSpPr>
              <p:sp>
                <p:nvSpPr>
                  <p:cNvPr id="108" name="Text Box 1769">
                    <a:extLst>
                      <a:ext uri="{FF2B5EF4-FFF2-40B4-BE49-F238E27FC236}">
                        <a16:creationId xmlns:a16="http://schemas.microsoft.com/office/drawing/2014/main" id="{D1A3891B-A25B-43AF-9FA0-E78D88B1D6A2}"/>
                      </a:ext>
                    </a:extLst>
                  </p:cNvPr>
                  <p:cNvSpPr txBox="1">
                    <a:spLocks noChangeArrowheads="1"/>
                  </p:cNvSpPr>
                  <p:nvPr/>
                </p:nvSpPr>
                <p:spPr bwMode="auto">
                  <a:xfrm>
                    <a:off x="1641425" y="2586440"/>
                    <a:ext cx="840349" cy="559141"/>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121.02.03</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SSR Cryomodules</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 D. Passarelli</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C. Boffo - CAM</a:t>
                    </a:r>
                    <a:endParaRPr lang="en-US" sz="700" dirty="0">
                      <a:latin typeface="Helvetica" panose="020B0604020202020204" pitchFamily="34" charset="0"/>
                      <a:ea typeface="Helvetica" charset="0"/>
                      <a:cs typeface="Helvetica" panose="020B0604020202020204" pitchFamily="34" charset="0"/>
                    </a:endParaRPr>
                  </a:p>
                </p:txBody>
              </p:sp>
              <p:pic>
                <p:nvPicPr>
                  <p:cNvPr id="109" name="Picture 2" descr="image006">
                    <a:extLst>
                      <a:ext uri="{FF2B5EF4-FFF2-40B4-BE49-F238E27FC236}">
                        <a16:creationId xmlns:a16="http://schemas.microsoft.com/office/drawing/2014/main" id="{CF6195BB-97B9-4600-9460-1A2CB2A1E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572" y="2486857"/>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1" name="Connector: Elbow 110">
                    <a:extLst>
                      <a:ext uri="{FF2B5EF4-FFF2-40B4-BE49-F238E27FC236}">
                        <a16:creationId xmlns:a16="http://schemas.microsoft.com/office/drawing/2014/main" id="{5158C59C-F0CF-4590-8BD6-1BD74F76625A}"/>
                      </a:ext>
                    </a:extLst>
                  </p:cNvPr>
                  <p:cNvCxnSpPr>
                    <a:cxnSpLocks/>
                    <a:stCxn id="108" idx="3"/>
                    <a:endCxn id="109" idx="1"/>
                  </p:cNvCxnSpPr>
                  <p:nvPr/>
                </p:nvCxnSpPr>
                <p:spPr>
                  <a:xfrm flipV="1">
                    <a:off x="2481774" y="2673547"/>
                    <a:ext cx="95798" cy="192464"/>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2" name="Connector: Elbow 111">
                    <a:extLst>
                      <a:ext uri="{FF2B5EF4-FFF2-40B4-BE49-F238E27FC236}">
                        <a16:creationId xmlns:a16="http://schemas.microsoft.com/office/drawing/2014/main" id="{B1C28526-F2C2-40FA-976D-BA22CD46664B}"/>
                      </a:ext>
                    </a:extLst>
                  </p:cNvPr>
                  <p:cNvCxnSpPr>
                    <a:cxnSpLocks/>
                    <a:stCxn id="108" idx="3"/>
                  </p:cNvCxnSpPr>
                  <p:nvPr/>
                </p:nvCxnSpPr>
                <p:spPr>
                  <a:xfrm>
                    <a:off x="2481774" y="2866011"/>
                    <a:ext cx="139002" cy="82231"/>
                  </a:xfrm>
                  <a:prstGeom prst="bentConnector3">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3" name="Group 92">
                  <a:extLst>
                    <a:ext uri="{FF2B5EF4-FFF2-40B4-BE49-F238E27FC236}">
                      <a16:creationId xmlns:a16="http://schemas.microsoft.com/office/drawing/2014/main" id="{34EB0099-4F98-491A-8CD2-DCA0B3675E1E}"/>
                    </a:ext>
                  </a:extLst>
                </p:cNvPr>
                <p:cNvGrpSpPr/>
                <p:nvPr/>
              </p:nvGrpSpPr>
              <p:grpSpPr>
                <a:xfrm>
                  <a:off x="1640625" y="3175786"/>
                  <a:ext cx="1388404" cy="1022426"/>
                  <a:chOff x="1640625" y="3175786"/>
                  <a:chExt cx="1388404" cy="1022426"/>
                </a:xfrm>
              </p:grpSpPr>
              <p:sp>
                <p:nvSpPr>
                  <p:cNvPr id="100" name="Text Box 1769">
                    <a:extLst>
                      <a:ext uri="{FF2B5EF4-FFF2-40B4-BE49-F238E27FC236}">
                        <a16:creationId xmlns:a16="http://schemas.microsoft.com/office/drawing/2014/main" id="{C999C2EF-79B4-4C0A-BEC2-6BD1C2629BD0}"/>
                      </a:ext>
                    </a:extLst>
                  </p:cNvPr>
                  <p:cNvSpPr txBox="1">
                    <a:spLocks noChangeArrowheads="1"/>
                  </p:cNvSpPr>
                  <p:nvPr/>
                </p:nvSpPr>
                <p:spPr bwMode="auto">
                  <a:xfrm>
                    <a:off x="1640625" y="3204089"/>
                    <a:ext cx="833956" cy="848673"/>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121.02.04</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650 MHz Cryomodules</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F. </a:t>
                    </a:r>
                    <a:r>
                      <a:rPr lang="en-US" sz="700" b="1" dirty="0" err="1">
                        <a:latin typeface="Helvetica" panose="020B0604020202020204" pitchFamily="34" charset="0"/>
                        <a:ea typeface="Helvetica" charset="0"/>
                        <a:cs typeface="Helvetica" panose="020B0604020202020204" pitchFamily="34" charset="0"/>
                      </a:rPr>
                      <a:t>Furuta</a:t>
                    </a:r>
                    <a:endParaRPr lang="en-US" sz="700" b="1" dirty="0">
                      <a:latin typeface="Helvetica" panose="020B0604020202020204" pitchFamily="34" charset="0"/>
                      <a:ea typeface="Helvetica" charset="0"/>
                      <a:cs typeface="Helvetica" panose="020B0604020202020204" pitchFamily="34" charset="0"/>
                    </a:endParaRP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S. Chandrasekaran - CAM</a:t>
                    </a:r>
                    <a:endParaRPr lang="en-US" sz="700" dirty="0">
                      <a:latin typeface="Helvetica" panose="020B0604020202020204" pitchFamily="34" charset="0"/>
                      <a:ea typeface="Helvetica" charset="0"/>
                      <a:cs typeface="Helvetica" panose="020B0604020202020204" pitchFamily="34" charset="0"/>
                    </a:endParaRPr>
                  </a:p>
                </p:txBody>
              </p:sp>
              <p:pic>
                <p:nvPicPr>
                  <p:cNvPr id="102" name="Picture 101">
                    <a:extLst>
                      <a:ext uri="{FF2B5EF4-FFF2-40B4-BE49-F238E27FC236}">
                        <a16:creationId xmlns:a16="http://schemas.microsoft.com/office/drawing/2014/main" id="{2CD7CEC7-A87C-4C70-A732-E5026F6638E9}"/>
                      </a:ext>
                    </a:extLst>
                  </p:cNvPr>
                  <p:cNvPicPr>
                    <a:picLocks noChangeAspect="1"/>
                  </p:cNvPicPr>
                  <p:nvPr/>
                </p:nvPicPr>
                <p:blipFill>
                  <a:blip r:embed="rId3"/>
                  <a:stretch>
                    <a:fillRect/>
                  </a:stretch>
                </p:blipFill>
                <p:spPr>
                  <a:xfrm>
                    <a:off x="2620776" y="3982802"/>
                    <a:ext cx="408253" cy="215410"/>
                  </a:xfrm>
                  <a:prstGeom prst="rect">
                    <a:avLst/>
                  </a:prstGeom>
                </p:spPr>
              </p:pic>
              <p:pic>
                <p:nvPicPr>
                  <p:cNvPr id="103" name="Picture 102">
                    <a:extLst>
                      <a:ext uri="{FF2B5EF4-FFF2-40B4-BE49-F238E27FC236}">
                        <a16:creationId xmlns:a16="http://schemas.microsoft.com/office/drawing/2014/main" id="{D9D38115-F9CB-4DB9-815B-88AB18997144}"/>
                      </a:ext>
                    </a:extLst>
                  </p:cNvPr>
                  <p:cNvPicPr>
                    <a:picLocks noChangeAspect="1"/>
                  </p:cNvPicPr>
                  <p:nvPr/>
                </p:nvPicPr>
                <p:blipFill>
                  <a:blip r:embed="rId4"/>
                  <a:stretch>
                    <a:fillRect/>
                  </a:stretch>
                </p:blipFill>
                <p:spPr>
                  <a:xfrm>
                    <a:off x="2633255" y="3175786"/>
                    <a:ext cx="236431" cy="193298"/>
                  </a:xfrm>
                  <a:prstGeom prst="rect">
                    <a:avLst/>
                  </a:prstGeom>
                </p:spPr>
              </p:pic>
              <p:cxnSp>
                <p:nvCxnSpPr>
                  <p:cNvPr id="104" name="Connector: Elbow 103">
                    <a:extLst>
                      <a:ext uri="{FF2B5EF4-FFF2-40B4-BE49-F238E27FC236}">
                        <a16:creationId xmlns:a16="http://schemas.microsoft.com/office/drawing/2014/main" id="{A5DE647E-1692-46B5-B46C-97F18EE06331}"/>
                      </a:ext>
                    </a:extLst>
                  </p:cNvPr>
                  <p:cNvCxnSpPr>
                    <a:cxnSpLocks/>
                    <a:stCxn id="100" idx="3"/>
                    <a:endCxn id="103" idx="1"/>
                  </p:cNvCxnSpPr>
                  <p:nvPr/>
                </p:nvCxnSpPr>
                <p:spPr>
                  <a:xfrm flipV="1">
                    <a:off x="2474581" y="3272435"/>
                    <a:ext cx="158674" cy="355991"/>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5" name="Connector: Elbow 104">
                    <a:extLst>
                      <a:ext uri="{FF2B5EF4-FFF2-40B4-BE49-F238E27FC236}">
                        <a16:creationId xmlns:a16="http://schemas.microsoft.com/office/drawing/2014/main" id="{776E9C45-A352-4315-8166-BF743EBEAA3D}"/>
                      </a:ext>
                    </a:extLst>
                  </p:cNvPr>
                  <p:cNvCxnSpPr>
                    <a:cxnSpLocks/>
                    <a:stCxn id="100" idx="3"/>
                  </p:cNvCxnSpPr>
                  <p:nvPr/>
                </p:nvCxnSpPr>
                <p:spPr>
                  <a:xfrm flipV="1">
                    <a:off x="2474581" y="3510871"/>
                    <a:ext cx="154944" cy="117555"/>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 name="Connector: Elbow 105">
                    <a:extLst>
                      <a:ext uri="{FF2B5EF4-FFF2-40B4-BE49-F238E27FC236}">
                        <a16:creationId xmlns:a16="http://schemas.microsoft.com/office/drawing/2014/main" id="{DFD7BA14-A668-41DE-AD69-24D88FF863AE}"/>
                      </a:ext>
                    </a:extLst>
                  </p:cNvPr>
                  <p:cNvCxnSpPr>
                    <a:cxnSpLocks/>
                    <a:stCxn id="100" idx="3"/>
                    <a:endCxn id="128" idx="1"/>
                  </p:cNvCxnSpPr>
                  <p:nvPr/>
                </p:nvCxnSpPr>
                <p:spPr>
                  <a:xfrm>
                    <a:off x="2474581" y="3628426"/>
                    <a:ext cx="95617" cy="174437"/>
                  </a:xfrm>
                  <a:prstGeom prst="bentConnector3">
                    <a:avLst>
                      <a:gd name="adj1" fmla="val 79539"/>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7" name="Connector: Elbow 106">
                    <a:extLst>
                      <a:ext uri="{FF2B5EF4-FFF2-40B4-BE49-F238E27FC236}">
                        <a16:creationId xmlns:a16="http://schemas.microsoft.com/office/drawing/2014/main" id="{AFEDFAC7-0C49-4BD9-847C-8B846F464E70}"/>
                      </a:ext>
                    </a:extLst>
                  </p:cNvPr>
                  <p:cNvCxnSpPr>
                    <a:cxnSpLocks/>
                    <a:stCxn id="100" idx="3"/>
                    <a:endCxn id="102" idx="1"/>
                  </p:cNvCxnSpPr>
                  <p:nvPr/>
                </p:nvCxnSpPr>
                <p:spPr>
                  <a:xfrm>
                    <a:off x="2474581" y="3628426"/>
                    <a:ext cx="146195" cy="462081"/>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94" name="Group 93">
                  <a:extLst>
                    <a:ext uri="{FF2B5EF4-FFF2-40B4-BE49-F238E27FC236}">
                      <a16:creationId xmlns:a16="http://schemas.microsoft.com/office/drawing/2014/main" id="{B7655E34-C5C3-48A0-ABAE-1D72A3EC2496}"/>
                    </a:ext>
                  </a:extLst>
                </p:cNvPr>
                <p:cNvGrpSpPr/>
                <p:nvPr/>
              </p:nvGrpSpPr>
              <p:grpSpPr>
                <a:xfrm>
                  <a:off x="1646946" y="4111269"/>
                  <a:ext cx="977300" cy="533526"/>
                  <a:chOff x="1646946" y="4111269"/>
                  <a:chExt cx="977300" cy="533526"/>
                </a:xfrm>
              </p:grpSpPr>
              <p:sp>
                <p:nvSpPr>
                  <p:cNvPr id="96" name="Text Box 1760">
                    <a:extLst>
                      <a:ext uri="{FF2B5EF4-FFF2-40B4-BE49-F238E27FC236}">
                        <a16:creationId xmlns:a16="http://schemas.microsoft.com/office/drawing/2014/main" id="{0E60F68F-0B71-4E1D-BF61-22901DF15365}"/>
                      </a:ext>
                    </a:extLst>
                  </p:cNvPr>
                  <p:cNvSpPr txBox="1">
                    <a:spLocks noChangeArrowheads="1"/>
                  </p:cNvSpPr>
                  <p:nvPr/>
                </p:nvSpPr>
                <p:spPr bwMode="auto">
                  <a:xfrm>
                    <a:off x="1646946" y="4111269"/>
                    <a:ext cx="829610" cy="533526"/>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121.02.05</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Cryogenic Plant</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B. Hansen </a:t>
                    </a:r>
                    <a:endParaRPr lang="en-US" sz="700" dirty="0">
                      <a:latin typeface="Helvetica" panose="020B0604020202020204" pitchFamily="34" charset="0"/>
                      <a:ea typeface="Helvetica" charset="0"/>
                      <a:cs typeface="Helvetica" panose="020B0604020202020204" pitchFamily="34" charset="0"/>
                    </a:endParaRPr>
                  </a:p>
                </p:txBody>
              </p:sp>
              <p:cxnSp>
                <p:nvCxnSpPr>
                  <p:cNvPr id="98" name="Straight Connector 97">
                    <a:extLst>
                      <a:ext uri="{FF2B5EF4-FFF2-40B4-BE49-F238E27FC236}">
                        <a16:creationId xmlns:a16="http://schemas.microsoft.com/office/drawing/2014/main" id="{6A0B13D0-7519-4BFC-8E84-FCEF646B81B9}"/>
                      </a:ext>
                    </a:extLst>
                  </p:cNvPr>
                  <p:cNvCxnSpPr>
                    <a:cxnSpLocks/>
                    <a:stCxn id="96" idx="3"/>
                  </p:cNvCxnSpPr>
                  <p:nvPr/>
                </p:nvCxnSpPr>
                <p:spPr>
                  <a:xfrm flipV="1">
                    <a:off x="2476556" y="4375815"/>
                    <a:ext cx="147690" cy="221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95" name="Text Box 1769">
                  <a:extLst>
                    <a:ext uri="{FF2B5EF4-FFF2-40B4-BE49-F238E27FC236}">
                      <a16:creationId xmlns:a16="http://schemas.microsoft.com/office/drawing/2014/main" id="{A597A6C5-947D-46C7-AD55-D12ED3E0F5BC}"/>
                    </a:ext>
                  </a:extLst>
                </p:cNvPr>
                <p:cNvSpPr txBox="1">
                  <a:spLocks noChangeArrowheads="1"/>
                </p:cNvSpPr>
                <p:nvPr/>
              </p:nvSpPr>
              <p:spPr bwMode="auto">
                <a:xfrm>
                  <a:off x="1641804" y="4692150"/>
                  <a:ext cx="829611" cy="533526"/>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121.02.06</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Cryogenic Distribution</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A. Dalesandro</a:t>
                  </a:r>
                </a:p>
              </p:txBody>
            </p:sp>
          </p:grpSp>
        </p:grpSp>
        <p:grpSp>
          <p:nvGrpSpPr>
            <p:cNvPr id="17" name="Group 16">
              <a:extLst>
                <a:ext uri="{FF2B5EF4-FFF2-40B4-BE49-F238E27FC236}">
                  <a16:creationId xmlns:a16="http://schemas.microsoft.com/office/drawing/2014/main" id="{581D2034-EA20-46DC-ADC3-5B5094EC960F}"/>
                </a:ext>
              </a:extLst>
            </p:cNvPr>
            <p:cNvGrpSpPr/>
            <p:nvPr/>
          </p:nvGrpSpPr>
          <p:grpSpPr>
            <a:xfrm>
              <a:off x="3335807" y="500620"/>
              <a:ext cx="1261874" cy="5341779"/>
              <a:chOff x="3687632" y="568057"/>
              <a:chExt cx="1261874" cy="5341779"/>
            </a:xfrm>
          </p:grpSpPr>
          <p:sp>
            <p:nvSpPr>
              <p:cNvPr id="51" name="Text Box 1836">
                <a:extLst>
                  <a:ext uri="{FF2B5EF4-FFF2-40B4-BE49-F238E27FC236}">
                    <a16:creationId xmlns:a16="http://schemas.microsoft.com/office/drawing/2014/main" id="{CB33E7F9-D41C-4412-90ED-5FFD8FEF12DD}"/>
                  </a:ext>
                </a:extLst>
              </p:cNvPr>
              <p:cNvSpPr txBox="1">
                <a:spLocks noChangeArrowheads="1"/>
              </p:cNvSpPr>
              <p:nvPr/>
            </p:nvSpPr>
            <p:spPr bwMode="auto">
              <a:xfrm>
                <a:off x="3687632" y="568057"/>
                <a:ext cx="1261874" cy="636025"/>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WBS 121.03</a:t>
                </a:r>
              </a:p>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ACCELERATOR SYSTEMS</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E. Harms</a:t>
                </a: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p:txBody>
          </p:sp>
          <p:grpSp>
            <p:nvGrpSpPr>
              <p:cNvPr id="52" name="Group 51">
                <a:extLst>
                  <a:ext uri="{FF2B5EF4-FFF2-40B4-BE49-F238E27FC236}">
                    <a16:creationId xmlns:a16="http://schemas.microsoft.com/office/drawing/2014/main" id="{9BF70A54-518F-4C18-89C2-32C35D1730E7}"/>
                  </a:ext>
                </a:extLst>
              </p:cNvPr>
              <p:cNvGrpSpPr/>
              <p:nvPr/>
            </p:nvGrpSpPr>
            <p:grpSpPr>
              <a:xfrm>
                <a:off x="3797267" y="1185578"/>
                <a:ext cx="1108387" cy="4724258"/>
                <a:chOff x="3797267" y="1185578"/>
                <a:chExt cx="1108387" cy="4724258"/>
              </a:xfrm>
            </p:grpSpPr>
            <p:sp>
              <p:nvSpPr>
                <p:cNvPr id="53" name="Text Box 1760">
                  <a:extLst>
                    <a:ext uri="{FF2B5EF4-FFF2-40B4-BE49-F238E27FC236}">
                      <a16:creationId xmlns:a16="http://schemas.microsoft.com/office/drawing/2014/main" id="{99670964-28AE-4DAF-A0C6-854FC739944C}"/>
                    </a:ext>
                  </a:extLst>
                </p:cNvPr>
                <p:cNvSpPr txBox="1">
                  <a:spLocks noChangeArrowheads="1"/>
                </p:cNvSpPr>
                <p:nvPr/>
              </p:nvSpPr>
              <p:spPr bwMode="auto">
                <a:xfrm>
                  <a:off x="3950548" y="3989630"/>
                  <a:ext cx="853131" cy="469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solidFill>
                        <a:schemeClr val="tx2"/>
                      </a:solidFill>
                      <a:latin typeface="Helvetica" panose="020B0604020202020204" pitchFamily="34" charset="0"/>
                      <a:ea typeface="Helvetica" charset="0"/>
                      <a:cs typeface="Helvetica" panose="020B0604020202020204" pitchFamily="34" charset="0"/>
                    </a:rPr>
                    <a:t>WBS 121.03.06</a:t>
                  </a:r>
                </a:p>
                <a:p>
                  <a:pPr algn="ctr">
                    <a:spcBef>
                      <a:spcPts val="300"/>
                    </a:spcBef>
                    <a:spcAft>
                      <a:spcPts val="0"/>
                    </a:spcAft>
                  </a:pPr>
                  <a:r>
                    <a:rPr lang="en-US" sz="700" dirty="0">
                      <a:solidFill>
                        <a:schemeClr val="tx2"/>
                      </a:solidFill>
                      <a:latin typeface="Helvetica" panose="020B0604020202020204" pitchFamily="34" charset="0"/>
                      <a:ea typeface="Helvetica" charset="0"/>
                      <a:cs typeface="Helvetica" panose="020B0604020202020204" pitchFamily="34" charset="0"/>
                    </a:rPr>
                    <a:t>Vacuum</a:t>
                  </a:r>
                </a:p>
                <a:p>
                  <a:pPr algn="ctr">
                    <a:spcBef>
                      <a:spcPts val="300"/>
                    </a:spcBef>
                    <a:spcAft>
                      <a:spcPts val="0"/>
                    </a:spcAft>
                  </a:pPr>
                  <a:r>
                    <a:rPr lang="en-US" sz="700" b="1" dirty="0">
                      <a:solidFill>
                        <a:schemeClr val="tx2"/>
                      </a:solidFill>
                      <a:latin typeface="Helvetica" panose="020B0604020202020204" pitchFamily="34" charset="0"/>
                      <a:ea typeface="Helvetica" charset="0"/>
                      <a:cs typeface="Helvetica" panose="020B0604020202020204" pitchFamily="34" charset="0"/>
                    </a:rPr>
                    <a:t>R. Campos</a:t>
                  </a:r>
                  <a:endParaRPr lang="en-US" sz="700" dirty="0">
                    <a:solidFill>
                      <a:schemeClr val="tx2"/>
                    </a:solidFill>
                    <a:latin typeface="Helvetica" panose="020B0604020202020204" pitchFamily="34" charset="0"/>
                    <a:ea typeface="Helvetica" charset="0"/>
                    <a:cs typeface="Helvetica" panose="020B0604020202020204" pitchFamily="34" charset="0"/>
                  </a:endParaRPr>
                </a:p>
              </p:txBody>
            </p:sp>
            <p:sp>
              <p:nvSpPr>
                <p:cNvPr id="54" name="Text Box 1760">
                  <a:extLst>
                    <a:ext uri="{FF2B5EF4-FFF2-40B4-BE49-F238E27FC236}">
                      <a16:creationId xmlns:a16="http://schemas.microsoft.com/office/drawing/2014/main" id="{FEE579AE-6A26-4447-B5CB-BB9B3409B100}"/>
                    </a:ext>
                  </a:extLst>
                </p:cNvPr>
                <p:cNvSpPr txBox="1">
                  <a:spLocks noChangeArrowheads="1"/>
                </p:cNvSpPr>
                <p:nvPr/>
              </p:nvSpPr>
              <p:spPr bwMode="auto">
                <a:xfrm>
                  <a:off x="3959112" y="4494887"/>
                  <a:ext cx="844567"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WBS 121.03.07</a:t>
                  </a:r>
                </a:p>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Controls</a:t>
                  </a:r>
                  <a:endParaRPr lang="en-US" sz="9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J. Patrick</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B. Drendel - CAM</a:t>
                  </a:r>
                  <a:endParaRPr lang="en-US" sz="900" dirty="0">
                    <a:latin typeface="Helvetica" panose="020B0604020202020204" pitchFamily="34" charset="0"/>
                    <a:ea typeface="Helvetica" charset="0"/>
                    <a:cs typeface="Helvetica" panose="020B0604020202020204" pitchFamily="34" charset="0"/>
                  </a:endParaRPr>
                </a:p>
              </p:txBody>
            </p:sp>
            <p:sp>
              <p:nvSpPr>
                <p:cNvPr id="55" name="Text Box 1760">
                  <a:extLst>
                    <a:ext uri="{FF2B5EF4-FFF2-40B4-BE49-F238E27FC236}">
                      <a16:creationId xmlns:a16="http://schemas.microsoft.com/office/drawing/2014/main" id="{EE2683E2-4998-48AD-A5D2-8B4FE5CE0B5F}"/>
                    </a:ext>
                  </a:extLst>
                </p:cNvPr>
                <p:cNvSpPr txBox="1">
                  <a:spLocks noChangeArrowheads="1"/>
                </p:cNvSpPr>
                <p:nvPr/>
              </p:nvSpPr>
              <p:spPr bwMode="auto">
                <a:xfrm>
                  <a:off x="3953721" y="4973327"/>
                  <a:ext cx="837403"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121.03.08</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Safety Systems</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R. </a:t>
                  </a:r>
                  <a:r>
                    <a:rPr lang="en-US" sz="700" b="1" dirty="0" err="1">
                      <a:latin typeface="Helvetica" panose="020B0604020202020204" pitchFamily="34" charset="0"/>
                      <a:ea typeface="Helvetica" charset="0"/>
                      <a:cs typeface="Helvetica" panose="020B0604020202020204" pitchFamily="34" charset="0"/>
                    </a:rPr>
                    <a:t>Zifko</a:t>
                  </a:r>
                  <a:endParaRPr lang="en-US" sz="700" dirty="0">
                    <a:latin typeface="Helvetica" panose="020B0604020202020204" pitchFamily="34" charset="0"/>
                    <a:ea typeface="Helvetica" charset="0"/>
                    <a:cs typeface="Helvetica" panose="020B0604020202020204" pitchFamily="34" charset="0"/>
                  </a:endParaRPr>
                </a:p>
              </p:txBody>
            </p:sp>
            <p:sp>
              <p:nvSpPr>
                <p:cNvPr id="56" name="Text Box 1760">
                  <a:extLst>
                    <a:ext uri="{FF2B5EF4-FFF2-40B4-BE49-F238E27FC236}">
                      <a16:creationId xmlns:a16="http://schemas.microsoft.com/office/drawing/2014/main" id="{D601B227-EF56-4232-A4EA-F7B782F9A2F8}"/>
                    </a:ext>
                  </a:extLst>
                </p:cNvPr>
                <p:cNvSpPr txBox="1">
                  <a:spLocks noChangeArrowheads="1"/>
                </p:cNvSpPr>
                <p:nvPr/>
              </p:nvSpPr>
              <p:spPr bwMode="auto">
                <a:xfrm>
                  <a:off x="3945232" y="1285271"/>
                  <a:ext cx="844569" cy="425991"/>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121.03.01</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Project Management </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E. Harms</a:t>
                  </a:r>
                  <a:endParaRPr lang="en-US" sz="700" dirty="0">
                    <a:latin typeface="Helvetica" panose="020B0604020202020204" pitchFamily="34" charset="0"/>
                    <a:ea typeface="Helvetica" charset="0"/>
                    <a:cs typeface="Helvetica" panose="020B0604020202020204" pitchFamily="34" charset="0"/>
                  </a:endParaRPr>
                </a:p>
              </p:txBody>
            </p:sp>
            <p:sp>
              <p:nvSpPr>
                <p:cNvPr id="57" name="Text Box 1760">
                  <a:extLst>
                    <a:ext uri="{FF2B5EF4-FFF2-40B4-BE49-F238E27FC236}">
                      <a16:creationId xmlns:a16="http://schemas.microsoft.com/office/drawing/2014/main" id="{1F0F947E-7527-4206-8A43-BDD9E43D0DB0}"/>
                    </a:ext>
                  </a:extLst>
                </p:cNvPr>
                <p:cNvSpPr txBox="1">
                  <a:spLocks noChangeArrowheads="1"/>
                </p:cNvSpPr>
                <p:nvPr/>
              </p:nvSpPr>
              <p:spPr bwMode="auto">
                <a:xfrm>
                  <a:off x="3949343" y="1754346"/>
                  <a:ext cx="841249" cy="428841"/>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121.03.02</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MPS</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A. Warner</a:t>
                  </a:r>
                  <a:endParaRPr lang="en-US" sz="700" dirty="0">
                    <a:latin typeface="Helvetica" panose="020B0604020202020204" pitchFamily="34" charset="0"/>
                    <a:ea typeface="Helvetica" charset="0"/>
                    <a:cs typeface="Helvetica" panose="020B0604020202020204" pitchFamily="34" charset="0"/>
                  </a:endParaRPr>
                </a:p>
              </p:txBody>
            </p:sp>
            <p:cxnSp>
              <p:nvCxnSpPr>
                <p:cNvPr id="58" name="Elbow Connector 55">
                  <a:extLst>
                    <a:ext uri="{FF2B5EF4-FFF2-40B4-BE49-F238E27FC236}">
                      <a16:creationId xmlns:a16="http://schemas.microsoft.com/office/drawing/2014/main" id="{255FE518-59D5-47F2-BA9C-0D5A61D879AF}"/>
                    </a:ext>
                  </a:extLst>
                </p:cNvPr>
                <p:cNvCxnSpPr>
                  <a:cxnSpLocks/>
                  <a:stCxn id="56" idx="1"/>
                </p:cNvCxnSpPr>
                <p:nvPr/>
              </p:nvCxnSpPr>
              <p:spPr>
                <a:xfrm rot="10800000">
                  <a:off x="3797268" y="1197343"/>
                  <a:ext cx="147964" cy="30092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5">
                  <a:extLst>
                    <a:ext uri="{FF2B5EF4-FFF2-40B4-BE49-F238E27FC236}">
                      <a16:creationId xmlns:a16="http://schemas.microsoft.com/office/drawing/2014/main" id="{A24C772A-1B15-4F16-97DA-C99C2EADE08F}"/>
                    </a:ext>
                  </a:extLst>
                </p:cNvPr>
                <p:cNvCxnSpPr>
                  <a:cxnSpLocks/>
                  <a:stCxn id="57" idx="1"/>
                </p:cNvCxnSpPr>
                <p:nvPr/>
              </p:nvCxnSpPr>
              <p:spPr>
                <a:xfrm rot="10800000">
                  <a:off x="3797269" y="1192589"/>
                  <a:ext cx="152075" cy="77617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lbow Connector 55">
                  <a:extLst>
                    <a:ext uri="{FF2B5EF4-FFF2-40B4-BE49-F238E27FC236}">
                      <a16:creationId xmlns:a16="http://schemas.microsoft.com/office/drawing/2014/main" id="{CEC7C098-524A-4A21-A033-02B70C2E973D}"/>
                    </a:ext>
                  </a:extLst>
                </p:cNvPr>
                <p:cNvCxnSpPr>
                  <a:cxnSpLocks/>
                  <a:stCxn id="75" idx="1"/>
                </p:cNvCxnSpPr>
                <p:nvPr/>
              </p:nvCxnSpPr>
              <p:spPr>
                <a:xfrm rot="10800000">
                  <a:off x="3797269" y="1185578"/>
                  <a:ext cx="155117" cy="133946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lbow Connector 55">
                  <a:extLst>
                    <a:ext uri="{FF2B5EF4-FFF2-40B4-BE49-F238E27FC236}">
                      <a16:creationId xmlns:a16="http://schemas.microsoft.com/office/drawing/2014/main" id="{87E56082-243F-446C-9F6A-152B94323CF3}"/>
                    </a:ext>
                  </a:extLst>
                </p:cNvPr>
                <p:cNvCxnSpPr>
                  <a:cxnSpLocks/>
                  <a:stCxn id="80" idx="1"/>
                </p:cNvCxnSpPr>
                <p:nvPr/>
              </p:nvCxnSpPr>
              <p:spPr>
                <a:xfrm rot="10800000">
                  <a:off x="3797268" y="1192590"/>
                  <a:ext cx="152684" cy="193727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55">
                  <a:extLst>
                    <a:ext uri="{FF2B5EF4-FFF2-40B4-BE49-F238E27FC236}">
                      <a16:creationId xmlns:a16="http://schemas.microsoft.com/office/drawing/2014/main" id="{09878F5F-6DBB-4C3E-A17F-610ADDF86081}"/>
                    </a:ext>
                  </a:extLst>
                </p:cNvPr>
                <p:cNvCxnSpPr>
                  <a:cxnSpLocks/>
                  <a:stCxn id="73" idx="1"/>
                </p:cNvCxnSpPr>
                <p:nvPr/>
              </p:nvCxnSpPr>
              <p:spPr>
                <a:xfrm rot="10800000">
                  <a:off x="3797268" y="1199086"/>
                  <a:ext cx="154210" cy="248778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lbow Connector 55">
                  <a:extLst>
                    <a:ext uri="{FF2B5EF4-FFF2-40B4-BE49-F238E27FC236}">
                      <a16:creationId xmlns:a16="http://schemas.microsoft.com/office/drawing/2014/main" id="{6BFA641B-8346-4306-9E37-C49B302E370D}"/>
                    </a:ext>
                  </a:extLst>
                </p:cNvPr>
                <p:cNvCxnSpPr>
                  <a:cxnSpLocks/>
                  <a:stCxn id="53" idx="1"/>
                </p:cNvCxnSpPr>
                <p:nvPr/>
              </p:nvCxnSpPr>
              <p:spPr>
                <a:xfrm rot="10800000">
                  <a:off x="3797268" y="1192590"/>
                  <a:ext cx="153280" cy="303169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lbow Connector 55">
                  <a:extLst>
                    <a:ext uri="{FF2B5EF4-FFF2-40B4-BE49-F238E27FC236}">
                      <a16:creationId xmlns:a16="http://schemas.microsoft.com/office/drawing/2014/main" id="{CE59B3A3-370A-4B76-B89F-70AA5086C90C}"/>
                    </a:ext>
                  </a:extLst>
                </p:cNvPr>
                <p:cNvCxnSpPr>
                  <a:cxnSpLocks/>
                  <a:stCxn id="54" idx="1"/>
                </p:cNvCxnSpPr>
                <p:nvPr/>
              </p:nvCxnSpPr>
              <p:spPr>
                <a:xfrm rot="10800000">
                  <a:off x="3797268" y="1199087"/>
                  <a:ext cx="161844" cy="350879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55">
                  <a:extLst>
                    <a:ext uri="{FF2B5EF4-FFF2-40B4-BE49-F238E27FC236}">
                      <a16:creationId xmlns:a16="http://schemas.microsoft.com/office/drawing/2014/main" id="{0C31378B-A86C-49CC-A3AE-312784E0E89E}"/>
                    </a:ext>
                  </a:extLst>
                </p:cNvPr>
                <p:cNvCxnSpPr>
                  <a:cxnSpLocks/>
                  <a:stCxn id="55" idx="1"/>
                </p:cNvCxnSpPr>
                <p:nvPr/>
              </p:nvCxnSpPr>
              <p:spPr>
                <a:xfrm rot="10800000">
                  <a:off x="3797269" y="1187687"/>
                  <a:ext cx="156453" cy="399863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Elbow Connector 55">
                  <a:extLst>
                    <a:ext uri="{FF2B5EF4-FFF2-40B4-BE49-F238E27FC236}">
                      <a16:creationId xmlns:a16="http://schemas.microsoft.com/office/drawing/2014/main" id="{7A36EEB7-BBC5-4F02-B02C-98C1F2176EE2}"/>
                    </a:ext>
                  </a:extLst>
                </p:cNvPr>
                <p:cNvCxnSpPr>
                  <a:cxnSpLocks/>
                </p:cNvCxnSpPr>
                <p:nvPr/>
              </p:nvCxnSpPr>
              <p:spPr>
                <a:xfrm rot="10800000">
                  <a:off x="3797267" y="1220860"/>
                  <a:ext cx="156822" cy="447163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FF94F38-0EE3-4345-B8B4-B393F09E96B7}"/>
                    </a:ext>
                  </a:extLst>
                </p:cNvPr>
                <p:cNvGrpSpPr/>
                <p:nvPr/>
              </p:nvGrpSpPr>
              <p:grpSpPr>
                <a:xfrm>
                  <a:off x="3949952" y="2882608"/>
                  <a:ext cx="950361" cy="494515"/>
                  <a:chOff x="4070201" y="2877695"/>
                  <a:chExt cx="950361" cy="494515"/>
                </a:xfrm>
              </p:grpSpPr>
              <p:sp>
                <p:nvSpPr>
                  <p:cNvPr id="80" name="Text Box 1760">
                    <a:extLst>
                      <a:ext uri="{FF2B5EF4-FFF2-40B4-BE49-F238E27FC236}">
                        <a16:creationId xmlns:a16="http://schemas.microsoft.com/office/drawing/2014/main" id="{9934876B-1C0D-4CE8-A5CA-EB410179B810}"/>
                      </a:ext>
                    </a:extLst>
                  </p:cNvPr>
                  <p:cNvSpPr txBox="1">
                    <a:spLocks noChangeArrowheads="1"/>
                  </p:cNvSpPr>
                  <p:nvPr/>
                </p:nvSpPr>
                <p:spPr bwMode="auto">
                  <a:xfrm>
                    <a:off x="4070201" y="2877695"/>
                    <a:ext cx="828953" cy="494515"/>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121.03.04</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LLRF</a:t>
                    </a:r>
                    <a:endParaRPr lang="en-US" sz="9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B. Chase </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C. Hovater - CAM</a:t>
                    </a:r>
                    <a:endParaRPr lang="en-US" sz="900" dirty="0">
                      <a:latin typeface="Helvetica" panose="020B0604020202020204" pitchFamily="34" charset="0"/>
                      <a:ea typeface="Helvetica" charset="0"/>
                      <a:cs typeface="Helvetica" panose="020B0604020202020204" pitchFamily="34" charset="0"/>
                    </a:endParaRPr>
                  </a:p>
                </p:txBody>
              </p:sp>
              <p:cxnSp>
                <p:nvCxnSpPr>
                  <p:cNvPr id="79" name="Straight Connector 78">
                    <a:extLst>
                      <a:ext uri="{FF2B5EF4-FFF2-40B4-BE49-F238E27FC236}">
                        <a16:creationId xmlns:a16="http://schemas.microsoft.com/office/drawing/2014/main" id="{0924C390-72D3-42D1-B1F0-D059542F2A76}"/>
                      </a:ext>
                    </a:extLst>
                  </p:cNvPr>
                  <p:cNvCxnSpPr>
                    <a:cxnSpLocks/>
                    <a:stCxn id="80" idx="3"/>
                  </p:cNvCxnSpPr>
                  <p:nvPr/>
                </p:nvCxnSpPr>
                <p:spPr>
                  <a:xfrm flipV="1">
                    <a:off x="4899154" y="3121072"/>
                    <a:ext cx="121408" cy="388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8" name="Text Box 1760">
                  <a:extLst>
                    <a:ext uri="{FF2B5EF4-FFF2-40B4-BE49-F238E27FC236}">
                      <a16:creationId xmlns:a16="http://schemas.microsoft.com/office/drawing/2014/main" id="{8A817095-8C88-47E2-96F4-458F93F3D33F}"/>
                    </a:ext>
                  </a:extLst>
                </p:cNvPr>
                <p:cNvSpPr txBox="1">
                  <a:spLocks noChangeArrowheads="1"/>
                </p:cNvSpPr>
                <p:nvPr/>
              </p:nvSpPr>
              <p:spPr bwMode="auto">
                <a:xfrm>
                  <a:off x="3954089" y="5441599"/>
                  <a:ext cx="837035" cy="468237"/>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WBS 121.03.09</a:t>
                  </a:r>
                </a:p>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Instrumentation </a:t>
                  </a:r>
                  <a:endParaRPr lang="en-US" sz="9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V. Scarpine</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B. Drendel - CAM </a:t>
                  </a:r>
                  <a:endParaRPr lang="en-US" sz="900" dirty="0">
                    <a:latin typeface="Helvetica" panose="020B0604020202020204" pitchFamily="34" charset="0"/>
                    <a:ea typeface="Helvetica" charset="0"/>
                    <a:cs typeface="Helvetica" panose="020B0604020202020204" pitchFamily="34" charset="0"/>
                  </a:endParaRPr>
                </a:p>
              </p:txBody>
            </p:sp>
            <p:grpSp>
              <p:nvGrpSpPr>
                <p:cNvPr id="69" name="Group 68">
                  <a:extLst>
                    <a:ext uri="{FF2B5EF4-FFF2-40B4-BE49-F238E27FC236}">
                      <a16:creationId xmlns:a16="http://schemas.microsoft.com/office/drawing/2014/main" id="{D23F632A-1F25-4A5E-93DF-322A5F8B1B7F}"/>
                    </a:ext>
                  </a:extLst>
                </p:cNvPr>
                <p:cNvGrpSpPr/>
                <p:nvPr/>
              </p:nvGrpSpPr>
              <p:grpSpPr>
                <a:xfrm>
                  <a:off x="3952385" y="2227656"/>
                  <a:ext cx="939734" cy="594779"/>
                  <a:chOff x="4072634" y="2222743"/>
                  <a:chExt cx="939734" cy="594779"/>
                </a:xfrm>
              </p:grpSpPr>
              <p:sp>
                <p:nvSpPr>
                  <p:cNvPr id="75" name="Text Box 1760">
                    <a:extLst>
                      <a:ext uri="{FF2B5EF4-FFF2-40B4-BE49-F238E27FC236}">
                        <a16:creationId xmlns:a16="http://schemas.microsoft.com/office/drawing/2014/main" id="{FAA3318E-8114-42C5-BB91-F7C6882F98DA}"/>
                      </a:ext>
                    </a:extLst>
                  </p:cNvPr>
                  <p:cNvSpPr txBox="1">
                    <a:spLocks noChangeArrowheads="1"/>
                  </p:cNvSpPr>
                  <p:nvPr/>
                </p:nvSpPr>
                <p:spPr bwMode="auto">
                  <a:xfrm>
                    <a:off x="4072634" y="2222743"/>
                    <a:ext cx="832568" cy="594779"/>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t"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WBS 121.03.03</a:t>
                    </a:r>
                  </a:p>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HPRF, RF distribution</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J. Steimel</a:t>
                    </a:r>
                    <a:endParaRPr lang="en-US" sz="900" b="1"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V. Grzelak-Deputy</a:t>
                    </a:r>
                    <a:endParaRPr lang="en-US" sz="900" b="1" dirty="0">
                      <a:latin typeface="Helvetica" panose="020B0604020202020204" pitchFamily="34" charset="0"/>
                      <a:ea typeface="Helvetica" charset="0"/>
                      <a:cs typeface="Helvetica" panose="020B0604020202020204" pitchFamily="34" charset="0"/>
                    </a:endParaRPr>
                  </a:p>
                </p:txBody>
              </p:sp>
              <p:cxnSp>
                <p:nvCxnSpPr>
                  <p:cNvPr id="77" name="Connector: Elbow 76">
                    <a:extLst>
                      <a:ext uri="{FF2B5EF4-FFF2-40B4-BE49-F238E27FC236}">
                        <a16:creationId xmlns:a16="http://schemas.microsoft.com/office/drawing/2014/main" id="{732BC4BF-314A-4CA3-8704-F8C00D76958D}"/>
                      </a:ext>
                    </a:extLst>
                  </p:cNvPr>
                  <p:cNvCxnSpPr>
                    <a:cxnSpLocks/>
                    <a:stCxn id="75" idx="3"/>
                  </p:cNvCxnSpPr>
                  <p:nvPr/>
                </p:nvCxnSpPr>
                <p:spPr>
                  <a:xfrm>
                    <a:off x="4905202" y="2520133"/>
                    <a:ext cx="107166" cy="2087"/>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0" name="Group 69">
                  <a:extLst>
                    <a:ext uri="{FF2B5EF4-FFF2-40B4-BE49-F238E27FC236}">
                      <a16:creationId xmlns:a16="http://schemas.microsoft.com/office/drawing/2014/main" id="{8439670D-0DA6-4354-8D8C-59147C9DC6D4}"/>
                    </a:ext>
                  </a:extLst>
                </p:cNvPr>
                <p:cNvGrpSpPr/>
                <p:nvPr/>
              </p:nvGrpSpPr>
              <p:grpSpPr>
                <a:xfrm>
                  <a:off x="3951478" y="3437043"/>
                  <a:ext cx="954176" cy="499654"/>
                  <a:chOff x="4071727" y="3432130"/>
                  <a:chExt cx="954176" cy="499654"/>
                </a:xfrm>
              </p:grpSpPr>
              <p:sp>
                <p:nvSpPr>
                  <p:cNvPr id="73" name="Text Box 1760">
                    <a:extLst>
                      <a:ext uri="{FF2B5EF4-FFF2-40B4-BE49-F238E27FC236}">
                        <a16:creationId xmlns:a16="http://schemas.microsoft.com/office/drawing/2014/main" id="{D8E1BCBB-1D62-4C41-8E21-6C2F6B391DE3}"/>
                      </a:ext>
                    </a:extLst>
                  </p:cNvPr>
                  <p:cNvSpPr txBox="1">
                    <a:spLocks noChangeArrowheads="1"/>
                  </p:cNvSpPr>
                  <p:nvPr/>
                </p:nvSpPr>
                <p:spPr bwMode="auto">
                  <a:xfrm>
                    <a:off x="4071727" y="3432130"/>
                    <a:ext cx="833475" cy="499654"/>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121.03.05</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Magnets/PS</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B. Hanna</a:t>
                    </a:r>
                    <a:endParaRPr lang="en-US" sz="700" dirty="0">
                      <a:latin typeface="Helvetica" panose="020B0604020202020204" pitchFamily="34" charset="0"/>
                      <a:ea typeface="Helvetica" charset="0"/>
                      <a:cs typeface="Helvetica" panose="020B0604020202020204" pitchFamily="34" charset="0"/>
                    </a:endParaRPr>
                  </a:p>
                </p:txBody>
              </p:sp>
              <p:cxnSp>
                <p:nvCxnSpPr>
                  <p:cNvPr id="72" name="Connector: Elbow 71">
                    <a:extLst>
                      <a:ext uri="{FF2B5EF4-FFF2-40B4-BE49-F238E27FC236}">
                        <a16:creationId xmlns:a16="http://schemas.microsoft.com/office/drawing/2014/main" id="{2BD3E4CD-5226-45B6-BA96-ED64D46366E0}"/>
                      </a:ext>
                    </a:extLst>
                  </p:cNvPr>
                  <p:cNvCxnSpPr>
                    <a:cxnSpLocks/>
                    <a:stCxn id="73" idx="3"/>
                  </p:cNvCxnSpPr>
                  <p:nvPr/>
                </p:nvCxnSpPr>
                <p:spPr>
                  <a:xfrm>
                    <a:off x="4905202" y="3681957"/>
                    <a:ext cx="120701" cy="3212"/>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grpSp>
        <p:grpSp>
          <p:nvGrpSpPr>
            <p:cNvPr id="18" name="Group 17">
              <a:extLst>
                <a:ext uri="{FF2B5EF4-FFF2-40B4-BE49-F238E27FC236}">
                  <a16:creationId xmlns:a16="http://schemas.microsoft.com/office/drawing/2014/main" id="{0ACBF6D9-E6F5-49C2-A422-32CB00A529FC}"/>
                </a:ext>
              </a:extLst>
            </p:cNvPr>
            <p:cNvGrpSpPr/>
            <p:nvPr/>
          </p:nvGrpSpPr>
          <p:grpSpPr>
            <a:xfrm>
              <a:off x="4771768" y="500621"/>
              <a:ext cx="1337281" cy="4459575"/>
              <a:chOff x="4949505" y="564263"/>
              <a:chExt cx="1337281" cy="4459575"/>
            </a:xfrm>
          </p:grpSpPr>
          <p:grpSp>
            <p:nvGrpSpPr>
              <p:cNvPr id="32" name="Group 31">
                <a:extLst>
                  <a:ext uri="{FF2B5EF4-FFF2-40B4-BE49-F238E27FC236}">
                    <a16:creationId xmlns:a16="http://schemas.microsoft.com/office/drawing/2014/main" id="{EBE0D329-A34D-4DFA-8D75-886221649A8E}"/>
                  </a:ext>
                </a:extLst>
              </p:cNvPr>
              <p:cNvGrpSpPr/>
              <p:nvPr/>
            </p:nvGrpSpPr>
            <p:grpSpPr>
              <a:xfrm>
                <a:off x="4949505" y="564263"/>
                <a:ext cx="1261874" cy="4459575"/>
                <a:chOff x="5146971" y="578928"/>
                <a:chExt cx="1261874" cy="4459575"/>
              </a:xfrm>
            </p:grpSpPr>
            <p:sp>
              <p:nvSpPr>
                <p:cNvPr id="35" name="Text Box 1836">
                  <a:extLst>
                    <a:ext uri="{FF2B5EF4-FFF2-40B4-BE49-F238E27FC236}">
                      <a16:creationId xmlns:a16="http://schemas.microsoft.com/office/drawing/2014/main" id="{A66F38C7-120A-4B5C-84F6-6E99E5866375}"/>
                    </a:ext>
                  </a:extLst>
                </p:cNvPr>
                <p:cNvSpPr txBox="1">
                  <a:spLocks noChangeArrowheads="1"/>
                </p:cNvSpPr>
                <p:nvPr/>
              </p:nvSpPr>
              <p:spPr bwMode="auto">
                <a:xfrm>
                  <a:off x="5146971" y="578928"/>
                  <a:ext cx="1261874" cy="769540"/>
                </a:xfrm>
                <a:prstGeom prst="rect">
                  <a:avLst/>
                </a:prstGeom>
                <a:solidFill>
                  <a:srgbClr val="FFFFFF"/>
                </a:solidFill>
                <a:ln w="9525">
                  <a:solidFill>
                    <a:srgbClr val="000000"/>
                  </a:solidFill>
                  <a:miter lim="800000"/>
                  <a:headEnd/>
                  <a:tailEnd/>
                </a:ln>
              </p:spPr>
              <p:txBody>
                <a:bodyPr rot="0" vert="horz" wrap="square" lIns="0" tIns="0" rIns="0" bIns="0" anchor="ctr" anchorCtr="0" upright="1">
                  <a:normAutofit lnSpcReduction="10000"/>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800" u="sng" dirty="0">
                      <a:latin typeface="Helvetica" panose="020B0604020202020204" pitchFamily="34" charset="0"/>
                      <a:ea typeface="Helvetica" charset="0"/>
                      <a:cs typeface="Helvetica" panose="020B0604020202020204" pitchFamily="34" charset="0"/>
                    </a:rPr>
                    <a:t>WBS 121.04</a:t>
                  </a:r>
                </a:p>
                <a:p>
                  <a:pPr algn="ctr"/>
                  <a:r>
                    <a:rPr lang="en-US" sz="800" u="sng" dirty="0">
                      <a:latin typeface="Helvetica" panose="020B0604020202020204" pitchFamily="34" charset="0"/>
                      <a:ea typeface="Helvetica" charset="0"/>
                      <a:cs typeface="Helvetica" panose="020B0604020202020204" pitchFamily="34" charset="0"/>
                    </a:rPr>
                    <a:t>LINAC INSTALLATION &amp; COMMISSIONING</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J. Leibfritz</a:t>
                  </a: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A. Soha</a:t>
                  </a: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Deputy System Mgr.</a:t>
                  </a:r>
                </a:p>
              </p:txBody>
            </p:sp>
            <p:grpSp>
              <p:nvGrpSpPr>
                <p:cNvPr id="36" name="Group 35">
                  <a:extLst>
                    <a:ext uri="{FF2B5EF4-FFF2-40B4-BE49-F238E27FC236}">
                      <a16:creationId xmlns:a16="http://schemas.microsoft.com/office/drawing/2014/main" id="{B1526802-E0FD-435A-89E3-F85B0FB1A7BA}"/>
                    </a:ext>
                  </a:extLst>
                </p:cNvPr>
                <p:cNvGrpSpPr/>
                <p:nvPr/>
              </p:nvGrpSpPr>
              <p:grpSpPr>
                <a:xfrm>
                  <a:off x="5372720" y="1281355"/>
                  <a:ext cx="1003281" cy="3757148"/>
                  <a:chOff x="5372720" y="1281355"/>
                  <a:chExt cx="1003281" cy="3757148"/>
                </a:xfrm>
              </p:grpSpPr>
              <p:sp>
                <p:nvSpPr>
                  <p:cNvPr id="37" name="Text Box 1760">
                    <a:extLst>
                      <a:ext uri="{FF2B5EF4-FFF2-40B4-BE49-F238E27FC236}">
                        <a16:creationId xmlns:a16="http://schemas.microsoft.com/office/drawing/2014/main" id="{A3FABC94-4578-43B1-95DF-D15C0167BBE3}"/>
                      </a:ext>
                    </a:extLst>
                  </p:cNvPr>
                  <p:cNvSpPr txBox="1">
                    <a:spLocks noChangeArrowheads="1"/>
                  </p:cNvSpPr>
                  <p:nvPr/>
                </p:nvSpPr>
                <p:spPr bwMode="auto">
                  <a:xfrm>
                    <a:off x="5520491" y="1881431"/>
                    <a:ext cx="844569" cy="445310"/>
                  </a:xfrm>
                  <a:prstGeom prst="rect">
                    <a:avLst/>
                  </a:prstGeom>
                  <a:gradFill>
                    <a:gsLst>
                      <a:gs pos="48000">
                        <a:schemeClr val="accent1">
                          <a:lumMod val="5000"/>
                          <a:lumOff val="95000"/>
                        </a:schemeClr>
                      </a:gs>
                      <a:gs pos="50000">
                        <a:schemeClr val="tx1">
                          <a:lumMod val="20000"/>
                          <a:lumOff val="80000"/>
                        </a:schemeClr>
                      </a:gs>
                      <a:gs pos="100000">
                        <a:schemeClr val="tx1">
                          <a:lumMod val="20000"/>
                          <a:lumOff val="80000"/>
                        </a:schemeClr>
                      </a:gs>
                    </a:gsLst>
                    <a:lin ang="2700000" scaled="1"/>
                  </a:gra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cs typeface="Helvetica" panose="020B0604020202020204" pitchFamily="34" charset="0"/>
                      </a:rPr>
                      <a:t>WBS 121.04.02</a:t>
                    </a:r>
                  </a:p>
                  <a:p>
                    <a:pPr algn="ctr">
                      <a:spcBef>
                        <a:spcPts val="300"/>
                      </a:spcBef>
                      <a:spcAft>
                        <a:spcPts val="0"/>
                      </a:spcAft>
                    </a:pPr>
                    <a:r>
                      <a:rPr lang="en-US" sz="700" dirty="0">
                        <a:latin typeface="Helvetica" panose="020B0604020202020204" pitchFamily="34" charset="0"/>
                        <a:cs typeface="Helvetica" panose="020B0604020202020204" pitchFamily="34" charset="0"/>
                      </a:rPr>
                      <a:t>WFE</a:t>
                    </a:r>
                    <a:r>
                      <a:rPr lang="en-US" sz="700" b="1" dirty="0">
                        <a:latin typeface="Helvetica" panose="020B0604020202020204" pitchFamily="34" charset="0"/>
                        <a:cs typeface="Helvetica" panose="020B0604020202020204" pitchFamily="34" charset="0"/>
                      </a:rPr>
                      <a:t> </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L. Prost </a:t>
                    </a:r>
                    <a:endParaRPr lang="en-US" sz="700" dirty="0">
                      <a:latin typeface="Helvetica" panose="020B0604020202020204" pitchFamily="34" charset="0"/>
                      <a:cs typeface="Helvetica" panose="020B0604020202020204" pitchFamily="34" charset="0"/>
                    </a:endParaRPr>
                  </a:p>
                </p:txBody>
              </p:sp>
              <p:sp>
                <p:nvSpPr>
                  <p:cNvPr id="38" name="Text Box 1760">
                    <a:extLst>
                      <a:ext uri="{FF2B5EF4-FFF2-40B4-BE49-F238E27FC236}">
                        <a16:creationId xmlns:a16="http://schemas.microsoft.com/office/drawing/2014/main" id="{FBFFF4C8-5D26-4EEC-92C2-4128948FFC3A}"/>
                      </a:ext>
                    </a:extLst>
                  </p:cNvPr>
                  <p:cNvSpPr txBox="1">
                    <a:spLocks noChangeArrowheads="1"/>
                  </p:cNvSpPr>
                  <p:nvPr/>
                </p:nvSpPr>
                <p:spPr bwMode="auto">
                  <a:xfrm>
                    <a:off x="5516905" y="2380343"/>
                    <a:ext cx="844570" cy="519944"/>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121.04.03</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Test Infrastructure</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J. </a:t>
                    </a:r>
                    <a:r>
                      <a:rPr lang="en-US" sz="700" b="1" dirty="0" err="1">
                        <a:latin typeface="Helvetica" panose="020B0604020202020204" pitchFamily="34" charset="0"/>
                        <a:ea typeface="Helvetica" charset="0"/>
                        <a:cs typeface="Helvetica" panose="020B0604020202020204" pitchFamily="34" charset="0"/>
                      </a:rPr>
                      <a:t>Leibfritz</a:t>
                    </a:r>
                    <a:r>
                      <a:rPr lang="en-US" sz="700" b="1" dirty="0">
                        <a:latin typeface="Helvetica" panose="020B0604020202020204" pitchFamily="34" charset="0"/>
                        <a:ea typeface="Helvetica" charset="0"/>
                        <a:cs typeface="Helvetica" panose="020B0604020202020204" pitchFamily="34" charset="0"/>
                      </a:rPr>
                      <a:t> </a:t>
                    </a:r>
                    <a:endParaRPr lang="en-US" sz="700" dirty="0">
                      <a:latin typeface="Helvetica" panose="020B0604020202020204" pitchFamily="34" charset="0"/>
                      <a:ea typeface="Helvetica" charset="0"/>
                      <a:cs typeface="Helvetica" panose="020B0604020202020204" pitchFamily="34" charset="0"/>
                    </a:endParaRPr>
                  </a:p>
                </p:txBody>
              </p:sp>
              <p:sp>
                <p:nvSpPr>
                  <p:cNvPr id="39" name="Text Box 1760">
                    <a:extLst>
                      <a:ext uri="{FF2B5EF4-FFF2-40B4-BE49-F238E27FC236}">
                        <a16:creationId xmlns:a16="http://schemas.microsoft.com/office/drawing/2014/main" id="{2F561512-E8FD-4622-AF99-6904324F1BB6}"/>
                      </a:ext>
                    </a:extLst>
                  </p:cNvPr>
                  <p:cNvSpPr txBox="1">
                    <a:spLocks noChangeArrowheads="1"/>
                  </p:cNvSpPr>
                  <p:nvPr/>
                </p:nvSpPr>
                <p:spPr bwMode="auto">
                  <a:xfrm>
                    <a:off x="5523975" y="3997024"/>
                    <a:ext cx="844569" cy="554248"/>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WBS 121.04.06</a:t>
                    </a:r>
                  </a:p>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Beam Commissioning</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E. Pozdeyev</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D. Crawford - CAM</a:t>
                    </a:r>
                    <a:endParaRPr lang="en-US" sz="700" dirty="0">
                      <a:latin typeface="Helvetica" panose="020B0604020202020204" pitchFamily="34" charset="0"/>
                      <a:ea typeface="Helvetica" charset="0"/>
                      <a:cs typeface="Helvetica" panose="020B0604020202020204" pitchFamily="34" charset="0"/>
                    </a:endParaRPr>
                  </a:p>
                </p:txBody>
              </p:sp>
              <p:sp>
                <p:nvSpPr>
                  <p:cNvPr id="40" name="Text Box 1760">
                    <a:extLst>
                      <a:ext uri="{FF2B5EF4-FFF2-40B4-BE49-F238E27FC236}">
                        <a16:creationId xmlns:a16="http://schemas.microsoft.com/office/drawing/2014/main" id="{029FDD2D-DFBF-4CC5-9212-C0343B95B632}"/>
                      </a:ext>
                    </a:extLst>
                  </p:cNvPr>
                  <p:cNvSpPr txBox="1">
                    <a:spLocks noChangeArrowheads="1"/>
                  </p:cNvSpPr>
                  <p:nvPr/>
                </p:nvSpPr>
                <p:spPr bwMode="auto">
                  <a:xfrm>
                    <a:off x="5531434" y="4612512"/>
                    <a:ext cx="844567" cy="425991"/>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WBS 121.04.07</a:t>
                    </a:r>
                  </a:p>
                  <a:p>
                    <a:pPr algn="ctr">
                      <a:spcBef>
                        <a:spcPts val="0"/>
                      </a:spcBef>
                      <a:spcAft>
                        <a:spcPts val="0"/>
                      </a:spcAft>
                    </a:pPr>
                    <a:r>
                      <a:rPr lang="en-US" sz="700" dirty="0">
                        <a:latin typeface="Helvetica" panose="020B0604020202020204" pitchFamily="34" charset="0"/>
                        <a:ea typeface="Helvetica" charset="0"/>
                        <a:cs typeface="Helvetica" panose="020B0604020202020204" pitchFamily="34" charset="0"/>
                      </a:rPr>
                      <a:t>Accelerator Physics</a:t>
                    </a:r>
                    <a:endParaRPr lang="en-US" sz="9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E. Pozdeyev</a:t>
                    </a:r>
                  </a:p>
                  <a:p>
                    <a:pPr algn="ctr">
                      <a:spcBef>
                        <a:spcPts val="0"/>
                      </a:spcBef>
                      <a:spcAft>
                        <a:spcPts val="0"/>
                      </a:spcAft>
                    </a:pPr>
                    <a:r>
                      <a:rPr lang="en-US" sz="700" b="1" dirty="0">
                        <a:latin typeface="Helvetica" panose="020B0604020202020204" pitchFamily="34" charset="0"/>
                        <a:ea typeface="Helvetica" charset="0"/>
                        <a:cs typeface="Helvetica" panose="020B0604020202020204" pitchFamily="34" charset="0"/>
                      </a:rPr>
                      <a:t>D. Crawford - CAM</a:t>
                    </a:r>
                    <a:endParaRPr lang="en-US" sz="900" dirty="0">
                      <a:latin typeface="Helvetica" panose="020B0604020202020204" pitchFamily="34" charset="0"/>
                      <a:ea typeface="Helvetica" charset="0"/>
                      <a:cs typeface="Helvetica" panose="020B0604020202020204" pitchFamily="34" charset="0"/>
                    </a:endParaRPr>
                  </a:p>
                </p:txBody>
              </p:sp>
              <p:sp>
                <p:nvSpPr>
                  <p:cNvPr id="41" name="Text Box 1760">
                    <a:extLst>
                      <a:ext uri="{FF2B5EF4-FFF2-40B4-BE49-F238E27FC236}">
                        <a16:creationId xmlns:a16="http://schemas.microsoft.com/office/drawing/2014/main" id="{F4B4665A-5205-4B7A-B99F-8E1D00642655}"/>
                      </a:ext>
                    </a:extLst>
                  </p:cNvPr>
                  <p:cNvSpPr txBox="1">
                    <a:spLocks noChangeArrowheads="1"/>
                  </p:cNvSpPr>
                  <p:nvPr/>
                </p:nvSpPr>
                <p:spPr bwMode="auto">
                  <a:xfrm>
                    <a:off x="5519482" y="3524665"/>
                    <a:ext cx="844568"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cs typeface="Helvetica" panose="020B0604020202020204" pitchFamily="34" charset="0"/>
                      </a:rPr>
                      <a:t>WBS 121.04.05</a:t>
                    </a:r>
                  </a:p>
                  <a:p>
                    <a:pPr algn="ctr">
                      <a:spcBef>
                        <a:spcPts val="300"/>
                      </a:spcBef>
                      <a:spcAft>
                        <a:spcPts val="0"/>
                      </a:spcAft>
                    </a:pPr>
                    <a:r>
                      <a:rPr lang="en-US" sz="700" dirty="0" err="1">
                        <a:latin typeface="Helvetica" panose="020B0604020202020204" pitchFamily="34" charset="0"/>
                        <a:cs typeface="Helvetica" panose="020B0604020202020204" pitchFamily="34" charset="0"/>
                      </a:rPr>
                      <a:t>Linac</a:t>
                    </a:r>
                    <a:r>
                      <a:rPr lang="en-US" sz="700" dirty="0">
                        <a:latin typeface="Helvetica" panose="020B0604020202020204" pitchFamily="34" charset="0"/>
                        <a:cs typeface="Helvetica" panose="020B0604020202020204" pitchFamily="34" charset="0"/>
                      </a:rPr>
                      <a:t> Installation</a:t>
                    </a:r>
                    <a:endParaRPr lang="en-US" sz="700" b="1" dirty="0">
                      <a:latin typeface="Helvetica" panose="020B0604020202020204" pitchFamily="34" charset="0"/>
                      <a:cs typeface="Helvetica" panose="020B0604020202020204" pitchFamily="34" charset="0"/>
                    </a:endParaRP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C. Baffes </a:t>
                    </a:r>
                    <a:r>
                      <a:rPr lang="en-US" sz="700" i="1" dirty="0">
                        <a:latin typeface="Helvetica" panose="020B0604020202020204" pitchFamily="34" charset="0"/>
                        <a:cs typeface="Helvetica" panose="020B0604020202020204" pitchFamily="34" charset="0"/>
                      </a:rPr>
                      <a:t> </a:t>
                    </a:r>
                    <a:endParaRPr lang="en-US" sz="700" dirty="0">
                      <a:latin typeface="Helvetica" panose="020B0604020202020204" pitchFamily="34" charset="0"/>
                      <a:cs typeface="Helvetica" panose="020B0604020202020204" pitchFamily="34" charset="0"/>
                    </a:endParaRPr>
                  </a:p>
                </p:txBody>
              </p:sp>
              <p:sp>
                <p:nvSpPr>
                  <p:cNvPr id="42" name="Text Box 1760">
                    <a:extLst>
                      <a:ext uri="{FF2B5EF4-FFF2-40B4-BE49-F238E27FC236}">
                        <a16:creationId xmlns:a16="http://schemas.microsoft.com/office/drawing/2014/main" id="{2085FBD0-5809-4745-AF99-636ACAF21AD6}"/>
                      </a:ext>
                    </a:extLst>
                  </p:cNvPr>
                  <p:cNvSpPr txBox="1">
                    <a:spLocks noChangeArrowheads="1"/>
                  </p:cNvSpPr>
                  <p:nvPr/>
                </p:nvSpPr>
                <p:spPr bwMode="auto">
                  <a:xfrm>
                    <a:off x="5515117" y="2950407"/>
                    <a:ext cx="844568" cy="526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121.04.04</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Building Infrastructure</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M. Ball</a:t>
                    </a:r>
                    <a:endParaRPr lang="en-US" sz="700" dirty="0">
                      <a:latin typeface="Helvetica" panose="020B0604020202020204" pitchFamily="34" charset="0"/>
                      <a:ea typeface="Helvetica" charset="0"/>
                      <a:cs typeface="Helvetica" panose="020B0604020202020204" pitchFamily="34" charset="0"/>
                    </a:endParaRPr>
                  </a:p>
                </p:txBody>
              </p:sp>
              <p:sp>
                <p:nvSpPr>
                  <p:cNvPr id="43" name="Text Box 1760">
                    <a:extLst>
                      <a:ext uri="{FF2B5EF4-FFF2-40B4-BE49-F238E27FC236}">
                        <a16:creationId xmlns:a16="http://schemas.microsoft.com/office/drawing/2014/main" id="{4DA7EC19-7AF5-48E3-9625-30FFCD9DDB58}"/>
                      </a:ext>
                    </a:extLst>
                  </p:cNvPr>
                  <p:cNvSpPr txBox="1">
                    <a:spLocks noChangeArrowheads="1"/>
                  </p:cNvSpPr>
                  <p:nvPr/>
                </p:nvSpPr>
                <p:spPr bwMode="auto">
                  <a:xfrm>
                    <a:off x="5516063" y="1426583"/>
                    <a:ext cx="844568" cy="418692"/>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121.04.01</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Project Management</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J. Leibfritz</a:t>
                    </a:r>
                  </a:p>
                </p:txBody>
              </p:sp>
              <p:cxnSp>
                <p:nvCxnSpPr>
                  <p:cNvPr id="44" name="Elbow Connector 55">
                    <a:extLst>
                      <a:ext uri="{FF2B5EF4-FFF2-40B4-BE49-F238E27FC236}">
                        <a16:creationId xmlns:a16="http://schemas.microsoft.com/office/drawing/2014/main" id="{DC5F1D72-3CEC-42D8-A430-D5B0CC308F09}"/>
                      </a:ext>
                    </a:extLst>
                  </p:cNvPr>
                  <p:cNvCxnSpPr>
                    <a:cxnSpLocks/>
                    <a:stCxn id="40" idx="1"/>
                  </p:cNvCxnSpPr>
                  <p:nvPr/>
                </p:nvCxnSpPr>
                <p:spPr>
                  <a:xfrm rot="10800000">
                    <a:off x="5376894" y="1313352"/>
                    <a:ext cx="154541" cy="351215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55">
                    <a:extLst>
                      <a:ext uri="{FF2B5EF4-FFF2-40B4-BE49-F238E27FC236}">
                        <a16:creationId xmlns:a16="http://schemas.microsoft.com/office/drawing/2014/main" id="{E6B56AF8-82D1-48BE-96B4-9D29173935D7}"/>
                      </a:ext>
                    </a:extLst>
                  </p:cNvPr>
                  <p:cNvCxnSpPr>
                    <a:cxnSpLocks/>
                    <a:stCxn id="39" idx="1"/>
                  </p:cNvCxnSpPr>
                  <p:nvPr/>
                </p:nvCxnSpPr>
                <p:spPr>
                  <a:xfrm rot="10800000">
                    <a:off x="5376897" y="1359666"/>
                    <a:ext cx="147079" cy="291448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lbow Connector 55">
                    <a:extLst>
                      <a:ext uri="{FF2B5EF4-FFF2-40B4-BE49-F238E27FC236}">
                        <a16:creationId xmlns:a16="http://schemas.microsoft.com/office/drawing/2014/main" id="{E2337B8C-1217-4266-A6CA-6CB8216A93E0}"/>
                      </a:ext>
                    </a:extLst>
                  </p:cNvPr>
                  <p:cNvCxnSpPr>
                    <a:cxnSpLocks/>
                    <a:stCxn id="41" idx="1"/>
                  </p:cNvCxnSpPr>
                  <p:nvPr/>
                </p:nvCxnSpPr>
                <p:spPr>
                  <a:xfrm rot="10800000">
                    <a:off x="5372720" y="1344935"/>
                    <a:ext cx="146762" cy="2392727"/>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55">
                    <a:extLst>
                      <a:ext uri="{FF2B5EF4-FFF2-40B4-BE49-F238E27FC236}">
                        <a16:creationId xmlns:a16="http://schemas.microsoft.com/office/drawing/2014/main" id="{CF9BB0D2-A19F-491A-8F16-E21CDF9280CA}"/>
                      </a:ext>
                    </a:extLst>
                  </p:cNvPr>
                  <p:cNvCxnSpPr>
                    <a:cxnSpLocks/>
                    <a:stCxn id="42" idx="1"/>
                  </p:cNvCxnSpPr>
                  <p:nvPr/>
                </p:nvCxnSpPr>
                <p:spPr>
                  <a:xfrm rot="10800000">
                    <a:off x="5379527" y="1281355"/>
                    <a:ext cx="135590" cy="193216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Elbow Connector 55">
                    <a:extLst>
                      <a:ext uri="{FF2B5EF4-FFF2-40B4-BE49-F238E27FC236}">
                        <a16:creationId xmlns:a16="http://schemas.microsoft.com/office/drawing/2014/main" id="{95ACB877-8946-4B34-9950-03D727A00FB7}"/>
                      </a:ext>
                    </a:extLst>
                  </p:cNvPr>
                  <p:cNvCxnSpPr>
                    <a:cxnSpLocks/>
                    <a:stCxn id="38" idx="1"/>
                  </p:cNvCxnSpPr>
                  <p:nvPr/>
                </p:nvCxnSpPr>
                <p:spPr>
                  <a:xfrm rot="10800000">
                    <a:off x="5379527" y="1323287"/>
                    <a:ext cx="137378" cy="131702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Elbow Connector 55">
                    <a:extLst>
                      <a:ext uri="{FF2B5EF4-FFF2-40B4-BE49-F238E27FC236}">
                        <a16:creationId xmlns:a16="http://schemas.microsoft.com/office/drawing/2014/main" id="{A2C3596B-78DB-456E-86D2-41E061A93208}"/>
                      </a:ext>
                    </a:extLst>
                  </p:cNvPr>
                  <p:cNvCxnSpPr>
                    <a:cxnSpLocks/>
                    <a:stCxn id="37" idx="1"/>
                  </p:cNvCxnSpPr>
                  <p:nvPr/>
                </p:nvCxnSpPr>
                <p:spPr>
                  <a:xfrm rot="10800000">
                    <a:off x="5376893" y="1373636"/>
                    <a:ext cx="143598" cy="73045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Elbow Connector 55">
                    <a:extLst>
                      <a:ext uri="{FF2B5EF4-FFF2-40B4-BE49-F238E27FC236}">
                        <a16:creationId xmlns:a16="http://schemas.microsoft.com/office/drawing/2014/main" id="{BB9816E7-15D6-4A21-BA1D-07AE0AE57939}"/>
                      </a:ext>
                    </a:extLst>
                  </p:cNvPr>
                  <p:cNvCxnSpPr>
                    <a:cxnSpLocks/>
                  </p:cNvCxnSpPr>
                  <p:nvPr/>
                </p:nvCxnSpPr>
                <p:spPr>
                  <a:xfrm rot="10800000">
                    <a:off x="5372721" y="1372447"/>
                    <a:ext cx="143343" cy="31264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4" name="Straight Connector 33">
                <a:extLst>
                  <a:ext uri="{FF2B5EF4-FFF2-40B4-BE49-F238E27FC236}">
                    <a16:creationId xmlns:a16="http://schemas.microsoft.com/office/drawing/2014/main" id="{66F4D39A-7F93-4BD8-801F-A8FCB08FD173}"/>
                  </a:ext>
                </a:extLst>
              </p:cNvPr>
              <p:cNvCxnSpPr>
                <a:cxnSpLocks/>
                <a:stCxn id="37" idx="3"/>
              </p:cNvCxnSpPr>
              <p:nvPr/>
            </p:nvCxnSpPr>
            <p:spPr>
              <a:xfrm>
                <a:off x="6167594" y="2089421"/>
                <a:ext cx="119192"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9" name="Group 18">
              <a:extLst>
                <a:ext uri="{FF2B5EF4-FFF2-40B4-BE49-F238E27FC236}">
                  <a16:creationId xmlns:a16="http://schemas.microsoft.com/office/drawing/2014/main" id="{89E5D54B-F073-4671-B7A7-2BC294A217C7}"/>
                </a:ext>
              </a:extLst>
            </p:cNvPr>
            <p:cNvGrpSpPr/>
            <p:nvPr/>
          </p:nvGrpSpPr>
          <p:grpSpPr>
            <a:xfrm>
              <a:off x="6256046" y="500620"/>
              <a:ext cx="1261139" cy="3355502"/>
              <a:chOff x="6494405" y="584247"/>
              <a:chExt cx="1261139" cy="3355502"/>
            </a:xfrm>
          </p:grpSpPr>
          <p:sp>
            <p:nvSpPr>
              <p:cNvPr id="20" name="Text Box 1873">
                <a:extLst>
                  <a:ext uri="{FF2B5EF4-FFF2-40B4-BE49-F238E27FC236}">
                    <a16:creationId xmlns:a16="http://schemas.microsoft.com/office/drawing/2014/main" id="{0D862E1F-B719-4FA8-A31A-CBED37B8AA32}"/>
                  </a:ext>
                </a:extLst>
              </p:cNvPr>
              <p:cNvSpPr txBox="1">
                <a:spLocks noChangeArrowheads="1"/>
              </p:cNvSpPr>
              <p:nvPr/>
            </p:nvSpPr>
            <p:spPr bwMode="auto">
              <a:xfrm>
                <a:off x="6494405" y="584247"/>
                <a:ext cx="1261139" cy="626457"/>
              </a:xfrm>
              <a:prstGeom prst="rect">
                <a:avLst/>
              </a:prstGeom>
              <a:solidFill>
                <a:srgbClr val="FFFFFF"/>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WBS 121.05</a:t>
                </a:r>
              </a:p>
              <a:p>
                <a:pPr algn="ctr">
                  <a:spcBef>
                    <a:spcPts val="0"/>
                  </a:spcBef>
                  <a:spcAft>
                    <a:spcPts val="0"/>
                  </a:spcAft>
                </a:pPr>
                <a:r>
                  <a:rPr lang="en-US" sz="800" u="sng" dirty="0">
                    <a:latin typeface="Helvetica" panose="020B0604020202020204" pitchFamily="34" charset="0"/>
                    <a:ea typeface="Helvetica" charset="0"/>
                    <a:cs typeface="Helvetica" panose="020B0604020202020204" pitchFamily="34" charset="0"/>
                  </a:rPr>
                  <a:t>ACCELERATOR COMPLEX UPGRADES</a:t>
                </a:r>
                <a:endParaRPr lang="en-US" sz="800" dirty="0">
                  <a:latin typeface="Helvetica" panose="020B0604020202020204" pitchFamily="34" charset="0"/>
                  <a:ea typeface="Helvetica" charset="0"/>
                  <a:cs typeface="Helvetica" panose="020B0604020202020204" pitchFamily="34" charset="0"/>
                </a:endParaRPr>
              </a:p>
              <a:p>
                <a:pPr algn="ctr">
                  <a:spcBef>
                    <a:spcPts val="0"/>
                  </a:spcBef>
                  <a:spcAft>
                    <a:spcPts val="0"/>
                  </a:spcAft>
                </a:pPr>
                <a:r>
                  <a:rPr lang="en-US" sz="800" b="1" dirty="0">
                    <a:latin typeface="Helvetica" panose="020B0604020202020204" pitchFamily="34" charset="0"/>
                    <a:ea typeface="Helvetica" charset="0"/>
                    <a:cs typeface="Helvetica" panose="020B0604020202020204" pitchFamily="34" charset="0"/>
                  </a:rPr>
                  <a:t>I. Kourbanis</a:t>
                </a:r>
              </a:p>
              <a:p>
                <a:pPr algn="ctr">
                  <a:spcBef>
                    <a:spcPts val="0"/>
                  </a:spcBef>
                  <a:spcAft>
                    <a:spcPts val="0"/>
                  </a:spcAft>
                </a:pPr>
                <a:r>
                  <a:rPr lang="en-US" sz="800" dirty="0">
                    <a:latin typeface="Helvetica" panose="020B0604020202020204" pitchFamily="34" charset="0"/>
                    <a:ea typeface="Helvetica" charset="0"/>
                    <a:cs typeface="Helvetica" panose="020B0604020202020204" pitchFamily="34" charset="0"/>
                  </a:rPr>
                  <a:t>System Manager</a:t>
                </a:r>
              </a:p>
            </p:txBody>
          </p:sp>
          <p:grpSp>
            <p:nvGrpSpPr>
              <p:cNvPr id="21" name="Group 20">
                <a:extLst>
                  <a:ext uri="{FF2B5EF4-FFF2-40B4-BE49-F238E27FC236}">
                    <a16:creationId xmlns:a16="http://schemas.microsoft.com/office/drawing/2014/main" id="{17294E64-2B13-4D1D-A137-C59F7B128E43}"/>
                  </a:ext>
                </a:extLst>
              </p:cNvPr>
              <p:cNvGrpSpPr/>
              <p:nvPr/>
            </p:nvGrpSpPr>
            <p:grpSpPr>
              <a:xfrm>
                <a:off x="6662837" y="1205840"/>
                <a:ext cx="974000" cy="2733909"/>
                <a:chOff x="6662837" y="1205840"/>
                <a:chExt cx="974000" cy="2733909"/>
              </a:xfrm>
            </p:grpSpPr>
            <p:sp>
              <p:nvSpPr>
                <p:cNvPr id="22" name="Text Box 1760">
                  <a:extLst>
                    <a:ext uri="{FF2B5EF4-FFF2-40B4-BE49-F238E27FC236}">
                      <a16:creationId xmlns:a16="http://schemas.microsoft.com/office/drawing/2014/main" id="{5A989E61-790B-4A47-A64A-A4D81920BE21}"/>
                    </a:ext>
                  </a:extLst>
                </p:cNvPr>
                <p:cNvSpPr txBox="1">
                  <a:spLocks noChangeArrowheads="1"/>
                </p:cNvSpPr>
                <p:nvPr/>
              </p:nvSpPr>
              <p:spPr bwMode="auto">
                <a:xfrm>
                  <a:off x="6792270" y="3027602"/>
                  <a:ext cx="844567"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121.05.04</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Booster</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D. Johnson</a:t>
                  </a:r>
                </a:p>
              </p:txBody>
            </p:sp>
            <p:sp>
              <p:nvSpPr>
                <p:cNvPr id="23" name="Text Box 1760">
                  <a:extLst>
                    <a:ext uri="{FF2B5EF4-FFF2-40B4-BE49-F238E27FC236}">
                      <a16:creationId xmlns:a16="http://schemas.microsoft.com/office/drawing/2014/main" id="{947A5DA1-88DD-4925-A478-CA39D45A2626}"/>
                    </a:ext>
                  </a:extLst>
                </p:cNvPr>
                <p:cNvSpPr txBox="1">
                  <a:spLocks noChangeArrowheads="1"/>
                </p:cNvSpPr>
                <p:nvPr/>
              </p:nvSpPr>
              <p:spPr bwMode="auto">
                <a:xfrm>
                  <a:off x="6792270" y="3513758"/>
                  <a:ext cx="844567" cy="425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121.05.05</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MI/RR</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J. </a:t>
                  </a:r>
                  <a:r>
                    <a:rPr lang="en-US" sz="700" b="1" dirty="0" err="1">
                      <a:latin typeface="Helvetica" panose="020B0604020202020204" pitchFamily="34" charset="0"/>
                      <a:ea typeface="Helvetica" charset="0"/>
                      <a:cs typeface="Helvetica" panose="020B0604020202020204" pitchFamily="34" charset="0"/>
                    </a:rPr>
                    <a:t>Dey</a:t>
                  </a:r>
                  <a:endParaRPr lang="en-US" sz="700" b="1" dirty="0">
                    <a:latin typeface="Helvetica" panose="020B0604020202020204" pitchFamily="34" charset="0"/>
                    <a:ea typeface="Helvetica" charset="0"/>
                    <a:cs typeface="Helvetica" panose="020B0604020202020204" pitchFamily="34" charset="0"/>
                  </a:endParaRPr>
                </a:p>
              </p:txBody>
            </p:sp>
            <p:sp>
              <p:nvSpPr>
                <p:cNvPr id="24" name="Text Box 1760">
                  <a:extLst>
                    <a:ext uri="{FF2B5EF4-FFF2-40B4-BE49-F238E27FC236}">
                      <a16:creationId xmlns:a16="http://schemas.microsoft.com/office/drawing/2014/main" id="{0D944195-955D-4523-8091-5925A2ED8268}"/>
                    </a:ext>
                  </a:extLst>
                </p:cNvPr>
                <p:cNvSpPr txBox="1">
                  <a:spLocks noChangeArrowheads="1"/>
                </p:cNvSpPr>
                <p:nvPr/>
              </p:nvSpPr>
              <p:spPr bwMode="auto">
                <a:xfrm>
                  <a:off x="6782848" y="1789496"/>
                  <a:ext cx="844567" cy="590847"/>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121.05.02</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Transfer Line/Beam absorber</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M. Xiao</a:t>
                  </a:r>
                </a:p>
              </p:txBody>
            </p:sp>
            <p:sp>
              <p:nvSpPr>
                <p:cNvPr id="25" name="Text Box 1760">
                  <a:extLst>
                    <a:ext uri="{FF2B5EF4-FFF2-40B4-BE49-F238E27FC236}">
                      <a16:creationId xmlns:a16="http://schemas.microsoft.com/office/drawing/2014/main" id="{FBC58E86-CE9C-4DC0-BE96-E22EB0CB7ACD}"/>
                    </a:ext>
                  </a:extLst>
                </p:cNvPr>
                <p:cNvSpPr txBox="1">
                  <a:spLocks noChangeArrowheads="1"/>
                </p:cNvSpPr>
                <p:nvPr/>
              </p:nvSpPr>
              <p:spPr bwMode="auto">
                <a:xfrm>
                  <a:off x="6786062" y="2431120"/>
                  <a:ext cx="844567" cy="526224"/>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121.05.03</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Beam Transfer Line Installation</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D. Morris</a:t>
                  </a:r>
                </a:p>
              </p:txBody>
            </p:sp>
            <p:sp>
              <p:nvSpPr>
                <p:cNvPr id="26" name="Text Box 1760">
                  <a:extLst>
                    <a:ext uri="{FF2B5EF4-FFF2-40B4-BE49-F238E27FC236}">
                      <a16:creationId xmlns:a16="http://schemas.microsoft.com/office/drawing/2014/main" id="{62829AB9-02B2-4209-8842-CBFF1BD4DFA2}"/>
                    </a:ext>
                  </a:extLst>
                </p:cNvPr>
                <p:cNvSpPr txBox="1">
                  <a:spLocks noChangeArrowheads="1"/>
                </p:cNvSpPr>
                <p:nvPr/>
              </p:nvSpPr>
              <p:spPr bwMode="auto">
                <a:xfrm>
                  <a:off x="6783165" y="1320539"/>
                  <a:ext cx="844567" cy="420624"/>
                </a:xfrm>
                <a:prstGeom prst="rect">
                  <a:avLst/>
                </a:prstGeom>
                <a:solidFill>
                  <a:schemeClr val="bg1"/>
                </a:solid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WBS 121.05.01</a:t>
                  </a:r>
                </a:p>
                <a:p>
                  <a:pPr algn="ctr">
                    <a:spcBef>
                      <a:spcPts val="300"/>
                    </a:spcBef>
                    <a:spcAft>
                      <a:spcPts val="0"/>
                    </a:spcAft>
                  </a:pPr>
                  <a:r>
                    <a:rPr lang="en-US" sz="700" dirty="0">
                      <a:latin typeface="Helvetica" panose="020B0604020202020204" pitchFamily="34" charset="0"/>
                      <a:ea typeface="Helvetica" charset="0"/>
                      <a:cs typeface="Helvetica" panose="020B0604020202020204" pitchFamily="34" charset="0"/>
                    </a:rPr>
                    <a:t>Project Management</a:t>
                  </a:r>
                </a:p>
                <a:p>
                  <a:pPr algn="ctr">
                    <a:spcBef>
                      <a:spcPts val="300"/>
                    </a:spcBef>
                    <a:spcAft>
                      <a:spcPts val="0"/>
                    </a:spcAft>
                  </a:pPr>
                  <a:r>
                    <a:rPr lang="en-US" sz="700" b="1" dirty="0">
                      <a:latin typeface="Helvetica" panose="020B0604020202020204" pitchFamily="34" charset="0"/>
                      <a:ea typeface="Helvetica" charset="0"/>
                      <a:cs typeface="Helvetica" panose="020B0604020202020204" pitchFamily="34" charset="0"/>
                    </a:rPr>
                    <a:t>I. Kourbanis</a:t>
                  </a:r>
                </a:p>
              </p:txBody>
            </p:sp>
            <p:cxnSp>
              <p:nvCxnSpPr>
                <p:cNvPr id="27" name="Elbow Connector 55">
                  <a:extLst>
                    <a:ext uri="{FF2B5EF4-FFF2-40B4-BE49-F238E27FC236}">
                      <a16:creationId xmlns:a16="http://schemas.microsoft.com/office/drawing/2014/main" id="{89AB9566-0593-4408-9306-EBEEDA49A49A}"/>
                    </a:ext>
                  </a:extLst>
                </p:cNvPr>
                <p:cNvCxnSpPr>
                  <a:cxnSpLocks/>
                  <a:stCxn id="26" idx="1"/>
                </p:cNvCxnSpPr>
                <p:nvPr/>
              </p:nvCxnSpPr>
              <p:spPr>
                <a:xfrm rot="10800000">
                  <a:off x="6662837" y="1219551"/>
                  <a:ext cx="120328" cy="31130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55">
                  <a:extLst>
                    <a:ext uri="{FF2B5EF4-FFF2-40B4-BE49-F238E27FC236}">
                      <a16:creationId xmlns:a16="http://schemas.microsoft.com/office/drawing/2014/main" id="{91379509-D58C-47E4-B9A5-708B5393EDF0}"/>
                    </a:ext>
                  </a:extLst>
                </p:cNvPr>
                <p:cNvCxnSpPr>
                  <a:cxnSpLocks/>
                  <a:stCxn id="24" idx="1"/>
                </p:cNvCxnSpPr>
                <p:nvPr/>
              </p:nvCxnSpPr>
              <p:spPr>
                <a:xfrm rot="10800000">
                  <a:off x="6662846" y="1210704"/>
                  <a:ext cx="120002" cy="874216"/>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55">
                  <a:extLst>
                    <a:ext uri="{FF2B5EF4-FFF2-40B4-BE49-F238E27FC236}">
                      <a16:creationId xmlns:a16="http://schemas.microsoft.com/office/drawing/2014/main" id="{CA44BE64-8C3F-4416-905E-5CFD37AA9DD4}"/>
                    </a:ext>
                  </a:extLst>
                </p:cNvPr>
                <p:cNvCxnSpPr>
                  <a:cxnSpLocks/>
                  <a:stCxn id="25" idx="1"/>
                </p:cNvCxnSpPr>
                <p:nvPr/>
              </p:nvCxnSpPr>
              <p:spPr>
                <a:xfrm rot="10800000">
                  <a:off x="6662846" y="1210704"/>
                  <a:ext cx="123216" cy="148352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lbow Connector 55">
                  <a:extLst>
                    <a:ext uri="{FF2B5EF4-FFF2-40B4-BE49-F238E27FC236}">
                      <a16:creationId xmlns:a16="http://schemas.microsoft.com/office/drawing/2014/main" id="{4AB3E80D-E49B-45D2-95F7-9D9E2DEDA105}"/>
                    </a:ext>
                  </a:extLst>
                </p:cNvPr>
                <p:cNvCxnSpPr>
                  <a:cxnSpLocks/>
                  <a:stCxn id="22" idx="1"/>
                </p:cNvCxnSpPr>
                <p:nvPr/>
              </p:nvCxnSpPr>
              <p:spPr>
                <a:xfrm rot="10800000">
                  <a:off x="6662846" y="1210704"/>
                  <a:ext cx="129424" cy="2029894"/>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lbow Connector 55">
                  <a:extLst>
                    <a:ext uri="{FF2B5EF4-FFF2-40B4-BE49-F238E27FC236}">
                      <a16:creationId xmlns:a16="http://schemas.microsoft.com/office/drawing/2014/main" id="{BD3F25E3-AB3B-4555-8A62-DD64903B6E19}"/>
                    </a:ext>
                  </a:extLst>
                </p:cNvPr>
                <p:cNvCxnSpPr>
                  <a:cxnSpLocks/>
                  <a:stCxn id="23" idx="1"/>
                </p:cNvCxnSpPr>
                <p:nvPr/>
              </p:nvCxnSpPr>
              <p:spPr>
                <a:xfrm rot="10800000">
                  <a:off x="6662846" y="1205840"/>
                  <a:ext cx="129424" cy="252091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33" name="Picture 132">
            <a:extLst>
              <a:ext uri="{FF2B5EF4-FFF2-40B4-BE49-F238E27FC236}">
                <a16:creationId xmlns:a16="http://schemas.microsoft.com/office/drawing/2014/main" id="{35EAA011-FC06-4013-877A-8E78A87B9D8A}"/>
              </a:ext>
            </a:extLst>
          </p:cNvPr>
          <p:cNvPicPr>
            <a:picLocks noChangeAspect="1"/>
          </p:cNvPicPr>
          <p:nvPr/>
        </p:nvPicPr>
        <p:blipFill>
          <a:blip r:embed="rId5"/>
          <a:stretch>
            <a:fillRect/>
          </a:stretch>
        </p:blipFill>
        <p:spPr>
          <a:xfrm>
            <a:off x="4476165" y="5262041"/>
            <a:ext cx="310745" cy="321279"/>
          </a:xfrm>
          <a:prstGeom prst="rect">
            <a:avLst/>
          </a:prstGeom>
        </p:spPr>
      </p:pic>
      <p:pic>
        <p:nvPicPr>
          <p:cNvPr id="134" name="Picture 133">
            <a:extLst>
              <a:ext uri="{FF2B5EF4-FFF2-40B4-BE49-F238E27FC236}">
                <a16:creationId xmlns:a16="http://schemas.microsoft.com/office/drawing/2014/main" id="{E54D009C-2770-4F81-AE63-23122997DBA7}"/>
              </a:ext>
            </a:extLst>
          </p:cNvPr>
          <p:cNvPicPr>
            <a:picLocks noChangeAspect="1"/>
          </p:cNvPicPr>
          <p:nvPr/>
        </p:nvPicPr>
        <p:blipFill rotWithShape="1">
          <a:blip r:embed="rId6"/>
          <a:srcRect t="1" b="12365"/>
          <a:stretch/>
        </p:blipFill>
        <p:spPr>
          <a:xfrm>
            <a:off x="4286651" y="5586270"/>
            <a:ext cx="743018" cy="153543"/>
          </a:xfrm>
          <a:prstGeom prst="rect">
            <a:avLst/>
          </a:prstGeom>
        </p:spPr>
      </p:pic>
      <p:cxnSp>
        <p:nvCxnSpPr>
          <p:cNvPr id="135" name="Straight Connector 134">
            <a:extLst>
              <a:ext uri="{FF2B5EF4-FFF2-40B4-BE49-F238E27FC236}">
                <a16:creationId xmlns:a16="http://schemas.microsoft.com/office/drawing/2014/main" id="{4B07C848-64ED-4FB5-ACA9-C641B102BE35}"/>
              </a:ext>
            </a:extLst>
          </p:cNvPr>
          <p:cNvCxnSpPr>
            <a:cxnSpLocks/>
          </p:cNvCxnSpPr>
          <p:nvPr/>
        </p:nvCxnSpPr>
        <p:spPr>
          <a:xfrm flipV="1">
            <a:off x="4353365" y="5389460"/>
            <a:ext cx="147690" cy="221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6" name="Picture 125">
            <a:extLst>
              <a:ext uri="{FF2B5EF4-FFF2-40B4-BE49-F238E27FC236}">
                <a16:creationId xmlns:a16="http://schemas.microsoft.com/office/drawing/2014/main" id="{E232CFA8-DAFD-4DEA-A6A5-38D1848DD049}"/>
              </a:ext>
            </a:extLst>
          </p:cNvPr>
          <p:cNvPicPr>
            <a:picLocks noChangeAspect="1"/>
          </p:cNvPicPr>
          <p:nvPr/>
        </p:nvPicPr>
        <p:blipFill>
          <a:blip r:embed="rId7"/>
          <a:srcRect/>
          <a:stretch/>
        </p:blipFill>
        <p:spPr>
          <a:xfrm>
            <a:off x="4520728" y="3244466"/>
            <a:ext cx="446975" cy="127387"/>
          </a:xfrm>
          <a:prstGeom prst="rect">
            <a:avLst/>
          </a:prstGeom>
        </p:spPr>
      </p:pic>
      <p:pic>
        <p:nvPicPr>
          <p:cNvPr id="128" name="Picture 2" descr="image006">
            <a:extLst>
              <a:ext uri="{FF2B5EF4-FFF2-40B4-BE49-F238E27FC236}">
                <a16:creationId xmlns:a16="http://schemas.microsoft.com/office/drawing/2014/main" id="{C257E8E3-78E6-40EB-B7F5-4167E8C03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687" y="3972532"/>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2" descr="image006">
            <a:extLst>
              <a:ext uri="{FF2B5EF4-FFF2-40B4-BE49-F238E27FC236}">
                <a16:creationId xmlns:a16="http://schemas.microsoft.com/office/drawing/2014/main" id="{1F261094-F41C-4C79-99B8-3760775F2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988" y="4544869"/>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2" descr="image006">
            <a:extLst>
              <a:ext uri="{FF2B5EF4-FFF2-40B4-BE49-F238E27FC236}">
                <a16:creationId xmlns:a16="http://schemas.microsoft.com/office/drawing/2014/main" id="{785A7676-E6C4-452A-B8F4-1D7700EC2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838" y="3861184"/>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image006">
            <a:extLst>
              <a:ext uri="{FF2B5EF4-FFF2-40B4-BE49-F238E27FC236}">
                <a16:creationId xmlns:a16="http://schemas.microsoft.com/office/drawing/2014/main" id="{99C90EA5-3D52-42EC-987B-B74FF869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838" y="3316905"/>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2" descr="image006">
            <a:extLst>
              <a:ext uri="{FF2B5EF4-FFF2-40B4-BE49-F238E27FC236}">
                <a16:creationId xmlns:a16="http://schemas.microsoft.com/office/drawing/2014/main" id="{07D6050A-9689-411B-9E9F-9F6D63991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501" y="2705123"/>
            <a:ext cx="371602"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D7EB7B4-5ECD-4875-AE0C-86DC15A517A2}"/>
              </a:ext>
            </a:extLst>
          </p:cNvPr>
          <p:cNvPicPr>
            <a:picLocks noChangeAspect="1"/>
          </p:cNvPicPr>
          <p:nvPr/>
        </p:nvPicPr>
        <p:blipFill>
          <a:blip r:embed="rId8"/>
          <a:stretch>
            <a:fillRect/>
          </a:stretch>
        </p:blipFill>
        <p:spPr>
          <a:xfrm>
            <a:off x="4502463" y="3788055"/>
            <a:ext cx="520692" cy="134372"/>
          </a:xfrm>
          <a:prstGeom prst="rect">
            <a:avLst/>
          </a:prstGeom>
        </p:spPr>
      </p:pic>
      <p:sp>
        <p:nvSpPr>
          <p:cNvPr id="3" name="Date Placeholder 2">
            <a:extLst>
              <a:ext uri="{FF2B5EF4-FFF2-40B4-BE49-F238E27FC236}">
                <a16:creationId xmlns:a16="http://schemas.microsoft.com/office/drawing/2014/main" id="{F6BFF14C-033B-4618-B71E-038F0FEFF371}"/>
              </a:ext>
            </a:extLst>
          </p:cNvPr>
          <p:cNvSpPr>
            <a:spLocks noGrp="1"/>
          </p:cNvSpPr>
          <p:nvPr>
            <p:ph type="dt" sz="half" idx="2"/>
          </p:nvPr>
        </p:nvSpPr>
        <p:spPr>
          <a:xfrm>
            <a:off x="599953" y="6545704"/>
            <a:ext cx="908508" cy="241300"/>
          </a:xfrm>
        </p:spPr>
        <p:txBody>
          <a:bodyPr/>
          <a:lstStyle/>
          <a:p>
            <a:pPr>
              <a:defRPr/>
            </a:pPr>
            <a:r>
              <a:rPr lang="en-US"/>
              <a:t>17-Feb-2021</a:t>
            </a:r>
            <a:endParaRPr lang="en-US" dirty="0"/>
          </a:p>
        </p:txBody>
      </p:sp>
      <p:sp>
        <p:nvSpPr>
          <p:cNvPr id="6" name="Footer Placeholder 5">
            <a:extLst>
              <a:ext uri="{FF2B5EF4-FFF2-40B4-BE49-F238E27FC236}">
                <a16:creationId xmlns:a16="http://schemas.microsoft.com/office/drawing/2014/main" id="{A146E51C-6706-4ADC-B3AC-6ED0105517DE}"/>
              </a:ext>
            </a:extLst>
          </p:cNvPr>
          <p:cNvSpPr>
            <a:spLocks noGrp="1"/>
          </p:cNvSpPr>
          <p:nvPr>
            <p:ph type="ftr" sz="quarter" idx="11"/>
          </p:nvPr>
        </p:nvSpPr>
        <p:spPr/>
        <p:txBody>
          <a:bodyPr/>
          <a:lstStyle/>
          <a:p>
            <a:pPr>
              <a:defRPr/>
            </a:pPr>
            <a:r>
              <a:rPr lang="en-US"/>
              <a:t>Lia Merminga | CD-3A IPR | PIP-II</a:t>
            </a:r>
            <a:endParaRPr lang="en-US" b="1" dirty="0"/>
          </a:p>
        </p:txBody>
      </p:sp>
      <p:sp>
        <p:nvSpPr>
          <p:cNvPr id="127" name="Rectangle 126">
            <a:extLst>
              <a:ext uri="{FF2B5EF4-FFF2-40B4-BE49-F238E27FC236}">
                <a16:creationId xmlns:a16="http://schemas.microsoft.com/office/drawing/2014/main" id="{59BDCF03-FAE5-4D21-BA47-0A0907DAFABB}"/>
              </a:ext>
            </a:extLst>
          </p:cNvPr>
          <p:cNvSpPr/>
          <p:nvPr/>
        </p:nvSpPr>
        <p:spPr>
          <a:xfrm>
            <a:off x="1508461" y="6343978"/>
            <a:ext cx="9004444" cy="526059"/>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a:solidFill>
                  <a:schemeClr val="bg1"/>
                </a:solidFill>
                <a:latin typeface="Helvetica" pitchFamily="34" charset="0"/>
              </a:rPr>
              <a:t>PIP-II  Partners are embedded in organization at multiple levels </a:t>
            </a:r>
          </a:p>
        </p:txBody>
      </p:sp>
    </p:spTree>
    <p:extLst>
      <p:ext uri="{BB962C8B-B14F-4D97-AF65-F5344CB8AC3E}">
        <p14:creationId xmlns:p14="http://schemas.microsoft.com/office/powerpoint/2010/main" val="237095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055B3D-838D-4232-851C-F58510868FA9}"/>
              </a:ext>
            </a:extLst>
          </p:cNvPr>
          <p:cNvSpPr>
            <a:spLocks noGrp="1"/>
          </p:cNvSpPr>
          <p:nvPr>
            <p:ph idx="1"/>
          </p:nvPr>
        </p:nvSpPr>
        <p:spPr>
          <a:xfrm>
            <a:off x="429419" y="906721"/>
            <a:ext cx="11163164" cy="5186618"/>
          </a:xfrm>
        </p:spPr>
        <p:txBody>
          <a:bodyPr/>
          <a:lstStyle/>
          <a:p>
            <a:pPr>
              <a:buClr>
                <a:srgbClr val="00B050"/>
              </a:buClr>
              <a:buFont typeface="Wingdings" panose="05000000000000000000" pitchFamily="2" charset="2"/>
              <a:buChar char="ü"/>
            </a:pPr>
            <a:r>
              <a:rPr lang="en-US" b="1" dirty="0">
                <a:solidFill>
                  <a:schemeClr val="tx2"/>
                </a:solidFill>
                <a:latin typeface="Helvetica" pitchFamily="34" charset="0"/>
              </a:rPr>
              <a:t>CD-ECF–2/3 – 17 Jul 2020 </a:t>
            </a:r>
          </a:p>
          <a:p>
            <a:pPr lvl="1"/>
            <a:r>
              <a:rPr lang="en-US" altLang="en-US" sz="2000" dirty="0">
                <a:solidFill>
                  <a:schemeClr val="tx1"/>
                </a:solidFill>
                <a:latin typeface="Helvetica" pitchFamily="34" charset="0"/>
              </a:rPr>
              <a:t>Scope</a:t>
            </a:r>
            <a:r>
              <a:rPr lang="en-US" altLang="en-US" sz="2000" dirty="0">
                <a:solidFill>
                  <a:schemeClr val="accent6">
                    <a:lumMod val="50000"/>
                  </a:schemeClr>
                </a:solidFill>
                <a:latin typeface="Helvetica" pitchFamily="34" charset="0"/>
              </a:rPr>
              <a:t>: S</a:t>
            </a:r>
            <a:r>
              <a:rPr lang="en-US" sz="2000" dirty="0">
                <a:solidFill>
                  <a:schemeClr val="accent6">
                    <a:lumMod val="50000"/>
                  </a:schemeClr>
                </a:solidFill>
                <a:latin typeface="Helvetica" pitchFamily="34" charset="0"/>
              </a:rPr>
              <a:t>ite preparation (beyond site clearing); </a:t>
            </a:r>
            <a:r>
              <a:rPr lang="en-US" sz="2000" dirty="0" err="1">
                <a:solidFill>
                  <a:schemeClr val="accent6">
                    <a:lumMod val="50000"/>
                  </a:schemeClr>
                </a:solidFill>
                <a:latin typeface="Helvetica" pitchFamily="34" charset="0"/>
              </a:rPr>
              <a:t>cryoplant</a:t>
            </a:r>
            <a:r>
              <a:rPr lang="en-US" sz="2000" dirty="0">
                <a:solidFill>
                  <a:schemeClr val="accent6">
                    <a:lumMod val="50000"/>
                  </a:schemeClr>
                </a:solidFill>
                <a:latin typeface="Helvetica" pitchFamily="34" charset="0"/>
              </a:rPr>
              <a:t> building construction; $36M</a:t>
            </a:r>
          </a:p>
          <a:p>
            <a:pPr marL="0" indent="0">
              <a:lnSpc>
                <a:spcPts val="2000"/>
              </a:lnSpc>
              <a:buClr>
                <a:srgbClr val="00B050"/>
              </a:buClr>
              <a:buNone/>
            </a:pPr>
            <a:endParaRPr lang="en-US" b="1" dirty="0">
              <a:solidFill>
                <a:schemeClr val="tx2"/>
              </a:solidFill>
              <a:latin typeface="Helvetica" pitchFamily="34" charset="0"/>
            </a:endParaRPr>
          </a:p>
          <a:p>
            <a:pPr>
              <a:buClr>
                <a:srgbClr val="00B050"/>
              </a:buClr>
              <a:buFont typeface="Wingdings" panose="05000000000000000000" pitchFamily="2" charset="2"/>
              <a:buChar char="ü"/>
            </a:pPr>
            <a:r>
              <a:rPr lang="en-US" b="1" dirty="0">
                <a:solidFill>
                  <a:schemeClr val="tx2"/>
                </a:solidFill>
                <a:latin typeface="Helvetica" pitchFamily="34" charset="0"/>
              </a:rPr>
              <a:t>CD-2 – 14 Dec 2020</a:t>
            </a:r>
          </a:p>
          <a:p>
            <a:pPr marL="376757" lvl="1" indent="0">
              <a:buNone/>
            </a:pPr>
            <a:r>
              <a:rPr lang="en-US" altLang="en-US" sz="2000" dirty="0">
                <a:solidFill>
                  <a:schemeClr val="accent6">
                    <a:lumMod val="50000"/>
                  </a:schemeClr>
                </a:solidFill>
                <a:latin typeface="Helvetica" pitchFamily="34" charset="0"/>
              </a:rPr>
              <a:t> </a:t>
            </a:r>
            <a:endParaRPr lang="en-US" sz="2000" dirty="0">
              <a:solidFill>
                <a:schemeClr val="accent6">
                  <a:lumMod val="50000"/>
                </a:schemeClr>
              </a:solidFill>
              <a:latin typeface="Helvetica" pitchFamily="34" charset="0"/>
            </a:endParaRPr>
          </a:p>
          <a:p>
            <a:pPr marL="285750" indent="-285750">
              <a:buFont typeface="Wingdings" panose="05000000000000000000" pitchFamily="2" charset="2"/>
              <a:buChar char="§"/>
            </a:pPr>
            <a:r>
              <a:rPr lang="en-US" b="1" dirty="0">
                <a:solidFill>
                  <a:schemeClr val="tx2"/>
                </a:solidFill>
                <a:latin typeface="Helvetica" pitchFamily="34" charset="0"/>
              </a:rPr>
              <a:t>CD-3A – Q2FY21</a:t>
            </a:r>
          </a:p>
          <a:p>
            <a:pPr lvl="1"/>
            <a:r>
              <a:rPr lang="en-US" altLang="en-US" sz="2000" dirty="0">
                <a:solidFill>
                  <a:schemeClr val="tx1"/>
                </a:solidFill>
                <a:latin typeface="Helvetica" pitchFamily="34" charset="0"/>
              </a:rPr>
              <a:t>Scope</a:t>
            </a:r>
            <a:r>
              <a:rPr lang="en-US" altLang="en-US" sz="2000" dirty="0">
                <a:solidFill>
                  <a:schemeClr val="accent6">
                    <a:lumMod val="50000"/>
                  </a:schemeClr>
                </a:solidFill>
                <a:latin typeface="Helvetica" pitchFamily="34" charset="0"/>
              </a:rPr>
              <a:t>: SSR1 </a:t>
            </a:r>
            <a:r>
              <a:rPr lang="en-US" sz="2000" dirty="0" err="1">
                <a:solidFill>
                  <a:schemeClr val="accent6">
                    <a:lumMod val="50000"/>
                  </a:schemeClr>
                </a:solidFill>
                <a:latin typeface="Helvetica" pitchFamily="34" charset="0"/>
              </a:rPr>
              <a:t>Nb</a:t>
            </a:r>
            <a:r>
              <a:rPr lang="en-US" sz="2000" dirty="0">
                <a:solidFill>
                  <a:schemeClr val="accent6">
                    <a:lumMod val="50000"/>
                  </a:schemeClr>
                </a:solidFill>
                <a:latin typeface="Helvetica" pitchFamily="34" charset="0"/>
              </a:rPr>
              <a:t> and cavities; Cryogenic system improvements; </a:t>
            </a:r>
            <a:r>
              <a:rPr lang="en-US" sz="2000" dirty="0"/>
              <a:t>Main Injector power amplifiers and vacuum tubes; beam current monitor; total request</a:t>
            </a:r>
            <a:r>
              <a:rPr lang="en-US" sz="2000" dirty="0">
                <a:solidFill>
                  <a:schemeClr val="accent6">
                    <a:lumMod val="50000"/>
                  </a:schemeClr>
                </a:solidFill>
                <a:latin typeface="Helvetica" pitchFamily="34" charset="0"/>
              </a:rPr>
              <a:t> ~$12.5M</a:t>
            </a:r>
          </a:p>
          <a:p>
            <a:pPr lvl="1"/>
            <a:r>
              <a:rPr lang="en-US" sz="2000" dirty="0">
                <a:solidFill>
                  <a:schemeClr val="tx1"/>
                </a:solidFill>
                <a:latin typeface="Helvetica" pitchFamily="34" charset="0"/>
              </a:rPr>
              <a:t>Drivers</a:t>
            </a:r>
            <a:r>
              <a:rPr lang="en-US" sz="2000" dirty="0">
                <a:solidFill>
                  <a:schemeClr val="accent6">
                    <a:lumMod val="50000"/>
                  </a:schemeClr>
                </a:solidFill>
                <a:latin typeface="Helvetica" pitchFamily="34" charset="0"/>
              </a:rPr>
              <a:t>: </a:t>
            </a:r>
            <a:r>
              <a:rPr lang="en-US" sz="2000" dirty="0">
                <a:solidFill>
                  <a:schemeClr val="accent6"/>
                </a:solidFill>
              </a:rPr>
              <a:t>Request capitalizes </a:t>
            </a:r>
            <a:r>
              <a:rPr lang="en-US" sz="2000" dirty="0">
                <a:solidFill>
                  <a:schemeClr val="accent6"/>
                </a:solidFill>
                <a:ea typeface="Geneva" charset="0"/>
              </a:rPr>
              <a:t>on investments from foreign partners, mitigates impacts related to COVID-19, supports approved baseline schedule, reduces schedule risk</a:t>
            </a:r>
            <a:endParaRPr lang="en-US" b="1" dirty="0">
              <a:solidFill>
                <a:schemeClr val="tx2"/>
              </a:solidFill>
              <a:latin typeface="Helvetica" pitchFamily="34" charset="0"/>
            </a:endParaRPr>
          </a:p>
          <a:p>
            <a:pPr marL="285750" indent="-285750">
              <a:buFont typeface="Wingdings" panose="05000000000000000000" pitchFamily="2" charset="2"/>
              <a:buChar char="§"/>
            </a:pPr>
            <a:r>
              <a:rPr lang="en-US" b="1" dirty="0">
                <a:solidFill>
                  <a:schemeClr val="tx2"/>
                </a:solidFill>
                <a:latin typeface="Helvetica" pitchFamily="34" charset="0"/>
              </a:rPr>
              <a:t>CD-3 – Q1FY22</a:t>
            </a:r>
            <a:r>
              <a:rPr lang="en-US" b="1" dirty="0">
                <a:solidFill>
                  <a:schemeClr val="tx2"/>
                </a:solidFill>
                <a:highlight>
                  <a:srgbClr val="FFFF00"/>
                </a:highlight>
                <a:latin typeface="Helvetica" pitchFamily="34" charset="0"/>
              </a:rPr>
              <a:t> </a:t>
            </a:r>
          </a:p>
          <a:p>
            <a:pPr lvl="1"/>
            <a:r>
              <a:rPr lang="en-US" sz="2000" dirty="0">
                <a:solidFill>
                  <a:schemeClr val="tx1"/>
                </a:solidFill>
                <a:latin typeface="Helvetica" pitchFamily="34" charset="0"/>
                <a:ea typeface="Geneva" charset="0"/>
              </a:rPr>
              <a:t>Scope: </a:t>
            </a:r>
            <a:r>
              <a:rPr lang="en-US" sz="2000" dirty="0">
                <a:solidFill>
                  <a:srgbClr val="000000"/>
                </a:solidFill>
                <a:latin typeface="Helvetica" pitchFamily="34" charset="0"/>
                <a:ea typeface="Geneva" charset="0"/>
              </a:rPr>
              <a:t>Remaining construction </a:t>
            </a:r>
            <a:r>
              <a:rPr lang="en-US" sz="2000" dirty="0">
                <a:solidFill>
                  <a:srgbClr val="000000"/>
                </a:solidFill>
                <a:ea typeface="Geneva" charset="0"/>
              </a:rPr>
              <a:t> </a:t>
            </a:r>
            <a:endParaRPr lang="en-US" sz="2000" dirty="0">
              <a:latin typeface="Helvetica" panose="020B0604020202020204" pitchFamily="34" charset="0"/>
              <a:cs typeface="Helvetica" panose="020B0604020202020204" pitchFamily="34" charset="0"/>
            </a:endParaRPr>
          </a:p>
          <a:p>
            <a:pPr lvl="1"/>
            <a:r>
              <a:rPr lang="en-US" sz="2000" dirty="0">
                <a:solidFill>
                  <a:schemeClr val="tx1"/>
                </a:solidFill>
                <a:latin typeface="Helvetica" pitchFamily="34" charset="0"/>
              </a:rPr>
              <a:t>Driver</a:t>
            </a:r>
            <a:r>
              <a:rPr lang="en-US" sz="2000" dirty="0">
                <a:latin typeface="Helvetica" pitchFamily="34" charset="0"/>
              </a:rPr>
              <a:t>: </a:t>
            </a:r>
            <a:r>
              <a:rPr lang="en-US" sz="2000" dirty="0" err="1">
                <a:latin typeface="Helvetica" pitchFamily="34" charset="0"/>
              </a:rPr>
              <a:t>Linac</a:t>
            </a:r>
            <a:r>
              <a:rPr lang="en-US" sz="2000" dirty="0">
                <a:latin typeface="Helvetica" pitchFamily="34" charset="0"/>
              </a:rPr>
              <a:t> Complex final design complete. </a:t>
            </a:r>
            <a:r>
              <a:rPr lang="en-US" altLang="en-US" sz="2000" dirty="0">
                <a:solidFill>
                  <a:srgbClr val="000000"/>
                </a:solidFill>
                <a:latin typeface="Helvetica" pitchFamily="34" charset="0"/>
              </a:rPr>
              <a:t>Maintain overall progress.</a:t>
            </a:r>
          </a:p>
        </p:txBody>
      </p:sp>
      <p:sp>
        <p:nvSpPr>
          <p:cNvPr id="5" name="Footer Placeholder 4">
            <a:extLst>
              <a:ext uri="{FF2B5EF4-FFF2-40B4-BE49-F238E27FC236}">
                <a16:creationId xmlns:a16="http://schemas.microsoft.com/office/drawing/2014/main" id="{CEFE72AE-308A-4E60-9A02-C1199EB3BEEB}"/>
              </a:ext>
            </a:extLst>
          </p:cNvPr>
          <p:cNvSpPr>
            <a:spLocks noGrp="1"/>
          </p:cNvSpPr>
          <p:nvPr>
            <p:ph type="ftr" sz="quarter" idx="3"/>
          </p:nvPr>
        </p:nvSpPr>
        <p:spPr>
          <a:xfrm>
            <a:off x="4554509" y="6615127"/>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7122525B-E0C5-40BC-AA50-7DCDB8E9F6D7}"/>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12</a:t>
            </a:fld>
            <a:endParaRPr lang="en-US" dirty="0"/>
          </a:p>
        </p:txBody>
      </p:sp>
      <p:sp>
        <p:nvSpPr>
          <p:cNvPr id="7" name="Title 1">
            <a:extLst>
              <a:ext uri="{FF2B5EF4-FFF2-40B4-BE49-F238E27FC236}">
                <a16:creationId xmlns:a16="http://schemas.microsoft.com/office/drawing/2014/main" id="{C9028A0D-182C-4A50-BE0F-3E82ED5C05E7}"/>
              </a:ext>
            </a:extLst>
          </p:cNvPr>
          <p:cNvSpPr>
            <a:spLocks noGrp="1"/>
          </p:cNvSpPr>
          <p:nvPr>
            <p:ph type="title"/>
          </p:nvPr>
        </p:nvSpPr>
        <p:spPr>
          <a:xfrm>
            <a:off x="446180" y="139229"/>
            <a:ext cx="8686800" cy="427037"/>
          </a:xfrm>
        </p:spPr>
        <p:txBody>
          <a:bodyPr/>
          <a:lstStyle/>
          <a:p>
            <a:r>
              <a:rPr lang="en-US" dirty="0">
                <a:solidFill>
                  <a:schemeClr val="tx2"/>
                </a:solidFill>
                <a:latin typeface="Helvetica" pitchFamily="34" charset="0"/>
              </a:rPr>
              <a:t>Approved Tailoring Strategy</a:t>
            </a:r>
            <a:endParaRPr lang="en-US" dirty="0"/>
          </a:p>
        </p:txBody>
      </p:sp>
      <p:sp>
        <p:nvSpPr>
          <p:cNvPr id="9" name="Content Placeholder 1">
            <a:extLst>
              <a:ext uri="{FF2B5EF4-FFF2-40B4-BE49-F238E27FC236}">
                <a16:creationId xmlns:a16="http://schemas.microsoft.com/office/drawing/2014/main" id="{F97F1B84-9B09-4240-A010-7328B05775D0}"/>
              </a:ext>
            </a:extLst>
          </p:cNvPr>
          <p:cNvSpPr txBox="1">
            <a:spLocks/>
          </p:cNvSpPr>
          <p:nvPr/>
        </p:nvSpPr>
        <p:spPr>
          <a:xfrm>
            <a:off x="452314" y="46897"/>
            <a:ext cx="11739686" cy="105595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Clr>
                <a:srgbClr val="00B050"/>
              </a:buClr>
              <a:buFont typeface="Wingdings" panose="05000000000000000000" pitchFamily="2" charset="2"/>
              <a:buChar char="ü"/>
            </a:pPr>
            <a:endParaRPr lang="en-US" sz="2000" dirty="0">
              <a:solidFill>
                <a:schemeClr val="accent6">
                  <a:lumMod val="50000"/>
                </a:schemeClr>
              </a:solidFill>
              <a:latin typeface="Helvetica" pitchFamily="34" charset="0"/>
            </a:endParaRPr>
          </a:p>
        </p:txBody>
      </p:sp>
      <p:sp>
        <p:nvSpPr>
          <p:cNvPr id="10" name="Date Placeholder 9">
            <a:extLst>
              <a:ext uri="{FF2B5EF4-FFF2-40B4-BE49-F238E27FC236}">
                <a16:creationId xmlns:a16="http://schemas.microsoft.com/office/drawing/2014/main" id="{51ABF0D0-2F83-4842-9B3E-9F18A8492773}"/>
              </a:ext>
            </a:extLst>
          </p:cNvPr>
          <p:cNvSpPr>
            <a:spLocks noGrp="1"/>
          </p:cNvSpPr>
          <p:nvPr>
            <p:ph type="dt" sz="half" idx="10"/>
          </p:nvPr>
        </p:nvSpPr>
        <p:spPr/>
        <p:txBody>
          <a:bodyPr/>
          <a:lstStyle/>
          <a:p>
            <a:pPr>
              <a:defRPr/>
            </a:pPr>
            <a:r>
              <a:rPr lang="en-US"/>
              <a:t>17-Feb-2021</a:t>
            </a:r>
            <a:endParaRPr lang="en-US" dirty="0"/>
          </a:p>
        </p:txBody>
      </p:sp>
      <p:sp>
        <p:nvSpPr>
          <p:cNvPr id="3" name="TextBox 2">
            <a:extLst>
              <a:ext uri="{FF2B5EF4-FFF2-40B4-BE49-F238E27FC236}">
                <a16:creationId xmlns:a16="http://schemas.microsoft.com/office/drawing/2014/main" id="{C23A4F7C-7128-4A8D-AEA6-4BA38795A55E}"/>
              </a:ext>
            </a:extLst>
          </p:cNvPr>
          <p:cNvSpPr txBox="1"/>
          <p:nvPr/>
        </p:nvSpPr>
        <p:spPr>
          <a:xfrm>
            <a:off x="7681659" y="6137782"/>
            <a:ext cx="3280065" cy="338554"/>
          </a:xfrm>
          <a:prstGeom prst="rect">
            <a:avLst/>
          </a:prstGeom>
          <a:noFill/>
        </p:spPr>
        <p:txBody>
          <a:bodyPr wrap="none" rtlCol="0">
            <a:spAutoFit/>
          </a:bodyPr>
          <a:lstStyle/>
          <a:p>
            <a:r>
              <a:rPr lang="en-US" sz="1600" i="1" dirty="0">
                <a:latin typeface="Helvetica" panose="020B0604020202020204" pitchFamily="34" charset="0"/>
                <a:cs typeface="Helvetica" panose="020B0604020202020204" pitchFamily="34" charset="0"/>
              </a:rPr>
              <a:t>ECF: Early Conventional Facilities</a:t>
            </a:r>
          </a:p>
        </p:txBody>
      </p:sp>
      <p:sp>
        <p:nvSpPr>
          <p:cNvPr id="11" name="TextBox 10">
            <a:extLst>
              <a:ext uri="{FF2B5EF4-FFF2-40B4-BE49-F238E27FC236}">
                <a16:creationId xmlns:a16="http://schemas.microsoft.com/office/drawing/2014/main" id="{C1356B13-F78D-4801-AE42-D8083D7ECF98}"/>
              </a:ext>
            </a:extLst>
          </p:cNvPr>
          <p:cNvSpPr txBox="1"/>
          <p:nvPr/>
        </p:nvSpPr>
        <p:spPr>
          <a:xfrm>
            <a:off x="3428192" y="2905215"/>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Kaducak </a:t>
            </a:r>
            <a:endParaRPr lang="en-US" sz="16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3228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7F622B-9BB3-46F9-8A72-6692ED697EED}"/>
              </a:ext>
            </a:extLst>
          </p:cNvPr>
          <p:cNvSpPr>
            <a:spLocks noGrp="1"/>
          </p:cNvSpPr>
          <p:nvPr>
            <p:ph idx="1"/>
          </p:nvPr>
        </p:nvSpPr>
        <p:spPr>
          <a:xfrm>
            <a:off x="323849" y="999119"/>
            <a:ext cx="11563351" cy="4994057"/>
          </a:xfrm>
        </p:spPr>
        <p:txBody>
          <a:bodyPr/>
          <a:lstStyle/>
          <a:p>
            <a:r>
              <a:rPr lang="en-US" sz="2000" dirty="0"/>
              <a:t>Scope and cost</a:t>
            </a:r>
          </a:p>
          <a:p>
            <a:pPr lvl="1"/>
            <a:r>
              <a:rPr lang="en-US" sz="2000" dirty="0">
                <a:solidFill>
                  <a:schemeClr val="tx2"/>
                </a:solidFill>
              </a:rPr>
              <a:t>SSR1 Niobium procurement for SSR1 cavities ($1.9M)</a:t>
            </a:r>
          </a:p>
          <a:p>
            <a:pPr lvl="2"/>
            <a:r>
              <a:rPr lang="en-US" dirty="0"/>
              <a:t>1</a:t>
            </a:r>
            <a:r>
              <a:rPr lang="en-US" baseline="30000" dirty="0"/>
              <a:t>st</a:t>
            </a:r>
            <a:r>
              <a:rPr lang="en-US" dirty="0"/>
              <a:t> Nb award needed June 2021 to minimize risk of facilities and personnel conflicts</a:t>
            </a:r>
          </a:p>
          <a:p>
            <a:pPr lvl="1"/>
            <a:r>
              <a:rPr lang="en-US" sz="2000" dirty="0">
                <a:solidFill>
                  <a:schemeClr val="tx2"/>
                </a:solidFill>
              </a:rPr>
              <a:t>SSR1 jacketed cavities for SSR1 CM ($3.0M)</a:t>
            </a:r>
          </a:p>
          <a:p>
            <a:pPr lvl="2"/>
            <a:r>
              <a:rPr lang="en-US" dirty="0"/>
              <a:t>Award needed December 2021 to minimize risk of facilities and personnel conflicts</a:t>
            </a:r>
          </a:p>
          <a:p>
            <a:pPr lvl="1"/>
            <a:r>
              <a:rPr lang="en-US" sz="2000" dirty="0">
                <a:solidFill>
                  <a:schemeClr val="tx2"/>
                </a:solidFill>
              </a:rPr>
              <a:t>Equipment for Cryogenic System Improvement ($3.5M)</a:t>
            </a:r>
          </a:p>
          <a:p>
            <a:pPr lvl="2"/>
            <a:r>
              <a:rPr lang="en-US" dirty="0"/>
              <a:t>Funding needed July 2021 to mitigate cryogenic capacity risk, maintain alignment with DAE schedule, and maintain the project schedule</a:t>
            </a:r>
          </a:p>
          <a:p>
            <a:pPr lvl="1"/>
            <a:r>
              <a:rPr lang="en-US" sz="2000" dirty="0">
                <a:solidFill>
                  <a:schemeClr val="tx2"/>
                </a:solidFill>
              </a:rPr>
              <a:t>Main Injector power amplifiers and vacuum tubes ($3.9M)</a:t>
            </a:r>
          </a:p>
          <a:p>
            <a:pPr lvl="2"/>
            <a:r>
              <a:rPr lang="en-US" dirty="0"/>
              <a:t>1</a:t>
            </a:r>
            <a:r>
              <a:rPr lang="en-US" baseline="30000" dirty="0"/>
              <a:t>st</a:t>
            </a:r>
            <a:r>
              <a:rPr lang="en-US" dirty="0"/>
              <a:t> Power Amplifier award July 2021, vacuum tubes Sept 2021.  Vacuum tube vendor has limited capacity of 16 tubes per year and the project needs 40</a:t>
            </a:r>
          </a:p>
          <a:p>
            <a:pPr lvl="1"/>
            <a:r>
              <a:rPr lang="en-US" sz="2000" dirty="0">
                <a:solidFill>
                  <a:schemeClr val="tx2"/>
                </a:solidFill>
              </a:rPr>
              <a:t>Booster Beam Current Monitor ($0.22M)</a:t>
            </a:r>
          </a:p>
          <a:p>
            <a:pPr lvl="2"/>
            <a:r>
              <a:rPr lang="en-US" dirty="0"/>
              <a:t>Award in April 2021 for installation in 2021 summer shutdown</a:t>
            </a:r>
          </a:p>
          <a:p>
            <a:r>
              <a:rPr lang="en-US" sz="2000" dirty="0"/>
              <a:t>Total request anticipated to be ~$12.5M</a:t>
            </a:r>
          </a:p>
        </p:txBody>
      </p:sp>
      <p:sp>
        <p:nvSpPr>
          <p:cNvPr id="3" name="Title 2">
            <a:extLst>
              <a:ext uri="{FF2B5EF4-FFF2-40B4-BE49-F238E27FC236}">
                <a16:creationId xmlns:a16="http://schemas.microsoft.com/office/drawing/2014/main" id="{22B7EF51-EEE7-47AB-BEC4-E953E572D7E9}"/>
              </a:ext>
            </a:extLst>
          </p:cNvPr>
          <p:cNvSpPr>
            <a:spLocks noGrp="1"/>
          </p:cNvSpPr>
          <p:nvPr>
            <p:ph type="title"/>
          </p:nvPr>
        </p:nvSpPr>
        <p:spPr/>
        <p:txBody>
          <a:bodyPr/>
          <a:lstStyle/>
          <a:p>
            <a:r>
              <a:rPr lang="en-US" dirty="0"/>
              <a:t>Scope of CD-3A – Approval for Long-lead Procurement</a:t>
            </a:r>
          </a:p>
        </p:txBody>
      </p:sp>
      <p:sp>
        <p:nvSpPr>
          <p:cNvPr id="4" name="Date Placeholder 3">
            <a:extLst>
              <a:ext uri="{FF2B5EF4-FFF2-40B4-BE49-F238E27FC236}">
                <a16:creationId xmlns:a16="http://schemas.microsoft.com/office/drawing/2014/main" id="{4230D517-4346-43E2-980B-FC6FF9FB11CE}"/>
              </a:ext>
            </a:extLst>
          </p:cNvPr>
          <p:cNvSpPr>
            <a:spLocks noGrp="1"/>
          </p:cNvSpPr>
          <p:nvPr>
            <p:ph type="dt" sz="half" idx="10"/>
          </p:nvPr>
        </p:nvSpPr>
        <p:spPr/>
        <p:txBody>
          <a:bodyPr/>
          <a:lstStyle/>
          <a:p>
            <a:pPr>
              <a:defRPr/>
            </a:pPr>
            <a:r>
              <a:rPr lang="en-US"/>
              <a:t>17-Feb-2021</a:t>
            </a:r>
            <a:endParaRPr lang="en-US" dirty="0"/>
          </a:p>
        </p:txBody>
      </p:sp>
      <p:sp>
        <p:nvSpPr>
          <p:cNvPr id="5" name="Footer Placeholder 4">
            <a:extLst>
              <a:ext uri="{FF2B5EF4-FFF2-40B4-BE49-F238E27FC236}">
                <a16:creationId xmlns:a16="http://schemas.microsoft.com/office/drawing/2014/main" id="{0D9063F4-1EED-401A-A8D4-29D25E15A542}"/>
              </a:ext>
            </a:extLst>
          </p:cNvPr>
          <p:cNvSpPr>
            <a:spLocks noGrp="1"/>
          </p:cNvSpPr>
          <p:nvPr>
            <p:ph type="ftr" sz="quarter" idx="11"/>
          </p:nvPr>
        </p:nvSpPr>
        <p:spPr/>
        <p:txBody>
          <a:bodyPr/>
          <a:lstStyle/>
          <a:p>
            <a:pP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39E00CF1-8547-4A1D-AC93-FF49DDA9E56D}"/>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grpSp>
        <p:nvGrpSpPr>
          <p:cNvPr id="14" name="Group 13">
            <a:extLst>
              <a:ext uri="{FF2B5EF4-FFF2-40B4-BE49-F238E27FC236}">
                <a16:creationId xmlns:a16="http://schemas.microsoft.com/office/drawing/2014/main" id="{0F92218B-6B3A-4131-86DF-5B395268DC78}"/>
              </a:ext>
            </a:extLst>
          </p:cNvPr>
          <p:cNvGrpSpPr/>
          <p:nvPr/>
        </p:nvGrpSpPr>
        <p:grpSpPr>
          <a:xfrm>
            <a:off x="10289896" y="316251"/>
            <a:ext cx="1750328" cy="1273039"/>
            <a:chOff x="10289896" y="316251"/>
            <a:chExt cx="1750328" cy="1273039"/>
          </a:xfrm>
        </p:grpSpPr>
        <p:sp>
          <p:nvSpPr>
            <p:cNvPr id="7" name="TextBox 6">
              <a:extLst>
                <a:ext uri="{FF2B5EF4-FFF2-40B4-BE49-F238E27FC236}">
                  <a16:creationId xmlns:a16="http://schemas.microsoft.com/office/drawing/2014/main" id="{1E9DCCC1-2C1A-42BC-B9A0-4225BE0E369F}"/>
                </a:ext>
              </a:extLst>
            </p:cNvPr>
            <p:cNvSpPr txBox="1"/>
            <p:nvPr/>
          </p:nvSpPr>
          <p:spPr>
            <a:xfrm>
              <a:off x="10289896" y="316251"/>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Kaducak </a:t>
              </a:r>
              <a:endParaRPr lang="en-US" sz="1600" dirty="0">
                <a:solidFill>
                  <a:schemeClr val="bg1"/>
                </a:solidFill>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43EBA7CC-0BDA-49A5-A071-3847198C0CBC}"/>
                </a:ext>
              </a:extLst>
            </p:cNvPr>
            <p:cNvSpPr txBox="1"/>
            <p:nvPr/>
          </p:nvSpPr>
          <p:spPr>
            <a:xfrm>
              <a:off x="10290832" y="1316875"/>
              <a:ext cx="1747832"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Kourbanis </a:t>
              </a:r>
              <a:endParaRPr lang="en-US" sz="1600" dirty="0">
                <a:solidFill>
                  <a:schemeClr val="bg1"/>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D6947532-A068-40A7-994A-107C779C323E}"/>
                </a:ext>
              </a:extLst>
            </p:cNvPr>
            <p:cNvSpPr txBox="1"/>
            <p:nvPr/>
          </p:nvSpPr>
          <p:spPr>
            <a:xfrm>
              <a:off x="10290208" y="649792"/>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Boffo </a:t>
              </a:r>
              <a:endParaRPr lang="en-US" sz="1600" dirty="0">
                <a:solidFill>
                  <a:schemeClr val="bg1"/>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51C6DA08-7A5E-48DE-A444-21824E698D2E}"/>
                </a:ext>
              </a:extLst>
            </p:cNvPr>
            <p:cNvSpPr txBox="1"/>
            <p:nvPr/>
          </p:nvSpPr>
          <p:spPr>
            <a:xfrm>
              <a:off x="10290520" y="983333"/>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Klebaner </a:t>
              </a:r>
              <a:endParaRPr lang="en-US" sz="1600" dirty="0">
                <a:solidFill>
                  <a:schemeClr val="bg1"/>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204117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DBA44C-2016-4646-85B4-A837DC11AC9D}"/>
              </a:ext>
            </a:extLst>
          </p:cNvPr>
          <p:cNvSpPr>
            <a:spLocks noGrp="1"/>
          </p:cNvSpPr>
          <p:nvPr>
            <p:ph type="sldNum" sz="quarter" idx="12"/>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fld id="{D4078CA2-75EA-4F42-B0AF-FB0975373545}" type="slidenum">
              <a:rPr lang="en-US" altLang="en-US" smtClean="0"/>
              <a:pPr/>
              <a:t>14</a:t>
            </a:fld>
            <a:endParaRPr lang="en-US" altLang="en-US" dirty="0"/>
          </a:p>
        </p:txBody>
      </p:sp>
      <p:sp>
        <p:nvSpPr>
          <p:cNvPr id="6" name="Title 1">
            <a:extLst>
              <a:ext uri="{FF2B5EF4-FFF2-40B4-BE49-F238E27FC236}">
                <a16:creationId xmlns:a16="http://schemas.microsoft.com/office/drawing/2014/main" id="{09B84BF5-3215-4FB5-8125-7A464EAB71D6}"/>
              </a:ext>
            </a:extLst>
          </p:cNvPr>
          <p:cNvSpPr txBox="1">
            <a:spLocks/>
          </p:cNvSpPr>
          <p:nvPr/>
        </p:nvSpPr>
        <p:spPr bwMode="auto">
          <a:xfrm>
            <a:off x="2216300" y="-19082"/>
            <a:ext cx="7526338" cy="6588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numCol="1" anchor="b" anchorCtr="0" compatLnSpc="1">
            <a:prstTxWarp prst="textNoShape">
              <a:avLst/>
            </a:prstTxWarp>
          </a:bodyPr>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a:r>
              <a:rPr lang="en-US" sz="3200" dirty="0"/>
              <a:t>Technical Systems Progress</a:t>
            </a:r>
            <a:endParaRPr lang="en-US" altLang="en-US" sz="3200" dirty="0">
              <a:latin typeface="Helvetica" panose="020B0604020202020204" pitchFamily="34" charset="0"/>
              <a:ea typeface="Geneva" pitchFamily="121" charset="-128"/>
            </a:endParaRPr>
          </a:p>
        </p:txBody>
      </p:sp>
      <p:sp>
        <p:nvSpPr>
          <p:cNvPr id="4" name="Date Placeholder 3">
            <a:extLst>
              <a:ext uri="{FF2B5EF4-FFF2-40B4-BE49-F238E27FC236}">
                <a16:creationId xmlns:a16="http://schemas.microsoft.com/office/drawing/2014/main" id="{5CB1578F-1369-49B8-B211-7ADE6D095818}"/>
              </a:ext>
            </a:extLst>
          </p:cNvPr>
          <p:cNvSpPr>
            <a:spLocks noGrp="1"/>
          </p:cNvSpPr>
          <p:nvPr>
            <p:ph type="dt" sz="half" idx="2"/>
          </p:nvPr>
        </p:nvSpPr>
        <p:spPr>
          <a:xfrm>
            <a:off x="636588" y="6555547"/>
            <a:ext cx="908508" cy="241300"/>
          </a:xfrm>
        </p:spPr>
        <p:txBody>
          <a:bodyPr/>
          <a:lstStyle/>
          <a:p>
            <a:pPr>
              <a:defRPr/>
            </a:pPr>
            <a:r>
              <a:rPr lang="en-US"/>
              <a:t>17-Feb-2021</a:t>
            </a:r>
            <a:endParaRPr lang="en-US" dirty="0"/>
          </a:p>
        </p:txBody>
      </p:sp>
      <p:sp>
        <p:nvSpPr>
          <p:cNvPr id="7" name="Footer Placeholder 6">
            <a:extLst>
              <a:ext uri="{FF2B5EF4-FFF2-40B4-BE49-F238E27FC236}">
                <a16:creationId xmlns:a16="http://schemas.microsoft.com/office/drawing/2014/main" id="{7449F007-F723-4C3D-A228-1E519D82BABE}"/>
              </a:ext>
            </a:extLst>
          </p:cNvPr>
          <p:cNvSpPr>
            <a:spLocks noGrp="1"/>
          </p:cNvSpPr>
          <p:nvPr>
            <p:ph type="ftr" sz="quarter" idx="11"/>
          </p:nvPr>
        </p:nvSpPr>
        <p:spPr/>
        <p:txBody>
          <a:bodyPr/>
          <a:lstStyle/>
          <a:p>
            <a:pPr>
              <a:defRPr/>
            </a:pPr>
            <a:r>
              <a:rPr lang="en-US"/>
              <a:t>Lia Merminga | CD-3A IPR | PIP-II</a:t>
            </a:r>
            <a:endParaRPr lang="en-US" b="1" dirty="0"/>
          </a:p>
        </p:txBody>
      </p:sp>
      <p:pic>
        <p:nvPicPr>
          <p:cNvPr id="8" name="Content Placeholder 6">
            <a:extLst>
              <a:ext uri="{FF2B5EF4-FFF2-40B4-BE49-F238E27FC236}">
                <a16:creationId xmlns:a16="http://schemas.microsoft.com/office/drawing/2014/main" id="{A0653620-B84E-4886-96C5-1185CFD772B8}"/>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07522" y="856718"/>
            <a:ext cx="9215121" cy="5560497"/>
          </a:xfrm>
          <a:prstGeom prst="rect">
            <a:avLst/>
          </a:prstGeom>
        </p:spPr>
      </p:pic>
      <p:sp>
        <p:nvSpPr>
          <p:cNvPr id="9" name="Rectangle 8">
            <a:extLst>
              <a:ext uri="{FF2B5EF4-FFF2-40B4-BE49-F238E27FC236}">
                <a16:creationId xmlns:a16="http://schemas.microsoft.com/office/drawing/2014/main" id="{4DDED986-A71F-4284-ABC3-73FE075DC564}"/>
              </a:ext>
            </a:extLst>
          </p:cNvPr>
          <p:cNvSpPr/>
          <p:nvPr/>
        </p:nvSpPr>
        <p:spPr>
          <a:xfrm>
            <a:off x="1547868" y="6300196"/>
            <a:ext cx="9096265" cy="525342"/>
          </a:xfrm>
          <a:prstGeom prst="rect">
            <a:avLst/>
          </a:prstGeom>
          <a:solidFill>
            <a:srgbClr val="C00000"/>
          </a:solidFill>
        </p:spPr>
        <p:txBody>
          <a:bodyPr wrap="square" anchor="ctr" anchorCtr="0">
            <a:noAutofit/>
          </a:bodyPr>
          <a:lstStyle/>
          <a:p>
            <a:pPr algn="ctr"/>
            <a:r>
              <a:rPr lang="en-US" sz="2000" b="1" i="1" dirty="0">
                <a:solidFill>
                  <a:schemeClr val="bg1"/>
                </a:solidFill>
                <a:latin typeface="Helvetica" panose="020B0604020202020204" pitchFamily="34" charset="0"/>
                <a:cs typeface="Helvetica" panose="020B0604020202020204" pitchFamily="34" charset="0"/>
              </a:rPr>
              <a:t>Technical design under configuration control since March 2019</a:t>
            </a:r>
          </a:p>
        </p:txBody>
      </p:sp>
    </p:spTree>
    <p:extLst>
      <p:ext uri="{BB962C8B-B14F-4D97-AF65-F5344CB8AC3E}">
        <p14:creationId xmlns:p14="http://schemas.microsoft.com/office/powerpoint/2010/main" val="234445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A3029B5E-A48A-4F68-A2DD-01DF6B34A3C3}"/>
              </a:ext>
            </a:extLst>
          </p:cNvPr>
          <p:cNvGrpSpPr/>
          <p:nvPr/>
        </p:nvGrpSpPr>
        <p:grpSpPr>
          <a:xfrm>
            <a:off x="174948" y="1032010"/>
            <a:ext cx="11745527" cy="4621658"/>
            <a:chOff x="50740" y="2038537"/>
            <a:chExt cx="9107185" cy="2833433"/>
          </a:xfrm>
        </p:grpSpPr>
        <p:pic>
          <p:nvPicPr>
            <p:cNvPr id="7" name="Picture 6">
              <a:extLst>
                <a:ext uri="{FF2B5EF4-FFF2-40B4-BE49-F238E27FC236}">
                  <a16:creationId xmlns:a16="http://schemas.microsoft.com/office/drawing/2014/main" id="{A3661507-1144-F348-ABB2-A42B400A15C9}"/>
                </a:ext>
              </a:extLst>
            </p:cNvPr>
            <p:cNvPicPr>
              <a:picLocks noChangeAspect="1"/>
            </p:cNvPicPr>
            <p:nvPr/>
          </p:nvPicPr>
          <p:blipFill rotWithShape="1">
            <a:blip r:embed="rId3"/>
            <a:srcRect b="16956"/>
            <a:stretch/>
          </p:blipFill>
          <p:spPr>
            <a:xfrm>
              <a:off x="380169" y="3004778"/>
              <a:ext cx="8777756" cy="1867192"/>
            </a:xfrm>
            <a:prstGeom prst="rect">
              <a:avLst/>
            </a:prstGeom>
          </p:spPr>
        </p:pic>
        <p:pic>
          <p:nvPicPr>
            <p:cNvPr id="57" name="Picture 56" descr="A close up of a device&#10;&#10;Description automatically generated">
              <a:extLst>
                <a:ext uri="{FF2B5EF4-FFF2-40B4-BE49-F238E27FC236}">
                  <a16:creationId xmlns:a16="http://schemas.microsoft.com/office/drawing/2014/main" id="{A5E96CDF-B9C1-47A0-BE42-9BAA95301827}"/>
                </a:ext>
              </a:extLst>
            </p:cNvPr>
            <p:cNvPicPr>
              <a:picLocks noChangeAspect="1"/>
            </p:cNvPicPr>
            <p:nvPr/>
          </p:nvPicPr>
          <p:blipFill>
            <a:blip r:embed="rId4"/>
            <a:stretch>
              <a:fillRect/>
            </a:stretch>
          </p:blipFill>
          <p:spPr>
            <a:xfrm>
              <a:off x="50740" y="2038537"/>
              <a:ext cx="2030021" cy="2359214"/>
            </a:xfrm>
            <a:prstGeom prst="rect">
              <a:avLst/>
            </a:prstGeom>
          </p:spPr>
        </p:pic>
      </p:grpSp>
      <p:sp>
        <p:nvSpPr>
          <p:cNvPr id="2" name="Title 1">
            <a:extLst>
              <a:ext uri="{FF2B5EF4-FFF2-40B4-BE49-F238E27FC236}">
                <a16:creationId xmlns:a16="http://schemas.microsoft.com/office/drawing/2014/main" id="{8DAE48C9-F521-B743-88AA-C07D6E0B99F1}"/>
              </a:ext>
            </a:extLst>
          </p:cNvPr>
          <p:cNvSpPr>
            <a:spLocks noGrp="1"/>
          </p:cNvSpPr>
          <p:nvPr>
            <p:ph type="title"/>
          </p:nvPr>
        </p:nvSpPr>
        <p:spPr>
          <a:xfrm>
            <a:off x="284516" y="198788"/>
            <a:ext cx="11057467" cy="569268"/>
          </a:xfrm>
        </p:spPr>
        <p:txBody>
          <a:bodyPr/>
          <a:lstStyle/>
          <a:p>
            <a:pPr defTabSz="457189">
              <a:defRPr/>
            </a:pPr>
            <a:r>
              <a:rPr lang="en-US" sz="2400" dirty="0"/>
              <a:t>PIP-II Superconducting RF CW </a:t>
            </a:r>
            <a:r>
              <a:rPr lang="en-US" sz="2400" dirty="0" err="1"/>
              <a:t>Linac</a:t>
            </a:r>
            <a:r>
              <a:rPr lang="en-US" sz="2400" dirty="0"/>
              <a:t>, 800 MeV Consists of </a:t>
            </a:r>
            <a:br>
              <a:rPr lang="en-US" sz="2400" dirty="0"/>
            </a:br>
            <a:r>
              <a:rPr lang="en-US" sz="2400" dirty="0"/>
              <a:t>Five Types of Cryomodules</a:t>
            </a:r>
          </a:p>
        </p:txBody>
      </p:sp>
      <p:sp>
        <p:nvSpPr>
          <p:cNvPr id="5" name="Slide Number Placeholder 4">
            <a:extLst>
              <a:ext uri="{FF2B5EF4-FFF2-40B4-BE49-F238E27FC236}">
                <a16:creationId xmlns:a16="http://schemas.microsoft.com/office/drawing/2014/main" id="{3E2839E4-0F5C-4DCE-9D4F-EDEA4046BAA4}"/>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4C97"/>
              </a:solidFill>
              <a:effectLst/>
              <a:uLnTx/>
              <a:uFillTx/>
              <a:latin typeface="Helvetica" charset="0"/>
            </a:endParaRPr>
          </a:p>
        </p:txBody>
      </p:sp>
      <p:pic>
        <p:nvPicPr>
          <p:cNvPr id="68" name="Content Placeholder 6" descr="Diagram, engineering drawing&#10;&#10;Description automatically generated">
            <a:extLst>
              <a:ext uri="{FF2B5EF4-FFF2-40B4-BE49-F238E27FC236}">
                <a16:creationId xmlns:a16="http://schemas.microsoft.com/office/drawing/2014/main" id="{A2081185-0B13-43AD-B80D-79DEC343B3ED}"/>
              </a:ext>
            </a:extLst>
          </p:cNvPr>
          <p:cNvPicPr>
            <a:picLocks noGrp="1" noChangeAspect="1"/>
          </p:cNvPicPr>
          <p:nvPr>
            <p:ph idx="13"/>
          </p:nvPr>
        </p:nvPicPr>
        <p:blipFill>
          <a:blip r:embed="rId5"/>
          <a:stretch>
            <a:fillRect/>
          </a:stretch>
        </p:blipFill>
        <p:spPr>
          <a:xfrm>
            <a:off x="7680625" y="2122064"/>
            <a:ext cx="1486939" cy="1013898"/>
          </a:xfrm>
        </p:spPr>
      </p:pic>
      <p:sp>
        <p:nvSpPr>
          <p:cNvPr id="4" name="Date Placeholder 3">
            <a:extLst>
              <a:ext uri="{FF2B5EF4-FFF2-40B4-BE49-F238E27FC236}">
                <a16:creationId xmlns:a16="http://schemas.microsoft.com/office/drawing/2014/main" id="{C6436B1E-469D-4BF4-B902-B23B3D587957}"/>
              </a:ext>
            </a:extLst>
          </p:cNvPr>
          <p:cNvSpPr>
            <a:spLocks noGrp="1"/>
          </p:cNvSpPr>
          <p:nvPr>
            <p:ph type="dt" sz="half" idx="2"/>
          </p:nvPr>
        </p:nvSpPr>
        <p:spPr/>
        <p:txBody>
          <a:bodyPr/>
          <a:lstStyle/>
          <a:p>
            <a:pPr>
              <a:defRPr/>
            </a:pPr>
            <a:r>
              <a:rPr lang="en-US"/>
              <a:t>17-Feb-2021</a:t>
            </a:r>
          </a:p>
        </p:txBody>
      </p:sp>
      <p:cxnSp>
        <p:nvCxnSpPr>
          <p:cNvPr id="26" name="Straight Arrow Connector 25">
            <a:extLst>
              <a:ext uri="{FF2B5EF4-FFF2-40B4-BE49-F238E27FC236}">
                <a16:creationId xmlns:a16="http://schemas.microsoft.com/office/drawing/2014/main" id="{53FAC595-268B-0A48-8193-AD145487EAD1}"/>
              </a:ext>
            </a:extLst>
          </p:cNvPr>
          <p:cNvCxnSpPr>
            <a:cxnSpLocks/>
          </p:cNvCxnSpPr>
          <p:nvPr/>
        </p:nvCxnSpPr>
        <p:spPr>
          <a:xfrm flipH="1">
            <a:off x="5717057" y="3310024"/>
            <a:ext cx="602818" cy="61162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C0A3C280-9964-184E-B626-2D279A66F434}"/>
              </a:ext>
            </a:extLst>
          </p:cNvPr>
          <p:cNvCxnSpPr>
            <a:cxnSpLocks/>
          </p:cNvCxnSpPr>
          <p:nvPr/>
        </p:nvCxnSpPr>
        <p:spPr>
          <a:xfrm flipH="1">
            <a:off x="3849274" y="3631844"/>
            <a:ext cx="813880" cy="82703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F14AD952-4CD6-F442-A32E-575AA6962292}"/>
              </a:ext>
            </a:extLst>
          </p:cNvPr>
          <p:cNvCxnSpPr>
            <a:cxnSpLocks/>
          </p:cNvCxnSpPr>
          <p:nvPr/>
        </p:nvCxnSpPr>
        <p:spPr>
          <a:xfrm flipH="1">
            <a:off x="10286340" y="2437699"/>
            <a:ext cx="409719" cy="56233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1" name="TextBox 30">
            <a:extLst>
              <a:ext uri="{FF2B5EF4-FFF2-40B4-BE49-F238E27FC236}">
                <a16:creationId xmlns:a16="http://schemas.microsoft.com/office/drawing/2014/main" id="{56924F30-C39B-B745-B1DC-541FE560A903}"/>
              </a:ext>
            </a:extLst>
          </p:cNvPr>
          <p:cNvSpPr txBox="1"/>
          <p:nvPr/>
        </p:nvSpPr>
        <p:spPr>
          <a:xfrm>
            <a:off x="2163816" y="5326448"/>
            <a:ext cx="94929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2.1 MeV</a:t>
            </a:r>
          </a:p>
        </p:txBody>
      </p:sp>
      <p:sp>
        <p:nvSpPr>
          <p:cNvPr id="35" name="TextBox 34">
            <a:extLst>
              <a:ext uri="{FF2B5EF4-FFF2-40B4-BE49-F238E27FC236}">
                <a16:creationId xmlns:a16="http://schemas.microsoft.com/office/drawing/2014/main" id="{4E45D5DC-C7F3-6040-B0A8-75C5A62D3D84}"/>
              </a:ext>
            </a:extLst>
          </p:cNvPr>
          <p:cNvSpPr txBox="1"/>
          <p:nvPr/>
        </p:nvSpPr>
        <p:spPr>
          <a:xfrm>
            <a:off x="2966727" y="5119890"/>
            <a:ext cx="89159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10 MeV</a:t>
            </a:r>
          </a:p>
        </p:txBody>
      </p:sp>
      <p:sp>
        <p:nvSpPr>
          <p:cNvPr id="36" name="TextBox 35">
            <a:extLst>
              <a:ext uri="{FF2B5EF4-FFF2-40B4-BE49-F238E27FC236}">
                <a16:creationId xmlns:a16="http://schemas.microsoft.com/office/drawing/2014/main" id="{9AC79416-184D-D24A-827E-CF276A3D8D61}"/>
              </a:ext>
            </a:extLst>
          </p:cNvPr>
          <p:cNvSpPr txBox="1"/>
          <p:nvPr/>
        </p:nvSpPr>
        <p:spPr>
          <a:xfrm>
            <a:off x="3780655" y="4958902"/>
            <a:ext cx="89159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32 MeV</a:t>
            </a:r>
          </a:p>
        </p:txBody>
      </p:sp>
      <p:sp>
        <p:nvSpPr>
          <p:cNvPr id="37" name="TextBox 36">
            <a:extLst>
              <a:ext uri="{FF2B5EF4-FFF2-40B4-BE49-F238E27FC236}">
                <a16:creationId xmlns:a16="http://schemas.microsoft.com/office/drawing/2014/main" id="{47F1988F-9012-2047-AAB2-4B810F6EA5EE}"/>
              </a:ext>
            </a:extLst>
          </p:cNvPr>
          <p:cNvSpPr txBox="1"/>
          <p:nvPr/>
        </p:nvSpPr>
        <p:spPr>
          <a:xfrm>
            <a:off x="6559141" y="4256208"/>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177 MeV</a:t>
            </a:r>
          </a:p>
        </p:txBody>
      </p:sp>
      <p:sp>
        <p:nvSpPr>
          <p:cNvPr id="38" name="TextBox 37">
            <a:extLst>
              <a:ext uri="{FF2B5EF4-FFF2-40B4-BE49-F238E27FC236}">
                <a16:creationId xmlns:a16="http://schemas.microsoft.com/office/drawing/2014/main" id="{9132706C-345A-4349-9635-DE592E395ECD}"/>
              </a:ext>
            </a:extLst>
          </p:cNvPr>
          <p:cNvSpPr txBox="1"/>
          <p:nvPr/>
        </p:nvSpPr>
        <p:spPr>
          <a:xfrm>
            <a:off x="9564582" y="3524150"/>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516 MeV</a:t>
            </a:r>
          </a:p>
        </p:txBody>
      </p:sp>
      <p:sp>
        <p:nvSpPr>
          <p:cNvPr id="39" name="TextBox 38">
            <a:extLst>
              <a:ext uri="{FF2B5EF4-FFF2-40B4-BE49-F238E27FC236}">
                <a16:creationId xmlns:a16="http://schemas.microsoft.com/office/drawing/2014/main" id="{AA148DF7-FC99-C446-A10D-3FDC168C8152}"/>
              </a:ext>
            </a:extLst>
          </p:cNvPr>
          <p:cNvSpPr txBox="1"/>
          <p:nvPr/>
        </p:nvSpPr>
        <p:spPr>
          <a:xfrm>
            <a:off x="11140016" y="307788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4C97"/>
                </a:solidFill>
                <a:effectLst/>
                <a:uLnTx/>
                <a:uFillTx/>
                <a:latin typeface="Arial"/>
                <a:ea typeface="+mn-ea"/>
                <a:cs typeface="+mn-cs"/>
              </a:rPr>
              <a:t>833 MeV</a:t>
            </a:r>
          </a:p>
        </p:txBody>
      </p:sp>
      <p:cxnSp>
        <p:nvCxnSpPr>
          <p:cNvPr id="8" name="Straight Arrow Connector 7">
            <a:extLst>
              <a:ext uri="{FF2B5EF4-FFF2-40B4-BE49-F238E27FC236}">
                <a16:creationId xmlns:a16="http://schemas.microsoft.com/office/drawing/2014/main" id="{C957D41B-8DBC-D742-9F6E-7656A1EBA4B9}"/>
              </a:ext>
            </a:extLst>
          </p:cNvPr>
          <p:cNvCxnSpPr>
            <a:cxnSpLocks/>
          </p:cNvCxnSpPr>
          <p:nvPr/>
        </p:nvCxnSpPr>
        <p:spPr>
          <a:xfrm flipV="1">
            <a:off x="2027704" y="5629011"/>
            <a:ext cx="935821" cy="192785"/>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017A84F-BE53-CA4B-8962-930317345876}"/>
              </a:ext>
            </a:extLst>
          </p:cNvPr>
          <p:cNvCxnSpPr>
            <a:cxnSpLocks/>
          </p:cNvCxnSpPr>
          <p:nvPr/>
        </p:nvCxnSpPr>
        <p:spPr>
          <a:xfrm flipV="1">
            <a:off x="3164104" y="3380394"/>
            <a:ext cx="8918003" cy="2194312"/>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46305AE-800A-EF4F-ACE0-0896EEB24494}"/>
              </a:ext>
            </a:extLst>
          </p:cNvPr>
          <p:cNvSpPr txBox="1"/>
          <p:nvPr/>
        </p:nvSpPr>
        <p:spPr>
          <a:xfrm rot="20944129">
            <a:off x="2015037" y="5714268"/>
            <a:ext cx="17031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a:ea typeface="+mn-ea"/>
                <a:cs typeface="+mn-cs"/>
              </a:rPr>
              <a:t>Room Temperature</a:t>
            </a:r>
          </a:p>
        </p:txBody>
      </p:sp>
      <p:sp>
        <p:nvSpPr>
          <p:cNvPr id="34" name="TextBox 33">
            <a:extLst>
              <a:ext uri="{FF2B5EF4-FFF2-40B4-BE49-F238E27FC236}">
                <a16:creationId xmlns:a16="http://schemas.microsoft.com/office/drawing/2014/main" id="{51CADE46-F557-AE45-83E0-F6B9EAE72EEE}"/>
              </a:ext>
            </a:extLst>
          </p:cNvPr>
          <p:cNvSpPr txBox="1"/>
          <p:nvPr/>
        </p:nvSpPr>
        <p:spPr>
          <a:xfrm rot="20944129">
            <a:off x="7450667" y="4426236"/>
            <a:ext cx="17031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Arial"/>
                <a:ea typeface="+mn-ea"/>
                <a:cs typeface="+mn-cs"/>
              </a:rPr>
              <a:t>Superconducting</a:t>
            </a:r>
          </a:p>
        </p:txBody>
      </p:sp>
      <p:grpSp>
        <p:nvGrpSpPr>
          <p:cNvPr id="9" name="Group 8">
            <a:extLst>
              <a:ext uri="{FF2B5EF4-FFF2-40B4-BE49-F238E27FC236}">
                <a16:creationId xmlns:a16="http://schemas.microsoft.com/office/drawing/2014/main" id="{E0CE439A-DAB1-4419-9FE5-318120876F94}"/>
              </a:ext>
            </a:extLst>
          </p:cNvPr>
          <p:cNvGrpSpPr/>
          <p:nvPr/>
        </p:nvGrpSpPr>
        <p:grpSpPr>
          <a:xfrm>
            <a:off x="254958" y="3582997"/>
            <a:ext cx="1163489" cy="1281219"/>
            <a:chOff x="1468198" y="3946519"/>
            <a:chExt cx="1163489" cy="1281219"/>
          </a:xfrm>
        </p:grpSpPr>
        <p:pic>
          <p:nvPicPr>
            <p:cNvPr id="1026" name="Picture 2" descr="page14image3855822208">
              <a:extLst>
                <a:ext uri="{FF2B5EF4-FFF2-40B4-BE49-F238E27FC236}">
                  <a16:creationId xmlns:a16="http://schemas.microsoft.com/office/drawing/2014/main" id="{901BCB6C-8ECE-8C4C-866A-0CE025BE8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644" y="4476345"/>
              <a:ext cx="820753" cy="75139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79AA24F-19CB-8E40-ACEC-AFB238FE9DD0}"/>
                </a:ext>
              </a:extLst>
            </p:cNvPr>
            <p:cNvSpPr txBox="1"/>
            <p:nvPr/>
          </p:nvSpPr>
          <p:spPr>
            <a:xfrm>
              <a:off x="1468198" y="3946519"/>
              <a:ext cx="116348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C97"/>
                  </a:solidFill>
                  <a:effectLst/>
                  <a:uLnTx/>
                  <a:uFillTx/>
                  <a:latin typeface="Arial"/>
                  <a:ea typeface="+mn-ea"/>
                  <a:cs typeface="+mn-cs"/>
                </a:rPr>
                <a:t>H- Ion source</a:t>
              </a:r>
              <a:endParaRPr kumimoji="0" lang="en-US" sz="1400" b="1" i="0" u="none" strike="noStrike" kern="1200" cap="none" spc="0" normalizeH="0" baseline="0" noProof="0">
                <a:ln>
                  <a:noFill/>
                </a:ln>
                <a:solidFill>
                  <a:srgbClr val="004C97"/>
                </a:solidFill>
                <a:effectLst/>
                <a:uLnTx/>
                <a:uFillTx/>
                <a:latin typeface="Arial"/>
                <a:ea typeface="+mn-ea"/>
                <a:cs typeface="+mn-cs"/>
              </a:endParaRPr>
            </a:p>
          </p:txBody>
        </p:sp>
      </p:grpSp>
      <p:cxnSp>
        <p:nvCxnSpPr>
          <p:cNvPr id="46" name="Straight Arrow Connector 45">
            <a:extLst>
              <a:ext uri="{FF2B5EF4-FFF2-40B4-BE49-F238E27FC236}">
                <a16:creationId xmlns:a16="http://schemas.microsoft.com/office/drawing/2014/main" id="{776B7F3B-F892-8948-826A-2BA767DFC871}"/>
              </a:ext>
            </a:extLst>
          </p:cNvPr>
          <p:cNvCxnSpPr>
            <a:cxnSpLocks/>
            <a:stCxn id="1026" idx="3"/>
          </p:cNvCxnSpPr>
          <p:nvPr/>
        </p:nvCxnSpPr>
        <p:spPr>
          <a:xfrm>
            <a:off x="1121157" y="4488520"/>
            <a:ext cx="290070" cy="52822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41" name="TextBox 40">
            <a:extLst>
              <a:ext uri="{FF2B5EF4-FFF2-40B4-BE49-F238E27FC236}">
                <a16:creationId xmlns:a16="http://schemas.microsoft.com/office/drawing/2014/main" id="{0A0AA0E4-21E9-F94A-A94C-FE4CDA105DD4}"/>
              </a:ext>
            </a:extLst>
          </p:cNvPr>
          <p:cNvSpPr txBox="1"/>
          <p:nvPr/>
        </p:nvSpPr>
        <p:spPr>
          <a:xfrm>
            <a:off x="1522391" y="4683614"/>
            <a:ext cx="6820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RFQ</a:t>
            </a:r>
          </a:p>
        </p:txBody>
      </p:sp>
      <p:pic>
        <p:nvPicPr>
          <p:cNvPr id="21" name="Picture 20">
            <a:extLst>
              <a:ext uri="{FF2B5EF4-FFF2-40B4-BE49-F238E27FC236}">
                <a16:creationId xmlns:a16="http://schemas.microsoft.com/office/drawing/2014/main" id="{5CCD5F29-479B-414C-AE3F-A5C0869B7C4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9317" l="0" r="100000"/>
                    </a14:imgEffect>
                  </a14:imgLayer>
                </a14:imgProps>
              </a:ext>
              <a:ext uri="{28A0092B-C50C-407E-A947-70E740481C1C}">
                <a14:useLocalDpi xmlns:a14="http://schemas.microsoft.com/office/drawing/2010/main" val="0"/>
              </a:ext>
            </a:extLst>
          </a:blip>
          <a:srcRect/>
          <a:stretch>
            <a:fillRect/>
          </a:stretch>
        </p:blipFill>
        <p:spPr bwMode="auto">
          <a:xfrm>
            <a:off x="2656539" y="3149981"/>
            <a:ext cx="1414581" cy="54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370EE91-0A51-6A47-B5F9-498E57DF3FA6}"/>
              </a:ext>
            </a:extLst>
          </p:cNvPr>
          <p:cNvCxnSpPr>
            <a:cxnSpLocks/>
          </p:cNvCxnSpPr>
          <p:nvPr/>
        </p:nvCxnSpPr>
        <p:spPr>
          <a:xfrm flipH="1">
            <a:off x="2957354" y="3836988"/>
            <a:ext cx="416248" cy="71207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10" name="Group 9">
            <a:extLst>
              <a:ext uri="{FF2B5EF4-FFF2-40B4-BE49-F238E27FC236}">
                <a16:creationId xmlns:a16="http://schemas.microsoft.com/office/drawing/2014/main" id="{101419E2-C80E-41F9-BAFA-F09617C5C75C}"/>
              </a:ext>
            </a:extLst>
          </p:cNvPr>
          <p:cNvGrpSpPr/>
          <p:nvPr/>
        </p:nvGrpSpPr>
        <p:grpSpPr>
          <a:xfrm>
            <a:off x="4210932" y="1461493"/>
            <a:ext cx="1099796" cy="325012"/>
            <a:chOff x="1327642" y="1254729"/>
            <a:chExt cx="1099796" cy="325012"/>
          </a:xfrm>
        </p:grpSpPr>
        <p:pic>
          <p:nvPicPr>
            <p:cNvPr id="44" name="Picture 4" descr="Image result">
              <a:extLst>
                <a:ext uri="{FF2B5EF4-FFF2-40B4-BE49-F238E27FC236}">
                  <a16:creationId xmlns:a16="http://schemas.microsoft.com/office/drawing/2014/main" id="{0E574300-FDA0-44DA-AEE3-1491DB2D98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7642" y="1254729"/>
              <a:ext cx="493776" cy="325012"/>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pic>
          <p:nvPicPr>
            <p:cNvPr id="47" name="Picture 2" descr="Image result">
              <a:extLst>
                <a:ext uri="{FF2B5EF4-FFF2-40B4-BE49-F238E27FC236}">
                  <a16:creationId xmlns:a16="http://schemas.microsoft.com/office/drawing/2014/main" id="{82577DE0-8617-43A7-AA86-97322EE398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9654" y="1270931"/>
              <a:ext cx="557784" cy="29260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60" name="Rectangle 59">
            <a:extLst>
              <a:ext uri="{FF2B5EF4-FFF2-40B4-BE49-F238E27FC236}">
                <a16:creationId xmlns:a16="http://schemas.microsoft.com/office/drawing/2014/main" id="{79F82156-CB9A-423D-A7DF-18C8C9C20D1A}"/>
              </a:ext>
            </a:extLst>
          </p:cNvPr>
          <p:cNvSpPr/>
          <p:nvPr/>
        </p:nvSpPr>
        <p:spPr>
          <a:xfrm>
            <a:off x="6851179" y="5112438"/>
            <a:ext cx="5099268"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Helvetica" pitchFamily="34" charset="0"/>
              </a:rPr>
              <a:t>PIP-II </a:t>
            </a:r>
            <a:r>
              <a:rPr lang="en-US" sz="2000">
                <a:solidFill>
                  <a:srgbClr val="505050"/>
                </a:solidFill>
                <a:latin typeface="Helvetica" pitchFamily="34" charset="0"/>
              </a:rPr>
              <a:t>L</a:t>
            </a:r>
            <a:r>
              <a:rPr kumimoji="0" lang="en-US" sz="2000" b="0" i="0" u="none" strike="noStrike" kern="1200" cap="none" spc="0" normalizeH="0" baseline="0" noProof="0" err="1">
                <a:ln>
                  <a:noFill/>
                </a:ln>
                <a:solidFill>
                  <a:srgbClr val="505050"/>
                </a:solidFill>
                <a:effectLst/>
                <a:uLnTx/>
                <a:uFillTx/>
                <a:latin typeface="Helvetica" pitchFamily="34" charset="0"/>
              </a:rPr>
              <a:t>inac</a:t>
            </a:r>
            <a:r>
              <a:rPr kumimoji="0" lang="en-US" sz="2000" b="0" i="0" u="none" strike="noStrike" kern="1200" cap="none" spc="0" normalizeH="0" baseline="0" noProof="0">
                <a:ln>
                  <a:noFill/>
                </a:ln>
                <a:solidFill>
                  <a:srgbClr val="505050"/>
                </a:solidFill>
                <a:effectLst/>
                <a:uLnTx/>
                <a:uFillTx/>
                <a:latin typeface="Helvetica" pitchFamily="34" charset="0"/>
              </a:rPr>
              <a:t> is technically complex, state of the art superconducting RF accelerator</a:t>
            </a:r>
          </a:p>
        </p:txBody>
      </p:sp>
      <p:pic>
        <p:nvPicPr>
          <p:cNvPr id="88" name="Picture 87">
            <a:extLst>
              <a:ext uri="{FF2B5EF4-FFF2-40B4-BE49-F238E27FC236}">
                <a16:creationId xmlns:a16="http://schemas.microsoft.com/office/drawing/2014/main" id="{98150F6F-AC7B-4763-B205-51B4488F6C1B}"/>
              </a:ext>
            </a:extLst>
          </p:cNvPr>
          <p:cNvPicPr>
            <a:picLocks noChangeAspect="1"/>
          </p:cNvPicPr>
          <p:nvPr/>
        </p:nvPicPr>
        <p:blipFill>
          <a:blip r:embed="rId11"/>
          <a:stretch>
            <a:fillRect/>
          </a:stretch>
        </p:blipFill>
        <p:spPr>
          <a:xfrm>
            <a:off x="1655064" y="2574474"/>
            <a:ext cx="527234" cy="329522"/>
          </a:xfrm>
          <a:prstGeom prst="rect">
            <a:avLst/>
          </a:prstGeom>
          <a:ln>
            <a:solidFill>
              <a:schemeClr val="accent6">
                <a:alpha val="10000"/>
              </a:schemeClr>
            </a:solidFill>
          </a:ln>
        </p:spPr>
      </p:pic>
      <p:sp>
        <p:nvSpPr>
          <p:cNvPr id="64" name="TextBox 63">
            <a:extLst>
              <a:ext uri="{FF2B5EF4-FFF2-40B4-BE49-F238E27FC236}">
                <a16:creationId xmlns:a16="http://schemas.microsoft.com/office/drawing/2014/main" id="{D3C34767-D19B-4D44-B5D4-02A9A7714508}"/>
              </a:ext>
            </a:extLst>
          </p:cNvPr>
          <p:cNvSpPr txBox="1"/>
          <p:nvPr/>
        </p:nvSpPr>
        <p:spPr>
          <a:xfrm>
            <a:off x="2465077" y="1367308"/>
            <a:ext cx="11045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Cryoplant</a:t>
            </a:r>
          </a:p>
        </p:txBody>
      </p:sp>
      <p:pic>
        <p:nvPicPr>
          <p:cNvPr id="89" name="Picture 4" descr="Image result">
            <a:extLst>
              <a:ext uri="{FF2B5EF4-FFF2-40B4-BE49-F238E27FC236}">
                <a16:creationId xmlns:a16="http://schemas.microsoft.com/office/drawing/2014/main" id="{75FAE650-7BBA-43D7-9DCB-4313DFA155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9898" y="1354312"/>
            <a:ext cx="512064" cy="334208"/>
          </a:xfrm>
          <a:prstGeom prst="rect">
            <a:avLst/>
          </a:prstGeom>
          <a:noFill/>
          <a:ln>
            <a:solidFill>
              <a:schemeClr val="accent6">
                <a:alpha val="10000"/>
              </a:schemeClr>
            </a:solidFill>
          </a:ln>
          <a:effectLst/>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F4BC880-A3C1-4095-A7FF-7A211B950B22}"/>
              </a:ext>
            </a:extLst>
          </p:cNvPr>
          <p:cNvSpPr txBox="1"/>
          <p:nvPr/>
        </p:nvSpPr>
        <p:spPr>
          <a:xfrm>
            <a:off x="2240793" y="2536325"/>
            <a:ext cx="11045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CDS</a:t>
            </a:r>
          </a:p>
        </p:txBody>
      </p:sp>
      <p:grpSp>
        <p:nvGrpSpPr>
          <p:cNvPr id="13" name="Group 12">
            <a:extLst>
              <a:ext uri="{FF2B5EF4-FFF2-40B4-BE49-F238E27FC236}">
                <a16:creationId xmlns:a16="http://schemas.microsoft.com/office/drawing/2014/main" id="{B644DF46-1BE8-419C-BF7B-9F3CFD7642C8}"/>
              </a:ext>
            </a:extLst>
          </p:cNvPr>
          <p:cNvGrpSpPr/>
          <p:nvPr/>
        </p:nvGrpSpPr>
        <p:grpSpPr>
          <a:xfrm>
            <a:off x="5930241" y="970168"/>
            <a:ext cx="1025183" cy="646260"/>
            <a:chOff x="5774052" y="1457548"/>
            <a:chExt cx="1025183" cy="646260"/>
          </a:xfrm>
        </p:grpSpPr>
        <p:pic>
          <p:nvPicPr>
            <p:cNvPr id="93" name="Picture 92">
              <a:extLst>
                <a:ext uri="{FF2B5EF4-FFF2-40B4-BE49-F238E27FC236}">
                  <a16:creationId xmlns:a16="http://schemas.microsoft.com/office/drawing/2014/main" id="{6494BED3-4F26-411F-AEF8-9C5395C57D1E}"/>
                </a:ext>
              </a:extLst>
            </p:cNvPr>
            <p:cNvPicPr>
              <a:picLocks noChangeAspect="1"/>
            </p:cNvPicPr>
            <p:nvPr/>
          </p:nvPicPr>
          <p:blipFill>
            <a:blip r:embed="rId12"/>
            <a:stretch>
              <a:fillRect/>
            </a:stretch>
          </p:blipFill>
          <p:spPr>
            <a:xfrm>
              <a:off x="5774052" y="1770373"/>
              <a:ext cx="492481" cy="333435"/>
            </a:xfrm>
            <a:prstGeom prst="rect">
              <a:avLst/>
            </a:prstGeom>
            <a:ln>
              <a:solidFill>
                <a:schemeClr val="accent6">
                  <a:alpha val="10000"/>
                </a:schemeClr>
              </a:solidFill>
            </a:ln>
          </p:spPr>
        </p:pic>
        <p:pic>
          <p:nvPicPr>
            <p:cNvPr id="94" name="Picture 2" descr="Image result">
              <a:extLst>
                <a:ext uri="{FF2B5EF4-FFF2-40B4-BE49-F238E27FC236}">
                  <a16:creationId xmlns:a16="http://schemas.microsoft.com/office/drawing/2014/main" id="{141E1251-6783-44B6-8F61-7B639712C940}"/>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0293" y="1457548"/>
              <a:ext cx="557784" cy="28806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Image result">
              <a:extLst>
                <a:ext uri="{FF2B5EF4-FFF2-40B4-BE49-F238E27FC236}">
                  <a16:creationId xmlns:a16="http://schemas.microsoft.com/office/drawing/2014/main" id="{0A1FCF22-1C6B-418E-B5B5-45F6F42EF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9046" y="1774584"/>
              <a:ext cx="480189" cy="325012"/>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213B3231-3FB0-4747-83D8-B1CBD418D7F6}"/>
              </a:ext>
            </a:extLst>
          </p:cNvPr>
          <p:cNvGrpSpPr/>
          <p:nvPr/>
        </p:nvGrpSpPr>
        <p:grpSpPr>
          <a:xfrm>
            <a:off x="2782794" y="2092028"/>
            <a:ext cx="1259455" cy="1057953"/>
            <a:chOff x="2769571" y="2288772"/>
            <a:chExt cx="1259455" cy="1057953"/>
          </a:xfrm>
        </p:grpSpPr>
        <p:pic>
          <p:nvPicPr>
            <p:cNvPr id="43" name="Picture 2" descr="Image result">
              <a:extLst>
                <a:ext uri="{FF2B5EF4-FFF2-40B4-BE49-F238E27FC236}">
                  <a16:creationId xmlns:a16="http://schemas.microsoft.com/office/drawing/2014/main" id="{81497B92-08D2-4147-B49F-092DCD72D1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5628" y="2288772"/>
              <a:ext cx="557784" cy="2926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13C0FBC4-D2B0-4013-AE1F-BB3F713484B3}"/>
                </a:ext>
              </a:extLst>
            </p:cNvPr>
            <p:cNvSpPr txBox="1"/>
            <p:nvPr/>
          </p:nvSpPr>
          <p:spPr>
            <a:xfrm>
              <a:off x="2769571" y="2608061"/>
              <a:ext cx="1259455"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HWR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8 Cavities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162.5 MHz</a:t>
              </a:r>
            </a:p>
          </p:txBody>
        </p:sp>
      </p:grpSp>
      <p:sp>
        <p:nvSpPr>
          <p:cNvPr id="72" name="TextBox 71">
            <a:extLst>
              <a:ext uri="{FF2B5EF4-FFF2-40B4-BE49-F238E27FC236}">
                <a16:creationId xmlns:a16="http://schemas.microsoft.com/office/drawing/2014/main" id="{CC3DEE36-0754-4970-B0A1-A16EDD7C7CFC}"/>
              </a:ext>
            </a:extLst>
          </p:cNvPr>
          <p:cNvSpPr txBox="1"/>
          <p:nvPr/>
        </p:nvSpPr>
        <p:spPr>
          <a:xfrm>
            <a:off x="4000030" y="1822373"/>
            <a:ext cx="151243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Single Spoke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SSR1 X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16 Cavities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325 MHz</a:t>
            </a:r>
          </a:p>
        </p:txBody>
      </p:sp>
      <p:sp>
        <p:nvSpPr>
          <p:cNvPr id="73" name="TextBox 72">
            <a:extLst>
              <a:ext uri="{FF2B5EF4-FFF2-40B4-BE49-F238E27FC236}">
                <a16:creationId xmlns:a16="http://schemas.microsoft.com/office/drawing/2014/main" id="{3FA7F717-D416-48AB-8BD8-A73EAC2F9E62}"/>
              </a:ext>
            </a:extLst>
          </p:cNvPr>
          <p:cNvSpPr txBox="1"/>
          <p:nvPr/>
        </p:nvSpPr>
        <p:spPr>
          <a:xfrm>
            <a:off x="5767798" y="1645122"/>
            <a:ext cx="151243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Single Spoke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SSR2 X 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35 Cavities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325 MHz</a:t>
            </a:r>
          </a:p>
        </p:txBody>
      </p:sp>
      <p:grpSp>
        <p:nvGrpSpPr>
          <p:cNvPr id="17" name="Group 16">
            <a:extLst>
              <a:ext uri="{FF2B5EF4-FFF2-40B4-BE49-F238E27FC236}">
                <a16:creationId xmlns:a16="http://schemas.microsoft.com/office/drawing/2014/main" id="{D40E79E3-778D-43F4-8999-7A779300FADE}"/>
              </a:ext>
            </a:extLst>
          </p:cNvPr>
          <p:cNvGrpSpPr/>
          <p:nvPr/>
        </p:nvGrpSpPr>
        <p:grpSpPr>
          <a:xfrm>
            <a:off x="9938730" y="192688"/>
            <a:ext cx="1043296" cy="685463"/>
            <a:chOff x="9830205" y="192688"/>
            <a:chExt cx="1043296" cy="685463"/>
          </a:xfrm>
        </p:grpSpPr>
        <p:pic>
          <p:nvPicPr>
            <p:cNvPr id="56" name="Content Placeholder 7">
              <a:extLst>
                <a:ext uri="{FF2B5EF4-FFF2-40B4-BE49-F238E27FC236}">
                  <a16:creationId xmlns:a16="http://schemas.microsoft.com/office/drawing/2014/main" id="{45F91483-C64D-41E5-B8BA-060F412CDCCE}"/>
                </a:ext>
              </a:extLst>
            </p:cNvPr>
            <p:cNvPicPr>
              <a:picLocks/>
            </p:cNvPicPr>
            <p:nvPr/>
          </p:nvPicPr>
          <p:blipFill>
            <a:blip r:embed="rId13"/>
            <a:stretch>
              <a:fillRect/>
            </a:stretch>
          </p:blipFill>
          <p:spPr>
            <a:xfrm>
              <a:off x="10059245" y="192688"/>
              <a:ext cx="585216" cy="292608"/>
            </a:xfrm>
            <a:prstGeom prst="rect">
              <a:avLst/>
            </a:prstGeom>
          </p:spPr>
        </p:pic>
        <p:grpSp>
          <p:nvGrpSpPr>
            <p:cNvPr id="16" name="Group 15">
              <a:extLst>
                <a:ext uri="{FF2B5EF4-FFF2-40B4-BE49-F238E27FC236}">
                  <a16:creationId xmlns:a16="http://schemas.microsoft.com/office/drawing/2014/main" id="{950CD4A5-DB7E-41D9-93D2-5518D9611A59}"/>
                </a:ext>
              </a:extLst>
            </p:cNvPr>
            <p:cNvGrpSpPr/>
            <p:nvPr/>
          </p:nvGrpSpPr>
          <p:grpSpPr>
            <a:xfrm>
              <a:off x="9830205" y="585543"/>
              <a:ext cx="1043296" cy="292608"/>
              <a:chOff x="9830205" y="585543"/>
              <a:chExt cx="1043296" cy="292608"/>
            </a:xfrm>
          </p:grpSpPr>
          <p:pic>
            <p:nvPicPr>
              <p:cNvPr id="77" name="Picture 4" descr="Image result">
                <a:extLst>
                  <a:ext uri="{FF2B5EF4-FFF2-40B4-BE49-F238E27FC236}">
                    <a16:creationId xmlns:a16="http://schemas.microsoft.com/office/drawing/2014/main" id="{6CCEA820-EAB7-4930-82BF-73B43A44AA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6303" y="585543"/>
                <a:ext cx="437198" cy="292608"/>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pic>
            <p:nvPicPr>
              <p:cNvPr id="78" name="Picture 2" descr="Image result">
                <a:extLst>
                  <a:ext uri="{FF2B5EF4-FFF2-40B4-BE49-F238E27FC236}">
                    <a16:creationId xmlns:a16="http://schemas.microsoft.com/office/drawing/2014/main" id="{A1EFE992-F4D1-43D6-B2B1-6157786239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30205" y="585543"/>
                <a:ext cx="557784" cy="29260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0" name="TextBox 79">
            <a:extLst>
              <a:ext uri="{FF2B5EF4-FFF2-40B4-BE49-F238E27FC236}">
                <a16:creationId xmlns:a16="http://schemas.microsoft.com/office/drawing/2014/main" id="{77718A93-193F-4831-B4B0-F365F97CB7BE}"/>
              </a:ext>
            </a:extLst>
          </p:cNvPr>
          <p:cNvSpPr txBox="1"/>
          <p:nvPr/>
        </p:nvSpPr>
        <p:spPr>
          <a:xfrm>
            <a:off x="9810039" y="940883"/>
            <a:ext cx="130067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Elliptical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HB650 X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24 Cavities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650 MHz</a:t>
            </a:r>
          </a:p>
        </p:txBody>
      </p:sp>
      <p:cxnSp>
        <p:nvCxnSpPr>
          <p:cNvPr id="99" name="Straight Arrow Connector 98">
            <a:extLst>
              <a:ext uri="{FF2B5EF4-FFF2-40B4-BE49-F238E27FC236}">
                <a16:creationId xmlns:a16="http://schemas.microsoft.com/office/drawing/2014/main" id="{68C6EC7E-5D08-429C-AC9F-6E5A09892578}"/>
              </a:ext>
            </a:extLst>
          </p:cNvPr>
          <p:cNvCxnSpPr>
            <a:cxnSpLocks/>
          </p:cNvCxnSpPr>
          <p:nvPr/>
        </p:nvCxnSpPr>
        <p:spPr>
          <a:xfrm flipH="1">
            <a:off x="8059636" y="2903996"/>
            <a:ext cx="372337" cy="62988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63" name="Picture 62" descr="A picture containing toy&#10;&#10;Description automatically generated">
            <a:extLst>
              <a:ext uri="{FF2B5EF4-FFF2-40B4-BE49-F238E27FC236}">
                <a16:creationId xmlns:a16="http://schemas.microsoft.com/office/drawing/2014/main" id="{0FB51233-8A1A-4A19-8A4D-1EA1ADA64E8C}"/>
              </a:ext>
            </a:extLst>
          </p:cNvPr>
          <p:cNvPicPr>
            <a:picLocks noChangeAspect="1"/>
          </p:cNvPicPr>
          <p:nvPr/>
        </p:nvPicPr>
        <p:blipFill>
          <a:blip r:embed="rId14"/>
          <a:stretch>
            <a:fillRect/>
          </a:stretch>
        </p:blipFill>
        <p:spPr>
          <a:xfrm>
            <a:off x="4185419" y="2776480"/>
            <a:ext cx="1454714" cy="795053"/>
          </a:xfrm>
          <a:prstGeom prst="rect">
            <a:avLst/>
          </a:prstGeom>
        </p:spPr>
      </p:pic>
      <p:pic>
        <p:nvPicPr>
          <p:cNvPr id="65" name="Picture 64" descr="A close up of a device&#10;&#10;Description automatically generated">
            <a:extLst>
              <a:ext uri="{FF2B5EF4-FFF2-40B4-BE49-F238E27FC236}">
                <a16:creationId xmlns:a16="http://schemas.microsoft.com/office/drawing/2014/main" id="{8FC2E676-B3E3-4F54-9885-41AA3AC32AA5}"/>
              </a:ext>
            </a:extLst>
          </p:cNvPr>
          <p:cNvPicPr>
            <a:picLocks noChangeAspect="1"/>
          </p:cNvPicPr>
          <p:nvPr/>
        </p:nvPicPr>
        <p:blipFill>
          <a:blip r:embed="rId15"/>
          <a:stretch>
            <a:fillRect/>
          </a:stretch>
        </p:blipFill>
        <p:spPr>
          <a:xfrm>
            <a:off x="5788763" y="2539820"/>
            <a:ext cx="1454714" cy="834529"/>
          </a:xfrm>
          <a:prstGeom prst="rect">
            <a:avLst/>
          </a:prstGeom>
        </p:spPr>
      </p:pic>
      <p:pic>
        <p:nvPicPr>
          <p:cNvPr id="66" name="Content Placeholder 7" descr="A picture containing toy, drawing, hydrant, engine&#10;&#10;Description automatically generated">
            <a:extLst>
              <a:ext uri="{FF2B5EF4-FFF2-40B4-BE49-F238E27FC236}">
                <a16:creationId xmlns:a16="http://schemas.microsoft.com/office/drawing/2014/main" id="{943FBCE1-9325-4278-88BD-681368CB4DDB}"/>
              </a:ext>
            </a:extLst>
          </p:cNvPr>
          <p:cNvPicPr>
            <a:picLocks noChangeAspect="1"/>
          </p:cNvPicPr>
          <p:nvPr/>
        </p:nvPicPr>
        <p:blipFill>
          <a:blip r:embed="rId16"/>
          <a:stretch>
            <a:fillRect/>
          </a:stretch>
        </p:blipFill>
        <p:spPr>
          <a:xfrm>
            <a:off x="9732367" y="1827239"/>
            <a:ext cx="1819007" cy="852374"/>
          </a:xfrm>
          <a:prstGeom prst="rect">
            <a:avLst/>
          </a:prstGeom>
        </p:spPr>
      </p:pic>
      <p:grpSp>
        <p:nvGrpSpPr>
          <p:cNvPr id="15" name="Group 14">
            <a:extLst>
              <a:ext uri="{FF2B5EF4-FFF2-40B4-BE49-F238E27FC236}">
                <a16:creationId xmlns:a16="http://schemas.microsoft.com/office/drawing/2014/main" id="{4056D04B-3293-4063-AA6E-31D10AE33C68}"/>
              </a:ext>
            </a:extLst>
          </p:cNvPr>
          <p:cNvGrpSpPr/>
          <p:nvPr/>
        </p:nvGrpSpPr>
        <p:grpSpPr>
          <a:xfrm>
            <a:off x="7731978" y="644159"/>
            <a:ext cx="1300679" cy="1634714"/>
            <a:chOff x="7608057" y="872035"/>
            <a:chExt cx="1300679" cy="1634714"/>
          </a:xfrm>
        </p:grpSpPr>
        <p:grpSp>
          <p:nvGrpSpPr>
            <p:cNvPr id="6" name="Group 5">
              <a:extLst>
                <a:ext uri="{FF2B5EF4-FFF2-40B4-BE49-F238E27FC236}">
                  <a16:creationId xmlns:a16="http://schemas.microsoft.com/office/drawing/2014/main" id="{A306A190-1AAE-4DCB-BF10-32CE2AEBA013}"/>
                </a:ext>
              </a:extLst>
            </p:cNvPr>
            <p:cNvGrpSpPr/>
            <p:nvPr/>
          </p:nvGrpSpPr>
          <p:grpSpPr>
            <a:xfrm>
              <a:off x="7773250" y="872035"/>
              <a:ext cx="1027283" cy="697083"/>
              <a:chOff x="4990042" y="911873"/>
              <a:chExt cx="1027283" cy="697083"/>
            </a:xfrm>
          </p:grpSpPr>
          <p:pic>
            <p:nvPicPr>
              <p:cNvPr id="52" name="Graphic 51">
                <a:extLst>
                  <a:ext uri="{FF2B5EF4-FFF2-40B4-BE49-F238E27FC236}">
                    <a16:creationId xmlns:a16="http://schemas.microsoft.com/office/drawing/2014/main" id="{ABF20745-D3C9-44B5-B078-D8AC2199779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24844" y="911873"/>
                <a:ext cx="478534" cy="323893"/>
              </a:xfrm>
              <a:prstGeom prst="rect">
                <a:avLst/>
              </a:prstGeom>
              <a:effectLst/>
            </p:spPr>
          </p:pic>
          <p:pic>
            <p:nvPicPr>
              <p:cNvPr id="53" name="Picture 52">
                <a:extLst>
                  <a:ext uri="{FF2B5EF4-FFF2-40B4-BE49-F238E27FC236}">
                    <a16:creationId xmlns:a16="http://schemas.microsoft.com/office/drawing/2014/main" id="{DFAB45A1-4DC1-4D55-9661-48A93DA41CB5}"/>
                  </a:ext>
                </a:extLst>
              </p:cNvPr>
              <p:cNvPicPr>
                <a:picLocks noChangeAspect="1"/>
              </p:cNvPicPr>
              <p:nvPr/>
            </p:nvPicPr>
            <p:blipFill>
              <a:blip r:embed="rId12"/>
              <a:stretch>
                <a:fillRect/>
              </a:stretch>
            </p:blipFill>
            <p:spPr>
              <a:xfrm>
                <a:off x="5524844" y="1275521"/>
                <a:ext cx="492481" cy="333435"/>
              </a:xfrm>
              <a:prstGeom prst="rect">
                <a:avLst/>
              </a:prstGeom>
              <a:ln>
                <a:solidFill>
                  <a:schemeClr val="accent6">
                    <a:alpha val="10000"/>
                  </a:schemeClr>
                </a:solidFill>
              </a:ln>
            </p:spPr>
          </p:pic>
          <p:pic>
            <p:nvPicPr>
              <p:cNvPr id="54" name="Picture 4" descr="Image result">
                <a:extLst>
                  <a:ext uri="{FF2B5EF4-FFF2-40B4-BE49-F238E27FC236}">
                    <a16:creationId xmlns:a16="http://schemas.microsoft.com/office/drawing/2014/main" id="{3C72F071-C661-4BBF-A742-248F32F6C9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7210" y="1275309"/>
                <a:ext cx="480189" cy="32501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55" name="Picture 2" descr="Image result">
                <a:extLst>
                  <a:ext uri="{FF2B5EF4-FFF2-40B4-BE49-F238E27FC236}">
                    <a16:creationId xmlns:a16="http://schemas.microsoft.com/office/drawing/2014/main" id="{60274AF8-D0D0-48C3-B40B-88EE4B7BB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90042" y="927923"/>
                <a:ext cx="498737" cy="285229"/>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TextBox 74">
              <a:extLst>
                <a:ext uri="{FF2B5EF4-FFF2-40B4-BE49-F238E27FC236}">
                  <a16:creationId xmlns:a16="http://schemas.microsoft.com/office/drawing/2014/main" id="{7A5189FE-2FC4-4EDD-BCF1-3CA9D6603CB1}"/>
                </a:ext>
              </a:extLst>
            </p:cNvPr>
            <p:cNvSpPr txBox="1"/>
            <p:nvPr/>
          </p:nvSpPr>
          <p:spPr>
            <a:xfrm>
              <a:off x="7608057" y="1552642"/>
              <a:ext cx="1300679"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Elliptical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LB650 X 9</a:t>
              </a:r>
              <a:endParaRPr kumimoji="0" lang="en-US" sz="1400" b="0" i="0" u="none" strike="noStrike" kern="1200" cap="none" spc="0" normalizeH="0" baseline="0" noProof="0">
                <a:ln>
                  <a:noFill/>
                </a:ln>
                <a:solidFill>
                  <a:srgbClr val="FF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36 Cavities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650 MHz</a:t>
              </a:r>
              <a:endParaRPr kumimoji="0" lang="en-US" sz="1600" b="0" i="0" u="none" strike="noStrike" kern="1200" cap="none" spc="0" normalizeH="0" baseline="0" noProof="0">
                <a:ln>
                  <a:noFill/>
                </a:ln>
                <a:solidFill>
                  <a:srgbClr val="004C97"/>
                </a:solidFill>
                <a:effectLst/>
                <a:uLnTx/>
                <a:uFillTx/>
                <a:latin typeface="Arial"/>
                <a:ea typeface="+mn-ea"/>
                <a:cs typeface="+mn-cs"/>
              </a:endParaRPr>
            </a:p>
          </p:txBody>
        </p:sp>
      </p:grpSp>
      <p:sp>
        <p:nvSpPr>
          <p:cNvPr id="3" name="Footer Placeholder 2">
            <a:extLst>
              <a:ext uri="{FF2B5EF4-FFF2-40B4-BE49-F238E27FC236}">
                <a16:creationId xmlns:a16="http://schemas.microsoft.com/office/drawing/2014/main" id="{29CE0260-BB2F-4B7A-8D47-C8EE3925F308}"/>
              </a:ext>
            </a:extLst>
          </p:cNvPr>
          <p:cNvSpPr>
            <a:spLocks noGrp="1"/>
          </p:cNvSpPr>
          <p:nvPr>
            <p:ph type="ftr" sz="quarter" idx="11"/>
          </p:nvPr>
        </p:nvSpPr>
        <p:spPr/>
        <p:txBody>
          <a:bodyPr/>
          <a:lstStyle/>
          <a:p>
            <a:pPr>
              <a:defRPr/>
            </a:pPr>
            <a:r>
              <a:rPr lang="en-US"/>
              <a:t>Lia Merminga | CD-3A IPR | PIP-II</a:t>
            </a:r>
            <a:endParaRPr lang="en-US" dirty="0"/>
          </a:p>
        </p:txBody>
      </p:sp>
      <p:sp>
        <p:nvSpPr>
          <p:cNvPr id="67" name="Rectangle 63">
            <a:extLst>
              <a:ext uri="{FF2B5EF4-FFF2-40B4-BE49-F238E27FC236}">
                <a16:creationId xmlns:a16="http://schemas.microsoft.com/office/drawing/2014/main" id="{ABC0358E-062F-4FE0-88A6-071CDADA7CB5}"/>
              </a:ext>
            </a:extLst>
          </p:cNvPr>
          <p:cNvSpPr>
            <a:spLocks noChangeArrowheads="1"/>
          </p:cNvSpPr>
          <p:nvPr/>
        </p:nvSpPr>
        <p:spPr bwMode="auto">
          <a:xfrm>
            <a:off x="0" y="6158144"/>
            <a:ext cx="12192000" cy="70788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4572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PIP-II is the world’s highest energy and power CW proton linac, and the </a:t>
            </a:r>
            <a:r>
              <a:rPr kumimoji="0" lang="en-US" sz="2000" b="1" i="1" u="none" strike="noStrike" kern="1200" cap="none" spc="0" normalizeH="0" baseline="0" noProof="0">
                <a:ln>
                  <a:noFill/>
                </a:ln>
                <a:solidFill>
                  <a:srgbClr val="FFFFFF"/>
                </a:solidFill>
                <a:effectLst/>
                <a:uLnTx/>
                <a:uFillTx/>
                <a:latin typeface="Helvetica" pitchFamily="34" charset="0"/>
              </a:rPr>
              <a:t>U.S. first accelerator project to be built with major international contributions  </a:t>
            </a:r>
            <a:r>
              <a:rPr kumimoji="0" lang="en-US" altLang="en-US" sz="2000" b="1" i="1"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p>
        </p:txBody>
      </p:sp>
    </p:spTree>
    <p:extLst>
      <p:ext uri="{BB962C8B-B14F-4D97-AF65-F5344CB8AC3E}">
        <p14:creationId xmlns:p14="http://schemas.microsoft.com/office/powerpoint/2010/main" val="351940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6" descr="Diagram, engineering drawing&#10;&#10;Description automatically generated">
            <a:extLst>
              <a:ext uri="{FF2B5EF4-FFF2-40B4-BE49-F238E27FC236}">
                <a16:creationId xmlns:a16="http://schemas.microsoft.com/office/drawing/2014/main" id="{826AD594-CA35-4074-8C04-E738C727F995}"/>
              </a:ext>
            </a:extLst>
          </p:cNvPr>
          <p:cNvPicPr>
            <a:picLocks noChangeAspect="1"/>
          </p:cNvPicPr>
          <p:nvPr/>
        </p:nvPicPr>
        <p:blipFill>
          <a:blip r:embed="rId3"/>
          <a:stretch>
            <a:fillRect/>
          </a:stretch>
        </p:blipFill>
        <p:spPr>
          <a:xfrm rot="816341">
            <a:off x="7424538" y="954388"/>
            <a:ext cx="2299781" cy="1568151"/>
          </a:xfrm>
          <a:prstGeom prst="rect">
            <a:avLst/>
          </a:prstGeom>
        </p:spPr>
      </p:pic>
      <p:pic>
        <p:nvPicPr>
          <p:cNvPr id="12" name="Content Placeholder 7" descr="A picture containing toy, drawing, hydrant, engine&#10;&#10;Description automatically generated">
            <a:extLst>
              <a:ext uri="{FF2B5EF4-FFF2-40B4-BE49-F238E27FC236}">
                <a16:creationId xmlns:a16="http://schemas.microsoft.com/office/drawing/2014/main" id="{3F0B6C1D-F8C1-436B-A9D8-6D58443B5A37}"/>
              </a:ext>
            </a:extLst>
          </p:cNvPr>
          <p:cNvPicPr>
            <a:picLocks noChangeAspect="1"/>
          </p:cNvPicPr>
          <p:nvPr/>
        </p:nvPicPr>
        <p:blipFill>
          <a:blip r:embed="rId4"/>
          <a:stretch>
            <a:fillRect/>
          </a:stretch>
        </p:blipFill>
        <p:spPr>
          <a:xfrm>
            <a:off x="9648003" y="1302911"/>
            <a:ext cx="2458192" cy="1151891"/>
          </a:xfrm>
          <a:prstGeom prst="rect">
            <a:avLst/>
          </a:prstGeom>
        </p:spPr>
      </p:pic>
      <p:sp>
        <p:nvSpPr>
          <p:cNvPr id="18" name="Title 1">
            <a:extLst>
              <a:ext uri="{FF2B5EF4-FFF2-40B4-BE49-F238E27FC236}">
                <a16:creationId xmlns:a16="http://schemas.microsoft.com/office/drawing/2014/main" id="{DA3FF3B4-01FB-4478-84B7-A68F26AEF8F0}"/>
              </a:ext>
            </a:extLst>
          </p:cNvPr>
          <p:cNvSpPr>
            <a:spLocks noGrp="1"/>
          </p:cNvSpPr>
          <p:nvPr>
            <p:ph type="title"/>
          </p:nvPr>
        </p:nvSpPr>
        <p:spPr>
          <a:xfrm>
            <a:off x="332773" y="264703"/>
            <a:ext cx="11057467" cy="569268"/>
          </a:xfrm>
        </p:spPr>
        <p:txBody>
          <a:bodyPr/>
          <a:lstStyle/>
          <a:p>
            <a:r>
              <a:rPr lang="en-US" sz="2400" dirty="0"/>
              <a:t>The state-of-the-art PIP-II Superconducting RF Systems</a:t>
            </a:r>
          </a:p>
        </p:txBody>
      </p:sp>
      <p:sp>
        <p:nvSpPr>
          <p:cNvPr id="5" name="Slide Number Placeholder 4">
            <a:extLst>
              <a:ext uri="{FF2B5EF4-FFF2-40B4-BE49-F238E27FC236}">
                <a16:creationId xmlns:a16="http://schemas.microsoft.com/office/drawing/2014/main" id="{B92A3B67-D604-401B-8387-C2703E2E890C}"/>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a:p>
        </p:txBody>
      </p:sp>
      <p:pic>
        <p:nvPicPr>
          <p:cNvPr id="7" name="Content Placeholder 6">
            <a:extLst>
              <a:ext uri="{FF2B5EF4-FFF2-40B4-BE49-F238E27FC236}">
                <a16:creationId xmlns:a16="http://schemas.microsoft.com/office/drawing/2014/main" id="{4B9BBAE6-2AAE-430B-BC54-27AF7B952151}"/>
              </a:ext>
            </a:extLst>
          </p:cNvPr>
          <p:cNvPicPr>
            <a:picLocks noGrp="1" noChangeAspect="1"/>
          </p:cNvPicPr>
          <p:nvPr>
            <p:ph idx="13"/>
          </p:nvPr>
        </p:nvPicPr>
        <p:blipFill>
          <a:blip r:embed="rId5">
            <a:extLst>
              <a:ext uri="{BEBA8EAE-BF5A-486C-A8C5-ECC9F3942E4B}">
                <a14:imgProps xmlns:a14="http://schemas.microsoft.com/office/drawing/2010/main">
                  <a14:imgLayer r:embed="rId6">
                    <a14:imgEffect>
                      <a14:backgroundRemoval t="0" b="99317" l="0" r="100000"/>
                    </a14:imgEffect>
                  </a14:imgLayer>
                </a14:imgProps>
              </a:ext>
              <a:ext uri="{28A0092B-C50C-407E-A947-70E740481C1C}">
                <a14:useLocalDpi xmlns:a14="http://schemas.microsoft.com/office/drawing/2010/main" val="0"/>
              </a:ext>
            </a:extLst>
          </a:blip>
          <a:stretch>
            <a:fillRect/>
          </a:stretch>
        </p:blipFill>
        <p:spPr bwMode="auto">
          <a:xfrm>
            <a:off x="349468" y="1392107"/>
            <a:ext cx="2045114" cy="77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9AE162B-FEBE-47A0-849E-469997D52990}"/>
              </a:ext>
            </a:extLst>
          </p:cNvPr>
          <p:cNvSpPr>
            <a:spLocks noGrp="1"/>
          </p:cNvSpPr>
          <p:nvPr>
            <p:ph type="dt" sz="half" idx="2"/>
          </p:nvPr>
        </p:nvSpPr>
        <p:spPr>
          <a:xfrm>
            <a:off x="1169250" y="6499634"/>
            <a:ext cx="1098169" cy="187325"/>
          </a:xfrm>
        </p:spPr>
        <p:txBody>
          <a:bodyPr/>
          <a:lstStyle/>
          <a:p>
            <a:pPr>
              <a:defRPr/>
            </a:pPr>
            <a:r>
              <a:rPr lang="en-US"/>
              <a:t>17-Feb-2021</a:t>
            </a:r>
            <a:endParaRPr lang="en-US" dirty="0"/>
          </a:p>
        </p:txBody>
      </p:sp>
      <p:grpSp>
        <p:nvGrpSpPr>
          <p:cNvPr id="2" name="Group 1">
            <a:extLst>
              <a:ext uri="{FF2B5EF4-FFF2-40B4-BE49-F238E27FC236}">
                <a16:creationId xmlns:a16="http://schemas.microsoft.com/office/drawing/2014/main" id="{2090C5BC-DC27-4F9D-9BED-8CDFA45E86E5}"/>
              </a:ext>
            </a:extLst>
          </p:cNvPr>
          <p:cNvGrpSpPr/>
          <p:nvPr/>
        </p:nvGrpSpPr>
        <p:grpSpPr>
          <a:xfrm>
            <a:off x="807669" y="2616444"/>
            <a:ext cx="10863012" cy="3293031"/>
            <a:chOff x="808609" y="2230841"/>
            <a:chExt cx="10863012" cy="3293031"/>
          </a:xfrm>
        </p:grpSpPr>
        <p:pic>
          <p:nvPicPr>
            <p:cNvPr id="13" name="Picture 12">
              <a:extLst>
                <a:ext uri="{FF2B5EF4-FFF2-40B4-BE49-F238E27FC236}">
                  <a16:creationId xmlns:a16="http://schemas.microsoft.com/office/drawing/2014/main" id="{9216C2DF-92C6-4C64-A52F-B4B31E9BEA6E}"/>
                </a:ext>
              </a:extLst>
            </p:cNvPr>
            <p:cNvPicPr>
              <a:picLocks noChangeAspect="1"/>
            </p:cNvPicPr>
            <p:nvPr/>
          </p:nvPicPr>
          <p:blipFill>
            <a:blip r:embed="rId7"/>
            <a:stretch>
              <a:fillRect/>
            </a:stretch>
          </p:blipFill>
          <p:spPr>
            <a:xfrm rot="16937749">
              <a:off x="251385" y="3320528"/>
              <a:ext cx="2228103" cy="1113656"/>
            </a:xfrm>
            <a:prstGeom prst="rect">
              <a:avLst/>
            </a:prstGeom>
          </p:spPr>
        </p:pic>
        <p:pic>
          <p:nvPicPr>
            <p:cNvPr id="14" name="Picture 13">
              <a:extLst>
                <a:ext uri="{FF2B5EF4-FFF2-40B4-BE49-F238E27FC236}">
                  <a16:creationId xmlns:a16="http://schemas.microsoft.com/office/drawing/2014/main" id="{61059AF7-5974-4FBD-A580-7FF0FC33498A}"/>
                </a:ext>
              </a:extLst>
            </p:cNvPr>
            <p:cNvPicPr>
              <a:picLocks noChangeAspect="1"/>
            </p:cNvPicPr>
            <p:nvPr/>
          </p:nvPicPr>
          <p:blipFill>
            <a:blip r:embed="rId8"/>
            <a:stretch>
              <a:fillRect/>
            </a:stretch>
          </p:blipFill>
          <p:spPr>
            <a:xfrm flipH="1">
              <a:off x="3123712" y="3076124"/>
              <a:ext cx="1022209" cy="1602464"/>
            </a:xfrm>
            <a:prstGeom prst="rect">
              <a:avLst/>
            </a:prstGeom>
          </p:spPr>
        </p:pic>
        <p:pic>
          <p:nvPicPr>
            <p:cNvPr id="15" name="Picture 14">
              <a:extLst>
                <a:ext uri="{FF2B5EF4-FFF2-40B4-BE49-F238E27FC236}">
                  <a16:creationId xmlns:a16="http://schemas.microsoft.com/office/drawing/2014/main" id="{3646994A-FDE5-4604-A7BE-89DF366E7990}"/>
                </a:ext>
              </a:extLst>
            </p:cNvPr>
            <p:cNvPicPr>
              <a:picLocks noChangeAspect="1"/>
            </p:cNvPicPr>
            <p:nvPr/>
          </p:nvPicPr>
          <p:blipFill>
            <a:blip r:embed="rId9"/>
            <a:stretch>
              <a:fillRect/>
            </a:stretch>
          </p:blipFill>
          <p:spPr>
            <a:xfrm>
              <a:off x="5389221" y="3059376"/>
              <a:ext cx="1598298" cy="1635960"/>
            </a:xfrm>
            <a:prstGeom prst="rect">
              <a:avLst/>
            </a:prstGeom>
          </p:spPr>
        </p:pic>
        <p:pic>
          <p:nvPicPr>
            <p:cNvPr id="16" name="Picture 15">
              <a:extLst>
                <a:ext uri="{FF2B5EF4-FFF2-40B4-BE49-F238E27FC236}">
                  <a16:creationId xmlns:a16="http://schemas.microsoft.com/office/drawing/2014/main" id="{6172C80B-03A2-4EA6-94D8-C86C7EA19CBD}"/>
                </a:ext>
              </a:extLst>
            </p:cNvPr>
            <p:cNvPicPr>
              <a:picLocks noChangeAspect="1"/>
            </p:cNvPicPr>
            <p:nvPr/>
          </p:nvPicPr>
          <p:blipFill>
            <a:blip r:embed="rId10"/>
            <a:stretch>
              <a:fillRect/>
            </a:stretch>
          </p:blipFill>
          <p:spPr>
            <a:xfrm rot="5400000">
              <a:off x="7398977" y="3400688"/>
              <a:ext cx="2653652" cy="953337"/>
            </a:xfrm>
            <a:prstGeom prst="rect">
              <a:avLst/>
            </a:prstGeom>
          </p:spPr>
        </p:pic>
        <p:pic>
          <p:nvPicPr>
            <p:cNvPr id="17" name="Picture 16">
              <a:extLst>
                <a:ext uri="{FF2B5EF4-FFF2-40B4-BE49-F238E27FC236}">
                  <a16:creationId xmlns:a16="http://schemas.microsoft.com/office/drawing/2014/main" id="{A079BB56-BCC7-488F-AAB0-E2E2ABE68DCE}"/>
                </a:ext>
              </a:extLst>
            </p:cNvPr>
            <p:cNvPicPr>
              <a:picLocks noChangeAspect="1"/>
            </p:cNvPicPr>
            <p:nvPr/>
          </p:nvPicPr>
          <p:blipFill>
            <a:blip r:embed="rId11"/>
            <a:stretch>
              <a:fillRect/>
            </a:stretch>
          </p:blipFill>
          <p:spPr>
            <a:xfrm rot="5400000" flipV="1">
              <a:off x="9522727" y="3374978"/>
              <a:ext cx="3293031" cy="1004757"/>
            </a:xfrm>
            <a:prstGeom prst="rect">
              <a:avLst/>
            </a:prstGeom>
          </p:spPr>
        </p:pic>
      </p:grpSp>
      <p:pic>
        <p:nvPicPr>
          <p:cNvPr id="1028" name="Picture 4" descr="Logo Angle Font - Checkmark png download - 5000*5000 - Free Transparent  Logo png Download. - Clip Art Library">
            <a:extLst>
              <a:ext uri="{FF2B5EF4-FFF2-40B4-BE49-F238E27FC236}">
                <a16:creationId xmlns:a16="http://schemas.microsoft.com/office/drawing/2014/main" id="{94F5FB08-7272-445E-9C17-991FB551E5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468" y="871490"/>
            <a:ext cx="621699" cy="62169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ogo Angle Font - Checkmark png download - 5000*5000 - Free Transparent  Logo png Download. - Clip Art Library">
            <a:extLst>
              <a:ext uri="{FF2B5EF4-FFF2-40B4-BE49-F238E27FC236}">
                <a16:creationId xmlns:a16="http://schemas.microsoft.com/office/drawing/2014/main" id="{12AECA77-EF26-4C14-BFED-4523D9FA08B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70875" y="874910"/>
            <a:ext cx="621699" cy="621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Logo Angle Font - Checkmark png download - 5000*5000 - Free Transparent  Logo png Download. - Clip Art Library">
            <a:extLst>
              <a:ext uri="{FF2B5EF4-FFF2-40B4-BE49-F238E27FC236}">
                <a16:creationId xmlns:a16="http://schemas.microsoft.com/office/drawing/2014/main" id="{5F42B2B5-C334-4430-B500-7C04A040F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92927" y="2728635"/>
            <a:ext cx="621699" cy="6063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Logo Angle Font - Checkmark png download - 5000*5000 - Free Transparent  Logo png Download. - Clip Art Library">
            <a:extLst>
              <a:ext uri="{FF2B5EF4-FFF2-40B4-BE49-F238E27FC236}">
                <a16:creationId xmlns:a16="http://schemas.microsoft.com/office/drawing/2014/main" id="{7BD2C86B-0603-4B1A-A11B-859B1CB0BD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737" y="2886222"/>
            <a:ext cx="621699" cy="6216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Logo Angle Font - Checkmark png download - 5000*5000 - Free Transparent  Logo png Download. - Clip Art Library">
            <a:extLst>
              <a:ext uri="{FF2B5EF4-FFF2-40B4-BE49-F238E27FC236}">
                <a16:creationId xmlns:a16="http://schemas.microsoft.com/office/drawing/2014/main" id="{2CC884F0-8524-4F77-A150-E8C0668027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1043" y="2925231"/>
            <a:ext cx="621699" cy="6905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8033C9D-486E-41FC-888B-80D6ABBD8F6E}"/>
              </a:ext>
            </a:extLst>
          </p:cNvPr>
          <p:cNvSpPr txBox="1"/>
          <p:nvPr/>
        </p:nvSpPr>
        <p:spPr>
          <a:xfrm>
            <a:off x="10471807" y="777888"/>
            <a:ext cx="1125629" cy="400110"/>
          </a:xfrm>
          <a:prstGeom prst="rect">
            <a:avLst/>
          </a:prstGeom>
          <a:noFill/>
        </p:spPr>
        <p:txBody>
          <a:bodyPr wrap="none" rtlCol="0">
            <a:spAutoFit/>
          </a:bodyPr>
          <a:lstStyle/>
          <a:p>
            <a:r>
              <a:rPr lang="en-US" sz="2000" dirty="0">
                <a:latin typeface="Helvetica" panose="020B0604020202020204" pitchFamily="34" charset="0"/>
                <a:cs typeface="Helvetica" panose="020B0604020202020204" pitchFamily="34" charset="0"/>
              </a:rPr>
              <a:t>2021-22</a:t>
            </a:r>
            <a:endParaRPr lang="en-US" dirty="0">
              <a:latin typeface="Helvetica" panose="020B0604020202020204" pitchFamily="34" charset="0"/>
              <a:cs typeface="Helvetica" panose="020B0604020202020204" pitchFamily="34" charset="0"/>
            </a:endParaRPr>
          </a:p>
        </p:txBody>
      </p:sp>
      <p:sp>
        <p:nvSpPr>
          <p:cNvPr id="32" name="TextBox 31">
            <a:extLst>
              <a:ext uri="{FF2B5EF4-FFF2-40B4-BE49-F238E27FC236}">
                <a16:creationId xmlns:a16="http://schemas.microsoft.com/office/drawing/2014/main" id="{ABEE96D1-D8E9-4ED4-B110-4B9EDC67C3C4}"/>
              </a:ext>
            </a:extLst>
          </p:cNvPr>
          <p:cNvSpPr txBox="1"/>
          <p:nvPr/>
        </p:nvSpPr>
        <p:spPr>
          <a:xfrm>
            <a:off x="7870526" y="789152"/>
            <a:ext cx="755335" cy="400110"/>
          </a:xfrm>
          <a:prstGeom prst="rect">
            <a:avLst/>
          </a:prstGeom>
          <a:noFill/>
        </p:spPr>
        <p:txBody>
          <a:bodyPr wrap="none" rtlCol="0">
            <a:spAutoFit/>
          </a:bodyPr>
          <a:lstStyle/>
          <a:p>
            <a:r>
              <a:rPr lang="en-US" sz="2000">
                <a:latin typeface="Helvetica" panose="020B0604020202020204" pitchFamily="34" charset="0"/>
                <a:cs typeface="Helvetica" panose="020B0604020202020204" pitchFamily="34" charset="0"/>
              </a:rPr>
              <a:t>2023</a:t>
            </a:r>
            <a:endParaRPr lang="en-US">
              <a:latin typeface="Helvetica" panose="020B0604020202020204" pitchFamily="34" charset="0"/>
              <a:cs typeface="Helvetica" panose="020B0604020202020204" pitchFamily="34" charset="0"/>
            </a:endParaRPr>
          </a:p>
        </p:txBody>
      </p:sp>
      <p:sp>
        <p:nvSpPr>
          <p:cNvPr id="33" name="TextBox 32">
            <a:extLst>
              <a:ext uri="{FF2B5EF4-FFF2-40B4-BE49-F238E27FC236}">
                <a16:creationId xmlns:a16="http://schemas.microsoft.com/office/drawing/2014/main" id="{C6695E73-5D0E-4051-9D73-E7CBA3CFE877}"/>
              </a:ext>
            </a:extLst>
          </p:cNvPr>
          <p:cNvSpPr txBox="1"/>
          <p:nvPr/>
        </p:nvSpPr>
        <p:spPr>
          <a:xfrm>
            <a:off x="5483840" y="775569"/>
            <a:ext cx="755335" cy="400110"/>
          </a:xfrm>
          <a:prstGeom prst="rect">
            <a:avLst/>
          </a:prstGeom>
          <a:noFill/>
        </p:spPr>
        <p:txBody>
          <a:bodyPr wrap="none" rtlCol="0">
            <a:spAutoFit/>
          </a:bodyPr>
          <a:lstStyle/>
          <a:p>
            <a:r>
              <a:rPr lang="en-US" sz="2000">
                <a:latin typeface="Helvetica" panose="020B0604020202020204" pitchFamily="34" charset="0"/>
                <a:cs typeface="Helvetica" panose="020B0604020202020204" pitchFamily="34" charset="0"/>
              </a:rPr>
              <a:t>2023</a:t>
            </a:r>
            <a:endParaRPr lang="en-US">
              <a:latin typeface="Helvetica" panose="020B0604020202020204" pitchFamily="34" charset="0"/>
              <a:cs typeface="Helvetica" panose="020B0604020202020204" pitchFamily="34" charset="0"/>
            </a:endParaRPr>
          </a:p>
        </p:txBody>
      </p:sp>
      <p:sp>
        <p:nvSpPr>
          <p:cNvPr id="34" name="TextBox 33">
            <a:extLst>
              <a:ext uri="{FF2B5EF4-FFF2-40B4-BE49-F238E27FC236}">
                <a16:creationId xmlns:a16="http://schemas.microsoft.com/office/drawing/2014/main" id="{3AD8C983-2622-41FC-91F0-3F5147F91242}"/>
              </a:ext>
            </a:extLst>
          </p:cNvPr>
          <p:cNvSpPr txBox="1"/>
          <p:nvPr/>
        </p:nvSpPr>
        <p:spPr>
          <a:xfrm>
            <a:off x="5864713" y="2925231"/>
            <a:ext cx="755335" cy="400110"/>
          </a:xfrm>
          <a:prstGeom prst="rect">
            <a:avLst/>
          </a:prstGeom>
          <a:noFill/>
        </p:spPr>
        <p:txBody>
          <a:bodyPr wrap="none" rtlCol="0">
            <a:spAutoFit/>
          </a:bodyPr>
          <a:lstStyle/>
          <a:p>
            <a:r>
              <a:rPr lang="en-US" sz="2000">
                <a:latin typeface="Helvetica" panose="020B0604020202020204" pitchFamily="34" charset="0"/>
                <a:cs typeface="Helvetica" panose="020B0604020202020204" pitchFamily="34" charset="0"/>
              </a:rPr>
              <a:t>2022</a:t>
            </a:r>
            <a:endParaRPr lang="en-US">
              <a:latin typeface="Helvetica" panose="020B0604020202020204" pitchFamily="34" charset="0"/>
              <a:cs typeface="Helvetica" panose="020B0604020202020204" pitchFamily="34" charset="0"/>
            </a:endParaRPr>
          </a:p>
        </p:txBody>
      </p:sp>
      <p:sp>
        <p:nvSpPr>
          <p:cNvPr id="23" name="Rectangle 22">
            <a:extLst>
              <a:ext uri="{FF2B5EF4-FFF2-40B4-BE49-F238E27FC236}">
                <a16:creationId xmlns:a16="http://schemas.microsoft.com/office/drawing/2014/main" id="{2B0E1B8C-FE4A-41A1-9B31-A814CE3B3DE7}"/>
              </a:ext>
            </a:extLst>
          </p:cNvPr>
          <p:cNvSpPr/>
          <p:nvPr/>
        </p:nvSpPr>
        <p:spPr>
          <a:xfrm>
            <a:off x="868097" y="2259140"/>
            <a:ext cx="761747" cy="369332"/>
          </a:xfrm>
          <a:prstGeom prst="rect">
            <a:avLst/>
          </a:prstGeom>
        </p:spPr>
        <p:txBody>
          <a:bodyPr wrap="none">
            <a:spAutoFit/>
          </a:bodyPr>
          <a:lstStyle/>
          <a:p>
            <a:pPr algn="ctr"/>
            <a:r>
              <a:rPr lang="en-US" sz="1800">
                <a:solidFill>
                  <a:schemeClr val="accent6">
                    <a:lumMod val="75000"/>
                  </a:schemeClr>
                </a:solidFill>
                <a:latin typeface="Helvetica" panose="020B0604020202020204" pitchFamily="34" charset="0"/>
                <a:cs typeface="Helvetica" panose="020B0604020202020204" pitchFamily="34" charset="0"/>
              </a:rPr>
              <a:t>5.9 m</a:t>
            </a:r>
          </a:p>
        </p:txBody>
      </p:sp>
      <p:sp>
        <p:nvSpPr>
          <p:cNvPr id="36" name="Rectangle 35">
            <a:extLst>
              <a:ext uri="{FF2B5EF4-FFF2-40B4-BE49-F238E27FC236}">
                <a16:creationId xmlns:a16="http://schemas.microsoft.com/office/drawing/2014/main" id="{9E5E7DE4-C42C-4DE3-9DD3-E5B4AC58AF0A}"/>
              </a:ext>
            </a:extLst>
          </p:cNvPr>
          <p:cNvSpPr/>
          <p:nvPr/>
        </p:nvSpPr>
        <p:spPr>
          <a:xfrm>
            <a:off x="3363958" y="2297837"/>
            <a:ext cx="761747" cy="369332"/>
          </a:xfrm>
          <a:prstGeom prst="rect">
            <a:avLst/>
          </a:prstGeom>
        </p:spPr>
        <p:txBody>
          <a:bodyPr wrap="none">
            <a:spAutoFit/>
          </a:bodyPr>
          <a:lstStyle/>
          <a:p>
            <a:pPr algn="ctr"/>
            <a:r>
              <a:rPr lang="en-US" sz="1800">
                <a:solidFill>
                  <a:schemeClr val="accent6">
                    <a:lumMod val="75000"/>
                  </a:schemeClr>
                </a:solidFill>
                <a:latin typeface="Helvetica" panose="020B0604020202020204" pitchFamily="34" charset="0"/>
                <a:cs typeface="Helvetica" panose="020B0604020202020204" pitchFamily="34" charset="0"/>
              </a:rPr>
              <a:t>5.3 m</a:t>
            </a:r>
          </a:p>
        </p:txBody>
      </p:sp>
      <p:sp>
        <p:nvSpPr>
          <p:cNvPr id="37" name="Rectangle 36">
            <a:extLst>
              <a:ext uri="{FF2B5EF4-FFF2-40B4-BE49-F238E27FC236}">
                <a16:creationId xmlns:a16="http://schemas.microsoft.com/office/drawing/2014/main" id="{362A3265-6892-4617-BE69-1174B5FDF533}"/>
              </a:ext>
            </a:extLst>
          </p:cNvPr>
          <p:cNvSpPr/>
          <p:nvPr/>
        </p:nvSpPr>
        <p:spPr>
          <a:xfrm>
            <a:off x="5666232" y="2328081"/>
            <a:ext cx="761747" cy="369332"/>
          </a:xfrm>
          <a:prstGeom prst="rect">
            <a:avLst/>
          </a:prstGeom>
        </p:spPr>
        <p:txBody>
          <a:bodyPr wrap="none">
            <a:spAutoFit/>
          </a:bodyPr>
          <a:lstStyle/>
          <a:p>
            <a:pPr algn="ctr"/>
            <a:r>
              <a:rPr lang="en-US" sz="1800">
                <a:solidFill>
                  <a:schemeClr val="accent6">
                    <a:lumMod val="75000"/>
                  </a:schemeClr>
                </a:solidFill>
                <a:latin typeface="Helvetica" panose="020B0604020202020204" pitchFamily="34" charset="0"/>
                <a:cs typeface="Helvetica" panose="020B0604020202020204" pitchFamily="34" charset="0"/>
              </a:rPr>
              <a:t>6.5 m</a:t>
            </a:r>
          </a:p>
        </p:txBody>
      </p:sp>
      <p:sp>
        <p:nvSpPr>
          <p:cNvPr id="38" name="Rectangle 37">
            <a:extLst>
              <a:ext uri="{FF2B5EF4-FFF2-40B4-BE49-F238E27FC236}">
                <a16:creationId xmlns:a16="http://schemas.microsoft.com/office/drawing/2014/main" id="{D98D4E55-D590-4EE8-85B8-5D830C67637E}"/>
              </a:ext>
            </a:extLst>
          </p:cNvPr>
          <p:cNvSpPr/>
          <p:nvPr/>
        </p:nvSpPr>
        <p:spPr>
          <a:xfrm>
            <a:off x="8337848" y="2276735"/>
            <a:ext cx="761747" cy="369332"/>
          </a:xfrm>
          <a:prstGeom prst="rect">
            <a:avLst/>
          </a:prstGeom>
        </p:spPr>
        <p:txBody>
          <a:bodyPr wrap="none">
            <a:spAutoFit/>
          </a:bodyPr>
          <a:lstStyle/>
          <a:p>
            <a:pPr algn="ctr"/>
            <a:r>
              <a:rPr lang="en-US" sz="1800">
                <a:solidFill>
                  <a:schemeClr val="accent6">
                    <a:lumMod val="75000"/>
                  </a:schemeClr>
                </a:solidFill>
                <a:latin typeface="Helvetica" panose="020B0604020202020204" pitchFamily="34" charset="0"/>
                <a:cs typeface="Helvetica" panose="020B0604020202020204" pitchFamily="34" charset="0"/>
              </a:rPr>
              <a:t>5.5 m</a:t>
            </a:r>
          </a:p>
        </p:txBody>
      </p:sp>
      <p:sp>
        <p:nvSpPr>
          <p:cNvPr id="39" name="Rectangle 38">
            <a:extLst>
              <a:ext uri="{FF2B5EF4-FFF2-40B4-BE49-F238E27FC236}">
                <a16:creationId xmlns:a16="http://schemas.microsoft.com/office/drawing/2014/main" id="{F60D6C12-42E6-4D0A-836C-0D6D41D63411}"/>
              </a:ext>
            </a:extLst>
          </p:cNvPr>
          <p:cNvSpPr/>
          <p:nvPr/>
        </p:nvSpPr>
        <p:spPr>
          <a:xfrm>
            <a:off x="10943029" y="2166291"/>
            <a:ext cx="761747" cy="369332"/>
          </a:xfrm>
          <a:prstGeom prst="rect">
            <a:avLst/>
          </a:prstGeom>
        </p:spPr>
        <p:txBody>
          <a:bodyPr wrap="none">
            <a:spAutoFit/>
          </a:bodyPr>
          <a:lstStyle/>
          <a:p>
            <a:pPr algn="ctr"/>
            <a:r>
              <a:rPr lang="en-US" sz="1800">
                <a:solidFill>
                  <a:schemeClr val="accent6">
                    <a:lumMod val="75000"/>
                  </a:schemeClr>
                </a:solidFill>
                <a:latin typeface="Helvetica" panose="020B0604020202020204" pitchFamily="34" charset="0"/>
                <a:cs typeface="Helvetica" panose="020B0604020202020204" pitchFamily="34" charset="0"/>
              </a:rPr>
              <a:t>9.9 m</a:t>
            </a:r>
          </a:p>
        </p:txBody>
      </p:sp>
      <p:sp>
        <p:nvSpPr>
          <p:cNvPr id="40" name="TextBox 39">
            <a:extLst>
              <a:ext uri="{FF2B5EF4-FFF2-40B4-BE49-F238E27FC236}">
                <a16:creationId xmlns:a16="http://schemas.microsoft.com/office/drawing/2014/main" id="{E6461929-A3E7-41D9-A585-FFE3FA3F3477}"/>
              </a:ext>
            </a:extLst>
          </p:cNvPr>
          <p:cNvSpPr txBox="1"/>
          <p:nvPr/>
        </p:nvSpPr>
        <p:spPr>
          <a:xfrm>
            <a:off x="370630" y="5470037"/>
            <a:ext cx="220715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Half Wave Resonator</a:t>
            </a:r>
          </a:p>
          <a:p>
            <a:pPr algn="ctr"/>
            <a:r>
              <a:rPr lang="en-US" sz="1400">
                <a:latin typeface="Helvetica" panose="020B0604020202020204" pitchFamily="34" charset="0"/>
                <a:cs typeface="Helvetica" panose="020B0604020202020204" pitchFamily="34" charset="0"/>
                <a:sym typeface="Symbol" panose="05050102010706020507" pitchFamily="18" charset="2"/>
              </a:rPr>
              <a:t>=0.11  </a:t>
            </a:r>
            <a:r>
              <a:rPr lang="en-US" sz="1400">
                <a:latin typeface="Helvetica" panose="020B0604020202020204" pitchFamily="34" charset="0"/>
                <a:cs typeface="Helvetica" panose="020B0604020202020204" pitchFamily="34" charset="0"/>
              </a:rPr>
              <a:t>Q</a:t>
            </a:r>
            <a:r>
              <a:rPr lang="en-US" sz="1400" baseline="-25000">
                <a:latin typeface="Helvetica" panose="020B0604020202020204" pitchFamily="34" charset="0"/>
                <a:cs typeface="Helvetica" panose="020B0604020202020204" pitchFamily="34" charset="0"/>
              </a:rPr>
              <a:t>0 </a:t>
            </a:r>
            <a:r>
              <a:rPr lang="en-US" sz="1400">
                <a:latin typeface="Helvetica" panose="020B0604020202020204" pitchFamily="34" charset="0"/>
                <a:cs typeface="Helvetica" panose="020B0604020202020204" pitchFamily="34" charset="0"/>
              </a:rPr>
              <a:t>=0.85x10</a:t>
            </a:r>
            <a:r>
              <a:rPr lang="en-US" sz="1400" baseline="30000">
                <a:latin typeface="Helvetica" panose="020B0604020202020204" pitchFamily="34" charset="0"/>
                <a:cs typeface="Helvetica" panose="020B0604020202020204" pitchFamily="34" charset="0"/>
              </a:rPr>
              <a:t>10</a:t>
            </a:r>
            <a:endParaRPr lang="en-US" sz="1400">
              <a:latin typeface="Helvetica" panose="020B0604020202020204" pitchFamily="34" charset="0"/>
              <a:cs typeface="Helvetica" panose="020B0604020202020204" pitchFamily="34" charset="0"/>
            </a:endParaRPr>
          </a:p>
          <a:p>
            <a:pPr algn="ctr"/>
            <a:endParaRPr lang="en-US" sz="1400">
              <a:latin typeface="Helvetica" panose="020B0604020202020204" pitchFamily="34" charset="0"/>
              <a:cs typeface="Helvetica" panose="020B0604020202020204" pitchFamily="34" charset="0"/>
            </a:endParaRPr>
          </a:p>
        </p:txBody>
      </p:sp>
      <p:sp>
        <p:nvSpPr>
          <p:cNvPr id="41" name="TextBox 40">
            <a:extLst>
              <a:ext uri="{FF2B5EF4-FFF2-40B4-BE49-F238E27FC236}">
                <a16:creationId xmlns:a16="http://schemas.microsoft.com/office/drawing/2014/main" id="{D146E369-B36B-41DF-94FB-D8B001269B4B}"/>
              </a:ext>
            </a:extLst>
          </p:cNvPr>
          <p:cNvSpPr txBox="1"/>
          <p:nvPr/>
        </p:nvSpPr>
        <p:spPr>
          <a:xfrm>
            <a:off x="2452473" y="5265345"/>
            <a:ext cx="240796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Single Spoke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SSR1 </a:t>
            </a:r>
            <a:endParaRPr lang="en-US" sz="1400">
              <a:solidFill>
                <a:srgbClr val="004C97"/>
              </a:solidFill>
              <a:latin typeface="Arial"/>
              <a:ea typeface="+mn-ea"/>
              <a:cs typeface="+mn-cs"/>
            </a:endParaRPr>
          </a:p>
          <a:p>
            <a:pPr algn="ctr" fontAlgn="auto">
              <a:spcBef>
                <a:spcPts val="0"/>
              </a:spcBef>
              <a:spcAft>
                <a:spcPts val="0"/>
              </a:spcAft>
              <a:defRPr/>
            </a:pPr>
            <a:r>
              <a:rPr lang="en-US" sz="1400">
                <a:latin typeface="Helvetica" panose="020B0604020202020204" pitchFamily="34" charset="0"/>
                <a:cs typeface="Helvetica" panose="020B0604020202020204" pitchFamily="34" charset="0"/>
                <a:sym typeface="Symbol" panose="05050102010706020507" pitchFamily="18" charset="2"/>
              </a:rPr>
              <a:t>=0.22  </a:t>
            </a:r>
            <a:r>
              <a:rPr lang="en-US" sz="1400">
                <a:latin typeface="Helvetica" panose="020B0604020202020204" pitchFamily="34" charset="0"/>
                <a:cs typeface="Helvetica" panose="020B0604020202020204" pitchFamily="34" charset="0"/>
              </a:rPr>
              <a:t>Q</a:t>
            </a:r>
            <a:r>
              <a:rPr lang="en-US" sz="1400" baseline="-25000">
                <a:latin typeface="Helvetica" panose="020B0604020202020204" pitchFamily="34" charset="0"/>
                <a:cs typeface="Helvetica" panose="020B0604020202020204" pitchFamily="34" charset="0"/>
              </a:rPr>
              <a:t>0 </a:t>
            </a:r>
            <a:r>
              <a:rPr lang="en-US" sz="1400">
                <a:latin typeface="Helvetica" panose="020B0604020202020204" pitchFamily="34" charset="0"/>
                <a:cs typeface="Helvetica" panose="020B0604020202020204" pitchFamily="34" charset="0"/>
              </a:rPr>
              <a:t>=0.82x10</a:t>
            </a:r>
            <a:r>
              <a:rPr lang="en-US" sz="1400" baseline="30000">
                <a:latin typeface="Helvetica" panose="020B0604020202020204" pitchFamily="34" charset="0"/>
                <a:cs typeface="Helvetica" panose="020B0604020202020204" pitchFamily="34" charset="0"/>
              </a:rPr>
              <a:t>10</a:t>
            </a:r>
            <a:endParaRPr lang="en-US" sz="1400">
              <a:latin typeface="Helvetica" panose="020B0604020202020204" pitchFamily="34" charset="0"/>
              <a:cs typeface="Helvetica" panose="020B0604020202020204" pitchFamily="34" charset="0"/>
            </a:endParaRPr>
          </a:p>
        </p:txBody>
      </p:sp>
      <p:sp>
        <p:nvSpPr>
          <p:cNvPr id="42" name="TextBox 41">
            <a:extLst>
              <a:ext uri="{FF2B5EF4-FFF2-40B4-BE49-F238E27FC236}">
                <a16:creationId xmlns:a16="http://schemas.microsoft.com/office/drawing/2014/main" id="{E02D4F1B-543F-40A9-A415-33F9CAF95FA3}"/>
              </a:ext>
            </a:extLst>
          </p:cNvPr>
          <p:cNvSpPr txBox="1"/>
          <p:nvPr/>
        </p:nvSpPr>
        <p:spPr>
          <a:xfrm>
            <a:off x="5086634" y="5304372"/>
            <a:ext cx="257116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C97"/>
                </a:solidFill>
                <a:effectLst/>
                <a:uLnTx/>
                <a:uFillTx/>
                <a:latin typeface="Arial"/>
                <a:ea typeface="+mn-ea"/>
                <a:cs typeface="+mn-cs"/>
              </a:rPr>
              <a:t>Single Spoke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Arial"/>
                <a:ea typeface="+mn-ea"/>
                <a:cs typeface="+mn-cs"/>
              </a:rPr>
              <a:t>SSR2</a:t>
            </a:r>
          </a:p>
          <a:p>
            <a:pPr algn="ctr"/>
            <a:r>
              <a:rPr lang="en-US" sz="1400" dirty="0">
                <a:latin typeface="Helvetica" panose="020B0604020202020204" pitchFamily="34" charset="0"/>
                <a:cs typeface="Helvetica" panose="020B0604020202020204" pitchFamily="34" charset="0"/>
                <a:sym typeface="Symbol" panose="05050102010706020507" pitchFamily="18" charset="2"/>
              </a:rPr>
              <a:t>=0.47 </a:t>
            </a:r>
            <a:r>
              <a:rPr lang="en-US" sz="1400" dirty="0">
                <a:solidFill>
                  <a:srgbClr val="FF0000"/>
                </a:solidFill>
                <a:latin typeface="Helvetica" panose="020B0604020202020204" pitchFamily="34" charset="0"/>
                <a:cs typeface="Helvetica" panose="020B0604020202020204" pitchFamily="34" charset="0"/>
              </a:rPr>
              <a:t>*</a:t>
            </a:r>
            <a:r>
              <a:rPr lang="en-US" sz="1400" dirty="0">
                <a:latin typeface="Helvetica" panose="020B0604020202020204" pitchFamily="34" charset="0"/>
                <a:cs typeface="Helvetica" panose="020B0604020202020204" pitchFamily="34" charset="0"/>
              </a:rPr>
              <a:t>Q</a:t>
            </a:r>
            <a:r>
              <a:rPr lang="en-US" sz="1400" baseline="-25000" dirty="0">
                <a:latin typeface="Helvetica" panose="020B0604020202020204" pitchFamily="34" charset="0"/>
                <a:cs typeface="Helvetica" panose="020B0604020202020204" pitchFamily="34" charset="0"/>
              </a:rPr>
              <a:t>0 </a:t>
            </a:r>
            <a:r>
              <a:rPr lang="en-US" sz="1400" dirty="0">
                <a:latin typeface="Helvetica" panose="020B0604020202020204" pitchFamily="34" charset="0"/>
                <a:cs typeface="Helvetica" panose="020B0604020202020204" pitchFamily="34" charset="0"/>
              </a:rPr>
              <a:t>=0.82x10</a:t>
            </a:r>
            <a:r>
              <a:rPr lang="en-US" sz="1400" baseline="30000" dirty="0">
                <a:latin typeface="Helvetica" panose="020B0604020202020204" pitchFamily="34" charset="0"/>
                <a:cs typeface="Helvetica" panose="020B0604020202020204" pitchFamily="34" charset="0"/>
              </a:rPr>
              <a:t>10</a:t>
            </a:r>
            <a:endParaRPr lang="en-US" sz="1400" dirty="0">
              <a:latin typeface="Helvetica" panose="020B0604020202020204" pitchFamily="34" charset="0"/>
              <a:cs typeface="Helvetica" panose="020B0604020202020204" pitchFamily="34" charset="0"/>
            </a:endParaRPr>
          </a:p>
        </p:txBody>
      </p:sp>
      <p:sp>
        <p:nvSpPr>
          <p:cNvPr id="43" name="TextBox 42">
            <a:extLst>
              <a:ext uri="{FF2B5EF4-FFF2-40B4-BE49-F238E27FC236}">
                <a16:creationId xmlns:a16="http://schemas.microsoft.com/office/drawing/2014/main" id="{C24BC6EA-3D05-43F7-99EC-FA4FF527A1E4}"/>
              </a:ext>
            </a:extLst>
          </p:cNvPr>
          <p:cNvSpPr txBox="1"/>
          <p:nvPr/>
        </p:nvSpPr>
        <p:spPr>
          <a:xfrm>
            <a:off x="7610802" y="5560388"/>
            <a:ext cx="200236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4C97"/>
                </a:solidFill>
                <a:effectLst/>
                <a:uLnTx/>
                <a:uFillTx/>
                <a:latin typeface="Arial"/>
                <a:ea typeface="+mn-ea"/>
                <a:cs typeface="+mn-cs"/>
              </a:rPr>
              <a:t>Elliptical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Arial"/>
                <a:ea typeface="+mn-ea"/>
                <a:cs typeface="+mn-cs"/>
              </a:rPr>
              <a:t>LB650 </a:t>
            </a:r>
            <a:endParaRPr lang="en-US" sz="1400" dirty="0">
              <a:solidFill>
                <a:srgbClr val="FF0000"/>
              </a:solidFill>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Helvetica" panose="020B0604020202020204" pitchFamily="34" charset="0"/>
                <a:cs typeface="Helvetica" panose="020B0604020202020204" pitchFamily="34" charset="0"/>
                <a:sym typeface="Symbol" panose="05050102010706020507" pitchFamily="18" charset="2"/>
              </a:rPr>
              <a:t>=0.61 </a:t>
            </a:r>
            <a:r>
              <a:rPr lang="en-US" sz="1400" dirty="0">
                <a:solidFill>
                  <a:srgbClr val="FF0000"/>
                </a:solidFill>
                <a:latin typeface="Helvetica" panose="020B0604020202020204" pitchFamily="34" charset="0"/>
                <a:cs typeface="Helvetica" panose="020B0604020202020204" pitchFamily="34" charset="0"/>
              </a:rPr>
              <a:t>*</a:t>
            </a:r>
            <a:r>
              <a:rPr lang="en-US" sz="1400" dirty="0">
                <a:latin typeface="Helvetica" panose="020B0604020202020204" pitchFamily="34" charset="0"/>
                <a:cs typeface="Helvetica" panose="020B0604020202020204" pitchFamily="34" charset="0"/>
              </a:rPr>
              <a:t>Q</a:t>
            </a:r>
            <a:r>
              <a:rPr lang="en-US" sz="1400" baseline="-25000" dirty="0">
                <a:latin typeface="Helvetica" panose="020B0604020202020204" pitchFamily="34" charset="0"/>
                <a:cs typeface="Helvetica" panose="020B0604020202020204" pitchFamily="34" charset="0"/>
              </a:rPr>
              <a:t>0 </a:t>
            </a:r>
            <a:r>
              <a:rPr lang="en-US" sz="1400" dirty="0">
                <a:latin typeface="Helvetica" panose="020B0604020202020204" pitchFamily="34" charset="0"/>
                <a:cs typeface="Helvetica" panose="020B0604020202020204" pitchFamily="34" charset="0"/>
              </a:rPr>
              <a:t>=2.4x10</a:t>
            </a:r>
            <a:r>
              <a:rPr lang="en-US" sz="1400" baseline="30000" dirty="0">
                <a:latin typeface="Helvetica" panose="020B0604020202020204" pitchFamily="34" charset="0"/>
                <a:cs typeface="Helvetica" panose="020B0604020202020204" pitchFamily="34" charset="0"/>
              </a:rPr>
              <a:t>10</a:t>
            </a:r>
            <a:endParaRPr lang="en-US" sz="1400" dirty="0">
              <a:latin typeface="Helvetica" panose="020B0604020202020204" pitchFamily="34" charset="0"/>
              <a:cs typeface="Helvetica" panose="020B0604020202020204" pitchFamily="34" charset="0"/>
            </a:endParaRPr>
          </a:p>
        </p:txBody>
      </p:sp>
      <p:sp>
        <p:nvSpPr>
          <p:cNvPr id="44" name="TextBox 43">
            <a:extLst>
              <a:ext uri="{FF2B5EF4-FFF2-40B4-BE49-F238E27FC236}">
                <a16:creationId xmlns:a16="http://schemas.microsoft.com/office/drawing/2014/main" id="{FA8A824D-AD67-4176-AD97-1482F1126569}"/>
              </a:ext>
            </a:extLst>
          </p:cNvPr>
          <p:cNvSpPr txBox="1"/>
          <p:nvPr/>
        </p:nvSpPr>
        <p:spPr>
          <a:xfrm>
            <a:off x="9438191" y="5596588"/>
            <a:ext cx="216682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C97"/>
                </a:solidFill>
                <a:effectLst/>
                <a:uLnTx/>
                <a:uFillTx/>
                <a:latin typeface="Arial"/>
                <a:ea typeface="+mn-ea"/>
                <a:cs typeface="+mn-cs"/>
              </a:rPr>
              <a:t>Elliptical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C97"/>
                </a:solidFill>
                <a:effectLst/>
                <a:uLnTx/>
                <a:uFillTx/>
                <a:latin typeface="Arial"/>
                <a:ea typeface="+mn-ea"/>
                <a:cs typeface="+mn-cs"/>
              </a:rPr>
              <a:t>HB650</a:t>
            </a:r>
          </a:p>
          <a:p>
            <a:pPr algn="ctr"/>
            <a:r>
              <a:rPr lang="en-US" sz="1400">
                <a:latin typeface="Helvetica" panose="020B0604020202020204" pitchFamily="34" charset="0"/>
                <a:cs typeface="Helvetica" panose="020B0604020202020204" pitchFamily="34" charset="0"/>
                <a:sym typeface="Symbol" panose="05050102010706020507" pitchFamily="18" charset="2"/>
              </a:rPr>
              <a:t>=0.92   </a:t>
            </a:r>
            <a:r>
              <a:rPr lang="en-US" sz="1400">
                <a:solidFill>
                  <a:srgbClr val="FF0000"/>
                </a:solidFill>
                <a:latin typeface="Helvetica" panose="020B0604020202020204" pitchFamily="34" charset="0"/>
                <a:cs typeface="Helvetica" panose="020B0604020202020204" pitchFamily="34" charset="0"/>
              </a:rPr>
              <a:t>*</a:t>
            </a:r>
            <a:r>
              <a:rPr lang="en-US" sz="1400">
                <a:latin typeface="Helvetica" panose="020B0604020202020204" pitchFamily="34" charset="0"/>
                <a:cs typeface="Helvetica" panose="020B0604020202020204" pitchFamily="34" charset="0"/>
              </a:rPr>
              <a:t>Q</a:t>
            </a:r>
            <a:r>
              <a:rPr lang="en-US" sz="1400" baseline="-25000">
                <a:latin typeface="Helvetica" panose="020B0604020202020204" pitchFamily="34" charset="0"/>
                <a:cs typeface="Helvetica" panose="020B0604020202020204" pitchFamily="34" charset="0"/>
              </a:rPr>
              <a:t>0 </a:t>
            </a:r>
            <a:r>
              <a:rPr lang="en-US" sz="1400">
                <a:latin typeface="Helvetica" panose="020B0604020202020204" pitchFamily="34" charset="0"/>
                <a:cs typeface="Helvetica" panose="020B0604020202020204" pitchFamily="34" charset="0"/>
              </a:rPr>
              <a:t>=3.3x10</a:t>
            </a:r>
            <a:r>
              <a:rPr lang="en-US" sz="1400" baseline="30000">
                <a:latin typeface="Helvetica" panose="020B0604020202020204" pitchFamily="34" charset="0"/>
                <a:cs typeface="Helvetica" panose="020B0604020202020204" pitchFamily="34" charset="0"/>
              </a:rPr>
              <a:t>10</a:t>
            </a:r>
            <a:endParaRPr lang="en-US" sz="1400">
              <a:latin typeface="Helvetica" panose="020B0604020202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E0382E61-9035-4D51-8EA0-C013F365816F}"/>
              </a:ext>
            </a:extLst>
          </p:cNvPr>
          <p:cNvSpPr txBox="1"/>
          <p:nvPr/>
        </p:nvSpPr>
        <p:spPr>
          <a:xfrm>
            <a:off x="7685948" y="6477437"/>
            <a:ext cx="3454792"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*state-of-the-art performance requirement</a:t>
            </a:r>
          </a:p>
        </p:txBody>
      </p:sp>
      <p:pic>
        <p:nvPicPr>
          <p:cNvPr id="21" name="Picture 20" descr="A picture containing toy&#10;&#10;Description automatically generated">
            <a:extLst>
              <a:ext uri="{FF2B5EF4-FFF2-40B4-BE49-F238E27FC236}">
                <a16:creationId xmlns:a16="http://schemas.microsoft.com/office/drawing/2014/main" id="{5DCC98DC-12F7-4F4D-82FE-83884AC800D2}"/>
              </a:ext>
            </a:extLst>
          </p:cNvPr>
          <p:cNvPicPr>
            <a:picLocks noChangeAspect="1"/>
          </p:cNvPicPr>
          <p:nvPr/>
        </p:nvPicPr>
        <p:blipFill>
          <a:blip r:embed="rId13"/>
          <a:stretch>
            <a:fillRect/>
          </a:stretch>
        </p:blipFill>
        <p:spPr>
          <a:xfrm>
            <a:off x="2713152" y="1338641"/>
            <a:ext cx="1879967" cy="1027469"/>
          </a:xfrm>
          <a:prstGeom prst="rect">
            <a:avLst/>
          </a:prstGeom>
        </p:spPr>
      </p:pic>
      <p:pic>
        <p:nvPicPr>
          <p:cNvPr id="25" name="Picture 24" descr="A close up of a device&#10;&#10;Description automatically generated">
            <a:extLst>
              <a:ext uri="{FF2B5EF4-FFF2-40B4-BE49-F238E27FC236}">
                <a16:creationId xmlns:a16="http://schemas.microsoft.com/office/drawing/2014/main" id="{56A06C4C-0358-405E-91E9-CD2F0CD11E1C}"/>
              </a:ext>
            </a:extLst>
          </p:cNvPr>
          <p:cNvPicPr>
            <a:picLocks noChangeAspect="1"/>
          </p:cNvPicPr>
          <p:nvPr/>
        </p:nvPicPr>
        <p:blipFill>
          <a:blip r:embed="rId14"/>
          <a:stretch>
            <a:fillRect/>
          </a:stretch>
        </p:blipFill>
        <p:spPr>
          <a:xfrm>
            <a:off x="5018673" y="1238909"/>
            <a:ext cx="1948505" cy="1117803"/>
          </a:xfrm>
          <a:prstGeom prst="rect">
            <a:avLst/>
          </a:prstGeom>
        </p:spPr>
      </p:pic>
      <p:pic>
        <p:nvPicPr>
          <p:cNvPr id="50" name="Picture 4" descr="Logo Angle Font - Checkmark png download - 5000*5000 - Free Transparent  Logo png Download. - Clip Art Library">
            <a:extLst>
              <a:ext uri="{FF2B5EF4-FFF2-40B4-BE49-F238E27FC236}">
                <a16:creationId xmlns:a16="http://schemas.microsoft.com/office/drawing/2014/main" id="{7BC9F19F-959D-42EB-ABC5-FBADC3A2BB93}"/>
              </a:ext>
            </a:extLst>
          </p:cNvPr>
          <p:cNvPicPr>
            <a:picLocks noChangeAspect="1" noChangeArrowheads="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78727" y="2782963"/>
            <a:ext cx="718169" cy="718169"/>
          </a:xfrm>
          <a:prstGeom prst="rect">
            <a:avLst/>
          </a:prstGeom>
          <a:noFill/>
          <a:ln>
            <a:noFill/>
          </a:ln>
        </p:spPr>
      </p:pic>
      <p:pic>
        <p:nvPicPr>
          <p:cNvPr id="51" name="Picture 4" descr="Logo Angle Font - Checkmark png download - 5000*5000 - Free Transparent  Logo png Download. - Clip Art Library">
            <a:extLst>
              <a:ext uri="{FF2B5EF4-FFF2-40B4-BE49-F238E27FC236}">
                <a16:creationId xmlns:a16="http://schemas.microsoft.com/office/drawing/2014/main" id="{E4685C6D-2659-4EED-998C-2E572D0817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935" y="6038044"/>
            <a:ext cx="289389" cy="28938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697443D2-C73D-439B-BE5E-92EFD8C60C92}"/>
              </a:ext>
            </a:extLst>
          </p:cNvPr>
          <p:cNvSpPr txBox="1"/>
          <p:nvPr/>
        </p:nvSpPr>
        <p:spPr>
          <a:xfrm>
            <a:off x="434190" y="6111121"/>
            <a:ext cx="1633781" cy="261610"/>
          </a:xfrm>
          <a:prstGeom prst="rect">
            <a:avLst/>
          </a:prstGeom>
          <a:noFill/>
        </p:spPr>
        <p:txBody>
          <a:bodyPr wrap="none" rtlCol="0">
            <a:spAutoFit/>
          </a:bodyPr>
          <a:lstStyle/>
          <a:p>
            <a:r>
              <a:rPr lang="en-US" sz="1100">
                <a:latin typeface="Helvetica" panose="020B0604020202020204" pitchFamily="34" charset="0"/>
                <a:cs typeface="Helvetica" panose="020B0604020202020204" pitchFamily="34" charset="0"/>
              </a:rPr>
              <a:t>Performance validated </a:t>
            </a:r>
          </a:p>
        </p:txBody>
      </p:sp>
      <p:sp>
        <p:nvSpPr>
          <p:cNvPr id="56" name="TextBox 55">
            <a:extLst>
              <a:ext uri="{FF2B5EF4-FFF2-40B4-BE49-F238E27FC236}">
                <a16:creationId xmlns:a16="http://schemas.microsoft.com/office/drawing/2014/main" id="{E39243CF-3E46-42B9-8E53-A0744212202C}"/>
              </a:ext>
            </a:extLst>
          </p:cNvPr>
          <p:cNvSpPr txBox="1"/>
          <p:nvPr/>
        </p:nvSpPr>
        <p:spPr>
          <a:xfrm>
            <a:off x="3780236" y="6116059"/>
            <a:ext cx="1625766" cy="261610"/>
          </a:xfrm>
          <a:prstGeom prst="rect">
            <a:avLst/>
          </a:prstGeom>
          <a:noFill/>
        </p:spPr>
        <p:txBody>
          <a:bodyPr wrap="none" rtlCol="0">
            <a:spAutoFit/>
          </a:bodyPr>
          <a:lstStyle/>
          <a:p>
            <a:r>
              <a:rPr lang="en-US" sz="1100">
                <a:latin typeface="Helvetica" panose="020B0604020202020204" pitchFamily="34" charset="0"/>
                <a:cs typeface="Helvetica" panose="020B0604020202020204" pitchFamily="34" charset="0"/>
              </a:rPr>
              <a:t>Dates: component built</a:t>
            </a:r>
          </a:p>
        </p:txBody>
      </p:sp>
      <p:pic>
        <p:nvPicPr>
          <p:cNvPr id="45" name="Picture 4" descr="Logo Angle Font - Checkmark png download - 5000*5000 - Free Transparent  Logo png Download. - Clip Art Library">
            <a:extLst>
              <a:ext uri="{FF2B5EF4-FFF2-40B4-BE49-F238E27FC236}">
                <a16:creationId xmlns:a16="http://schemas.microsoft.com/office/drawing/2014/main" id="{9C674771-B837-474B-8CEB-D8A5B1A5F05E}"/>
              </a:ext>
            </a:extLst>
          </p:cNvPr>
          <p:cNvPicPr>
            <a:picLocks noChangeAspect="1" noChangeArrowheads="1"/>
          </p:cNvPicPr>
          <p:nvPr/>
        </p:nvPicPr>
        <p:blipFill>
          <a:blip r:embed="rId15">
            <a:duotone>
              <a:schemeClr val="accent5">
                <a:shade val="45000"/>
                <a:satMod val="135000"/>
              </a:schemeClr>
              <a:prstClr val="white"/>
            </a:duotone>
            <a:extLst>
              <a:ext uri="{BEBA8EAE-BF5A-486C-A8C5-ECC9F3942E4B}">
                <a14:imgProps xmlns:a14="http://schemas.microsoft.com/office/drawing/2010/main">
                  <a14:imgLayer r:embed="rId1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86351" y="6014599"/>
            <a:ext cx="336280" cy="336280"/>
          </a:xfrm>
          <a:prstGeom prst="rect">
            <a:avLst/>
          </a:prstGeom>
          <a:noFill/>
          <a:ln>
            <a:noFill/>
          </a:ln>
        </p:spPr>
      </p:pic>
      <p:sp>
        <p:nvSpPr>
          <p:cNvPr id="55" name="TextBox 54">
            <a:extLst>
              <a:ext uri="{FF2B5EF4-FFF2-40B4-BE49-F238E27FC236}">
                <a16:creationId xmlns:a16="http://schemas.microsoft.com/office/drawing/2014/main" id="{5A7113F6-1A4C-481B-B759-AF72EE666877}"/>
              </a:ext>
            </a:extLst>
          </p:cNvPr>
          <p:cNvSpPr txBox="1"/>
          <p:nvPr/>
        </p:nvSpPr>
        <p:spPr>
          <a:xfrm>
            <a:off x="2475131" y="6099726"/>
            <a:ext cx="1383712" cy="261610"/>
          </a:xfrm>
          <a:prstGeom prst="rect">
            <a:avLst/>
          </a:prstGeom>
          <a:noFill/>
        </p:spPr>
        <p:txBody>
          <a:bodyPr wrap="none" rtlCol="0">
            <a:spAutoFit/>
          </a:bodyPr>
          <a:lstStyle/>
          <a:p>
            <a:r>
              <a:rPr lang="en-US" sz="1100">
                <a:latin typeface="Helvetica" panose="020B0604020202020204" pitchFamily="34" charset="0"/>
                <a:cs typeface="Helvetica" panose="020B0604020202020204" pitchFamily="34" charset="0"/>
              </a:rPr>
              <a:t>Testing in progress</a:t>
            </a:r>
          </a:p>
        </p:txBody>
      </p:sp>
      <p:sp>
        <p:nvSpPr>
          <p:cNvPr id="6" name="Footer Placeholder 5">
            <a:extLst>
              <a:ext uri="{FF2B5EF4-FFF2-40B4-BE49-F238E27FC236}">
                <a16:creationId xmlns:a16="http://schemas.microsoft.com/office/drawing/2014/main" id="{9CA306D8-D93A-4963-B11A-E29927BF920B}"/>
              </a:ext>
            </a:extLst>
          </p:cNvPr>
          <p:cNvSpPr>
            <a:spLocks noGrp="1"/>
          </p:cNvSpPr>
          <p:nvPr>
            <p:ph type="ftr" sz="quarter" idx="11"/>
          </p:nvPr>
        </p:nvSpPr>
        <p:spPr>
          <a:xfrm>
            <a:off x="2432246" y="6555068"/>
            <a:ext cx="6965878" cy="187325"/>
          </a:xfrm>
        </p:spPr>
        <p:txBody>
          <a:bodyPr/>
          <a:lstStyle/>
          <a:p>
            <a:pPr>
              <a:defRPr/>
            </a:pPr>
            <a:r>
              <a:rPr lang="en-US" dirty="0"/>
              <a:t>Lia Merminga | CD-3A IPR | PIP-II</a:t>
            </a:r>
          </a:p>
        </p:txBody>
      </p:sp>
    </p:spTree>
    <p:extLst>
      <p:ext uri="{BB962C8B-B14F-4D97-AF65-F5344CB8AC3E}">
        <p14:creationId xmlns:p14="http://schemas.microsoft.com/office/powerpoint/2010/main" val="3605535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314EEC-96A8-4753-A2F9-2DFFDFB47C56}"/>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a:p>
        </p:txBody>
      </p:sp>
      <p:sp>
        <p:nvSpPr>
          <p:cNvPr id="6" name="Date Placeholder 5">
            <a:extLst>
              <a:ext uri="{FF2B5EF4-FFF2-40B4-BE49-F238E27FC236}">
                <a16:creationId xmlns:a16="http://schemas.microsoft.com/office/drawing/2014/main" id="{009C0B93-83F9-4048-A477-4B5AEB5F75C5}"/>
              </a:ext>
            </a:extLst>
          </p:cNvPr>
          <p:cNvSpPr>
            <a:spLocks noGrp="1"/>
          </p:cNvSpPr>
          <p:nvPr>
            <p:ph type="dt" sz="half" idx="2"/>
          </p:nvPr>
        </p:nvSpPr>
        <p:spPr/>
        <p:txBody>
          <a:bodyPr/>
          <a:lstStyle/>
          <a:p>
            <a:pPr>
              <a:defRPr/>
            </a:pPr>
            <a:r>
              <a:rPr lang="en-US"/>
              <a:t>17-Feb-2021</a:t>
            </a:r>
          </a:p>
        </p:txBody>
      </p:sp>
      <p:sp>
        <p:nvSpPr>
          <p:cNvPr id="64515" name="TextBox 4">
            <a:extLst>
              <a:ext uri="{FF2B5EF4-FFF2-40B4-BE49-F238E27FC236}">
                <a16:creationId xmlns:a16="http://schemas.microsoft.com/office/drawing/2014/main" id="{6B444ADE-8A28-4D57-88BA-F2117D739FC1}"/>
              </a:ext>
            </a:extLst>
          </p:cNvPr>
          <p:cNvSpPr txBox="1">
            <a:spLocks noChangeArrowheads="1"/>
          </p:cNvSpPr>
          <p:nvPr/>
        </p:nvSpPr>
        <p:spPr bwMode="auto">
          <a:xfrm>
            <a:off x="1647824" y="5522830"/>
            <a:ext cx="8896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algn="ctr">
              <a:defRPr/>
            </a:pPr>
            <a:r>
              <a:rPr lang="en-US" altLang="en-US">
                <a:solidFill>
                  <a:srgbClr val="FFFFFF"/>
                </a:solidFill>
                <a:latin typeface="Helvetica" panose="020B0604020202020204" pitchFamily="34" charset="0"/>
                <a:ea typeface="+mn-ea"/>
                <a:cs typeface="Helvetica" panose="020B0604020202020204" pitchFamily="34" charset="0"/>
              </a:rPr>
              <a:t>HWR cryomodule installed at PIP2IT; </a:t>
            </a:r>
          </a:p>
          <a:p>
            <a:pPr algn="ctr">
              <a:defRPr/>
            </a:pPr>
            <a:r>
              <a:rPr lang="en-US" altLang="en-US">
                <a:solidFill>
                  <a:srgbClr val="FFFFFF"/>
                </a:solidFill>
                <a:latin typeface="Helvetica" panose="020B0604020202020204" pitchFamily="34" charset="0"/>
                <a:ea typeface="+mn-ea"/>
                <a:cs typeface="Helvetica" panose="020B0604020202020204" pitchFamily="34" charset="0"/>
              </a:rPr>
              <a:t>2K RF tests complete, accelerated beam</a:t>
            </a:r>
          </a:p>
          <a:p>
            <a:pPr algn="ctr">
              <a:defRPr/>
            </a:pPr>
            <a:endParaRPr lang="en-US" altLang="en-US">
              <a:solidFill>
                <a:srgbClr val="FFFFFF"/>
              </a:solidFill>
              <a:latin typeface="Helvetica" panose="020B0604020202020204" pitchFamily="34" charset="0"/>
              <a:ea typeface="+mn-ea"/>
              <a:cs typeface="Helvetica" panose="020B0604020202020204" pitchFamily="34" charset="0"/>
            </a:endParaRPr>
          </a:p>
        </p:txBody>
      </p:sp>
      <p:sp>
        <p:nvSpPr>
          <p:cNvPr id="3" name="Footer Placeholder 2">
            <a:extLst>
              <a:ext uri="{FF2B5EF4-FFF2-40B4-BE49-F238E27FC236}">
                <a16:creationId xmlns:a16="http://schemas.microsoft.com/office/drawing/2014/main" id="{0BB4BEEA-DE5A-4551-A01A-CAF996A3EC84}"/>
              </a:ext>
            </a:extLst>
          </p:cNvPr>
          <p:cNvSpPr>
            <a:spLocks noGrp="1"/>
          </p:cNvSpPr>
          <p:nvPr>
            <p:ph type="ftr" sz="quarter" idx="11"/>
          </p:nvPr>
        </p:nvSpPr>
        <p:spPr/>
        <p:txBody>
          <a:bodyPr/>
          <a:lstStyle/>
          <a:p>
            <a:pPr>
              <a:defRPr/>
            </a:pPr>
            <a:r>
              <a:rPr lang="en-US"/>
              <a:t>Lia Merminga | CD-3A IPR | PIP-II</a:t>
            </a:r>
            <a:endParaRPr lang="en-US" dirty="0"/>
          </a:p>
        </p:txBody>
      </p:sp>
      <p:pic>
        <p:nvPicPr>
          <p:cNvPr id="64514" name="Picture 3">
            <a:extLst>
              <a:ext uri="{FF2B5EF4-FFF2-40B4-BE49-F238E27FC236}">
                <a16:creationId xmlns:a16="http://schemas.microsoft.com/office/drawing/2014/main" id="{B97EA7A3-5A76-487C-9812-B0B0C88D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1"/>
          <a:stretch/>
        </p:blipFill>
        <p:spPr bwMode="auto">
          <a:xfrm>
            <a:off x="1603042" y="19878"/>
            <a:ext cx="8985914" cy="63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itle 2">
            <a:extLst>
              <a:ext uri="{FF2B5EF4-FFF2-40B4-BE49-F238E27FC236}">
                <a16:creationId xmlns:a16="http://schemas.microsoft.com/office/drawing/2014/main" id="{27FC742B-C59D-4EF3-9555-B208DFC43BFA}"/>
              </a:ext>
            </a:extLst>
          </p:cNvPr>
          <p:cNvSpPr txBox="1">
            <a:spLocks noChangeArrowheads="1"/>
          </p:cNvSpPr>
          <p:nvPr/>
        </p:nvSpPr>
        <p:spPr bwMode="auto">
          <a:xfrm>
            <a:off x="2187906" y="367596"/>
            <a:ext cx="84010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a:defRPr/>
            </a:pPr>
            <a:r>
              <a:rPr lang="en-US" altLang="en-US" dirty="0">
                <a:solidFill>
                  <a:srgbClr val="FFFFFF"/>
                </a:solidFill>
                <a:latin typeface="Helvetica" panose="020B0604020202020204" pitchFamily="34" charset="0"/>
                <a:ea typeface="Geneva"/>
                <a:cs typeface="MS PGothic" panose="020B0600070205080204" pitchFamily="34" charset="-128"/>
              </a:rPr>
              <a:t>Half-Wave Resonator (HWR) </a:t>
            </a:r>
            <a:r>
              <a:rPr lang="en-US" altLang="en-US" dirty="0">
                <a:solidFill>
                  <a:srgbClr val="FFFFFF"/>
                </a:solidFill>
                <a:latin typeface="Helvetica" panose="020B0604020202020204" pitchFamily="34" charset="0"/>
                <a:ea typeface="Geneva"/>
                <a:cs typeface="Helvetica" panose="020B0604020202020204" pitchFamily="34" charset="0"/>
              </a:rPr>
              <a:t>Fabrication by </a:t>
            </a:r>
          </a:p>
        </p:txBody>
      </p:sp>
      <p:grpSp>
        <p:nvGrpSpPr>
          <p:cNvPr id="2" name="Group 1">
            <a:extLst>
              <a:ext uri="{FF2B5EF4-FFF2-40B4-BE49-F238E27FC236}">
                <a16:creationId xmlns:a16="http://schemas.microsoft.com/office/drawing/2014/main" id="{746465F5-FA15-4EAE-9455-ABA3A36D8279}"/>
              </a:ext>
            </a:extLst>
          </p:cNvPr>
          <p:cNvGrpSpPr/>
          <p:nvPr/>
        </p:nvGrpSpPr>
        <p:grpSpPr>
          <a:xfrm>
            <a:off x="8610891" y="182244"/>
            <a:ext cx="1647565" cy="940035"/>
            <a:chOff x="8958263" y="438151"/>
            <a:chExt cx="1647565" cy="940035"/>
          </a:xfrm>
        </p:grpSpPr>
        <p:pic>
          <p:nvPicPr>
            <p:cNvPr id="64517" name="Picture 7">
              <a:extLst>
                <a:ext uri="{FF2B5EF4-FFF2-40B4-BE49-F238E27FC236}">
                  <a16:creationId xmlns:a16="http://schemas.microsoft.com/office/drawing/2014/main" id="{B565F81D-6BF5-4029-8F64-82DEC770D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8263" y="438151"/>
              <a:ext cx="16430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F103405-2D3A-4DDA-A13A-C64E1658C11C}"/>
                </a:ext>
              </a:extLst>
            </p:cNvPr>
            <p:cNvPicPr>
              <a:picLocks noChangeAspect="1"/>
            </p:cNvPicPr>
            <p:nvPr/>
          </p:nvPicPr>
          <p:blipFill>
            <a:blip r:embed="rId5"/>
            <a:stretch>
              <a:fillRect/>
            </a:stretch>
          </p:blipFill>
          <p:spPr>
            <a:xfrm>
              <a:off x="8958263" y="1007113"/>
              <a:ext cx="1647565" cy="371073"/>
            </a:xfrm>
            <a:prstGeom prst="rect">
              <a:avLst/>
            </a:prstGeom>
          </p:spPr>
        </p:pic>
      </p:grpSp>
      <p:sp>
        <p:nvSpPr>
          <p:cNvPr id="11" name="TextBox 4">
            <a:extLst>
              <a:ext uri="{FF2B5EF4-FFF2-40B4-BE49-F238E27FC236}">
                <a16:creationId xmlns:a16="http://schemas.microsoft.com/office/drawing/2014/main" id="{70771886-2A71-4072-9479-08A7138E2A2B}"/>
              </a:ext>
            </a:extLst>
          </p:cNvPr>
          <p:cNvSpPr txBox="1">
            <a:spLocks noChangeArrowheads="1"/>
          </p:cNvSpPr>
          <p:nvPr/>
        </p:nvSpPr>
        <p:spPr bwMode="auto">
          <a:xfrm>
            <a:off x="1647824" y="5207885"/>
            <a:ext cx="8896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algn="ctr">
              <a:defRPr/>
            </a:pPr>
            <a:r>
              <a:rPr lang="en-US" altLang="en-US" dirty="0">
                <a:solidFill>
                  <a:srgbClr val="FFFFFF"/>
                </a:solidFill>
                <a:latin typeface="Helvetica" panose="020B0604020202020204" pitchFamily="34" charset="0"/>
                <a:ea typeface="+mn-ea"/>
                <a:cs typeface="Helvetica" panose="020B0604020202020204" pitchFamily="34" charset="0"/>
              </a:rPr>
              <a:t>HWR cryomodule at 2K, RF tests complete, </a:t>
            </a:r>
          </a:p>
          <a:p>
            <a:pPr algn="ctr">
              <a:defRPr/>
            </a:pPr>
            <a:r>
              <a:rPr lang="en-US" altLang="en-US" dirty="0">
                <a:solidFill>
                  <a:srgbClr val="FFFFFF"/>
                </a:solidFill>
                <a:latin typeface="Helvetica" panose="020B0604020202020204" pitchFamily="34" charset="0"/>
                <a:ea typeface="+mn-ea"/>
                <a:cs typeface="Helvetica" panose="020B0604020202020204" pitchFamily="34" charset="0"/>
              </a:rPr>
              <a:t>accelerated beam</a:t>
            </a:r>
          </a:p>
          <a:p>
            <a:pPr algn="ctr">
              <a:defRPr/>
            </a:pPr>
            <a:endParaRPr lang="en-US" altLang="en-US" dirty="0">
              <a:solidFill>
                <a:srgbClr val="FFFFFF"/>
              </a:solidFill>
              <a:latin typeface="Helvetica" panose="020B0604020202020204" pitchFamily="34" charset="0"/>
              <a:ea typeface="+mn-ea"/>
              <a:cs typeface="Helvetica"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a:extLst>
              <a:ext uri="{FF2B5EF4-FFF2-40B4-BE49-F238E27FC236}">
                <a16:creationId xmlns:a16="http://schemas.microsoft.com/office/drawing/2014/main" id="{D61B4406-199F-41D0-B6E9-5C4F2371F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381" y="-16476"/>
            <a:ext cx="9139237" cy="6357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5540" name="TextBox 7">
            <a:extLst>
              <a:ext uri="{FF2B5EF4-FFF2-40B4-BE49-F238E27FC236}">
                <a16:creationId xmlns:a16="http://schemas.microsoft.com/office/drawing/2014/main" id="{DE69BA63-79E7-4AC8-9338-1900C62E17A1}"/>
              </a:ext>
            </a:extLst>
          </p:cNvPr>
          <p:cNvSpPr txBox="1">
            <a:spLocks noChangeArrowheads="1"/>
          </p:cNvSpPr>
          <p:nvPr/>
        </p:nvSpPr>
        <p:spPr bwMode="auto">
          <a:xfrm>
            <a:off x="1719470" y="5001984"/>
            <a:ext cx="87389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algn="ctr">
              <a:defRPr/>
            </a:pPr>
            <a:r>
              <a:rPr lang="en-US" altLang="en-US" dirty="0">
                <a:solidFill>
                  <a:srgbClr val="003087"/>
                </a:solidFill>
                <a:latin typeface="Helvetica" panose="020B0604020202020204" pitchFamily="34" charset="0"/>
                <a:ea typeface="MS PGothic" panose="020B0600070205080204" pitchFamily="34" charset="-128"/>
                <a:cs typeface="Arial" panose="020B0604020202020204" pitchFamily="34" charset="0"/>
              </a:rPr>
              <a:t>Single </a:t>
            </a:r>
            <a:r>
              <a:rPr lang="en-US" altLang="en-US" dirty="0">
                <a:solidFill>
                  <a:schemeClr val="tx2"/>
                </a:solidFill>
                <a:latin typeface="Helvetica" panose="020B0604020202020204" pitchFamily="34" charset="0"/>
                <a:ea typeface="MS PGothic" panose="020B0600070205080204" pitchFamily="34" charset="-128"/>
                <a:cs typeface="Arial" panose="020B0604020202020204" pitchFamily="34" charset="0"/>
              </a:rPr>
              <a:t>Spoke prototype cryomodule fabricated by Fermilab; installed at PIP2IT; 2K RF tests complete; successfully </a:t>
            </a:r>
            <a:r>
              <a:rPr lang="en-US" altLang="en-US" dirty="0">
                <a:solidFill>
                  <a:schemeClr val="tx2"/>
                </a:solidFill>
                <a:latin typeface="Helvetica" panose="020B0604020202020204" pitchFamily="34" charset="0"/>
                <a:cs typeface="Helvetica" panose="020B0604020202020204" pitchFamily="34" charset="0"/>
              </a:rPr>
              <a:t>accelerated beam</a:t>
            </a:r>
            <a:endParaRPr lang="en-US" altLang="en-US" dirty="0">
              <a:solidFill>
                <a:schemeClr val="tx2"/>
              </a:solidFill>
              <a:latin typeface="Helvetica" panose="020B0604020202020204" pitchFamily="34" charset="0"/>
              <a:ea typeface="MS PGothic" panose="020B0600070205080204" pitchFamily="34" charset="-128"/>
              <a:cs typeface="Arial" panose="020B0604020202020204" pitchFamily="34" charset="0"/>
            </a:endParaRPr>
          </a:p>
        </p:txBody>
      </p:sp>
      <p:sp>
        <p:nvSpPr>
          <p:cNvPr id="6" name="Slide Number Placeholder 5">
            <a:extLst>
              <a:ext uri="{FF2B5EF4-FFF2-40B4-BE49-F238E27FC236}">
                <a16:creationId xmlns:a16="http://schemas.microsoft.com/office/drawing/2014/main" id="{149F0283-B912-4C09-AD56-CF38ED2E0E47}"/>
              </a:ext>
            </a:extLst>
          </p:cNvPr>
          <p:cNvSpPr>
            <a:spLocks noGrp="1"/>
          </p:cNvSpPr>
          <p:nvPr>
            <p:ph type="sldNum" sz="quarter" idx="12"/>
          </p:nvPr>
        </p:nvSpPr>
        <p:spPr/>
        <p:txBody>
          <a:bodyPr/>
          <a:lstStyle/>
          <a:p>
            <a:fld id="{148C009B-CB69-E04A-B9B3-34B26D69E9CF}" type="slidenum">
              <a:rPr lang="en-US"/>
              <a:pPr/>
              <a:t>18</a:t>
            </a:fld>
            <a:endParaRPr lang="en-US"/>
          </a:p>
        </p:txBody>
      </p:sp>
      <p:sp>
        <p:nvSpPr>
          <p:cNvPr id="4" name="Date Placeholder 3">
            <a:extLst>
              <a:ext uri="{FF2B5EF4-FFF2-40B4-BE49-F238E27FC236}">
                <a16:creationId xmlns:a16="http://schemas.microsoft.com/office/drawing/2014/main" id="{4D963CEF-0817-4287-A3DB-5A3A6C3FB30C}"/>
              </a:ext>
            </a:extLst>
          </p:cNvPr>
          <p:cNvSpPr>
            <a:spLocks noGrp="1"/>
          </p:cNvSpPr>
          <p:nvPr>
            <p:ph type="dt" sz="half" idx="2"/>
          </p:nvPr>
        </p:nvSpPr>
        <p:spPr/>
        <p:txBody>
          <a:bodyPr/>
          <a:lstStyle/>
          <a:p>
            <a:r>
              <a:rPr lang="en-US"/>
              <a:t>17-Feb-2021</a:t>
            </a:r>
          </a:p>
        </p:txBody>
      </p:sp>
      <p:grpSp>
        <p:nvGrpSpPr>
          <p:cNvPr id="12" name="Group 4">
            <a:extLst>
              <a:ext uri="{FF2B5EF4-FFF2-40B4-BE49-F238E27FC236}">
                <a16:creationId xmlns:a16="http://schemas.microsoft.com/office/drawing/2014/main" id="{C3955B95-176E-435D-A887-26C91B627581}"/>
              </a:ext>
            </a:extLst>
          </p:cNvPr>
          <p:cNvGrpSpPr>
            <a:grpSpLocks/>
          </p:cNvGrpSpPr>
          <p:nvPr/>
        </p:nvGrpSpPr>
        <p:grpSpPr bwMode="auto">
          <a:xfrm>
            <a:off x="8247143" y="870727"/>
            <a:ext cx="1773475" cy="503399"/>
            <a:chOff x="7161868" y="1187883"/>
            <a:chExt cx="1773220" cy="503158"/>
          </a:xfrm>
        </p:grpSpPr>
        <p:pic>
          <p:nvPicPr>
            <p:cNvPr id="13" name="Picture 5" descr="Image result">
              <a:extLst>
                <a:ext uri="{FF2B5EF4-FFF2-40B4-BE49-F238E27FC236}">
                  <a16:creationId xmlns:a16="http://schemas.microsoft.com/office/drawing/2014/main" id="{5CEEA34C-FBE3-4DD6-9C22-C253C50D8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241" y="1188122"/>
              <a:ext cx="758847" cy="50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result">
              <a:extLst>
                <a:ext uri="{FF2B5EF4-FFF2-40B4-BE49-F238E27FC236}">
                  <a16:creationId xmlns:a16="http://schemas.microsoft.com/office/drawing/2014/main" id="{1833E2AD-67F9-4759-9D72-1C7984532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1868" y="1187883"/>
              <a:ext cx="959982" cy="50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72B6A865-4EAF-4903-9251-11272F64B6CE}"/>
              </a:ext>
            </a:extLst>
          </p:cNvPr>
          <p:cNvSpPr>
            <a:spLocks noGrp="1"/>
          </p:cNvSpPr>
          <p:nvPr>
            <p:ph type="ftr" sz="quarter" idx="11"/>
          </p:nvPr>
        </p:nvSpPr>
        <p:spPr/>
        <p:txBody>
          <a:bodyPr/>
          <a:lstStyle/>
          <a:p>
            <a:pPr>
              <a:defRPr/>
            </a:pPr>
            <a:r>
              <a:rPr lang="en-US"/>
              <a:t>Lia Merminga | CD-3A IPR | PIP-II</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9" name="Group 4">
            <a:extLst>
              <a:ext uri="{FF2B5EF4-FFF2-40B4-BE49-F238E27FC236}">
                <a16:creationId xmlns:a16="http://schemas.microsoft.com/office/drawing/2014/main" id="{431F951D-BA10-402A-A199-7ECC5FD88290}"/>
              </a:ext>
            </a:extLst>
          </p:cNvPr>
          <p:cNvGrpSpPr>
            <a:grpSpLocks/>
          </p:cNvGrpSpPr>
          <p:nvPr/>
        </p:nvGrpSpPr>
        <p:grpSpPr bwMode="auto">
          <a:xfrm>
            <a:off x="10456263" y="147593"/>
            <a:ext cx="1485096" cy="447083"/>
            <a:chOff x="7161868" y="1187883"/>
            <a:chExt cx="1773220" cy="503158"/>
          </a:xfrm>
        </p:grpSpPr>
        <p:pic>
          <p:nvPicPr>
            <p:cNvPr id="65541" name="Picture 5" descr="Image result">
              <a:extLst>
                <a:ext uri="{FF2B5EF4-FFF2-40B4-BE49-F238E27FC236}">
                  <a16:creationId xmlns:a16="http://schemas.microsoft.com/office/drawing/2014/main" id="{6CDA7581-D5D0-42FF-9E92-5001BA0E5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241" y="1188122"/>
              <a:ext cx="758847" cy="50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descr="Image result">
              <a:extLst>
                <a:ext uri="{FF2B5EF4-FFF2-40B4-BE49-F238E27FC236}">
                  <a16:creationId xmlns:a16="http://schemas.microsoft.com/office/drawing/2014/main" id="{908DA135-01D2-4796-8504-F7647D702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868" y="1187883"/>
              <a:ext cx="959982" cy="50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C69268A0-B062-4774-8706-1F477FCF0379}"/>
              </a:ext>
            </a:extLst>
          </p:cNvPr>
          <p:cNvSpPr/>
          <p:nvPr/>
        </p:nvSpPr>
        <p:spPr>
          <a:xfrm>
            <a:off x="-100973" y="627056"/>
            <a:ext cx="12428848" cy="1077218"/>
          </a:xfrm>
          <a:prstGeom prst="rect">
            <a:avLst/>
          </a:prstGeom>
          <a:solidFill>
            <a:schemeClr val="bg1"/>
          </a:solidFill>
        </p:spPr>
        <p:txBody>
          <a:bodyPr wrap="square">
            <a:spAutoFit/>
          </a:bodyPr>
          <a:lstStyle/>
          <a:p>
            <a:pPr marL="800100" lvl="1" indent="-342900">
              <a:spcBef>
                <a:spcPts val="0"/>
              </a:spcBef>
              <a:spcAft>
                <a:spcPts val="600"/>
              </a:spcAft>
              <a:buFont typeface="Arial" panose="020B0604020202020204" pitchFamily="34" charset="0"/>
              <a:buChar char="•"/>
            </a:pPr>
            <a:r>
              <a:rPr lang="en-US" sz="1800" dirty="0">
                <a:latin typeface="Helvetica" panose="020B0604020202020204" pitchFamily="34" charset="0"/>
                <a:cs typeface="Helvetica" panose="020B0604020202020204" pitchFamily="34" charset="0"/>
              </a:rPr>
              <a:t>All eight SSR1 cavity gradients measured, exceed Phase 1 requirements. Phase 2 test, </a:t>
            </a:r>
            <a:r>
              <a:rPr lang="en-US" sz="1800" dirty="0" err="1">
                <a:latin typeface="Helvetica" panose="020B0604020202020204" pitchFamily="34" charset="0"/>
                <a:cs typeface="Helvetica" panose="020B0604020202020204" pitchFamily="34" charset="0"/>
              </a:rPr>
              <a:t>Qo</a:t>
            </a:r>
            <a:r>
              <a:rPr lang="en-US" sz="1800" dirty="0">
                <a:latin typeface="Helvetica" panose="020B0604020202020204" pitchFamily="34" charset="0"/>
                <a:cs typeface="Helvetica" panose="020B0604020202020204" pitchFamily="34" charset="0"/>
              </a:rPr>
              <a:t> </a:t>
            </a:r>
            <a:r>
              <a:rPr lang="en-US" sz="1800" dirty="0" err="1">
                <a:latin typeface="Helvetica" panose="020B0604020202020204" pitchFamily="34" charset="0"/>
                <a:cs typeface="Helvetica" panose="020B0604020202020204" pitchFamily="34" charset="0"/>
              </a:rPr>
              <a:t>meas’t</a:t>
            </a:r>
            <a:r>
              <a:rPr lang="en-US" sz="1800" dirty="0">
                <a:latin typeface="Helvetica" panose="020B0604020202020204" pitchFamily="34" charset="0"/>
                <a:cs typeface="Helvetica" panose="020B0604020202020204" pitchFamily="34" charset="0"/>
              </a:rPr>
              <a:t> in March. </a:t>
            </a:r>
          </a:p>
          <a:p>
            <a:pPr marL="800100" lvl="1" indent="-342900">
              <a:spcBef>
                <a:spcPts val="0"/>
              </a:spcBef>
              <a:spcAft>
                <a:spcPts val="600"/>
              </a:spcAft>
              <a:buClr>
                <a:srgbClr val="00B050"/>
              </a:buClr>
              <a:buFont typeface="Wingdings" panose="05000000000000000000" pitchFamily="2" charset="2"/>
              <a:buChar char="v"/>
            </a:pPr>
            <a:r>
              <a:rPr lang="en-US" sz="1800" b="1" dirty="0">
                <a:solidFill>
                  <a:srgbClr val="00B050"/>
                </a:solidFill>
                <a:latin typeface="Helvetica" panose="020B0604020202020204" pitchFamily="34" charset="0"/>
                <a:cs typeface="Helvetica" panose="020B0604020202020204" pitchFamily="34" charset="0"/>
              </a:rPr>
              <a:t>CD-3A scope: </a:t>
            </a:r>
            <a:r>
              <a:rPr lang="en-US" sz="1800" dirty="0">
                <a:solidFill>
                  <a:schemeClr val="tx2"/>
                </a:solidFill>
                <a:latin typeface="Helvetica" panose="020B0604020202020204" pitchFamily="34" charset="0"/>
                <a:cs typeface="Helvetica" panose="020B0604020202020204" pitchFamily="34" charset="0"/>
              </a:rPr>
              <a:t>SSR1 </a:t>
            </a:r>
            <a:r>
              <a:rPr lang="en-US" sz="1800" dirty="0" err="1">
                <a:solidFill>
                  <a:schemeClr val="tx2"/>
                </a:solidFill>
                <a:latin typeface="Helvetica" panose="020B0604020202020204" pitchFamily="34" charset="0"/>
                <a:cs typeface="Helvetica" panose="020B0604020202020204" pitchFamily="34" charset="0"/>
              </a:rPr>
              <a:t>Nb</a:t>
            </a:r>
            <a:r>
              <a:rPr lang="en-US" sz="1800" dirty="0">
                <a:solidFill>
                  <a:schemeClr val="tx2"/>
                </a:solidFill>
                <a:latin typeface="Helvetica" panose="020B0604020202020204" pitchFamily="34" charset="0"/>
                <a:cs typeface="Helvetica" panose="020B0604020202020204" pitchFamily="34" charset="0"/>
              </a:rPr>
              <a:t> and jacketed cavities for SSR1 production cryomodule #1</a:t>
            </a:r>
          </a:p>
          <a:p>
            <a:pPr marL="1257300" lvl="2" indent="-342900">
              <a:spcBef>
                <a:spcPts val="0"/>
              </a:spcBef>
              <a:spcAft>
                <a:spcPts val="600"/>
              </a:spcAft>
              <a:buClr>
                <a:srgbClr val="00B050"/>
              </a:buClr>
              <a:buFont typeface="Wingdings" panose="05000000000000000000" pitchFamily="2" charset="2"/>
              <a:buChar char="v"/>
            </a:pPr>
            <a:r>
              <a:rPr lang="en-US" sz="1800" dirty="0">
                <a:latin typeface="Helvetica" panose="020B0604020202020204" pitchFamily="34" charset="0"/>
                <a:cs typeface="Helvetica" panose="020B0604020202020204" pitchFamily="34" charset="0"/>
              </a:rPr>
              <a:t> Fully integrated, performance validated with beam.</a:t>
            </a:r>
          </a:p>
        </p:txBody>
      </p:sp>
      <p:sp>
        <p:nvSpPr>
          <p:cNvPr id="21" name="Slide Number Placeholder 5">
            <a:extLst>
              <a:ext uri="{FF2B5EF4-FFF2-40B4-BE49-F238E27FC236}">
                <a16:creationId xmlns:a16="http://schemas.microsoft.com/office/drawing/2014/main" id="{CF2CE498-E0DB-465F-80E5-7DFCFC5CBE7E}"/>
              </a:ext>
            </a:extLst>
          </p:cNvPr>
          <p:cNvSpPr>
            <a:spLocks noGrp="1"/>
          </p:cNvSpPr>
          <p:nvPr>
            <p:ph type="sldNum" sz="quarter" idx="12"/>
          </p:nvPr>
        </p:nvSpPr>
        <p:spPr>
          <a:xfrm>
            <a:off x="296333" y="6551292"/>
            <a:ext cx="552451" cy="237285"/>
          </a:xfrm>
        </p:spPr>
        <p:txBody>
          <a:bodyPr/>
          <a:lstStyle/>
          <a:p>
            <a:pPr>
              <a:defRPr/>
            </a:pPr>
            <a:fld id="{148C009B-CB69-E04A-B9B3-34B26D69E9CF}" type="slidenum">
              <a:rPr lang="en-US" smtClean="0"/>
              <a:pPr>
                <a:defRPr/>
              </a:pPr>
              <a:t>19</a:t>
            </a:fld>
            <a:endParaRPr lang="en-US" dirty="0"/>
          </a:p>
        </p:txBody>
      </p:sp>
      <p:sp>
        <p:nvSpPr>
          <p:cNvPr id="22" name="Date Placeholder 3">
            <a:extLst>
              <a:ext uri="{FF2B5EF4-FFF2-40B4-BE49-F238E27FC236}">
                <a16:creationId xmlns:a16="http://schemas.microsoft.com/office/drawing/2014/main" id="{F0AD7C6C-059D-4CD3-B01F-008761FEB637}"/>
              </a:ext>
            </a:extLst>
          </p:cNvPr>
          <p:cNvSpPr>
            <a:spLocks noGrp="1"/>
          </p:cNvSpPr>
          <p:nvPr>
            <p:ph type="dt" sz="half" idx="10"/>
          </p:nvPr>
        </p:nvSpPr>
        <p:spPr>
          <a:xfrm>
            <a:off x="982436" y="6551292"/>
            <a:ext cx="900491" cy="241300"/>
          </a:xfrm>
        </p:spPr>
        <p:txBody>
          <a:bodyPr/>
          <a:lstStyle/>
          <a:p>
            <a:pPr>
              <a:defRPr/>
            </a:pPr>
            <a:r>
              <a:rPr lang="en-US"/>
              <a:t>17-Feb-2021</a:t>
            </a:r>
            <a:endParaRPr lang="en-US" dirty="0"/>
          </a:p>
        </p:txBody>
      </p:sp>
      <p:sp>
        <p:nvSpPr>
          <p:cNvPr id="23" name="Footer Placeholder 4">
            <a:extLst>
              <a:ext uri="{FF2B5EF4-FFF2-40B4-BE49-F238E27FC236}">
                <a16:creationId xmlns:a16="http://schemas.microsoft.com/office/drawing/2014/main" id="{FB281B44-C834-4850-8AF9-8FC02F6EC2CA}"/>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sp>
        <p:nvSpPr>
          <p:cNvPr id="13" name="Title 2">
            <a:extLst>
              <a:ext uri="{FF2B5EF4-FFF2-40B4-BE49-F238E27FC236}">
                <a16:creationId xmlns:a16="http://schemas.microsoft.com/office/drawing/2014/main" id="{0D04B3AD-FE2B-4CE5-A43D-01D27D98453E}"/>
              </a:ext>
            </a:extLst>
          </p:cNvPr>
          <p:cNvSpPr>
            <a:spLocks noGrp="1"/>
          </p:cNvSpPr>
          <p:nvPr>
            <p:ph type="title"/>
          </p:nvPr>
        </p:nvSpPr>
        <p:spPr>
          <a:xfrm>
            <a:off x="131317" y="105426"/>
            <a:ext cx="11582400" cy="427877"/>
          </a:xfrm>
        </p:spPr>
        <p:txBody>
          <a:bodyPr/>
          <a:lstStyle/>
          <a:p>
            <a:r>
              <a:rPr lang="en-US" sz="2600" dirty="0"/>
              <a:t>SSR1 Prototype Cryomodule Tests: Phase 1 Gradients achieved</a:t>
            </a:r>
          </a:p>
        </p:txBody>
      </p:sp>
      <p:graphicFrame>
        <p:nvGraphicFramePr>
          <p:cNvPr id="14" name="Content Placeholder 6">
            <a:extLst>
              <a:ext uri="{FF2B5EF4-FFF2-40B4-BE49-F238E27FC236}">
                <a16:creationId xmlns:a16="http://schemas.microsoft.com/office/drawing/2014/main" id="{89EE86F9-4F51-4901-908B-7641D67EB1D3}"/>
              </a:ext>
            </a:extLst>
          </p:cNvPr>
          <p:cNvGraphicFramePr>
            <a:graphicFrameLocks noGrp="1"/>
          </p:cNvGraphicFramePr>
          <p:nvPr>
            <p:ph idx="1"/>
            <p:extLst>
              <p:ext uri="{D42A27DB-BD31-4B8C-83A1-F6EECF244321}">
                <p14:modId xmlns:p14="http://schemas.microsoft.com/office/powerpoint/2010/main" val="2735363695"/>
              </p:ext>
            </p:extLst>
          </p:nvPr>
        </p:nvGraphicFramePr>
        <p:xfrm>
          <a:off x="387979" y="1649384"/>
          <a:ext cx="11502212" cy="4506572"/>
        </p:xfrm>
        <a:graphic>
          <a:graphicData uri="http://schemas.openxmlformats.org/drawingml/2006/table">
            <a:tbl>
              <a:tblPr firstRow="1" firstCol="1" bandRow="1"/>
              <a:tblGrid>
                <a:gridCol w="1428487">
                  <a:extLst>
                    <a:ext uri="{9D8B030D-6E8A-4147-A177-3AD203B41FA5}">
                      <a16:colId xmlns:a16="http://schemas.microsoft.com/office/drawing/2014/main" val="4245176257"/>
                    </a:ext>
                  </a:extLst>
                </a:gridCol>
                <a:gridCol w="1192848">
                  <a:extLst>
                    <a:ext uri="{9D8B030D-6E8A-4147-A177-3AD203B41FA5}">
                      <a16:colId xmlns:a16="http://schemas.microsoft.com/office/drawing/2014/main" val="1126996475"/>
                    </a:ext>
                  </a:extLst>
                </a:gridCol>
                <a:gridCol w="2141292">
                  <a:extLst>
                    <a:ext uri="{9D8B030D-6E8A-4147-A177-3AD203B41FA5}">
                      <a16:colId xmlns:a16="http://schemas.microsoft.com/office/drawing/2014/main" val="233347628"/>
                    </a:ext>
                  </a:extLst>
                </a:gridCol>
                <a:gridCol w="2130789">
                  <a:extLst>
                    <a:ext uri="{9D8B030D-6E8A-4147-A177-3AD203B41FA5}">
                      <a16:colId xmlns:a16="http://schemas.microsoft.com/office/drawing/2014/main" val="1181500730"/>
                    </a:ext>
                  </a:extLst>
                </a:gridCol>
                <a:gridCol w="2130789">
                  <a:extLst>
                    <a:ext uri="{9D8B030D-6E8A-4147-A177-3AD203B41FA5}">
                      <a16:colId xmlns:a16="http://schemas.microsoft.com/office/drawing/2014/main" val="2154643318"/>
                    </a:ext>
                  </a:extLst>
                </a:gridCol>
                <a:gridCol w="2478007">
                  <a:extLst>
                    <a:ext uri="{9D8B030D-6E8A-4147-A177-3AD203B41FA5}">
                      <a16:colId xmlns:a16="http://schemas.microsoft.com/office/drawing/2014/main" val="1931506377"/>
                    </a:ext>
                  </a:extLst>
                </a:gridCol>
              </a:tblGrid>
              <a:tr h="944866">
                <a:tc>
                  <a:txBody>
                    <a:bodyPr/>
                    <a:lstStyle/>
                    <a:p>
                      <a:pPr marL="0" marR="0" algn="ctr">
                        <a:lnSpc>
                          <a:spcPct val="115000"/>
                        </a:lnSpc>
                        <a:spcBef>
                          <a:spcPts val="0"/>
                        </a:spcBef>
                        <a:spcAft>
                          <a:spcPts val="100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Cavity Position</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tc>
                  <a:txBody>
                    <a:bodyPr/>
                    <a:lstStyle/>
                    <a:p>
                      <a:pPr marL="0" marR="0" algn="ctr">
                        <a:lnSpc>
                          <a:spcPct val="115000"/>
                        </a:lnSpc>
                        <a:spcBef>
                          <a:spcPts val="0"/>
                        </a:spcBef>
                        <a:spcAft>
                          <a:spcPts val="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Cavity Serial #</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tc>
                  <a:txBody>
                    <a:bodyPr/>
                    <a:lstStyle/>
                    <a:p>
                      <a:pPr marL="0" marR="0" algn="ctr">
                        <a:lnSpc>
                          <a:spcPct val="115000"/>
                        </a:lnSpc>
                        <a:spcBef>
                          <a:spcPts val="0"/>
                        </a:spcBef>
                        <a:spcAft>
                          <a:spcPts val="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Phase 1 gradient required (MV/m)</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tc>
                  <a:txBody>
                    <a:bodyPr/>
                    <a:lstStyle/>
                    <a:p>
                      <a:pPr marL="0" marR="0" algn="ctr">
                        <a:lnSpc>
                          <a:spcPct val="115000"/>
                        </a:lnSpc>
                        <a:spcBef>
                          <a:spcPts val="0"/>
                        </a:spcBef>
                        <a:spcAft>
                          <a:spcPts val="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Phase 2 gradient required (MV/m)</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tc>
                  <a:txBody>
                    <a:bodyPr/>
                    <a:lstStyle/>
                    <a:p>
                      <a:pPr marL="0" marR="0" algn="ctr">
                        <a:lnSpc>
                          <a:spcPct val="115000"/>
                        </a:lnSpc>
                        <a:spcBef>
                          <a:spcPts val="0"/>
                        </a:spcBef>
                        <a:spcAft>
                          <a:spcPts val="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Cavity gradient measured (MV/m)</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tc>
                  <a:txBody>
                    <a:bodyPr/>
                    <a:lstStyle/>
                    <a:p>
                      <a:pPr marL="0" marR="0">
                        <a:lnSpc>
                          <a:spcPct val="115000"/>
                        </a:lnSpc>
                        <a:spcBef>
                          <a:spcPts val="0"/>
                        </a:spcBef>
                        <a:spcAft>
                          <a:spcPts val="0"/>
                        </a:spcAft>
                      </a:pPr>
                      <a:r>
                        <a:rPr lang="en-US" sz="1500" b="1" kern="1200" dirty="0">
                          <a:solidFill>
                            <a:srgbClr val="FFFFFF"/>
                          </a:solidFill>
                          <a:effectLst/>
                          <a:latin typeface="Helvetica" panose="020B0604020202020204" pitchFamily="34" charset="0"/>
                          <a:ea typeface="Times New Roman" panose="02020603050405020304" pitchFamily="18" charset="0"/>
                          <a:cs typeface="Helvetica" panose="020B0604020202020204" pitchFamily="34" charset="0"/>
                        </a:rPr>
                        <a:t>Notes</a:t>
                      </a:r>
                      <a:endParaRPr lang="en-US" sz="1500" dirty="0">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solidFill>
                      <a:srgbClr val="003087"/>
                    </a:solidFill>
                  </a:tcPr>
                </a:tc>
                <a:extLst>
                  <a:ext uri="{0D108BD9-81ED-4DB2-BD59-A6C34878D82A}">
                    <a16:rowId xmlns:a16="http://schemas.microsoft.com/office/drawing/2014/main" val="42801287"/>
                  </a:ext>
                </a:extLst>
              </a:tr>
              <a:tr h="405375">
                <a:tc>
                  <a:txBody>
                    <a:bodyPr/>
                    <a:lstStyle/>
                    <a:p>
                      <a:pPr marL="0" marR="0" algn="ctr">
                        <a:lnSpc>
                          <a:spcPct val="115000"/>
                        </a:lnSpc>
                        <a:spcBef>
                          <a:spcPts val="0"/>
                        </a:spcBef>
                        <a:spcAft>
                          <a:spcPts val="0"/>
                        </a:spcAft>
                      </a:pPr>
                      <a:r>
                        <a:rPr lang="en-US" sz="1600" b="1"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CAV1</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S1H-NR-106</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4.88</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10.00</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kern="1200"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11.5</a:t>
                      </a:r>
                      <a:endPar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nSpc>
                          <a:spcPct val="115000"/>
                        </a:lnSpc>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2 admin limit, </a:t>
                      </a:r>
                    </a:p>
                    <a:p>
                      <a:pPr marL="0" marR="0">
                        <a:lnSpc>
                          <a:spcPct val="115000"/>
                        </a:lnSpc>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FE onset 10.5 MV/m.</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3907651849"/>
                  </a:ext>
                </a:extLst>
              </a:tr>
              <a:tr h="426507">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CAV2</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S1H-NR-110</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4.63</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8.78</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5.3</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a:t>
                      </a:r>
                      <a:endParaRPr lang="en-US" sz="15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3950211866"/>
                  </a:ext>
                </a:extLst>
              </a:tr>
              <a:tr h="426507">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CAV3</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S1H-NR-112</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4.78</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8.05</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5.5</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3822192802"/>
                  </a:ext>
                </a:extLst>
              </a:tr>
              <a:tr h="426507">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CAV4</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S1H-NR-109</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7.32</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10.00</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8.4</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p>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FE onset 5.5 MV/m</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617263076"/>
                  </a:ext>
                </a:extLst>
              </a:tr>
              <a:tr h="426507">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CAV5</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S1H-NR-114</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7.80</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9.76</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9.0</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2105067655"/>
                  </a:ext>
                </a:extLst>
              </a:tr>
              <a:tr h="426507">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CAV6</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S1F-IU-104</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7.56</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10.00</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8.7</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3649746285"/>
                  </a:ext>
                </a:extLst>
              </a:tr>
              <a:tr h="409275">
                <a:tc>
                  <a:txBody>
                    <a:bodyPr/>
                    <a:lstStyle/>
                    <a:p>
                      <a:pPr marL="0" marR="0" algn="ctr">
                        <a:lnSpc>
                          <a:spcPct val="115000"/>
                        </a:lnSpc>
                        <a:spcBef>
                          <a:spcPts val="0"/>
                        </a:spcBef>
                        <a:spcAft>
                          <a:spcPts val="0"/>
                        </a:spcAft>
                      </a:pPr>
                      <a:r>
                        <a:rPr lang="en-US" sz="1600" b="1"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CAV7</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S1H-NR-113</a:t>
                      </a:r>
                      <a:endParaRPr lang="en-US" sz="160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7.32</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8.54</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8.4</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3139013717"/>
                  </a:ext>
                </a:extLst>
              </a:tr>
              <a:tr h="426507">
                <a:tc>
                  <a:txBody>
                    <a:bodyPr/>
                    <a:lstStyle/>
                    <a:p>
                      <a:pPr marL="0" marR="0" algn="ctr">
                        <a:lnSpc>
                          <a:spcPct val="115000"/>
                        </a:lnSpc>
                        <a:spcBef>
                          <a:spcPts val="0"/>
                        </a:spcBef>
                        <a:spcAft>
                          <a:spcPts val="0"/>
                        </a:spcAft>
                      </a:pPr>
                      <a:r>
                        <a:rPr lang="en-US" sz="1600" b="1"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CAV8</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w="12700" cap="flat" cmpd="sng" algn="ctr">
                      <a:solidFill>
                        <a:srgbClr val="002E87"/>
                      </a:solidFill>
                      <a:prstDash val="solid"/>
                      <a:round/>
                      <a:headEnd type="none" w="med" len="med"/>
                      <a:tailEnd type="none" w="med" len="med"/>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S1H-NR-111</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defTabSz="457200" rtl="0" eaLnBrk="1" fontAlgn="ctr" latinLnBrk="0" hangingPunct="1">
                        <a:lnSpc>
                          <a:spcPct val="115000"/>
                        </a:lnSpc>
                        <a:spcBef>
                          <a:spcPts val="0"/>
                        </a:spcBef>
                        <a:spcAft>
                          <a:spcPts val="0"/>
                        </a:spcAft>
                      </a:pPr>
                      <a:r>
                        <a:rPr lang="en-US" sz="1600" b="1" kern="1200" dirty="0">
                          <a:solidFill>
                            <a:schemeClr val="tx2"/>
                          </a:solidFill>
                          <a:effectLst/>
                          <a:latin typeface="Helvetica" panose="020B0604020202020204" pitchFamily="34" charset="0"/>
                          <a:ea typeface="+mn-ea"/>
                          <a:cs typeface="Helvetica" panose="020B0604020202020204" pitchFamily="34" charset="0"/>
                        </a:rPr>
                        <a:t>10.00</a:t>
                      </a:r>
                    </a:p>
                  </a:txBody>
                  <a:tcPr marL="4763" marR="4763" marT="4763"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fontAlgn="ctr">
                        <a:lnSpc>
                          <a:spcPct val="115000"/>
                        </a:lnSpc>
                        <a:spcBef>
                          <a:spcPts val="0"/>
                        </a:spcBef>
                        <a:spcAft>
                          <a:spcPts val="0"/>
                        </a:spcAft>
                      </a:pPr>
                      <a:r>
                        <a:rPr lang="en-US" sz="16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10.00</a:t>
                      </a:r>
                      <a:endParaRPr lang="en-US" sz="16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5715" marR="5715" marT="571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2"/>
                          </a:solidFill>
                          <a:effectLst/>
                          <a:latin typeface="Helvetica" panose="020B0604020202020204" pitchFamily="34" charset="0"/>
                          <a:ea typeface="Times New Roman" panose="02020603050405020304" pitchFamily="18" charset="0"/>
                          <a:cs typeface="Helvetica" panose="020B0604020202020204" pitchFamily="34" charset="0"/>
                        </a:rPr>
                        <a:t>11.0</a:t>
                      </a:r>
                    </a:p>
                  </a:txBody>
                  <a:tcPr marL="68580" marR="68580" marT="9525" marB="0" anchor="ctr">
                    <a:lnL>
                      <a:noFill/>
                    </a:lnL>
                    <a:lnR>
                      <a:noFill/>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tc>
                  <a:txBody>
                    <a:bodyPr/>
                    <a:lstStyle/>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Phase 1 admin limit, </a:t>
                      </a:r>
                    </a:p>
                    <a:p>
                      <a:pPr marL="0" marR="0">
                        <a:spcBef>
                          <a:spcPts val="0"/>
                        </a:spcBef>
                        <a:spcAft>
                          <a:spcPts val="0"/>
                        </a:spcAft>
                      </a:pPr>
                      <a:r>
                        <a:rPr lang="en-US" sz="1500" kern="12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rPr>
                        <a:t>FE onset 10.5 MV/m.</a:t>
                      </a:r>
                      <a:endParaRPr lang="en-US" sz="1500" dirty="0">
                        <a:solidFill>
                          <a:schemeClr val="accent6"/>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68580" marR="68580" marT="9525" marB="0" anchor="ctr">
                    <a:lnL>
                      <a:noFill/>
                    </a:lnL>
                    <a:lnR w="12700" cap="flat" cmpd="sng" algn="ctr">
                      <a:solidFill>
                        <a:srgbClr val="002E87"/>
                      </a:solidFill>
                      <a:prstDash val="solid"/>
                      <a:round/>
                      <a:headEnd type="none" w="med" len="med"/>
                      <a:tailEnd type="none" w="med" len="med"/>
                    </a:lnR>
                    <a:lnT w="12700" cap="flat" cmpd="sng" algn="ctr">
                      <a:solidFill>
                        <a:srgbClr val="002E87"/>
                      </a:solidFill>
                      <a:prstDash val="solid"/>
                      <a:round/>
                      <a:headEnd type="none" w="med" len="med"/>
                      <a:tailEnd type="none" w="med" len="med"/>
                    </a:lnT>
                    <a:lnB w="12700" cap="flat" cmpd="sng" algn="ctr">
                      <a:solidFill>
                        <a:srgbClr val="002E87"/>
                      </a:solidFill>
                      <a:prstDash val="solid"/>
                      <a:round/>
                      <a:headEnd type="none" w="med" len="med"/>
                      <a:tailEnd type="none" w="med" len="med"/>
                    </a:lnB>
                  </a:tcPr>
                </a:tc>
                <a:extLst>
                  <a:ext uri="{0D108BD9-81ED-4DB2-BD59-A6C34878D82A}">
                    <a16:rowId xmlns:a16="http://schemas.microsoft.com/office/drawing/2014/main" val="2489096196"/>
                  </a:ext>
                </a:extLst>
              </a:tr>
            </a:tbl>
          </a:graphicData>
        </a:graphic>
      </p:graphicFrame>
      <p:pic>
        <p:nvPicPr>
          <p:cNvPr id="3074" name="Picture 2" descr="Happy Independence Day 2020: Real history of Indian flag and significance  of its tricolour | Hindustan Times">
            <a:extLst>
              <a:ext uri="{FF2B5EF4-FFF2-40B4-BE49-F238E27FC236}">
                <a16:creationId xmlns:a16="http://schemas.microsoft.com/office/drawing/2014/main" id="{FD700C30-3A06-49BE-8A13-EC5C32786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79653" y="4860061"/>
            <a:ext cx="716259" cy="4011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C06F46-BE96-4E3A-941C-CBB521D51FCE}"/>
              </a:ext>
            </a:extLst>
          </p:cNvPr>
          <p:cNvSpPr txBox="1"/>
          <p:nvPr/>
        </p:nvSpPr>
        <p:spPr>
          <a:xfrm>
            <a:off x="307791" y="6155870"/>
            <a:ext cx="4358886" cy="307777"/>
          </a:xfrm>
          <a:prstGeom prst="rect">
            <a:avLst/>
          </a:prstGeom>
          <a:noFill/>
        </p:spPr>
        <p:txBody>
          <a:bodyPr wrap="none" rtlCol="0">
            <a:spAutoFit/>
          </a:bodyPr>
          <a:lstStyle/>
          <a:p>
            <a:r>
              <a:rPr lang="en-US" sz="1400" i="1" dirty="0">
                <a:latin typeface="Helvetica" panose="020B0604020202020204" pitchFamily="34" charset="0"/>
                <a:cs typeface="Helvetica" panose="020B0604020202020204" pitchFamily="34" charset="0"/>
              </a:rPr>
              <a:t>Phase 1: first SSR1 slot; Phase 2: second SSR1 slot</a:t>
            </a:r>
          </a:p>
        </p:txBody>
      </p:sp>
      <p:sp>
        <p:nvSpPr>
          <p:cNvPr id="16" name="TextBox 15">
            <a:extLst>
              <a:ext uri="{FF2B5EF4-FFF2-40B4-BE49-F238E27FC236}">
                <a16:creationId xmlns:a16="http://schemas.microsoft.com/office/drawing/2014/main" id="{64B1B298-A11C-43B4-BCD0-FC58BE34742C}"/>
              </a:ext>
            </a:extLst>
          </p:cNvPr>
          <p:cNvSpPr txBox="1"/>
          <p:nvPr/>
        </p:nvSpPr>
        <p:spPr>
          <a:xfrm>
            <a:off x="10202049" y="1058027"/>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Boffo </a:t>
            </a:r>
            <a:endParaRPr lang="en-US" sz="16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2279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a:xfrm>
            <a:off x="736826" y="6502640"/>
            <a:ext cx="940025"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2148716" y="6498625"/>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a:t>
            </a:fld>
            <a:endParaRPr lang="en-US" dirty="0"/>
          </a:p>
        </p:txBody>
      </p:sp>
      <p:sp>
        <p:nvSpPr>
          <p:cNvPr id="7" name="Content Placeholder 1">
            <a:extLst>
              <a:ext uri="{FF2B5EF4-FFF2-40B4-BE49-F238E27FC236}">
                <a16:creationId xmlns:a16="http://schemas.microsoft.com/office/drawing/2014/main" id="{B9893A49-3BA4-A64E-A2B4-3BB536C21FE4}"/>
              </a:ext>
            </a:extLst>
          </p:cNvPr>
          <p:cNvSpPr>
            <a:spLocks noGrp="1"/>
          </p:cNvSpPr>
          <p:nvPr>
            <p:ph idx="1"/>
          </p:nvPr>
        </p:nvSpPr>
        <p:spPr>
          <a:xfrm>
            <a:off x="446180" y="1227169"/>
            <a:ext cx="9407914" cy="3935139"/>
          </a:xfrm>
        </p:spPr>
        <p:txBody>
          <a:bodyPr/>
          <a:lstStyle/>
          <a:p>
            <a:r>
              <a:rPr lang="en-US" dirty="0"/>
              <a:t>PIP-II Project Director</a:t>
            </a:r>
          </a:p>
          <a:p>
            <a:r>
              <a:rPr lang="en-US" dirty="0"/>
              <a:t>“Card-carrying” Accelerator Physicist</a:t>
            </a:r>
          </a:p>
          <a:p>
            <a:r>
              <a:rPr lang="en-US" dirty="0"/>
              <a:t>Worked at Jefferson Lab, TRIUMF, SLAC, FNAL</a:t>
            </a:r>
          </a:p>
          <a:p>
            <a:r>
              <a:rPr lang="en-US" dirty="0"/>
              <a:t>Experience in accelerator R&amp;D, operations, projects </a:t>
            </a:r>
          </a:p>
          <a:p>
            <a:pPr lvl="1"/>
            <a:r>
              <a:rPr lang="en-US" dirty="0"/>
              <a:t>More than 25 </a:t>
            </a:r>
            <a:r>
              <a:rPr lang="en-US" dirty="0" err="1"/>
              <a:t>yrs</a:t>
            </a:r>
            <a:r>
              <a:rPr lang="en-US" dirty="0"/>
              <a:t> experience in SRF </a:t>
            </a:r>
            <a:r>
              <a:rPr lang="en-US" dirty="0" err="1"/>
              <a:t>linacs</a:t>
            </a:r>
            <a:endParaRPr lang="en-US" dirty="0"/>
          </a:p>
          <a:p>
            <a:pPr lvl="1"/>
            <a:r>
              <a:rPr lang="en-US" dirty="0"/>
              <a:t>ARIEL e-</a:t>
            </a:r>
            <a:r>
              <a:rPr lang="en-US" dirty="0" err="1"/>
              <a:t>Linac</a:t>
            </a:r>
            <a:r>
              <a:rPr lang="en-US" dirty="0"/>
              <a:t> was built as a collaboration with VECC, Kolkata </a:t>
            </a:r>
          </a:p>
          <a:p>
            <a:r>
              <a:rPr lang="en-US" dirty="0"/>
              <a:t>Accelerator division head at TRIUMF</a:t>
            </a:r>
          </a:p>
          <a:p>
            <a:r>
              <a:rPr lang="en-US" dirty="0"/>
              <a:t>Associate lab director for Accelerators at SLAC</a:t>
            </a:r>
          </a:p>
          <a:p>
            <a:pPr marL="0" indent="0">
              <a:buNone/>
            </a:pPr>
            <a:endParaRPr lang="en-US" dirty="0"/>
          </a:p>
        </p:txBody>
      </p:sp>
      <p:sp>
        <p:nvSpPr>
          <p:cNvPr id="8" name="Title 2">
            <a:extLst>
              <a:ext uri="{FF2B5EF4-FFF2-40B4-BE49-F238E27FC236}">
                <a16:creationId xmlns:a16="http://schemas.microsoft.com/office/drawing/2014/main" id="{19F30CDB-2730-1448-87AE-936F593D8B60}"/>
              </a:ext>
            </a:extLst>
          </p:cNvPr>
          <p:cNvSpPr>
            <a:spLocks noGrp="1"/>
          </p:cNvSpPr>
          <p:nvPr>
            <p:ph type="title"/>
          </p:nvPr>
        </p:nvSpPr>
        <p:spPr>
          <a:xfrm>
            <a:off x="446180" y="320224"/>
            <a:ext cx="8686800" cy="427877"/>
          </a:xfrm>
        </p:spPr>
        <p:txBody>
          <a:bodyPr/>
          <a:lstStyle/>
          <a:p>
            <a:r>
              <a:rPr lang="en-US" dirty="0"/>
              <a:t>A few words about me </a:t>
            </a:r>
          </a:p>
        </p:txBody>
      </p:sp>
    </p:spTree>
    <p:extLst>
      <p:ext uri="{BB962C8B-B14F-4D97-AF65-F5344CB8AC3E}">
        <p14:creationId xmlns:p14="http://schemas.microsoft.com/office/powerpoint/2010/main" val="234789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9B7B84-49A0-4020-9DE1-D12F18186D91}"/>
              </a:ext>
            </a:extLst>
          </p:cNvPr>
          <p:cNvPicPr>
            <a:picLocks noChangeAspect="1"/>
          </p:cNvPicPr>
          <p:nvPr/>
        </p:nvPicPr>
        <p:blipFill>
          <a:blip r:embed="rId3"/>
          <a:stretch>
            <a:fillRect/>
          </a:stretch>
        </p:blipFill>
        <p:spPr>
          <a:xfrm>
            <a:off x="6563361" y="1491532"/>
            <a:ext cx="2216061" cy="2268280"/>
          </a:xfrm>
          <a:prstGeom prst="rect">
            <a:avLst/>
          </a:prstGeom>
        </p:spPr>
      </p:pic>
      <p:sp>
        <p:nvSpPr>
          <p:cNvPr id="7" name="Content Placeholder 1">
            <a:extLst>
              <a:ext uri="{FF2B5EF4-FFF2-40B4-BE49-F238E27FC236}">
                <a16:creationId xmlns:a16="http://schemas.microsoft.com/office/drawing/2014/main" id="{29FB6398-891F-4A93-A8E8-83B4A74560B3}"/>
              </a:ext>
            </a:extLst>
          </p:cNvPr>
          <p:cNvSpPr>
            <a:spLocks noGrp="1"/>
          </p:cNvSpPr>
          <p:nvPr>
            <p:ph idx="1"/>
          </p:nvPr>
        </p:nvSpPr>
        <p:spPr>
          <a:xfrm>
            <a:off x="304800" y="778895"/>
            <a:ext cx="6944763" cy="4700139"/>
          </a:xfrm>
        </p:spPr>
        <p:txBody>
          <a:bodyPr/>
          <a:lstStyle/>
          <a:p>
            <a:pPr marL="0" indent="0">
              <a:lnSpc>
                <a:spcPct val="150000"/>
              </a:lnSpc>
              <a:buNone/>
            </a:pPr>
            <a:r>
              <a:rPr lang="en-US" dirty="0">
                <a:solidFill>
                  <a:schemeClr val="tx1"/>
                </a:solidFill>
              </a:rPr>
              <a:t>Cavity</a:t>
            </a:r>
            <a:endParaRPr lang="en-US" sz="2000" dirty="0">
              <a:solidFill>
                <a:schemeClr val="tx1"/>
              </a:solidFill>
            </a:endParaRPr>
          </a:p>
          <a:p>
            <a:pPr>
              <a:lnSpc>
                <a:spcPct val="150000"/>
              </a:lnSpc>
            </a:pPr>
            <a:r>
              <a:rPr lang="en-US" sz="2000" dirty="0">
                <a:solidFill>
                  <a:schemeClr val="accent6">
                    <a:lumMod val="50000"/>
                  </a:schemeClr>
                </a:solidFill>
              </a:rPr>
              <a:t>Integrated design team: Fermilab, IN2P3 and DAE</a:t>
            </a:r>
          </a:p>
          <a:p>
            <a:pPr>
              <a:lnSpc>
                <a:spcPct val="150000"/>
              </a:lnSpc>
            </a:pPr>
            <a:r>
              <a:rPr lang="en-US" sz="2000" dirty="0">
                <a:solidFill>
                  <a:schemeClr val="accent6">
                    <a:lumMod val="50000"/>
                  </a:schemeClr>
                </a:solidFill>
              </a:rPr>
              <a:t>Niobium production at vendor completed</a:t>
            </a:r>
          </a:p>
          <a:p>
            <a:pPr>
              <a:lnSpc>
                <a:spcPct val="150000"/>
              </a:lnSpc>
            </a:pPr>
            <a:r>
              <a:rPr lang="en-US" sz="2000" dirty="0">
                <a:solidFill>
                  <a:schemeClr val="accent6">
                    <a:lumMod val="50000"/>
                  </a:schemeClr>
                </a:solidFill>
              </a:rPr>
              <a:t>Prototype jacketed cavity procurement in progress</a:t>
            </a:r>
          </a:p>
          <a:p>
            <a:pPr>
              <a:lnSpc>
                <a:spcPct val="150000"/>
              </a:lnSpc>
            </a:pPr>
            <a:r>
              <a:rPr lang="en-US" sz="2000" dirty="0">
                <a:solidFill>
                  <a:schemeClr val="accent6">
                    <a:lumMod val="50000"/>
                  </a:schemeClr>
                </a:solidFill>
              </a:rPr>
              <a:t>Coupler procurement in progress</a:t>
            </a:r>
          </a:p>
          <a:p>
            <a:pPr marL="0" indent="0">
              <a:lnSpc>
                <a:spcPct val="150000"/>
              </a:lnSpc>
              <a:buNone/>
            </a:pPr>
            <a:r>
              <a:rPr lang="en-US" dirty="0">
                <a:solidFill>
                  <a:schemeClr val="tx1"/>
                </a:solidFill>
              </a:rPr>
              <a:t>Cryomodule</a:t>
            </a:r>
          </a:p>
          <a:p>
            <a:pPr>
              <a:lnSpc>
                <a:spcPct val="150000"/>
              </a:lnSpc>
              <a:buFont typeface="Arial" panose="020B0604020202020204" pitchFamily="34" charset="0"/>
              <a:buChar char="•"/>
            </a:pPr>
            <a:r>
              <a:rPr lang="en-US" sz="2000" dirty="0">
                <a:solidFill>
                  <a:schemeClr val="accent6">
                    <a:lumMod val="50000"/>
                  </a:schemeClr>
                </a:solidFill>
              </a:rPr>
              <a:t>Design in progress by Fermilab, DAE </a:t>
            </a:r>
            <a:endParaRPr lang="en-US" sz="2000" b="1" dirty="0">
              <a:solidFill>
                <a:schemeClr val="tx1"/>
              </a:solidFill>
            </a:endParaRPr>
          </a:p>
        </p:txBody>
      </p:sp>
      <p:sp>
        <p:nvSpPr>
          <p:cNvPr id="3" name="Title 2">
            <a:extLst>
              <a:ext uri="{FF2B5EF4-FFF2-40B4-BE49-F238E27FC236}">
                <a16:creationId xmlns:a16="http://schemas.microsoft.com/office/drawing/2014/main" id="{562D4CB2-72AD-4F35-9CB4-BDB1EAA17946}"/>
              </a:ext>
            </a:extLst>
          </p:cNvPr>
          <p:cNvSpPr>
            <a:spLocks noGrp="1"/>
          </p:cNvSpPr>
          <p:nvPr>
            <p:ph type="title"/>
          </p:nvPr>
        </p:nvSpPr>
        <p:spPr>
          <a:xfrm>
            <a:off x="237514" y="171001"/>
            <a:ext cx="11582400" cy="427877"/>
          </a:xfrm>
        </p:spPr>
        <p:txBody>
          <a:bodyPr/>
          <a:lstStyle/>
          <a:p>
            <a:r>
              <a:rPr lang="en-US" sz="2800" dirty="0"/>
              <a:t>SSR2 Cavities, Pre-Production Cryomodule</a:t>
            </a:r>
          </a:p>
        </p:txBody>
      </p:sp>
      <p:grpSp>
        <p:nvGrpSpPr>
          <p:cNvPr id="5" name="Group 4">
            <a:extLst>
              <a:ext uri="{FF2B5EF4-FFF2-40B4-BE49-F238E27FC236}">
                <a16:creationId xmlns:a16="http://schemas.microsoft.com/office/drawing/2014/main" id="{DD440355-12E7-4BAB-97E0-DCF02E2D5356}"/>
              </a:ext>
            </a:extLst>
          </p:cNvPr>
          <p:cNvGrpSpPr/>
          <p:nvPr/>
        </p:nvGrpSpPr>
        <p:grpSpPr>
          <a:xfrm>
            <a:off x="7416502" y="357864"/>
            <a:ext cx="4705496" cy="876847"/>
            <a:chOff x="1882927" y="5451549"/>
            <a:chExt cx="4705496" cy="876847"/>
          </a:xfrm>
        </p:grpSpPr>
        <p:pic>
          <p:nvPicPr>
            <p:cNvPr id="13" name="Picture 12">
              <a:extLst>
                <a:ext uri="{FF2B5EF4-FFF2-40B4-BE49-F238E27FC236}">
                  <a16:creationId xmlns:a16="http://schemas.microsoft.com/office/drawing/2014/main" id="{7EB458BB-52C0-4A66-A0D5-1F7E7303D8C3}"/>
                </a:ext>
              </a:extLst>
            </p:cNvPr>
            <p:cNvPicPr>
              <a:picLocks noChangeAspect="1"/>
            </p:cNvPicPr>
            <p:nvPr/>
          </p:nvPicPr>
          <p:blipFill rotWithShape="1">
            <a:blip r:embed="rId4"/>
            <a:srcRect l="22146" r="23293"/>
            <a:stretch/>
          </p:blipFill>
          <p:spPr>
            <a:xfrm>
              <a:off x="4036805" y="5451549"/>
              <a:ext cx="935959" cy="876847"/>
            </a:xfrm>
            <a:prstGeom prst="rect">
              <a:avLst/>
            </a:prstGeom>
          </p:spPr>
        </p:pic>
        <p:pic>
          <p:nvPicPr>
            <p:cNvPr id="14" name="Picture 13">
              <a:extLst>
                <a:ext uri="{FF2B5EF4-FFF2-40B4-BE49-F238E27FC236}">
                  <a16:creationId xmlns:a16="http://schemas.microsoft.com/office/drawing/2014/main" id="{4E1EF1AF-4AD2-44C0-86F2-54F1DDD35F09}"/>
                </a:ext>
              </a:extLst>
            </p:cNvPr>
            <p:cNvPicPr>
              <a:picLocks noChangeAspect="1"/>
            </p:cNvPicPr>
            <p:nvPr/>
          </p:nvPicPr>
          <p:blipFill>
            <a:blip r:embed="rId5"/>
            <a:stretch>
              <a:fillRect/>
            </a:stretch>
          </p:blipFill>
          <p:spPr>
            <a:xfrm>
              <a:off x="1882927" y="5647098"/>
              <a:ext cx="1967288" cy="420508"/>
            </a:xfrm>
            <a:prstGeom prst="rect">
              <a:avLst/>
            </a:prstGeom>
          </p:spPr>
        </p:pic>
        <p:pic>
          <p:nvPicPr>
            <p:cNvPr id="8" name="Picture 7">
              <a:extLst>
                <a:ext uri="{FF2B5EF4-FFF2-40B4-BE49-F238E27FC236}">
                  <a16:creationId xmlns:a16="http://schemas.microsoft.com/office/drawing/2014/main" id="{032F46F9-3C69-400D-8EBC-A0233E3C6FC6}"/>
                </a:ext>
              </a:extLst>
            </p:cNvPr>
            <p:cNvPicPr>
              <a:picLocks noChangeAspect="1"/>
            </p:cNvPicPr>
            <p:nvPr/>
          </p:nvPicPr>
          <p:blipFill>
            <a:blip r:embed="rId6"/>
            <a:stretch>
              <a:fillRect/>
            </a:stretch>
          </p:blipFill>
          <p:spPr>
            <a:xfrm>
              <a:off x="5241033" y="5515228"/>
              <a:ext cx="1347390" cy="749486"/>
            </a:xfrm>
            <a:prstGeom prst="rect">
              <a:avLst/>
            </a:prstGeom>
          </p:spPr>
        </p:pic>
      </p:grpSp>
      <p:graphicFrame>
        <p:nvGraphicFramePr>
          <p:cNvPr id="17" name="Table 16">
            <a:extLst>
              <a:ext uri="{FF2B5EF4-FFF2-40B4-BE49-F238E27FC236}">
                <a16:creationId xmlns:a16="http://schemas.microsoft.com/office/drawing/2014/main" id="{E143D1DC-6392-4D92-A5BD-378EAE7D54E0}"/>
              </a:ext>
            </a:extLst>
          </p:cNvPr>
          <p:cNvGraphicFramePr>
            <a:graphicFrameLocks noGrp="1"/>
          </p:cNvGraphicFramePr>
          <p:nvPr>
            <p:extLst>
              <p:ext uri="{D42A27DB-BD31-4B8C-83A1-F6EECF244321}">
                <p14:modId xmlns:p14="http://schemas.microsoft.com/office/powerpoint/2010/main" val="68788854"/>
              </p:ext>
            </p:extLst>
          </p:nvPr>
        </p:nvGraphicFramePr>
        <p:xfrm>
          <a:off x="9169902" y="1421571"/>
          <a:ext cx="2906655" cy="3368040"/>
        </p:xfrm>
        <a:graphic>
          <a:graphicData uri="http://schemas.openxmlformats.org/drawingml/2006/table">
            <a:tbl>
              <a:tblPr firstRow="1" bandRow="1">
                <a:tableStyleId>{7E9639D4-E3E2-4D34-9284-5A2195B3D0D7}</a:tableStyleId>
              </a:tblPr>
              <a:tblGrid>
                <a:gridCol w="1900574">
                  <a:extLst>
                    <a:ext uri="{9D8B030D-6E8A-4147-A177-3AD203B41FA5}">
                      <a16:colId xmlns:a16="http://schemas.microsoft.com/office/drawing/2014/main" val="3529433215"/>
                    </a:ext>
                  </a:extLst>
                </a:gridCol>
                <a:gridCol w="1006081">
                  <a:extLst>
                    <a:ext uri="{9D8B030D-6E8A-4147-A177-3AD203B41FA5}">
                      <a16:colId xmlns:a16="http://schemas.microsoft.com/office/drawing/2014/main" val="1467695280"/>
                    </a:ext>
                  </a:extLst>
                </a:gridCol>
              </a:tblGrid>
              <a:tr h="244945">
                <a:tc>
                  <a:txBody>
                    <a:bodyPr/>
                    <a:lstStyle/>
                    <a:p>
                      <a:pPr algn="ctr"/>
                      <a:r>
                        <a:rPr lang="en-US" sz="1100" b="1" dirty="0">
                          <a:solidFill>
                            <a:schemeClr val="bg1"/>
                          </a:solidFill>
                          <a:latin typeface="Helvetica" panose="020B0604020202020204" pitchFamily="34" charset="0"/>
                          <a:cs typeface="Helvetica" panose="020B0604020202020204" pitchFamily="34" charset="0"/>
                        </a:rPr>
                        <a:t>Parameters</a:t>
                      </a:r>
                    </a:p>
                  </a:txBody>
                  <a:tcPr>
                    <a:solidFill>
                      <a:srgbClr val="004C97"/>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Helvetica" panose="020B0604020202020204" pitchFamily="34" charset="0"/>
                          <a:cs typeface="Helvetica" panose="020B0604020202020204" pitchFamily="34" charset="0"/>
                        </a:rPr>
                        <a:t>SSR2 v 3.1</a:t>
                      </a:r>
                    </a:p>
                  </a:txBody>
                  <a:tcPr>
                    <a:solidFill>
                      <a:srgbClr val="004C97"/>
                    </a:solidFill>
                  </a:tcPr>
                </a:tc>
                <a:extLst>
                  <a:ext uri="{0D108BD9-81ED-4DB2-BD59-A6C34878D82A}">
                    <a16:rowId xmlns:a16="http://schemas.microsoft.com/office/drawing/2014/main" val="3830926178"/>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Optimal beta </a:t>
                      </a:r>
                      <a:r>
                        <a:rPr lang="el-GR" sz="1100" b="0" baseline="0" dirty="0">
                          <a:solidFill>
                            <a:schemeClr val="tx1"/>
                          </a:solidFill>
                          <a:latin typeface="Helvetica" panose="020B0604020202020204" pitchFamily="34" charset="0"/>
                          <a:cs typeface="Helvetica" panose="020B0604020202020204" pitchFamily="34" charset="0"/>
                        </a:rPr>
                        <a:t>β</a:t>
                      </a:r>
                      <a:r>
                        <a:rPr lang="en-US" sz="1100" b="0" baseline="-25000" dirty="0">
                          <a:solidFill>
                            <a:schemeClr val="tx1"/>
                          </a:solidFill>
                          <a:latin typeface="Helvetica" panose="020B0604020202020204" pitchFamily="34" charset="0"/>
                          <a:cs typeface="Helvetica" panose="020B0604020202020204" pitchFamily="34" charset="0"/>
                        </a:rPr>
                        <a:t>opt</a:t>
                      </a:r>
                      <a:endParaRPr lang="en-US" sz="1100" b="0" dirty="0">
                        <a:solidFill>
                          <a:schemeClr val="tx1"/>
                        </a:solidFill>
                        <a:latin typeface="Helvetica" panose="020B0604020202020204" pitchFamily="34" charset="0"/>
                        <a:cs typeface="Helvetica" panose="020B0604020202020204" pitchFamily="34" charset="0"/>
                      </a:endParaRP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0.472</a:t>
                      </a:r>
                    </a:p>
                  </a:txBody>
                  <a:tcPr>
                    <a:solidFill>
                      <a:schemeClr val="bg1"/>
                    </a:solidFill>
                  </a:tcPr>
                </a:tc>
                <a:extLst>
                  <a:ext uri="{0D108BD9-81ED-4DB2-BD59-A6C34878D82A}">
                    <a16:rowId xmlns:a16="http://schemas.microsoft.com/office/drawing/2014/main" val="49978718"/>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Aperture [mm]</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40</a:t>
                      </a:r>
                    </a:p>
                  </a:txBody>
                  <a:tcPr>
                    <a:solidFill>
                      <a:schemeClr val="bg1"/>
                    </a:solidFill>
                  </a:tcPr>
                </a:tc>
                <a:extLst>
                  <a:ext uri="{0D108BD9-81ED-4DB2-BD59-A6C34878D82A}">
                    <a16:rowId xmlns:a16="http://schemas.microsoft.com/office/drawing/2014/main" val="977644704"/>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Frequency [MHz]</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325</a:t>
                      </a:r>
                    </a:p>
                  </a:txBody>
                  <a:tcPr>
                    <a:solidFill>
                      <a:schemeClr val="bg1"/>
                    </a:solidFill>
                  </a:tcPr>
                </a:tc>
                <a:extLst>
                  <a:ext uri="{0D108BD9-81ED-4DB2-BD59-A6C34878D82A}">
                    <a16:rowId xmlns:a16="http://schemas.microsoft.com/office/drawing/2014/main" val="1304943831"/>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Effective</a:t>
                      </a:r>
                      <a:r>
                        <a:rPr lang="en-US" sz="1100" b="0" baseline="0" dirty="0">
                          <a:solidFill>
                            <a:schemeClr val="tx1"/>
                          </a:solidFill>
                          <a:latin typeface="Helvetica" panose="020B0604020202020204" pitchFamily="34" charset="0"/>
                          <a:cs typeface="Helvetica" panose="020B0604020202020204" pitchFamily="34" charset="0"/>
                        </a:rPr>
                        <a:t> length 2</a:t>
                      </a:r>
                      <a:r>
                        <a:rPr lang="el-GR" sz="1100" b="0" baseline="0" dirty="0">
                          <a:solidFill>
                            <a:schemeClr val="tx1"/>
                          </a:solidFill>
                          <a:latin typeface="Helvetica" panose="020B0604020202020204" pitchFamily="34" charset="0"/>
                          <a:cs typeface="Helvetica" panose="020B0604020202020204" pitchFamily="34" charset="0"/>
                        </a:rPr>
                        <a:t>β</a:t>
                      </a:r>
                      <a:r>
                        <a:rPr lang="en-US" sz="1100" b="0" baseline="-25000" dirty="0">
                          <a:solidFill>
                            <a:schemeClr val="tx1"/>
                          </a:solidFill>
                          <a:latin typeface="Helvetica" panose="020B0604020202020204" pitchFamily="34" charset="0"/>
                          <a:cs typeface="Helvetica" panose="020B0604020202020204" pitchFamily="34" charset="0"/>
                        </a:rPr>
                        <a:t>opt</a:t>
                      </a:r>
                      <a:r>
                        <a:rPr lang="el-GR" sz="1100" b="0" baseline="0" dirty="0">
                          <a:solidFill>
                            <a:schemeClr val="tx1"/>
                          </a:solidFill>
                          <a:latin typeface="Helvetica" panose="020B0604020202020204" pitchFamily="34" charset="0"/>
                          <a:cs typeface="Helvetica" panose="020B0604020202020204" pitchFamily="34" charset="0"/>
                        </a:rPr>
                        <a:t>λ</a:t>
                      </a:r>
                      <a:r>
                        <a:rPr lang="en-US" sz="1100" b="0" baseline="0" dirty="0">
                          <a:solidFill>
                            <a:schemeClr val="tx1"/>
                          </a:solidFill>
                          <a:latin typeface="Helvetica" panose="020B0604020202020204" pitchFamily="34" charset="0"/>
                          <a:cs typeface="Helvetica" panose="020B0604020202020204" pitchFamily="34" charset="0"/>
                        </a:rPr>
                        <a:t>/2 [m]</a:t>
                      </a:r>
                      <a:endParaRPr lang="en-US" sz="1100" b="0" dirty="0">
                        <a:solidFill>
                          <a:schemeClr val="tx1"/>
                        </a:solidFill>
                        <a:latin typeface="Helvetica" panose="020B0604020202020204" pitchFamily="34" charset="0"/>
                        <a:cs typeface="Helvetica" panose="020B0604020202020204" pitchFamily="34" charset="0"/>
                      </a:endParaRP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0.436</a:t>
                      </a:r>
                    </a:p>
                  </a:txBody>
                  <a:tcPr>
                    <a:solidFill>
                      <a:schemeClr val="bg1"/>
                    </a:solidFill>
                  </a:tcPr>
                </a:tc>
                <a:extLst>
                  <a:ext uri="{0D108BD9-81ED-4DB2-BD59-A6C34878D82A}">
                    <a16:rowId xmlns:a16="http://schemas.microsoft.com/office/drawing/2014/main" val="1541705565"/>
                  </a:ext>
                </a:extLst>
              </a:tr>
              <a:tr h="244945">
                <a:tc>
                  <a:txBody>
                    <a:bodyPr/>
                    <a:lstStyle/>
                    <a:p>
                      <a:r>
                        <a:rPr lang="en-US" sz="1100" b="0" dirty="0" err="1">
                          <a:solidFill>
                            <a:schemeClr val="tx1"/>
                          </a:solidFill>
                          <a:latin typeface="Helvetica" panose="020B0604020202020204" pitchFamily="34" charset="0"/>
                          <a:cs typeface="Helvetica" panose="020B0604020202020204" pitchFamily="34" charset="0"/>
                        </a:rPr>
                        <a:t>E</a:t>
                      </a:r>
                      <a:r>
                        <a:rPr lang="en-US" sz="1100" b="0" baseline="-25000" dirty="0" err="1">
                          <a:solidFill>
                            <a:schemeClr val="tx1"/>
                          </a:solidFill>
                          <a:latin typeface="Helvetica" panose="020B0604020202020204" pitchFamily="34" charset="0"/>
                          <a:cs typeface="Helvetica" panose="020B0604020202020204" pitchFamily="34" charset="0"/>
                        </a:rPr>
                        <a:t>peak</a:t>
                      </a:r>
                      <a:r>
                        <a:rPr lang="en-US" sz="1100" b="0" dirty="0">
                          <a:solidFill>
                            <a:schemeClr val="tx1"/>
                          </a:solidFill>
                          <a:latin typeface="Helvetica" panose="020B0604020202020204" pitchFamily="34" charset="0"/>
                          <a:cs typeface="Helvetica" panose="020B0604020202020204" pitchFamily="34" charset="0"/>
                        </a:rPr>
                        <a:t>/</a:t>
                      </a:r>
                      <a:r>
                        <a:rPr lang="en-US" sz="1100" b="0" dirty="0" err="1">
                          <a:solidFill>
                            <a:schemeClr val="tx1"/>
                          </a:solidFill>
                          <a:latin typeface="Helvetica" panose="020B0604020202020204" pitchFamily="34" charset="0"/>
                          <a:cs typeface="Helvetica" panose="020B0604020202020204" pitchFamily="34" charset="0"/>
                        </a:rPr>
                        <a:t>E</a:t>
                      </a:r>
                      <a:r>
                        <a:rPr lang="en-US" sz="1100" b="0" baseline="-25000" dirty="0" err="1">
                          <a:solidFill>
                            <a:schemeClr val="tx1"/>
                          </a:solidFill>
                          <a:latin typeface="Helvetica" panose="020B0604020202020204" pitchFamily="34" charset="0"/>
                          <a:cs typeface="Helvetica" panose="020B0604020202020204" pitchFamily="34" charset="0"/>
                        </a:rPr>
                        <a:t>acc</a:t>
                      </a:r>
                      <a:endParaRPr lang="en-US" sz="1100" b="0" baseline="-25000" dirty="0">
                        <a:solidFill>
                          <a:schemeClr val="tx1"/>
                        </a:solidFill>
                        <a:latin typeface="Helvetica" panose="020B0604020202020204" pitchFamily="34" charset="0"/>
                        <a:cs typeface="Helvetica" panose="020B0604020202020204" pitchFamily="34" charset="0"/>
                      </a:endParaRP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3.51</a:t>
                      </a:r>
                    </a:p>
                  </a:txBody>
                  <a:tcPr>
                    <a:solidFill>
                      <a:schemeClr val="bg1"/>
                    </a:solidFill>
                  </a:tcPr>
                </a:tc>
                <a:extLst>
                  <a:ext uri="{0D108BD9-81ED-4DB2-BD59-A6C34878D82A}">
                    <a16:rowId xmlns:a16="http://schemas.microsoft.com/office/drawing/2014/main" val="2633166765"/>
                  </a:ext>
                </a:extLst>
              </a:tr>
              <a:tr h="254407">
                <a:tc>
                  <a:txBody>
                    <a:bodyPr/>
                    <a:lstStyle/>
                    <a:p>
                      <a:r>
                        <a:rPr lang="en-US" sz="1100" b="0" dirty="0" err="1">
                          <a:solidFill>
                            <a:schemeClr val="tx1"/>
                          </a:solidFill>
                          <a:latin typeface="Helvetica" panose="020B0604020202020204" pitchFamily="34" charset="0"/>
                          <a:cs typeface="Helvetica" panose="020B0604020202020204" pitchFamily="34" charset="0"/>
                        </a:rPr>
                        <a:t>B</a:t>
                      </a:r>
                      <a:r>
                        <a:rPr lang="en-US" sz="1100" b="0" baseline="-25000" dirty="0" err="1">
                          <a:solidFill>
                            <a:schemeClr val="tx1"/>
                          </a:solidFill>
                          <a:latin typeface="Helvetica" panose="020B0604020202020204" pitchFamily="34" charset="0"/>
                          <a:cs typeface="Helvetica" panose="020B0604020202020204" pitchFamily="34" charset="0"/>
                        </a:rPr>
                        <a:t>peak</a:t>
                      </a:r>
                      <a:r>
                        <a:rPr lang="en-US" sz="1100" b="0" dirty="0">
                          <a:solidFill>
                            <a:schemeClr val="tx1"/>
                          </a:solidFill>
                          <a:latin typeface="Helvetica" panose="020B0604020202020204" pitchFamily="34" charset="0"/>
                          <a:cs typeface="Helvetica" panose="020B0604020202020204" pitchFamily="34" charset="0"/>
                        </a:rPr>
                        <a:t>/</a:t>
                      </a:r>
                      <a:r>
                        <a:rPr lang="en-US" sz="1100" b="0" dirty="0" err="1">
                          <a:solidFill>
                            <a:schemeClr val="tx1"/>
                          </a:solidFill>
                          <a:latin typeface="Helvetica" panose="020B0604020202020204" pitchFamily="34" charset="0"/>
                          <a:cs typeface="Helvetica" panose="020B0604020202020204" pitchFamily="34" charset="0"/>
                        </a:rPr>
                        <a:t>E</a:t>
                      </a:r>
                      <a:r>
                        <a:rPr lang="en-US" sz="1100" b="0" baseline="-25000" dirty="0" err="1">
                          <a:solidFill>
                            <a:schemeClr val="tx1"/>
                          </a:solidFill>
                          <a:latin typeface="Helvetica" panose="020B0604020202020204" pitchFamily="34" charset="0"/>
                          <a:cs typeface="Helvetica" panose="020B0604020202020204" pitchFamily="34" charset="0"/>
                        </a:rPr>
                        <a:t>acc</a:t>
                      </a:r>
                      <a:r>
                        <a:rPr lang="en-US" sz="1100" b="0" dirty="0">
                          <a:solidFill>
                            <a:schemeClr val="tx1"/>
                          </a:solidFill>
                          <a:latin typeface="Helvetica" panose="020B0604020202020204" pitchFamily="34" charset="0"/>
                          <a:cs typeface="Helvetica" panose="020B0604020202020204" pitchFamily="34" charset="0"/>
                        </a:rPr>
                        <a:t> [</a:t>
                      </a:r>
                      <a:r>
                        <a:rPr lang="en-US" sz="1100" b="0" dirty="0" err="1">
                          <a:solidFill>
                            <a:schemeClr val="tx1"/>
                          </a:solidFill>
                          <a:latin typeface="Helvetica" panose="020B0604020202020204" pitchFamily="34" charset="0"/>
                          <a:cs typeface="Helvetica" panose="020B0604020202020204" pitchFamily="34" charset="0"/>
                        </a:rPr>
                        <a:t>mT</a:t>
                      </a:r>
                      <a:r>
                        <a:rPr lang="en-US" sz="1100" b="0" dirty="0">
                          <a:solidFill>
                            <a:schemeClr val="tx1"/>
                          </a:solidFill>
                          <a:latin typeface="Helvetica" panose="020B0604020202020204" pitchFamily="34" charset="0"/>
                          <a:cs typeface="Helvetica" panose="020B0604020202020204" pitchFamily="34" charset="0"/>
                        </a:rPr>
                        <a:t>/(MV/m)]</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6.75</a:t>
                      </a:r>
                    </a:p>
                  </a:txBody>
                  <a:tcPr>
                    <a:solidFill>
                      <a:schemeClr val="bg1"/>
                    </a:solidFill>
                  </a:tcPr>
                </a:tc>
                <a:extLst>
                  <a:ext uri="{0D108BD9-81ED-4DB2-BD59-A6C34878D82A}">
                    <a16:rowId xmlns:a16="http://schemas.microsoft.com/office/drawing/2014/main" val="3886279075"/>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G [Ohm]</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115</a:t>
                      </a:r>
                    </a:p>
                  </a:txBody>
                  <a:tcPr>
                    <a:solidFill>
                      <a:schemeClr val="bg1"/>
                    </a:solidFill>
                  </a:tcPr>
                </a:tc>
                <a:extLst>
                  <a:ext uri="{0D108BD9-81ED-4DB2-BD59-A6C34878D82A}">
                    <a16:rowId xmlns:a16="http://schemas.microsoft.com/office/drawing/2014/main" val="2278499116"/>
                  </a:ext>
                </a:extLst>
              </a:tr>
              <a:tr h="254407">
                <a:tc>
                  <a:txBody>
                    <a:bodyPr/>
                    <a:lstStyle/>
                    <a:p>
                      <a:r>
                        <a:rPr lang="en-US" sz="1100" b="0" dirty="0">
                          <a:solidFill>
                            <a:schemeClr val="tx1"/>
                          </a:solidFill>
                          <a:latin typeface="Helvetica" panose="020B0604020202020204" pitchFamily="34" charset="0"/>
                          <a:cs typeface="Helvetica" panose="020B0604020202020204" pitchFamily="34" charset="0"/>
                        </a:rPr>
                        <a:t>R/Q [Ohm]</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Helvetica" panose="020B0604020202020204" pitchFamily="34" charset="0"/>
                          <a:cs typeface="Helvetica" panose="020B0604020202020204" pitchFamily="34" charset="0"/>
                        </a:rPr>
                        <a:t>305.2</a:t>
                      </a:r>
                    </a:p>
                  </a:txBody>
                  <a:tcPr>
                    <a:solidFill>
                      <a:schemeClr val="bg1"/>
                    </a:solidFill>
                  </a:tcPr>
                </a:tc>
                <a:extLst>
                  <a:ext uri="{0D108BD9-81ED-4DB2-BD59-A6C34878D82A}">
                    <a16:rowId xmlns:a16="http://schemas.microsoft.com/office/drawing/2014/main" val="2192286293"/>
                  </a:ext>
                </a:extLst>
              </a:tr>
              <a:tr h="254407">
                <a:tc>
                  <a:txBody>
                    <a:bodyPr/>
                    <a:lstStyle/>
                    <a:p>
                      <a:r>
                        <a:rPr lang="en-US" sz="1100" b="0" dirty="0" err="1">
                          <a:solidFill>
                            <a:schemeClr val="tx1"/>
                          </a:solidFill>
                          <a:latin typeface="Helvetica" panose="020B0604020202020204" pitchFamily="34" charset="0"/>
                          <a:cs typeface="Helvetica" panose="020B0604020202020204" pitchFamily="34" charset="0"/>
                        </a:rPr>
                        <a:t>E</a:t>
                      </a:r>
                      <a:r>
                        <a:rPr lang="en-US" sz="1100" b="0" baseline="-25000" dirty="0" err="1">
                          <a:solidFill>
                            <a:schemeClr val="tx1"/>
                          </a:solidFill>
                          <a:latin typeface="Helvetica" panose="020B0604020202020204" pitchFamily="34" charset="0"/>
                          <a:cs typeface="Helvetica" panose="020B0604020202020204" pitchFamily="34" charset="0"/>
                        </a:rPr>
                        <a:t>peak</a:t>
                      </a:r>
                      <a:r>
                        <a:rPr lang="en-US" sz="1100" b="0" baseline="-25000" dirty="0">
                          <a:solidFill>
                            <a:schemeClr val="tx1"/>
                          </a:solidFill>
                          <a:latin typeface="Helvetica" panose="020B0604020202020204" pitchFamily="34" charset="0"/>
                          <a:cs typeface="Helvetica" panose="020B0604020202020204" pitchFamily="34" charset="0"/>
                        </a:rPr>
                        <a:t> </a:t>
                      </a:r>
                      <a:r>
                        <a:rPr lang="en-US" sz="1100" b="0" dirty="0">
                          <a:solidFill>
                            <a:schemeClr val="tx1"/>
                          </a:solidFill>
                          <a:latin typeface="Helvetica" panose="020B0604020202020204" pitchFamily="34" charset="0"/>
                          <a:cs typeface="Helvetica" panose="020B0604020202020204" pitchFamily="34" charset="0"/>
                        </a:rPr>
                        <a:t>[MV/m] @ 5 MeV</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40.2</a:t>
                      </a:r>
                    </a:p>
                  </a:txBody>
                  <a:tcPr>
                    <a:solidFill>
                      <a:schemeClr val="bg1"/>
                    </a:solidFill>
                  </a:tcPr>
                </a:tc>
                <a:extLst>
                  <a:ext uri="{0D108BD9-81ED-4DB2-BD59-A6C34878D82A}">
                    <a16:rowId xmlns:a16="http://schemas.microsoft.com/office/drawing/2014/main" val="3549675376"/>
                  </a:ext>
                </a:extLst>
              </a:tr>
              <a:tr h="244945">
                <a:tc>
                  <a:txBody>
                    <a:bodyPr/>
                    <a:lstStyle/>
                    <a:p>
                      <a:r>
                        <a:rPr lang="en-US" sz="1100" b="0" dirty="0" err="1">
                          <a:solidFill>
                            <a:schemeClr val="tx1"/>
                          </a:solidFill>
                          <a:latin typeface="Helvetica" panose="020B0604020202020204" pitchFamily="34" charset="0"/>
                          <a:cs typeface="Helvetica" panose="020B0604020202020204" pitchFamily="34" charset="0"/>
                        </a:rPr>
                        <a:t>B</a:t>
                      </a:r>
                      <a:r>
                        <a:rPr lang="en-US" sz="1100" b="0" baseline="-25000" dirty="0" err="1">
                          <a:solidFill>
                            <a:schemeClr val="tx1"/>
                          </a:solidFill>
                          <a:latin typeface="Helvetica" panose="020B0604020202020204" pitchFamily="34" charset="0"/>
                          <a:cs typeface="Helvetica" panose="020B0604020202020204" pitchFamily="34" charset="0"/>
                        </a:rPr>
                        <a:t>peak</a:t>
                      </a:r>
                      <a:r>
                        <a:rPr lang="en-US" sz="1100" b="0" baseline="-25000" dirty="0">
                          <a:solidFill>
                            <a:schemeClr val="tx1"/>
                          </a:solidFill>
                          <a:latin typeface="Helvetica" panose="020B0604020202020204" pitchFamily="34" charset="0"/>
                          <a:cs typeface="Helvetica" panose="020B0604020202020204" pitchFamily="34" charset="0"/>
                        </a:rPr>
                        <a:t> </a:t>
                      </a:r>
                      <a:r>
                        <a:rPr lang="en-US" sz="1100" b="0" dirty="0">
                          <a:solidFill>
                            <a:schemeClr val="tx1"/>
                          </a:solidFill>
                          <a:latin typeface="Helvetica" panose="020B0604020202020204" pitchFamily="34" charset="0"/>
                          <a:cs typeface="Helvetica" panose="020B0604020202020204" pitchFamily="34" charset="0"/>
                        </a:rPr>
                        <a:t>[</a:t>
                      </a:r>
                      <a:r>
                        <a:rPr lang="en-US" sz="1100" b="0" dirty="0" err="1">
                          <a:solidFill>
                            <a:schemeClr val="tx1"/>
                          </a:solidFill>
                          <a:latin typeface="Helvetica" panose="020B0604020202020204" pitchFamily="34" charset="0"/>
                          <a:cs typeface="Helvetica" panose="020B0604020202020204" pitchFamily="34" charset="0"/>
                        </a:rPr>
                        <a:t>mT</a:t>
                      </a:r>
                      <a:r>
                        <a:rPr lang="en-US" sz="1100" b="0" dirty="0">
                          <a:solidFill>
                            <a:schemeClr val="tx1"/>
                          </a:solidFill>
                          <a:latin typeface="Helvetica" panose="020B0604020202020204" pitchFamily="34" charset="0"/>
                          <a:cs typeface="Helvetica" panose="020B0604020202020204" pitchFamily="34" charset="0"/>
                        </a:rPr>
                        <a:t>] @ 5 MeV</a:t>
                      </a: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77.4</a:t>
                      </a:r>
                    </a:p>
                  </a:txBody>
                  <a:tcPr>
                    <a:solidFill>
                      <a:schemeClr val="bg1"/>
                    </a:solidFill>
                  </a:tcPr>
                </a:tc>
                <a:extLst>
                  <a:ext uri="{0D108BD9-81ED-4DB2-BD59-A6C34878D82A}">
                    <a16:rowId xmlns:a16="http://schemas.microsoft.com/office/drawing/2014/main" val="4223306145"/>
                  </a:ext>
                </a:extLst>
              </a:tr>
              <a:tr h="2565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Helvetica" panose="020B0604020202020204" pitchFamily="34" charset="0"/>
                          <a:cs typeface="Helvetica" panose="020B0604020202020204" pitchFamily="34" charset="0"/>
                        </a:rPr>
                        <a:t>Max energy</a:t>
                      </a:r>
                      <a:r>
                        <a:rPr lang="en-US" sz="1100" b="0" baseline="0" dirty="0">
                          <a:solidFill>
                            <a:schemeClr val="tx1"/>
                          </a:solidFill>
                          <a:latin typeface="Helvetica" panose="020B0604020202020204" pitchFamily="34" charset="0"/>
                          <a:cs typeface="Helvetica" panose="020B0604020202020204" pitchFamily="34" charset="0"/>
                        </a:rPr>
                        <a:t> gain [MeV]</a:t>
                      </a:r>
                      <a:endParaRPr lang="en-US" sz="1100" b="0" dirty="0">
                        <a:solidFill>
                          <a:schemeClr val="tx1"/>
                        </a:solidFill>
                        <a:latin typeface="Helvetica" panose="020B0604020202020204" pitchFamily="34" charset="0"/>
                        <a:cs typeface="Helvetica" panose="020B0604020202020204" pitchFamily="34" charset="0"/>
                      </a:endParaRP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5.0</a:t>
                      </a:r>
                    </a:p>
                  </a:txBody>
                  <a:tcPr>
                    <a:solidFill>
                      <a:schemeClr val="bg1"/>
                    </a:solidFill>
                  </a:tcPr>
                </a:tc>
                <a:extLst>
                  <a:ext uri="{0D108BD9-81ED-4DB2-BD59-A6C34878D82A}">
                    <a16:rowId xmlns:a16="http://schemas.microsoft.com/office/drawing/2014/main" val="4120579227"/>
                  </a:ext>
                </a:extLst>
              </a:tr>
              <a:tr h="244945">
                <a:tc>
                  <a:txBody>
                    <a:bodyPr/>
                    <a:lstStyle/>
                    <a:p>
                      <a:r>
                        <a:rPr lang="en-US" sz="1100" b="0" dirty="0">
                          <a:solidFill>
                            <a:schemeClr val="tx1"/>
                          </a:solidFill>
                          <a:latin typeface="Helvetica" panose="020B0604020202020204" pitchFamily="34" charset="0"/>
                          <a:cs typeface="Helvetica" panose="020B0604020202020204" pitchFamily="34" charset="0"/>
                        </a:rPr>
                        <a:t>Max gradient</a:t>
                      </a:r>
                      <a:r>
                        <a:rPr lang="en-US" sz="1100" b="0" baseline="0" dirty="0">
                          <a:solidFill>
                            <a:schemeClr val="tx1"/>
                          </a:solidFill>
                          <a:latin typeface="Helvetica" panose="020B0604020202020204" pitchFamily="34" charset="0"/>
                          <a:cs typeface="Helvetica" panose="020B0604020202020204" pitchFamily="34" charset="0"/>
                        </a:rPr>
                        <a:t> [MV/m]</a:t>
                      </a:r>
                      <a:endParaRPr lang="en-US" sz="1100" b="0" dirty="0">
                        <a:solidFill>
                          <a:schemeClr val="tx1"/>
                        </a:solidFill>
                        <a:latin typeface="Helvetica" panose="020B0604020202020204" pitchFamily="34" charset="0"/>
                        <a:cs typeface="Helvetica" panose="020B0604020202020204" pitchFamily="34" charset="0"/>
                      </a:endParaRPr>
                    </a:p>
                  </a:txBody>
                  <a:tcPr>
                    <a:solidFill>
                      <a:schemeClr val="bg1"/>
                    </a:solidFill>
                  </a:tcPr>
                </a:tc>
                <a:tc>
                  <a:txBody>
                    <a:bodyPr/>
                    <a:lstStyle/>
                    <a:p>
                      <a:pPr algn="ctr"/>
                      <a:r>
                        <a:rPr lang="en-US" sz="1100" b="0" dirty="0">
                          <a:solidFill>
                            <a:schemeClr val="tx1"/>
                          </a:solidFill>
                          <a:latin typeface="Helvetica" panose="020B0604020202020204" pitchFamily="34" charset="0"/>
                          <a:cs typeface="Helvetica" panose="020B0604020202020204" pitchFamily="34" charset="0"/>
                        </a:rPr>
                        <a:t>11.47</a:t>
                      </a:r>
                    </a:p>
                  </a:txBody>
                  <a:tcPr>
                    <a:solidFill>
                      <a:schemeClr val="bg1"/>
                    </a:solidFill>
                  </a:tcPr>
                </a:tc>
                <a:extLst>
                  <a:ext uri="{0D108BD9-81ED-4DB2-BD59-A6C34878D82A}">
                    <a16:rowId xmlns:a16="http://schemas.microsoft.com/office/drawing/2014/main" val="2687776621"/>
                  </a:ext>
                </a:extLst>
              </a:tr>
            </a:tbl>
          </a:graphicData>
        </a:graphic>
      </p:graphicFrame>
      <p:sp>
        <p:nvSpPr>
          <p:cNvPr id="15" name="Slide Number Placeholder 5">
            <a:extLst>
              <a:ext uri="{FF2B5EF4-FFF2-40B4-BE49-F238E27FC236}">
                <a16:creationId xmlns:a16="http://schemas.microsoft.com/office/drawing/2014/main" id="{0EC639E8-9185-4D8D-8CD8-A9AB03DD2FA9}"/>
              </a:ext>
            </a:extLst>
          </p:cNvPr>
          <p:cNvSpPr>
            <a:spLocks noGrp="1"/>
          </p:cNvSpPr>
          <p:nvPr>
            <p:ph type="sldNum" sz="quarter" idx="12"/>
          </p:nvPr>
        </p:nvSpPr>
        <p:spPr>
          <a:xfrm>
            <a:off x="296333" y="6551292"/>
            <a:ext cx="552451" cy="237285"/>
          </a:xfrm>
        </p:spPr>
        <p:txBody>
          <a:bodyPr/>
          <a:lstStyle/>
          <a:p>
            <a:pPr>
              <a:defRPr/>
            </a:pPr>
            <a:fld id="{148C009B-CB69-E04A-B9B3-34B26D69E9CF}" type="slidenum">
              <a:rPr lang="en-US" smtClean="0"/>
              <a:pPr>
                <a:defRPr/>
              </a:pPr>
              <a:t>20</a:t>
            </a:fld>
            <a:endParaRPr lang="en-US" dirty="0"/>
          </a:p>
        </p:txBody>
      </p:sp>
      <p:sp>
        <p:nvSpPr>
          <p:cNvPr id="16" name="Date Placeholder 3">
            <a:extLst>
              <a:ext uri="{FF2B5EF4-FFF2-40B4-BE49-F238E27FC236}">
                <a16:creationId xmlns:a16="http://schemas.microsoft.com/office/drawing/2014/main" id="{A354FB6D-0C41-4F29-8346-3F079076D220}"/>
              </a:ext>
            </a:extLst>
          </p:cNvPr>
          <p:cNvSpPr>
            <a:spLocks noGrp="1"/>
          </p:cNvSpPr>
          <p:nvPr>
            <p:ph type="dt" sz="half" idx="10"/>
          </p:nvPr>
        </p:nvSpPr>
        <p:spPr>
          <a:xfrm>
            <a:off x="982436" y="6551292"/>
            <a:ext cx="900491" cy="241300"/>
          </a:xfrm>
        </p:spPr>
        <p:txBody>
          <a:bodyPr/>
          <a:lstStyle/>
          <a:p>
            <a:pPr>
              <a:defRPr/>
            </a:pPr>
            <a:r>
              <a:rPr lang="en-US"/>
              <a:t>17-Feb-2021</a:t>
            </a:r>
            <a:endParaRPr lang="en-US" dirty="0"/>
          </a:p>
        </p:txBody>
      </p:sp>
      <p:sp>
        <p:nvSpPr>
          <p:cNvPr id="18" name="Footer Placeholder 4">
            <a:extLst>
              <a:ext uri="{FF2B5EF4-FFF2-40B4-BE49-F238E27FC236}">
                <a16:creationId xmlns:a16="http://schemas.microsoft.com/office/drawing/2014/main" id="{47DA26CB-0ECF-4BFF-A4EF-C3C4994F7383}"/>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pic>
        <p:nvPicPr>
          <p:cNvPr id="4" name="Picture 3" descr="A picture containing object&#10;&#10;Description automatically generated">
            <a:extLst>
              <a:ext uri="{FF2B5EF4-FFF2-40B4-BE49-F238E27FC236}">
                <a16:creationId xmlns:a16="http://schemas.microsoft.com/office/drawing/2014/main" id="{E43BC050-E430-4B22-9504-18E584C804E6}"/>
              </a:ext>
            </a:extLst>
          </p:cNvPr>
          <p:cNvPicPr>
            <a:picLocks noChangeAspect="1"/>
          </p:cNvPicPr>
          <p:nvPr/>
        </p:nvPicPr>
        <p:blipFill>
          <a:blip r:embed="rId7"/>
          <a:stretch>
            <a:fillRect/>
          </a:stretch>
        </p:blipFill>
        <p:spPr>
          <a:xfrm>
            <a:off x="5763566" y="4413039"/>
            <a:ext cx="3138933" cy="1757622"/>
          </a:xfrm>
          <a:prstGeom prst="rect">
            <a:avLst/>
          </a:prstGeom>
        </p:spPr>
      </p:pic>
      <p:pic>
        <p:nvPicPr>
          <p:cNvPr id="10" name="Picture 9">
            <a:extLst>
              <a:ext uri="{FF2B5EF4-FFF2-40B4-BE49-F238E27FC236}">
                <a16:creationId xmlns:a16="http://schemas.microsoft.com/office/drawing/2014/main" id="{01EACF89-1FB9-4C69-A057-48F1D0F44129}"/>
              </a:ext>
            </a:extLst>
          </p:cNvPr>
          <p:cNvPicPr>
            <a:picLocks noChangeAspect="1"/>
          </p:cNvPicPr>
          <p:nvPr/>
        </p:nvPicPr>
        <p:blipFill>
          <a:blip r:embed="rId8"/>
          <a:stretch>
            <a:fillRect/>
          </a:stretch>
        </p:blipFill>
        <p:spPr>
          <a:xfrm>
            <a:off x="1657125" y="4576193"/>
            <a:ext cx="2837586" cy="1625202"/>
          </a:xfrm>
          <a:prstGeom prst="rect">
            <a:avLst/>
          </a:prstGeom>
        </p:spPr>
      </p:pic>
    </p:spTree>
    <p:extLst>
      <p:ext uri="{BB962C8B-B14F-4D97-AF65-F5344CB8AC3E}">
        <p14:creationId xmlns:p14="http://schemas.microsoft.com/office/powerpoint/2010/main" val="3001109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0A9A2-F230-41D4-8DBB-B8870B11B137}"/>
              </a:ext>
            </a:extLst>
          </p:cNvPr>
          <p:cNvSpPr>
            <a:spLocks noGrp="1"/>
          </p:cNvSpPr>
          <p:nvPr>
            <p:ph type="title"/>
          </p:nvPr>
        </p:nvSpPr>
        <p:spPr>
          <a:xfrm>
            <a:off x="276436" y="154128"/>
            <a:ext cx="11582400" cy="427877"/>
          </a:xfrm>
        </p:spPr>
        <p:txBody>
          <a:bodyPr/>
          <a:lstStyle/>
          <a:p>
            <a:r>
              <a:rPr lang="en-US" dirty="0"/>
              <a:t>LB650 Cavities </a:t>
            </a:r>
          </a:p>
        </p:txBody>
      </p:sp>
      <p:sp>
        <p:nvSpPr>
          <p:cNvPr id="6" name="Slide Number Placeholder 5">
            <a:extLst>
              <a:ext uri="{FF2B5EF4-FFF2-40B4-BE49-F238E27FC236}">
                <a16:creationId xmlns:a16="http://schemas.microsoft.com/office/drawing/2014/main" id="{96AB5FD1-D31E-420D-BFD1-8F80AAA26CCE}"/>
              </a:ext>
            </a:extLst>
          </p:cNvPr>
          <p:cNvSpPr>
            <a:spLocks noGrp="1"/>
          </p:cNvSpPr>
          <p:nvPr>
            <p:ph type="sldNum" sz="quarter" idx="4"/>
          </p:nvPr>
        </p:nvSpPr>
        <p:spPr>
          <a:xfrm>
            <a:off x="276436" y="6548497"/>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21</a:t>
            </a:fld>
            <a:endParaRPr lang="en-US" dirty="0"/>
          </a:p>
        </p:txBody>
      </p:sp>
      <p:sp>
        <p:nvSpPr>
          <p:cNvPr id="9" name="Content Placeholder 2">
            <a:extLst>
              <a:ext uri="{FF2B5EF4-FFF2-40B4-BE49-F238E27FC236}">
                <a16:creationId xmlns:a16="http://schemas.microsoft.com/office/drawing/2014/main" id="{4774BCDB-7BAD-4A89-85ED-398DA0EBB8F0}"/>
              </a:ext>
            </a:extLst>
          </p:cNvPr>
          <p:cNvSpPr txBox="1">
            <a:spLocks/>
          </p:cNvSpPr>
          <p:nvPr/>
        </p:nvSpPr>
        <p:spPr>
          <a:xfrm>
            <a:off x="417134" y="736132"/>
            <a:ext cx="10927845" cy="2629062"/>
          </a:xfrm>
          <a:prstGeom prst="rect">
            <a:avLst/>
          </a:prstGeom>
        </p:spPr>
        <p:txBody>
          <a:bodyPr lIns="0" tIns="0" rIns="0" bIns="0">
            <a:normAutofit/>
          </a:bodyPr>
          <a:lstStyle>
            <a:lvl1pPr marL="342900" indent="-342900" algn="l" defTabSz="457200" rtl="0" eaLnBrk="1" fontAlgn="base" hangingPunct="1">
              <a:spcBef>
                <a:spcPts val="12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ts val="2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ts val="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ts val="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ts val="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defRPr/>
            </a:pPr>
            <a:r>
              <a:rPr lang="en-US" sz="2200" dirty="0">
                <a:solidFill>
                  <a:srgbClr val="000000"/>
                </a:solidFill>
                <a:latin typeface="Helvetica" panose="020B0604020202020204" pitchFamily="34" charset="0"/>
                <a:ea typeface="MS PGothic" pitchFamily="34" charset="-128"/>
                <a:cs typeface="Helvetica" panose="020B0604020202020204" pitchFamily="34" charset="0"/>
              </a:rPr>
              <a:t>Q</a:t>
            </a:r>
            <a:r>
              <a:rPr lang="en-US" sz="2200" baseline="-25000" dirty="0">
                <a:solidFill>
                  <a:srgbClr val="000000"/>
                </a:solidFill>
                <a:latin typeface="Helvetica" panose="020B0604020202020204" pitchFamily="34" charset="0"/>
                <a:ea typeface="MS PGothic" pitchFamily="34" charset="-128"/>
                <a:cs typeface="Helvetica" panose="020B0604020202020204" pitchFamily="34" charset="0"/>
              </a:rPr>
              <a:t>0</a:t>
            </a:r>
            <a:r>
              <a:rPr lang="en-US" sz="2200" dirty="0">
                <a:solidFill>
                  <a:srgbClr val="000000"/>
                </a:solidFill>
                <a:latin typeface="Helvetica" panose="020B0604020202020204" pitchFamily="34" charset="0"/>
                <a:ea typeface="MS PGothic" pitchFamily="34" charset="-128"/>
                <a:cs typeface="Helvetica" panose="020B0604020202020204" pitchFamily="34" charset="0"/>
              </a:rPr>
              <a:t>, Gradient </a:t>
            </a:r>
            <a:r>
              <a:rPr lang="en-US" sz="2200" dirty="0">
                <a:solidFill>
                  <a:srgbClr val="000000"/>
                </a:solidFill>
                <a:latin typeface="Helvetica" panose="020B0604020202020204" pitchFamily="34" charset="0"/>
                <a:ea typeface="MS PGothic" pitchFamily="34" charset="-128"/>
                <a:cs typeface="Helvetica" panose="020B0604020202020204" pitchFamily="34" charset="0"/>
                <a:sym typeface="Wingdings" pitchFamily="2" charset="2"/>
              </a:rPr>
              <a:t></a:t>
            </a:r>
            <a:r>
              <a:rPr lang="en-US" sz="2200" dirty="0">
                <a:solidFill>
                  <a:srgbClr val="000000"/>
                </a:solidFill>
                <a:latin typeface="Helvetica" panose="020B0604020202020204" pitchFamily="34" charset="0"/>
                <a:ea typeface="MS PGothic" pitchFamily="34" charset="-128"/>
                <a:cs typeface="Helvetica" panose="020B0604020202020204" pitchFamily="34" charset="0"/>
              </a:rPr>
              <a:t> 2.4 x10</a:t>
            </a:r>
            <a:r>
              <a:rPr lang="en-US" sz="2200" baseline="30000" dirty="0">
                <a:solidFill>
                  <a:srgbClr val="000000"/>
                </a:solidFill>
                <a:latin typeface="Helvetica" panose="020B0604020202020204" pitchFamily="34" charset="0"/>
                <a:ea typeface="MS PGothic" pitchFamily="34" charset="-128"/>
                <a:cs typeface="Helvetica" panose="020B0604020202020204" pitchFamily="34" charset="0"/>
              </a:rPr>
              <a:t>10</a:t>
            </a:r>
            <a:r>
              <a:rPr lang="en-US" sz="2200" dirty="0">
                <a:solidFill>
                  <a:srgbClr val="000000"/>
                </a:solidFill>
                <a:latin typeface="Helvetica" panose="020B0604020202020204" pitchFamily="34" charset="0"/>
                <a:ea typeface="MS PGothic" pitchFamily="34" charset="-128"/>
                <a:cs typeface="Helvetica" panose="020B0604020202020204" pitchFamily="34" charset="0"/>
              </a:rPr>
              <a:t> and 16.8 MV/m </a:t>
            </a:r>
            <a:endParaRPr lang="en-US" sz="2200" dirty="0">
              <a:solidFill>
                <a:srgbClr val="505050">
                  <a:lumMod val="50000"/>
                </a:srgbClr>
              </a:solidFill>
            </a:endParaRPr>
          </a:p>
          <a:p>
            <a:pPr>
              <a:lnSpc>
                <a:spcPct val="120000"/>
              </a:lnSpc>
              <a:defRPr/>
            </a:pPr>
            <a:r>
              <a:rPr lang="en-US" sz="2200" dirty="0">
                <a:solidFill>
                  <a:srgbClr val="505050">
                    <a:lumMod val="50000"/>
                  </a:srgbClr>
                </a:solidFill>
              </a:rPr>
              <a:t>Cavity RF design completed led by INFN </a:t>
            </a:r>
          </a:p>
          <a:p>
            <a:pPr lvl="1">
              <a:lnSpc>
                <a:spcPct val="120000"/>
              </a:lnSpc>
              <a:defRPr/>
            </a:pPr>
            <a:r>
              <a:rPr lang="en-US" dirty="0">
                <a:solidFill>
                  <a:schemeClr val="tx2"/>
                </a:solidFill>
              </a:rPr>
              <a:t>First prototype bare cavity INFN contribution arrived in May 2020</a:t>
            </a:r>
          </a:p>
          <a:p>
            <a:pPr lvl="1">
              <a:lnSpc>
                <a:spcPct val="120000"/>
              </a:lnSpc>
              <a:defRPr/>
            </a:pPr>
            <a:r>
              <a:rPr lang="en-US" dirty="0">
                <a:solidFill>
                  <a:schemeClr val="tx2"/>
                </a:solidFill>
              </a:rPr>
              <a:t>RF testing in progress  </a:t>
            </a:r>
          </a:p>
          <a:p>
            <a:r>
              <a:rPr lang="en-US" sz="2200" dirty="0">
                <a:latin typeface="Helvetica" panose="020B0604020202020204" pitchFamily="34" charset="0"/>
                <a:cs typeface="Helvetica" panose="020B0604020202020204" pitchFamily="34" charset="0"/>
              </a:rPr>
              <a:t>MSU 644 MHz cavities tested, meet PIP-II </a:t>
            </a:r>
            <a:r>
              <a:rPr lang="en-US" sz="2200" dirty="0">
                <a:solidFill>
                  <a:srgbClr val="000000"/>
                </a:solidFill>
                <a:latin typeface="Helvetica" panose="020B0604020202020204" pitchFamily="34" charset="0"/>
                <a:ea typeface="MS PGothic" pitchFamily="34" charset="-128"/>
                <a:cs typeface="Helvetica" panose="020B0604020202020204" pitchFamily="34" charset="0"/>
              </a:rPr>
              <a:t>Q</a:t>
            </a:r>
            <a:r>
              <a:rPr lang="en-US" sz="2200" baseline="-25000" dirty="0">
                <a:solidFill>
                  <a:srgbClr val="000000"/>
                </a:solidFill>
                <a:latin typeface="Helvetica" panose="020B0604020202020204" pitchFamily="34" charset="0"/>
                <a:ea typeface="MS PGothic" pitchFamily="34" charset="-128"/>
                <a:cs typeface="Helvetica" panose="020B0604020202020204" pitchFamily="34" charset="0"/>
              </a:rPr>
              <a:t>0</a:t>
            </a:r>
            <a:r>
              <a:rPr lang="en-US" sz="2200" dirty="0">
                <a:solidFill>
                  <a:srgbClr val="000000"/>
                </a:solidFill>
                <a:latin typeface="Helvetica" panose="020B0604020202020204" pitchFamily="34" charset="0"/>
                <a:ea typeface="MS PGothic" pitchFamily="34" charset="-128"/>
                <a:cs typeface="Helvetica" panose="020B0604020202020204" pitchFamily="34" charset="0"/>
              </a:rPr>
              <a:t>, gradient specs</a:t>
            </a:r>
            <a:endParaRPr lang="en-US" sz="2200" dirty="0">
              <a:latin typeface="Helvetica" panose="020B0604020202020204" pitchFamily="34" charset="0"/>
              <a:cs typeface="Helvetica" panose="020B0604020202020204" pitchFamily="34" charset="0"/>
            </a:endParaRPr>
          </a:p>
        </p:txBody>
      </p:sp>
      <p:sp>
        <p:nvSpPr>
          <p:cNvPr id="2" name="Date Placeholder 1">
            <a:extLst>
              <a:ext uri="{FF2B5EF4-FFF2-40B4-BE49-F238E27FC236}">
                <a16:creationId xmlns:a16="http://schemas.microsoft.com/office/drawing/2014/main" id="{4B1398FC-147F-48BE-B66F-6E788ED7C31C}"/>
              </a:ext>
            </a:extLst>
          </p:cNvPr>
          <p:cNvSpPr>
            <a:spLocks noGrp="1"/>
          </p:cNvSpPr>
          <p:nvPr>
            <p:ph type="dt" sz="half" idx="10"/>
          </p:nvPr>
        </p:nvSpPr>
        <p:spPr/>
        <p:txBody>
          <a:bodyPr/>
          <a:lstStyle/>
          <a:p>
            <a:pPr>
              <a:defRPr/>
            </a:pPr>
            <a:r>
              <a:rPr lang="en-US"/>
              <a:t>17-Feb-2021</a:t>
            </a:r>
            <a:endParaRPr lang="en-US" dirty="0"/>
          </a:p>
        </p:txBody>
      </p:sp>
      <p:sp>
        <p:nvSpPr>
          <p:cNvPr id="5" name="Footer Placeholder 4">
            <a:extLst>
              <a:ext uri="{FF2B5EF4-FFF2-40B4-BE49-F238E27FC236}">
                <a16:creationId xmlns:a16="http://schemas.microsoft.com/office/drawing/2014/main" id="{1FF5DC4E-5E43-4720-9A77-CDD54314899C}"/>
              </a:ext>
            </a:extLst>
          </p:cNvPr>
          <p:cNvSpPr>
            <a:spLocks noGrp="1"/>
          </p:cNvSpPr>
          <p:nvPr>
            <p:ph type="ftr" sz="quarter" idx="11"/>
          </p:nvPr>
        </p:nvSpPr>
        <p:spPr/>
        <p:txBody>
          <a:bodyPr/>
          <a:lstStyle/>
          <a:p>
            <a:pPr>
              <a:defRPr/>
            </a:pPr>
            <a:r>
              <a:rPr lang="en-US"/>
              <a:t>Lia Merminga | CD-3A IPR | PIP-II</a:t>
            </a:r>
            <a:endParaRPr lang="en-US" b="1" dirty="0"/>
          </a:p>
        </p:txBody>
      </p:sp>
      <p:grpSp>
        <p:nvGrpSpPr>
          <p:cNvPr id="8" name="Group 7">
            <a:extLst>
              <a:ext uri="{FF2B5EF4-FFF2-40B4-BE49-F238E27FC236}">
                <a16:creationId xmlns:a16="http://schemas.microsoft.com/office/drawing/2014/main" id="{FDAADB04-E766-45A5-8658-CAF8D16E009E}"/>
              </a:ext>
            </a:extLst>
          </p:cNvPr>
          <p:cNvGrpSpPr/>
          <p:nvPr/>
        </p:nvGrpSpPr>
        <p:grpSpPr>
          <a:xfrm>
            <a:off x="636588" y="3421624"/>
            <a:ext cx="3732637" cy="2740950"/>
            <a:chOff x="7190181" y="3120700"/>
            <a:chExt cx="3732637" cy="2740950"/>
          </a:xfrm>
        </p:grpSpPr>
        <p:pic>
          <p:nvPicPr>
            <p:cNvPr id="27" name="Content Placeholder 6" descr="A close up of a machine&#10;&#10;Description automatically generated">
              <a:extLst>
                <a:ext uri="{FF2B5EF4-FFF2-40B4-BE49-F238E27FC236}">
                  <a16:creationId xmlns:a16="http://schemas.microsoft.com/office/drawing/2014/main" id="{A94857BE-F7C2-4ECD-8666-5EF14E078BD5}"/>
                </a:ext>
              </a:extLst>
            </p:cNvPr>
            <p:cNvPicPr>
              <a:picLocks noChangeAspect="1"/>
            </p:cNvPicPr>
            <p:nvPr/>
          </p:nvPicPr>
          <p:blipFill rotWithShape="1">
            <a:blip r:embed="rId3">
              <a:extLst>
                <a:ext uri="{28A0092B-C50C-407E-A947-70E740481C1C}">
                  <a14:useLocalDpi xmlns:a14="http://schemas.microsoft.com/office/drawing/2010/main" val="0"/>
                </a:ext>
              </a:extLst>
            </a:blip>
            <a:srcRect l="-130" t="13593" r="130" b="-2425"/>
            <a:stretch/>
          </p:blipFill>
          <p:spPr>
            <a:xfrm>
              <a:off x="7190181" y="3120700"/>
              <a:ext cx="3732637" cy="2486832"/>
            </a:xfrm>
            <a:prstGeom prst="rect">
              <a:avLst/>
            </a:prstGeom>
          </p:spPr>
        </p:pic>
        <p:sp>
          <p:nvSpPr>
            <p:cNvPr id="28" name="TextBox 27">
              <a:extLst>
                <a:ext uri="{FF2B5EF4-FFF2-40B4-BE49-F238E27FC236}">
                  <a16:creationId xmlns:a16="http://schemas.microsoft.com/office/drawing/2014/main" id="{BC4974D1-14E3-437B-8B31-806B4D085B17}"/>
                </a:ext>
              </a:extLst>
            </p:cNvPr>
            <p:cNvSpPr txBox="1"/>
            <p:nvPr/>
          </p:nvSpPr>
          <p:spPr>
            <a:xfrm>
              <a:off x="7647709" y="5523096"/>
              <a:ext cx="2909719"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B61-EZ-001 on ANL EP stand</a:t>
              </a:r>
            </a:p>
          </p:txBody>
        </p:sp>
      </p:grpSp>
      <p:grpSp>
        <p:nvGrpSpPr>
          <p:cNvPr id="7" name="Group 6">
            <a:extLst>
              <a:ext uri="{FF2B5EF4-FFF2-40B4-BE49-F238E27FC236}">
                <a16:creationId xmlns:a16="http://schemas.microsoft.com/office/drawing/2014/main" id="{D682D4FE-503D-4243-AAE4-6CEFE95B2848}"/>
              </a:ext>
            </a:extLst>
          </p:cNvPr>
          <p:cNvGrpSpPr/>
          <p:nvPr/>
        </p:nvGrpSpPr>
        <p:grpSpPr>
          <a:xfrm>
            <a:off x="8289985" y="0"/>
            <a:ext cx="3679765" cy="830997"/>
            <a:chOff x="7801839" y="63186"/>
            <a:chExt cx="4002811" cy="869785"/>
          </a:xfrm>
        </p:grpSpPr>
        <p:pic>
          <p:nvPicPr>
            <p:cNvPr id="10" name="Picture 9">
              <a:extLst>
                <a:ext uri="{FF2B5EF4-FFF2-40B4-BE49-F238E27FC236}">
                  <a16:creationId xmlns:a16="http://schemas.microsoft.com/office/drawing/2014/main" id="{32E75D4E-9338-4205-93A2-97D3ECF6D14E}"/>
                </a:ext>
              </a:extLst>
            </p:cNvPr>
            <p:cNvPicPr>
              <a:picLocks noChangeAspect="1"/>
            </p:cNvPicPr>
            <p:nvPr/>
          </p:nvPicPr>
          <p:blipFill>
            <a:blip r:embed="rId4"/>
            <a:stretch>
              <a:fillRect/>
            </a:stretch>
          </p:blipFill>
          <p:spPr>
            <a:xfrm>
              <a:off x="7801839" y="63186"/>
              <a:ext cx="1567180" cy="869785"/>
            </a:xfrm>
            <a:prstGeom prst="rect">
              <a:avLst/>
            </a:prstGeom>
          </p:spPr>
        </p:pic>
        <p:pic>
          <p:nvPicPr>
            <p:cNvPr id="12" name="Picture 11">
              <a:extLst>
                <a:ext uri="{FF2B5EF4-FFF2-40B4-BE49-F238E27FC236}">
                  <a16:creationId xmlns:a16="http://schemas.microsoft.com/office/drawing/2014/main" id="{F4D99455-CB10-40C6-8177-1C2102891ACB}"/>
                </a:ext>
              </a:extLst>
            </p:cNvPr>
            <p:cNvPicPr>
              <a:picLocks noChangeAspect="1"/>
            </p:cNvPicPr>
            <p:nvPr/>
          </p:nvPicPr>
          <p:blipFill>
            <a:blip r:embed="rId5"/>
            <a:stretch>
              <a:fillRect/>
            </a:stretch>
          </p:blipFill>
          <p:spPr>
            <a:xfrm>
              <a:off x="9298524" y="142850"/>
              <a:ext cx="778769" cy="778769"/>
            </a:xfrm>
            <a:prstGeom prst="rect">
              <a:avLst/>
            </a:prstGeom>
          </p:spPr>
        </p:pic>
        <p:pic>
          <p:nvPicPr>
            <p:cNvPr id="19" name="Picture 18">
              <a:extLst>
                <a:ext uri="{FF2B5EF4-FFF2-40B4-BE49-F238E27FC236}">
                  <a16:creationId xmlns:a16="http://schemas.microsoft.com/office/drawing/2014/main" id="{221A3182-4115-4D48-B4C5-09D0E671A355}"/>
                </a:ext>
              </a:extLst>
            </p:cNvPr>
            <p:cNvPicPr>
              <a:picLocks noChangeAspect="1"/>
            </p:cNvPicPr>
            <p:nvPr/>
          </p:nvPicPr>
          <p:blipFill>
            <a:blip r:embed="rId6"/>
            <a:stretch>
              <a:fillRect/>
            </a:stretch>
          </p:blipFill>
          <p:spPr>
            <a:xfrm>
              <a:off x="10077293" y="320369"/>
              <a:ext cx="1727357" cy="369223"/>
            </a:xfrm>
            <a:prstGeom prst="rect">
              <a:avLst/>
            </a:prstGeom>
          </p:spPr>
        </p:pic>
      </p:grpSp>
      <p:pic>
        <p:nvPicPr>
          <p:cNvPr id="1026" name="Picture 1">
            <a:extLst>
              <a:ext uri="{FF2B5EF4-FFF2-40B4-BE49-F238E27FC236}">
                <a16:creationId xmlns:a16="http://schemas.microsoft.com/office/drawing/2014/main" id="{B5B8A9A9-EF3F-4694-8BE0-3C354E16E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6644" y="3389274"/>
            <a:ext cx="5441866" cy="21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964437F-F1F8-4862-8B9A-8DE391421473}"/>
              </a:ext>
            </a:extLst>
          </p:cNvPr>
          <p:cNvSpPr txBox="1"/>
          <p:nvPr/>
        </p:nvSpPr>
        <p:spPr>
          <a:xfrm>
            <a:off x="5136123" y="5703053"/>
            <a:ext cx="7467351"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MSU cavities are directly scaled from PIP-II LB650 cavity design.</a:t>
            </a:r>
          </a:p>
          <a:p>
            <a:r>
              <a:rPr lang="en-US" sz="1600" dirty="0">
                <a:latin typeface="Helvetica" panose="020B0604020202020204" pitchFamily="34" charset="0"/>
                <a:cs typeface="Helvetica" panose="020B0604020202020204" pitchFamily="34" charset="0"/>
              </a:rPr>
              <a:t>								</a:t>
            </a:r>
            <a:r>
              <a:rPr lang="en-US" sz="1400" dirty="0">
                <a:latin typeface="Helvetica" panose="020B0604020202020204" pitchFamily="34" charset="0"/>
                <a:cs typeface="Helvetica" panose="020B0604020202020204" pitchFamily="34" charset="0"/>
              </a:rPr>
              <a:t>      Courtesy: </a:t>
            </a:r>
            <a:r>
              <a:rPr lang="en-US" sz="1400" i="1" dirty="0">
                <a:latin typeface="Helvetica" panose="020B0604020202020204" pitchFamily="34" charset="0"/>
                <a:cs typeface="Helvetica" panose="020B0604020202020204" pitchFamily="34" charset="0"/>
              </a:rPr>
              <a:t>Martina Martinello  </a:t>
            </a:r>
            <a:endParaRPr lang="en-US" sz="16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8839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C15CD9-3FC7-457A-8C6E-27F92371850A}"/>
              </a:ext>
            </a:extLst>
          </p:cNvPr>
          <p:cNvGrpSpPr/>
          <p:nvPr/>
        </p:nvGrpSpPr>
        <p:grpSpPr>
          <a:xfrm>
            <a:off x="151690" y="4372408"/>
            <a:ext cx="2877609" cy="1946605"/>
            <a:chOff x="151690" y="4372408"/>
            <a:chExt cx="2877609" cy="1946605"/>
          </a:xfrm>
        </p:grpSpPr>
        <p:pic>
          <p:nvPicPr>
            <p:cNvPr id="37" name="Picture 36">
              <a:extLst>
                <a:ext uri="{FF2B5EF4-FFF2-40B4-BE49-F238E27FC236}">
                  <a16:creationId xmlns:a16="http://schemas.microsoft.com/office/drawing/2014/main" id="{4D422D54-345C-A348-BFC5-E25B351CA5A1}"/>
                </a:ext>
              </a:extLst>
            </p:cNvPr>
            <p:cNvPicPr>
              <a:picLocks noChangeAspect="1"/>
            </p:cNvPicPr>
            <p:nvPr/>
          </p:nvPicPr>
          <p:blipFill>
            <a:blip r:embed="rId3"/>
            <a:stretch>
              <a:fillRect/>
            </a:stretch>
          </p:blipFill>
          <p:spPr>
            <a:xfrm>
              <a:off x="151690" y="4372408"/>
              <a:ext cx="2877609" cy="1615058"/>
            </a:xfrm>
            <a:prstGeom prst="rect">
              <a:avLst/>
            </a:prstGeom>
          </p:spPr>
        </p:pic>
        <p:sp>
          <p:nvSpPr>
            <p:cNvPr id="40" name="Rectangle 39">
              <a:extLst>
                <a:ext uri="{FF2B5EF4-FFF2-40B4-BE49-F238E27FC236}">
                  <a16:creationId xmlns:a16="http://schemas.microsoft.com/office/drawing/2014/main" id="{2360878F-EE9E-E244-9567-57939DADB296}"/>
                </a:ext>
              </a:extLst>
            </p:cNvPr>
            <p:cNvSpPr/>
            <p:nvPr/>
          </p:nvSpPr>
          <p:spPr>
            <a:xfrm>
              <a:off x="483737" y="5980459"/>
              <a:ext cx="2213515" cy="338554"/>
            </a:xfrm>
            <a:prstGeom prst="rect">
              <a:avLst/>
            </a:prstGeom>
          </p:spPr>
          <p:txBody>
            <a:bodyPr wrap="square">
              <a:spAutoFit/>
            </a:bodyPr>
            <a:lstStyle/>
            <a:p>
              <a:pPr algn="ctr">
                <a:defRPr/>
              </a:pPr>
              <a:r>
                <a:rPr lang="en-US" sz="1600" dirty="0">
                  <a:solidFill>
                    <a:schemeClr val="tx2"/>
                  </a:solidFill>
                  <a:latin typeface="Helvetica" panose="020B0604020202020204" pitchFamily="34" charset="0"/>
                  <a:cs typeface="Helvetica" panose="020B0604020202020204" pitchFamily="34" charset="0"/>
                </a:rPr>
                <a:t>Bare HB650 Cavity</a:t>
              </a:r>
            </a:p>
          </p:txBody>
        </p:sp>
      </p:grpSp>
      <p:sp>
        <p:nvSpPr>
          <p:cNvPr id="3" name="Title 2">
            <a:extLst>
              <a:ext uri="{FF2B5EF4-FFF2-40B4-BE49-F238E27FC236}">
                <a16:creationId xmlns:a16="http://schemas.microsoft.com/office/drawing/2014/main" id="{35E3F630-2B4E-4099-B7A2-BA9D5A3C79FD}"/>
              </a:ext>
            </a:extLst>
          </p:cNvPr>
          <p:cNvSpPr>
            <a:spLocks noGrp="1"/>
          </p:cNvSpPr>
          <p:nvPr>
            <p:ph type="title"/>
          </p:nvPr>
        </p:nvSpPr>
        <p:spPr>
          <a:xfrm>
            <a:off x="278972" y="171703"/>
            <a:ext cx="8686800" cy="427877"/>
          </a:xfrm>
        </p:spPr>
        <p:txBody>
          <a:bodyPr/>
          <a:lstStyle/>
          <a:p>
            <a:r>
              <a:rPr lang="en-US" sz="2800" dirty="0"/>
              <a:t>HB650 Prototype Cryomodule</a:t>
            </a:r>
          </a:p>
        </p:txBody>
      </p:sp>
      <p:sp>
        <p:nvSpPr>
          <p:cNvPr id="6" name="Slide Number Placeholder 5">
            <a:extLst>
              <a:ext uri="{FF2B5EF4-FFF2-40B4-BE49-F238E27FC236}">
                <a16:creationId xmlns:a16="http://schemas.microsoft.com/office/drawing/2014/main" id="{4C4D4E4A-6F07-4068-9894-8D44A8081834}"/>
              </a:ext>
            </a:extLst>
          </p:cNvPr>
          <p:cNvSpPr>
            <a:spLocks noGrp="1"/>
          </p:cNvSpPr>
          <p:nvPr>
            <p:ph type="sldNum" sz="quarter" idx="4"/>
          </p:nvPr>
        </p:nvSpPr>
        <p:spPr>
          <a:xfrm>
            <a:off x="276436" y="6548497"/>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22</a:t>
            </a:fld>
            <a:endParaRPr lang="en-US" dirty="0"/>
          </a:p>
        </p:txBody>
      </p:sp>
      <p:grpSp>
        <p:nvGrpSpPr>
          <p:cNvPr id="5" name="Group 4">
            <a:extLst>
              <a:ext uri="{FF2B5EF4-FFF2-40B4-BE49-F238E27FC236}">
                <a16:creationId xmlns:a16="http://schemas.microsoft.com/office/drawing/2014/main" id="{10D0010F-03EA-4449-A2A5-70469EEE5132}"/>
              </a:ext>
            </a:extLst>
          </p:cNvPr>
          <p:cNvGrpSpPr/>
          <p:nvPr/>
        </p:nvGrpSpPr>
        <p:grpSpPr>
          <a:xfrm>
            <a:off x="3281506" y="4106940"/>
            <a:ext cx="2681732" cy="2236894"/>
            <a:chOff x="6411267" y="3906101"/>
            <a:chExt cx="2967324" cy="2471085"/>
          </a:xfrm>
        </p:grpSpPr>
        <p:pic>
          <p:nvPicPr>
            <p:cNvPr id="39" name="Picture 38">
              <a:extLst>
                <a:ext uri="{FF2B5EF4-FFF2-40B4-BE49-F238E27FC236}">
                  <a16:creationId xmlns:a16="http://schemas.microsoft.com/office/drawing/2014/main" id="{350645AF-C542-9843-BB30-3FDB24E77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267" y="3906101"/>
              <a:ext cx="2967324" cy="2225493"/>
            </a:xfrm>
            <a:prstGeom prst="rect">
              <a:avLst/>
            </a:prstGeom>
          </p:spPr>
        </p:pic>
        <p:sp>
          <p:nvSpPr>
            <p:cNvPr id="41" name="Rectangle 40">
              <a:extLst>
                <a:ext uri="{FF2B5EF4-FFF2-40B4-BE49-F238E27FC236}">
                  <a16:creationId xmlns:a16="http://schemas.microsoft.com/office/drawing/2014/main" id="{C13176F2-E950-954F-9E2E-9DAA94FD9786}"/>
                </a:ext>
              </a:extLst>
            </p:cNvPr>
            <p:cNvSpPr/>
            <p:nvPr/>
          </p:nvSpPr>
          <p:spPr>
            <a:xfrm>
              <a:off x="6411267" y="6037186"/>
              <a:ext cx="2967324" cy="340000"/>
            </a:xfrm>
            <a:prstGeom prst="rect">
              <a:avLst/>
            </a:prstGeom>
            <a:solidFill>
              <a:schemeClr val="bg1">
                <a:lumMod val="50000"/>
              </a:schemeClr>
            </a:solidFill>
          </p:spPr>
          <p:txBody>
            <a:bodyPr wrap="square">
              <a:spAutoFit/>
            </a:bodyPr>
            <a:lstStyle/>
            <a:p>
              <a:pPr algn="ctr">
                <a:defRPr/>
              </a:pPr>
              <a:r>
                <a:rPr lang="en-US" sz="1400" dirty="0">
                  <a:solidFill>
                    <a:schemeClr val="bg1"/>
                  </a:solidFill>
                  <a:latin typeface="Helvetica" panose="020B0604020202020204" pitchFamily="34" charset="0"/>
                  <a:cs typeface="Helvetica" panose="020B0604020202020204" pitchFamily="34" charset="0"/>
                </a:rPr>
                <a:t>Jacketed HB650 Cavity in STC</a:t>
              </a:r>
            </a:p>
          </p:txBody>
        </p:sp>
      </p:grpSp>
      <p:sp>
        <p:nvSpPr>
          <p:cNvPr id="4" name="Date Placeholder 3">
            <a:extLst>
              <a:ext uri="{FF2B5EF4-FFF2-40B4-BE49-F238E27FC236}">
                <a16:creationId xmlns:a16="http://schemas.microsoft.com/office/drawing/2014/main" id="{270BC103-6670-4B97-BD6B-9F25B989B219}"/>
              </a:ext>
            </a:extLst>
          </p:cNvPr>
          <p:cNvSpPr>
            <a:spLocks noGrp="1"/>
          </p:cNvSpPr>
          <p:nvPr>
            <p:ph type="dt" sz="half" idx="10"/>
          </p:nvPr>
        </p:nvSpPr>
        <p:spPr/>
        <p:txBody>
          <a:bodyPr/>
          <a:lstStyle/>
          <a:p>
            <a:pPr>
              <a:defRPr/>
            </a:pPr>
            <a:r>
              <a:rPr lang="en-US"/>
              <a:t>17-Feb-2021</a:t>
            </a:r>
            <a:endParaRPr lang="en-US" dirty="0"/>
          </a:p>
        </p:txBody>
      </p:sp>
      <p:sp>
        <p:nvSpPr>
          <p:cNvPr id="14" name="Footer Placeholder 13">
            <a:extLst>
              <a:ext uri="{FF2B5EF4-FFF2-40B4-BE49-F238E27FC236}">
                <a16:creationId xmlns:a16="http://schemas.microsoft.com/office/drawing/2014/main" id="{9B63F688-022B-4D8E-AB0C-D6EF6332616C}"/>
              </a:ext>
            </a:extLst>
          </p:cNvPr>
          <p:cNvSpPr>
            <a:spLocks noGrp="1"/>
          </p:cNvSpPr>
          <p:nvPr>
            <p:ph type="ftr" sz="quarter" idx="11"/>
          </p:nvPr>
        </p:nvSpPr>
        <p:spPr/>
        <p:txBody>
          <a:bodyPr/>
          <a:lstStyle/>
          <a:p>
            <a:pPr>
              <a:defRPr/>
            </a:pPr>
            <a:r>
              <a:rPr lang="en-US"/>
              <a:t>Lia Merminga | CD-3A IPR | PIP-II</a:t>
            </a:r>
            <a:endParaRPr lang="en-US" b="1" dirty="0"/>
          </a:p>
        </p:txBody>
      </p:sp>
      <p:sp>
        <p:nvSpPr>
          <p:cNvPr id="15" name="Rectangle 14">
            <a:extLst>
              <a:ext uri="{FF2B5EF4-FFF2-40B4-BE49-F238E27FC236}">
                <a16:creationId xmlns:a16="http://schemas.microsoft.com/office/drawing/2014/main" id="{C9AA1A38-03DF-40FE-90F7-5DEE4D14960E}"/>
              </a:ext>
            </a:extLst>
          </p:cNvPr>
          <p:cNvSpPr/>
          <p:nvPr/>
        </p:nvSpPr>
        <p:spPr>
          <a:xfrm>
            <a:off x="266523" y="653004"/>
            <a:ext cx="7947309" cy="3293209"/>
          </a:xfrm>
          <a:prstGeom prst="rect">
            <a:avLst/>
          </a:prstGeom>
        </p:spPr>
        <p:txBody>
          <a:bodyPr wrap="square">
            <a:spAutoFit/>
          </a:bodyPr>
          <a:lstStyle/>
          <a:p>
            <a:pPr>
              <a:spcBef>
                <a:spcPts val="0"/>
              </a:spcBef>
              <a:defRPr/>
            </a:pPr>
            <a:r>
              <a:rPr lang="en-US" dirty="0">
                <a:solidFill>
                  <a:schemeClr val="tx2"/>
                </a:solidFill>
                <a:latin typeface="Helvetica" panose="020B0604020202020204" pitchFamily="34" charset="0"/>
                <a:ea typeface="MS PGothic" pitchFamily="34" charset="-128"/>
                <a:cs typeface="Helvetica" panose="020B0604020202020204" pitchFamily="34" charset="0"/>
              </a:rPr>
              <a:t>Cavity</a:t>
            </a:r>
            <a:r>
              <a:rPr lang="en-US" sz="2000" dirty="0">
                <a:solidFill>
                  <a:srgbClr val="000000"/>
                </a:solidFill>
                <a:latin typeface="Helvetica" panose="020B0604020202020204" pitchFamily="34" charset="0"/>
                <a:ea typeface="MS PGothic" pitchFamily="34" charset="-128"/>
                <a:cs typeface="Helvetica" panose="020B0604020202020204" pitchFamily="34" charset="0"/>
              </a:rPr>
              <a:t> </a:t>
            </a:r>
          </a:p>
          <a:p>
            <a:pPr marL="285750" indent="-285750">
              <a:spcBef>
                <a:spcPts val="0"/>
              </a:spcBef>
              <a:buFont typeface="Arial" panose="020B0604020202020204" pitchFamily="34" charset="0"/>
              <a:buChar char="•"/>
              <a:defRPr/>
            </a:pP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Q</a:t>
            </a:r>
            <a:r>
              <a:rPr lang="en-US" sz="2000" baseline="-25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0</a:t>
            </a: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 Gradient </a:t>
            </a: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sym typeface="Wingdings" pitchFamily="2" charset="2"/>
              </a:rPr>
              <a:t></a:t>
            </a: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 3.3 x10</a:t>
            </a:r>
            <a:r>
              <a:rPr lang="en-US" sz="2000" baseline="30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10</a:t>
            </a: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 and 18.7 MV/m </a:t>
            </a:r>
          </a:p>
          <a:p>
            <a:pPr marL="742950" lvl="1" indent="-285750">
              <a:spcBef>
                <a:spcPts val="0"/>
              </a:spcBef>
              <a:buFontTx/>
              <a:buChar char="-"/>
              <a:defRPr/>
            </a:pP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N-doping optimization &amp; fast cool down required</a:t>
            </a:r>
          </a:p>
          <a:p>
            <a:pPr marL="342900" indent="-342900">
              <a:spcBef>
                <a:spcPts val="0"/>
              </a:spcBef>
              <a:buFont typeface="Arial" panose="020B0604020202020204" pitchFamily="34" charset="0"/>
              <a:buChar char="•"/>
              <a:defRPr/>
            </a:pPr>
            <a:r>
              <a:rPr lang="en-US" sz="20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All four HB650 Fermilab cavities exceeded cryomodule Q</a:t>
            </a:r>
            <a:r>
              <a:rPr lang="en-US" sz="2000" baseline="-250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0</a:t>
            </a:r>
            <a:r>
              <a:rPr lang="en-US" sz="20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 spec</a:t>
            </a:r>
          </a:p>
          <a:p>
            <a:pPr marL="342900" indent="-342900">
              <a:spcBef>
                <a:spcPts val="0"/>
              </a:spcBef>
              <a:buFont typeface="Arial" panose="020B0604020202020204" pitchFamily="34" charset="0"/>
              <a:buChar char="•"/>
              <a:defRPr/>
            </a:pPr>
            <a:r>
              <a:rPr lang="en-US" sz="2000" dirty="0">
                <a:solidFill>
                  <a:schemeClr val="accent6">
                    <a:lumMod val="50000"/>
                  </a:schemeClr>
                </a:solidFill>
                <a:latin typeface="Helvetica" panose="020B0604020202020204" pitchFamily="34" charset="0"/>
                <a:cs typeface="Helvetica" panose="020B0604020202020204" pitchFamily="34" charset="0"/>
              </a:rPr>
              <a:t>RRCAT cavity reached max gradient 29 MV/m, met PIP-II specs</a:t>
            </a:r>
          </a:p>
          <a:p>
            <a:pPr marL="342900" indent="-342900">
              <a:spcBef>
                <a:spcPts val="0"/>
              </a:spcBef>
              <a:buFont typeface="Arial" panose="020B0604020202020204" pitchFamily="34" charset="0"/>
              <a:buChar char="•"/>
              <a:defRPr/>
            </a:pPr>
            <a:r>
              <a:rPr lang="en-US" sz="2000" dirty="0">
                <a:solidFill>
                  <a:schemeClr val="accent6">
                    <a:lumMod val="50000"/>
                  </a:schemeClr>
                </a:solidFill>
                <a:latin typeface="Helvetica" panose="020B0604020202020204" pitchFamily="34" charset="0"/>
                <a:cs typeface="Helvetica" panose="020B0604020202020204" pitchFamily="34" charset="0"/>
              </a:rPr>
              <a:t>Cavity, coupler procurement awarded</a:t>
            </a:r>
          </a:p>
          <a:p>
            <a:pPr>
              <a:spcBef>
                <a:spcPts val="0"/>
              </a:spcBef>
              <a:defRPr/>
            </a:pPr>
            <a:endParaRPr lang="en-US" sz="2000" dirty="0">
              <a:solidFill>
                <a:schemeClr val="accent6">
                  <a:lumMod val="50000"/>
                </a:schemeClr>
              </a:solidFill>
              <a:latin typeface="Helvetica" panose="020B0604020202020204" pitchFamily="34" charset="0"/>
              <a:cs typeface="Helvetica" panose="020B0604020202020204" pitchFamily="34" charset="0"/>
            </a:endParaRPr>
          </a:p>
          <a:p>
            <a:pPr>
              <a:spcBef>
                <a:spcPts val="0"/>
              </a:spcBef>
              <a:defRPr/>
            </a:pPr>
            <a:r>
              <a:rPr lang="en-US" dirty="0">
                <a:solidFill>
                  <a:schemeClr val="tx2"/>
                </a:solidFill>
                <a:latin typeface="Helvetica" panose="020B0604020202020204" pitchFamily="34" charset="0"/>
                <a:ea typeface="MS PGothic" pitchFamily="34" charset="-128"/>
                <a:cs typeface="Helvetica" panose="020B0604020202020204" pitchFamily="34" charset="0"/>
              </a:rPr>
              <a:t>Cryomodule</a:t>
            </a:r>
            <a:r>
              <a:rPr lang="en-US" sz="2000" dirty="0">
                <a:solidFill>
                  <a:schemeClr val="accent6">
                    <a:lumMod val="50000"/>
                  </a:schemeClr>
                </a:solidFill>
                <a:latin typeface="Helvetica" panose="020B0604020202020204" pitchFamily="34" charset="0"/>
                <a:ea typeface="MS PGothic" pitchFamily="34" charset="-128"/>
                <a:cs typeface="Helvetica" panose="020B0604020202020204" pitchFamily="34" charset="0"/>
              </a:rPr>
              <a:t> </a:t>
            </a:r>
          </a:p>
          <a:p>
            <a:pPr marL="285750" indent="-285750">
              <a:buFont typeface="Arial" panose="020B0604020202020204" pitchFamily="34" charset="0"/>
              <a:buChar char="•"/>
            </a:pPr>
            <a:r>
              <a:rPr lang="en-US" sz="2000" dirty="0">
                <a:solidFill>
                  <a:schemeClr val="accent6">
                    <a:lumMod val="50000"/>
                  </a:schemeClr>
                </a:solidFill>
                <a:latin typeface="Helvetica" panose="020B0604020202020204" pitchFamily="34" charset="0"/>
                <a:cs typeface="Helvetica" panose="020B0604020202020204" pitchFamily="34" charset="0"/>
              </a:rPr>
              <a:t>FDR was successfully completed in 7/29-31/2020</a:t>
            </a:r>
          </a:p>
          <a:p>
            <a:pPr marL="285750" indent="-285750">
              <a:buFont typeface="Arial" panose="020B0604020202020204" pitchFamily="34" charset="0"/>
              <a:buChar char="•"/>
            </a:pPr>
            <a:r>
              <a:rPr lang="en-US" sz="2000" dirty="0">
                <a:solidFill>
                  <a:schemeClr val="accent6">
                    <a:lumMod val="50000"/>
                  </a:schemeClr>
                </a:solidFill>
                <a:latin typeface="Helvetica" panose="020B0604020202020204" pitchFamily="34" charset="0"/>
                <a:cs typeface="Helvetica" panose="020B0604020202020204" pitchFamily="34" charset="0"/>
              </a:rPr>
              <a:t>Successful HB650 Transportation FDR on 9/22/2020 led by UKRI</a:t>
            </a:r>
          </a:p>
        </p:txBody>
      </p:sp>
      <p:pic>
        <p:nvPicPr>
          <p:cNvPr id="1026" name="Picture 1">
            <a:extLst>
              <a:ext uri="{FF2B5EF4-FFF2-40B4-BE49-F238E27FC236}">
                <a16:creationId xmlns:a16="http://schemas.microsoft.com/office/drawing/2014/main" id="{7DC10556-29F8-4A67-B18B-579450298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8140" y="899734"/>
            <a:ext cx="3947337" cy="31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
            <a:extLst>
              <a:ext uri="{FF2B5EF4-FFF2-40B4-BE49-F238E27FC236}">
                <a16:creationId xmlns:a16="http://schemas.microsoft.com/office/drawing/2014/main" id="{7BD8964D-F4B3-402A-838C-EEF43178CAC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971931" y="3889672"/>
            <a:ext cx="3134065" cy="2376913"/>
          </a:xfrm>
          <a:prstGeom prst="rect">
            <a:avLst/>
          </a:prstGeom>
        </p:spPr>
      </p:pic>
      <p:pic>
        <p:nvPicPr>
          <p:cNvPr id="23" name="Picture 22">
            <a:extLst>
              <a:ext uri="{FF2B5EF4-FFF2-40B4-BE49-F238E27FC236}">
                <a16:creationId xmlns:a16="http://schemas.microsoft.com/office/drawing/2014/main" id="{4283805F-A1A2-435B-9E1C-A9BEAB185555}"/>
              </a:ext>
            </a:extLst>
          </p:cNvPr>
          <p:cNvPicPr>
            <a:picLocks noChangeAspect="1"/>
          </p:cNvPicPr>
          <p:nvPr/>
        </p:nvPicPr>
        <p:blipFill>
          <a:blip r:embed="rId7"/>
          <a:stretch>
            <a:fillRect/>
          </a:stretch>
        </p:blipFill>
        <p:spPr>
          <a:xfrm>
            <a:off x="9161238" y="4424444"/>
            <a:ext cx="3030762" cy="1399517"/>
          </a:xfrm>
          <a:prstGeom prst="rect">
            <a:avLst/>
          </a:prstGeom>
        </p:spPr>
      </p:pic>
      <p:sp>
        <p:nvSpPr>
          <p:cNvPr id="8" name="Rectangle 7">
            <a:extLst>
              <a:ext uri="{FF2B5EF4-FFF2-40B4-BE49-F238E27FC236}">
                <a16:creationId xmlns:a16="http://schemas.microsoft.com/office/drawing/2014/main" id="{F0D0179B-C7EB-4EDB-9296-96DDC3FE884E}"/>
              </a:ext>
            </a:extLst>
          </p:cNvPr>
          <p:cNvSpPr/>
          <p:nvPr/>
        </p:nvSpPr>
        <p:spPr>
          <a:xfrm>
            <a:off x="9207787" y="5837436"/>
            <a:ext cx="2937664" cy="338554"/>
          </a:xfrm>
          <a:prstGeom prst="rect">
            <a:avLst/>
          </a:prstGeom>
        </p:spPr>
        <p:txBody>
          <a:bodyPr wrap="none">
            <a:spAutoFit/>
          </a:bodyPr>
          <a:lstStyle/>
          <a:p>
            <a:r>
              <a:rPr lang="en-US" sz="1600" dirty="0">
                <a:latin typeface="Helvetica" panose="020B0604020202020204" pitchFamily="34" charset="0"/>
                <a:cs typeface="Helvetica" panose="020B0604020202020204" pitchFamily="34" charset="0"/>
              </a:rPr>
              <a:t>HB650 Transportation Tooling </a:t>
            </a:r>
            <a:endParaRPr lang="en-US" sz="1600" dirty="0"/>
          </a:p>
        </p:txBody>
      </p:sp>
      <p:sp>
        <p:nvSpPr>
          <p:cNvPr id="25" name="Rectangle 24">
            <a:extLst>
              <a:ext uri="{FF2B5EF4-FFF2-40B4-BE49-F238E27FC236}">
                <a16:creationId xmlns:a16="http://schemas.microsoft.com/office/drawing/2014/main" id="{8108B1BF-7C86-46E7-83D1-D7FBCDB34F89}"/>
              </a:ext>
            </a:extLst>
          </p:cNvPr>
          <p:cNvSpPr/>
          <p:nvPr/>
        </p:nvSpPr>
        <p:spPr>
          <a:xfrm>
            <a:off x="6369302" y="6148054"/>
            <a:ext cx="2510624" cy="338554"/>
          </a:xfrm>
          <a:prstGeom prst="rect">
            <a:avLst/>
          </a:prstGeom>
        </p:spPr>
        <p:txBody>
          <a:bodyPr wrap="none">
            <a:spAutoFit/>
          </a:bodyPr>
          <a:lstStyle/>
          <a:p>
            <a:r>
              <a:rPr lang="en-US" sz="1600" dirty="0">
                <a:latin typeface="Helvetica" panose="020B0604020202020204" pitchFamily="34" charset="0"/>
                <a:cs typeface="Helvetica" panose="020B0604020202020204" pitchFamily="34" charset="0"/>
              </a:rPr>
              <a:t>HB650 proto cryomodule </a:t>
            </a:r>
            <a:endParaRPr lang="en-US" sz="1600" dirty="0"/>
          </a:p>
        </p:txBody>
      </p:sp>
      <p:grpSp>
        <p:nvGrpSpPr>
          <p:cNvPr id="2" name="Group 1">
            <a:extLst>
              <a:ext uri="{FF2B5EF4-FFF2-40B4-BE49-F238E27FC236}">
                <a16:creationId xmlns:a16="http://schemas.microsoft.com/office/drawing/2014/main" id="{BA54027B-03B4-4BA0-BA04-D68E6BD056CF}"/>
              </a:ext>
            </a:extLst>
          </p:cNvPr>
          <p:cNvGrpSpPr/>
          <p:nvPr/>
        </p:nvGrpSpPr>
        <p:grpSpPr>
          <a:xfrm>
            <a:off x="5814987" y="118633"/>
            <a:ext cx="5910625" cy="680166"/>
            <a:chOff x="5814987" y="118633"/>
            <a:chExt cx="5910625" cy="680166"/>
          </a:xfrm>
        </p:grpSpPr>
        <p:grpSp>
          <p:nvGrpSpPr>
            <p:cNvPr id="12" name="Group 11">
              <a:extLst>
                <a:ext uri="{FF2B5EF4-FFF2-40B4-BE49-F238E27FC236}">
                  <a16:creationId xmlns:a16="http://schemas.microsoft.com/office/drawing/2014/main" id="{A03FDFDF-9F9C-428D-B0D5-23005D3F3741}"/>
                </a:ext>
              </a:extLst>
            </p:cNvPr>
            <p:cNvGrpSpPr/>
            <p:nvPr/>
          </p:nvGrpSpPr>
          <p:grpSpPr>
            <a:xfrm>
              <a:off x="5814987" y="118633"/>
              <a:ext cx="4952027" cy="680166"/>
              <a:chOff x="1778494" y="5667181"/>
              <a:chExt cx="4952027" cy="680166"/>
            </a:xfrm>
          </p:grpSpPr>
          <p:pic>
            <p:nvPicPr>
              <p:cNvPr id="13" name="Picture 12">
                <a:extLst>
                  <a:ext uri="{FF2B5EF4-FFF2-40B4-BE49-F238E27FC236}">
                    <a16:creationId xmlns:a16="http://schemas.microsoft.com/office/drawing/2014/main" id="{CF9CC130-9F3F-4CE2-9CF6-5D588F6D6F3A}"/>
                  </a:ext>
                </a:extLst>
              </p:cNvPr>
              <p:cNvPicPr>
                <a:picLocks noChangeAspect="1"/>
              </p:cNvPicPr>
              <p:nvPr/>
            </p:nvPicPr>
            <p:blipFill>
              <a:blip r:embed="rId8"/>
              <a:stretch>
                <a:fillRect/>
              </a:stretch>
            </p:blipFill>
            <p:spPr>
              <a:xfrm>
                <a:off x="3700620" y="5667181"/>
                <a:ext cx="692593" cy="680166"/>
              </a:xfrm>
              <a:prstGeom prst="rect">
                <a:avLst/>
              </a:prstGeom>
            </p:spPr>
          </p:pic>
          <p:pic>
            <p:nvPicPr>
              <p:cNvPr id="29" name="Picture 28">
                <a:extLst>
                  <a:ext uri="{FF2B5EF4-FFF2-40B4-BE49-F238E27FC236}">
                    <a16:creationId xmlns:a16="http://schemas.microsoft.com/office/drawing/2014/main" id="{C8427D24-FF70-4671-ACB1-2DDF5F271DA8}"/>
                  </a:ext>
                </a:extLst>
              </p:cNvPr>
              <p:cNvPicPr>
                <a:picLocks noChangeAspect="1"/>
              </p:cNvPicPr>
              <p:nvPr/>
            </p:nvPicPr>
            <p:blipFill>
              <a:blip r:embed="rId9"/>
              <a:stretch>
                <a:fillRect/>
              </a:stretch>
            </p:blipFill>
            <p:spPr>
              <a:xfrm>
                <a:off x="1778494" y="5825723"/>
                <a:ext cx="1554480" cy="332271"/>
              </a:xfrm>
              <a:prstGeom prst="rect">
                <a:avLst/>
              </a:prstGeom>
            </p:spPr>
          </p:pic>
          <p:pic>
            <p:nvPicPr>
              <p:cNvPr id="42" name="Picture 41">
                <a:extLst>
                  <a:ext uri="{FF2B5EF4-FFF2-40B4-BE49-F238E27FC236}">
                    <a16:creationId xmlns:a16="http://schemas.microsoft.com/office/drawing/2014/main" id="{7F48CCF4-7396-114F-8415-4C262AD641A5}"/>
                  </a:ext>
                </a:extLst>
              </p:cNvPr>
              <p:cNvPicPr>
                <a:picLocks noChangeAspect="1"/>
              </p:cNvPicPr>
              <p:nvPr/>
            </p:nvPicPr>
            <p:blipFill>
              <a:blip r:embed="rId10"/>
              <a:stretch>
                <a:fillRect/>
              </a:stretch>
            </p:blipFill>
            <p:spPr>
              <a:xfrm>
                <a:off x="4760858" y="5749260"/>
                <a:ext cx="1969663" cy="506666"/>
              </a:xfrm>
              <a:prstGeom prst="rect">
                <a:avLst/>
              </a:prstGeom>
            </p:spPr>
          </p:pic>
        </p:grpSp>
        <p:pic>
          <p:nvPicPr>
            <p:cNvPr id="22" name="Image 1">
              <a:extLst>
                <a:ext uri="{FF2B5EF4-FFF2-40B4-BE49-F238E27FC236}">
                  <a16:creationId xmlns:a16="http://schemas.microsoft.com/office/drawing/2014/main" id="{B38BF4A4-48E1-434E-BAF2-A0EA9ABEA7E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1007136" y="139653"/>
              <a:ext cx="718476" cy="587048"/>
            </a:xfrm>
            <a:prstGeom prst="rect">
              <a:avLst/>
            </a:prstGeom>
          </p:spPr>
        </p:pic>
      </p:grpSp>
    </p:spTree>
    <p:extLst>
      <p:ext uri="{BB962C8B-B14F-4D97-AF65-F5344CB8AC3E}">
        <p14:creationId xmlns:p14="http://schemas.microsoft.com/office/powerpoint/2010/main" val="2331590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EED3115-D455-4DF0-973C-8B39BA4C0054}"/>
              </a:ext>
            </a:extLst>
          </p:cNvPr>
          <p:cNvPicPr>
            <a:picLocks noChangeAspect="1"/>
          </p:cNvPicPr>
          <p:nvPr/>
        </p:nvPicPr>
        <p:blipFill>
          <a:blip r:embed="rId3"/>
          <a:stretch>
            <a:fillRect/>
          </a:stretch>
        </p:blipFill>
        <p:spPr>
          <a:xfrm>
            <a:off x="3235721" y="4529759"/>
            <a:ext cx="2426742" cy="1587632"/>
          </a:xfrm>
          <a:prstGeom prst="rect">
            <a:avLst/>
          </a:prstGeom>
        </p:spPr>
      </p:pic>
      <p:sp>
        <p:nvSpPr>
          <p:cNvPr id="3" name="Title 2">
            <a:extLst>
              <a:ext uri="{FF2B5EF4-FFF2-40B4-BE49-F238E27FC236}">
                <a16:creationId xmlns:a16="http://schemas.microsoft.com/office/drawing/2014/main" id="{4FC6B07F-90B2-4634-995D-37FFEFA6A910}"/>
              </a:ext>
            </a:extLst>
          </p:cNvPr>
          <p:cNvSpPr>
            <a:spLocks noGrp="1"/>
          </p:cNvSpPr>
          <p:nvPr>
            <p:ph type="title"/>
          </p:nvPr>
        </p:nvSpPr>
        <p:spPr>
          <a:xfrm>
            <a:off x="313691" y="309131"/>
            <a:ext cx="11582400" cy="427877"/>
          </a:xfrm>
        </p:spPr>
        <p:txBody>
          <a:bodyPr/>
          <a:lstStyle/>
          <a:p>
            <a:r>
              <a:rPr lang="en-US" dirty="0" err="1"/>
              <a:t>Cryoplant</a:t>
            </a:r>
            <a:r>
              <a:rPr lang="en-US" dirty="0"/>
              <a:t> &amp; Cryogenic Distribution System (CDS)</a:t>
            </a:r>
          </a:p>
        </p:txBody>
      </p:sp>
      <p:sp>
        <p:nvSpPr>
          <p:cNvPr id="10" name="Content Placeholder 2">
            <a:extLst>
              <a:ext uri="{FF2B5EF4-FFF2-40B4-BE49-F238E27FC236}">
                <a16:creationId xmlns:a16="http://schemas.microsoft.com/office/drawing/2014/main" id="{A0993CBD-A6FF-49EC-B7A2-4C0ED770A68A}"/>
              </a:ext>
            </a:extLst>
          </p:cNvPr>
          <p:cNvSpPr txBox="1">
            <a:spLocks/>
          </p:cNvSpPr>
          <p:nvPr/>
        </p:nvSpPr>
        <p:spPr>
          <a:xfrm>
            <a:off x="276312" y="1045325"/>
            <a:ext cx="5598719" cy="5192065"/>
          </a:xfrm>
          <a:prstGeom prst="rect">
            <a:avLst/>
          </a:prstGeom>
          <a:ln>
            <a:solidFill>
              <a:schemeClr val="tx1"/>
            </a:solidFill>
          </a:ln>
        </p:spPr>
        <p:txBody>
          <a:bodyPr lIns="0" tIns="0" rIns="0" bIns="0">
            <a:normAutofit/>
          </a:bodyPr>
          <a:lstStyle>
            <a:lvl1pPr marL="342900" indent="-342900" algn="l" defTabSz="457200" rtl="0" eaLnBrk="1" fontAlgn="base" hangingPunct="1">
              <a:spcBef>
                <a:spcPts val="12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ts val="2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ts val="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ts val="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ts val="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2000" dirty="0">
                <a:solidFill>
                  <a:schemeClr val="accent6"/>
                </a:solidFill>
              </a:rPr>
              <a:t>Jointly developed </a:t>
            </a:r>
            <a:r>
              <a:rPr lang="en-US" sz="2000" dirty="0" err="1">
                <a:solidFill>
                  <a:schemeClr val="accent6"/>
                </a:solidFill>
              </a:rPr>
              <a:t>cryoplant</a:t>
            </a:r>
            <a:r>
              <a:rPr lang="en-US" sz="2000" dirty="0">
                <a:solidFill>
                  <a:schemeClr val="accent6"/>
                </a:solidFill>
              </a:rPr>
              <a:t> specification between DAE and Fermilab </a:t>
            </a:r>
          </a:p>
          <a:p>
            <a:pPr>
              <a:spcBef>
                <a:spcPts val="600"/>
              </a:spcBef>
            </a:pPr>
            <a:r>
              <a:rPr lang="en-US" sz="2000" dirty="0">
                <a:solidFill>
                  <a:schemeClr val="accent6"/>
                </a:solidFill>
              </a:rPr>
              <a:t>DAE issued purchase order for </a:t>
            </a:r>
            <a:r>
              <a:rPr lang="en-US" sz="2000" dirty="0" err="1">
                <a:solidFill>
                  <a:schemeClr val="accent6"/>
                </a:solidFill>
              </a:rPr>
              <a:t>cryoplant</a:t>
            </a:r>
            <a:endParaRPr lang="en-US" sz="2000" dirty="0">
              <a:solidFill>
                <a:schemeClr val="accent6"/>
              </a:solidFill>
            </a:endParaRPr>
          </a:p>
          <a:p>
            <a:pPr>
              <a:spcBef>
                <a:spcPts val="600"/>
              </a:spcBef>
              <a:buClr>
                <a:srgbClr val="00B050"/>
              </a:buClr>
              <a:buFont typeface="Wingdings" panose="05000000000000000000" pitchFamily="2" charset="2"/>
              <a:buChar char="v"/>
            </a:pPr>
            <a:r>
              <a:rPr lang="en-US" sz="2000" b="1" dirty="0">
                <a:solidFill>
                  <a:srgbClr val="00B050"/>
                </a:solidFill>
              </a:rPr>
              <a:t>CD-3A scope</a:t>
            </a:r>
            <a:r>
              <a:rPr lang="en-US" sz="2000" dirty="0">
                <a:solidFill>
                  <a:schemeClr val="accent6"/>
                </a:solidFill>
              </a:rPr>
              <a:t>: </a:t>
            </a:r>
            <a:r>
              <a:rPr lang="en-US" sz="1900" dirty="0">
                <a:solidFill>
                  <a:schemeClr val="accent6"/>
                </a:solidFill>
              </a:rPr>
              <a:t>Cryogenic System Improvement</a:t>
            </a:r>
          </a:p>
          <a:p>
            <a:pPr lvl="1">
              <a:spcBef>
                <a:spcPts val="600"/>
              </a:spcBef>
              <a:buClr>
                <a:srgbClr val="00B050"/>
              </a:buClr>
              <a:buFont typeface="Wingdings" panose="05000000000000000000" pitchFamily="2" charset="2"/>
              <a:buChar char="v"/>
            </a:pPr>
            <a:r>
              <a:rPr lang="en-US" sz="1800" dirty="0"/>
              <a:t> </a:t>
            </a:r>
            <a:r>
              <a:rPr lang="en-US" sz="1800" dirty="0">
                <a:solidFill>
                  <a:schemeClr val="accent6"/>
                </a:solidFill>
              </a:rPr>
              <a:t>Fully integrated with DAE scope</a:t>
            </a:r>
          </a:p>
          <a:p>
            <a:pPr lvl="1">
              <a:spcBef>
                <a:spcPts val="600"/>
              </a:spcBef>
              <a:buClr>
                <a:srgbClr val="00B050"/>
              </a:buClr>
              <a:buFont typeface="Wingdings" panose="05000000000000000000" pitchFamily="2" charset="2"/>
              <a:buChar char="v"/>
            </a:pPr>
            <a:endParaRPr lang="en-US" sz="1800" dirty="0"/>
          </a:p>
        </p:txBody>
      </p:sp>
      <p:pic>
        <p:nvPicPr>
          <p:cNvPr id="29" name="Picture 28">
            <a:extLst>
              <a:ext uri="{FF2B5EF4-FFF2-40B4-BE49-F238E27FC236}">
                <a16:creationId xmlns:a16="http://schemas.microsoft.com/office/drawing/2014/main" id="{7E3D31B7-0878-4373-868E-4AA643F746E0}"/>
              </a:ext>
            </a:extLst>
          </p:cNvPr>
          <p:cNvPicPr>
            <a:picLocks noChangeAspect="1"/>
          </p:cNvPicPr>
          <p:nvPr/>
        </p:nvPicPr>
        <p:blipFill rotWithShape="1">
          <a:blip r:embed="rId4"/>
          <a:srcRect l="22146" r="23293"/>
          <a:stretch/>
        </p:blipFill>
        <p:spPr>
          <a:xfrm>
            <a:off x="2894422" y="4455333"/>
            <a:ext cx="754222" cy="706588"/>
          </a:xfrm>
          <a:prstGeom prst="rect">
            <a:avLst/>
          </a:prstGeom>
        </p:spPr>
      </p:pic>
      <p:pic>
        <p:nvPicPr>
          <p:cNvPr id="30" name="Picture 29">
            <a:extLst>
              <a:ext uri="{FF2B5EF4-FFF2-40B4-BE49-F238E27FC236}">
                <a16:creationId xmlns:a16="http://schemas.microsoft.com/office/drawing/2014/main" id="{752A9085-8DE0-478D-B0DB-455BAE119919}"/>
              </a:ext>
            </a:extLst>
          </p:cNvPr>
          <p:cNvPicPr>
            <a:picLocks noChangeAspect="1"/>
          </p:cNvPicPr>
          <p:nvPr/>
        </p:nvPicPr>
        <p:blipFill>
          <a:blip r:embed="rId5"/>
          <a:stretch>
            <a:fillRect/>
          </a:stretch>
        </p:blipFill>
        <p:spPr>
          <a:xfrm>
            <a:off x="4449092" y="5895600"/>
            <a:ext cx="1388329" cy="296756"/>
          </a:xfrm>
          <a:prstGeom prst="rect">
            <a:avLst/>
          </a:prstGeom>
        </p:spPr>
      </p:pic>
      <p:sp>
        <p:nvSpPr>
          <p:cNvPr id="50" name="Content Placeholder 2">
            <a:extLst>
              <a:ext uri="{FF2B5EF4-FFF2-40B4-BE49-F238E27FC236}">
                <a16:creationId xmlns:a16="http://schemas.microsoft.com/office/drawing/2014/main" id="{63EE25F8-24DC-4FBA-B953-066B4CC29D31}"/>
              </a:ext>
            </a:extLst>
          </p:cNvPr>
          <p:cNvSpPr txBox="1">
            <a:spLocks/>
          </p:cNvSpPr>
          <p:nvPr/>
        </p:nvSpPr>
        <p:spPr>
          <a:xfrm>
            <a:off x="6096000" y="1045325"/>
            <a:ext cx="5934324" cy="5192065"/>
          </a:xfrm>
          <a:prstGeom prst="rect">
            <a:avLst/>
          </a:prstGeom>
          <a:ln>
            <a:solidFill>
              <a:schemeClr val="tx1"/>
            </a:solidFill>
          </a:ln>
        </p:spPr>
        <p:txBody>
          <a:bodyPr lIns="0" tIns="0" rIns="0" bIns="0">
            <a:normAutofit/>
          </a:bodyPr>
          <a:lstStyle>
            <a:lvl1pPr marL="342900" indent="-342900" algn="l" defTabSz="457200" rtl="0" eaLnBrk="1" fontAlgn="base" hangingPunct="1">
              <a:spcBef>
                <a:spcPts val="12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ts val="2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ts val="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ts val="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ts val="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defRPr/>
            </a:pPr>
            <a:r>
              <a:rPr lang="en-US" sz="2000" dirty="0">
                <a:solidFill>
                  <a:srgbClr val="505050">
                    <a:lumMod val="50000"/>
                  </a:srgbClr>
                </a:solidFill>
              </a:rPr>
              <a:t>Designed in collaboration with Fermilab and Wroclaw University of Science and Technology</a:t>
            </a:r>
          </a:p>
          <a:p>
            <a:pPr>
              <a:spcBef>
                <a:spcPts val="600"/>
              </a:spcBef>
              <a:defRPr/>
            </a:pPr>
            <a:r>
              <a:rPr lang="en-US" sz="2000" dirty="0">
                <a:solidFill>
                  <a:srgbClr val="505050">
                    <a:lumMod val="50000"/>
                  </a:srgbClr>
                </a:solidFill>
              </a:rPr>
              <a:t>Final Design completed</a:t>
            </a:r>
          </a:p>
          <a:p>
            <a:pPr>
              <a:spcBef>
                <a:spcPts val="600"/>
              </a:spcBef>
              <a:defRPr/>
            </a:pPr>
            <a:r>
              <a:rPr lang="en-US" sz="2000" dirty="0">
                <a:solidFill>
                  <a:srgbClr val="505050">
                    <a:lumMod val="50000"/>
                  </a:srgbClr>
                </a:solidFill>
              </a:rPr>
              <a:t>3D Models completed</a:t>
            </a:r>
          </a:p>
          <a:p>
            <a:pPr lvl="1">
              <a:spcBef>
                <a:spcPts val="600"/>
              </a:spcBef>
              <a:defRPr/>
            </a:pPr>
            <a:r>
              <a:rPr lang="en-US" sz="1800" dirty="0">
                <a:solidFill>
                  <a:srgbClr val="505050">
                    <a:lumMod val="50000"/>
                  </a:srgbClr>
                </a:solidFill>
              </a:rPr>
              <a:t>Interconnect Transfer Line (ITL)</a:t>
            </a:r>
          </a:p>
          <a:p>
            <a:pPr lvl="1">
              <a:spcBef>
                <a:spcPts val="600"/>
              </a:spcBef>
              <a:defRPr/>
            </a:pPr>
            <a:r>
              <a:rPr lang="en-US" sz="1800" dirty="0">
                <a:solidFill>
                  <a:srgbClr val="505050">
                    <a:lumMod val="50000"/>
                  </a:srgbClr>
                </a:solidFill>
              </a:rPr>
              <a:t>Tunnel Distribution Line (TDL)</a:t>
            </a:r>
          </a:p>
          <a:p>
            <a:pPr>
              <a:spcBef>
                <a:spcPts val="600"/>
              </a:spcBef>
              <a:defRPr/>
            </a:pPr>
            <a:endParaRPr lang="en-US" sz="1800" dirty="0">
              <a:solidFill>
                <a:srgbClr val="505050">
                  <a:lumMod val="50000"/>
                </a:srgbClr>
              </a:solidFill>
            </a:endParaRPr>
          </a:p>
        </p:txBody>
      </p:sp>
      <p:pic>
        <p:nvPicPr>
          <p:cNvPr id="52" name="Picture 51">
            <a:extLst>
              <a:ext uri="{FF2B5EF4-FFF2-40B4-BE49-F238E27FC236}">
                <a16:creationId xmlns:a16="http://schemas.microsoft.com/office/drawing/2014/main" id="{CCC87798-C2FA-4135-8335-04F16758201E}"/>
              </a:ext>
            </a:extLst>
          </p:cNvPr>
          <p:cNvPicPr>
            <a:picLocks noChangeAspect="1"/>
          </p:cNvPicPr>
          <p:nvPr/>
        </p:nvPicPr>
        <p:blipFill>
          <a:blip r:embed="rId6"/>
          <a:stretch>
            <a:fillRect/>
          </a:stretch>
        </p:blipFill>
        <p:spPr>
          <a:xfrm>
            <a:off x="6613157" y="3268981"/>
            <a:ext cx="4207425" cy="2958718"/>
          </a:xfrm>
          <a:prstGeom prst="rect">
            <a:avLst/>
          </a:prstGeom>
        </p:spPr>
      </p:pic>
      <p:sp>
        <p:nvSpPr>
          <p:cNvPr id="15" name="Slide Number Placeholder 5">
            <a:extLst>
              <a:ext uri="{FF2B5EF4-FFF2-40B4-BE49-F238E27FC236}">
                <a16:creationId xmlns:a16="http://schemas.microsoft.com/office/drawing/2014/main" id="{CAC14ED3-F2B5-4FF7-9890-963501C5FFB9}"/>
              </a:ext>
            </a:extLst>
          </p:cNvPr>
          <p:cNvSpPr>
            <a:spLocks noGrp="1"/>
          </p:cNvSpPr>
          <p:nvPr>
            <p:ph type="sldNum" sz="quarter" idx="12"/>
          </p:nvPr>
        </p:nvSpPr>
        <p:spPr>
          <a:xfrm>
            <a:off x="313691" y="6551292"/>
            <a:ext cx="552451" cy="237285"/>
          </a:xfrm>
        </p:spPr>
        <p:txBody>
          <a:bodyPr/>
          <a:lstStyle/>
          <a:p>
            <a:pPr>
              <a:defRPr/>
            </a:pPr>
            <a:fld id="{148C009B-CB69-E04A-B9B3-34B26D69E9CF}" type="slidenum">
              <a:rPr lang="en-US" smtClean="0"/>
              <a:pPr>
                <a:defRPr/>
              </a:pPr>
              <a:t>23</a:t>
            </a:fld>
            <a:endParaRPr lang="en-US" dirty="0"/>
          </a:p>
        </p:txBody>
      </p:sp>
      <p:sp>
        <p:nvSpPr>
          <p:cNvPr id="16" name="Date Placeholder 3">
            <a:extLst>
              <a:ext uri="{FF2B5EF4-FFF2-40B4-BE49-F238E27FC236}">
                <a16:creationId xmlns:a16="http://schemas.microsoft.com/office/drawing/2014/main" id="{4B0907F9-EADD-42D8-AE4D-079648704F1B}"/>
              </a:ext>
            </a:extLst>
          </p:cNvPr>
          <p:cNvSpPr>
            <a:spLocks noGrp="1"/>
          </p:cNvSpPr>
          <p:nvPr>
            <p:ph type="dt" sz="half" idx="10"/>
          </p:nvPr>
        </p:nvSpPr>
        <p:spPr>
          <a:xfrm>
            <a:off x="982436" y="6551292"/>
            <a:ext cx="900491" cy="241300"/>
          </a:xfrm>
        </p:spPr>
        <p:txBody>
          <a:bodyPr/>
          <a:lstStyle/>
          <a:p>
            <a:pPr>
              <a:defRPr/>
            </a:pPr>
            <a:r>
              <a:rPr lang="en-US"/>
              <a:t>17-Feb-2021</a:t>
            </a:r>
            <a:endParaRPr lang="en-US" dirty="0"/>
          </a:p>
        </p:txBody>
      </p:sp>
      <p:sp>
        <p:nvSpPr>
          <p:cNvPr id="17" name="Footer Placeholder 4">
            <a:extLst>
              <a:ext uri="{FF2B5EF4-FFF2-40B4-BE49-F238E27FC236}">
                <a16:creationId xmlns:a16="http://schemas.microsoft.com/office/drawing/2014/main" id="{27541288-BA67-44F0-9593-0F008A625A95}"/>
              </a:ext>
            </a:extLst>
          </p:cNvPr>
          <p:cNvSpPr>
            <a:spLocks noGrp="1"/>
          </p:cNvSpPr>
          <p:nvPr>
            <p:ph type="ftr" sz="quarter" idx="11"/>
          </p:nvPr>
        </p:nvSpPr>
        <p:spPr>
          <a:xfrm>
            <a:off x="2051914" y="6545704"/>
            <a:ext cx="8347199" cy="242873"/>
          </a:xfrm>
        </p:spPr>
        <p:txBody>
          <a:bodyPr/>
          <a:lstStyle/>
          <a:p>
            <a:pPr>
              <a:defRPr/>
            </a:pPr>
            <a:r>
              <a:rPr lang="en-US"/>
              <a:t>Lia Merminga | CD-3A IPR | PIP-II</a:t>
            </a:r>
            <a:endParaRPr lang="en-US" b="1" dirty="0"/>
          </a:p>
        </p:txBody>
      </p:sp>
      <p:pic>
        <p:nvPicPr>
          <p:cNvPr id="51" name="Picture 50">
            <a:extLst>
              <a:ext uri="{FF2B5EF4-FFF2-40B4-BE49-F238E27FC236}">
                <a16:creationId xmlns:a16="http://schemas.microsoft.com/office/drawing/2014/main" id="{C0FE3FB3-FA24-4E70-8DD2-9659DBD6C48B}"/>
              </a:ext>
            </a:extLst>
          </p:cNvPr>
          <p:cNvPicPr>
            <a:picLocks noChangeAspect="1"/>
          </p:cNvPicPr>
          <p:nvPr/>
        </p:nvPicPr>
        <p:blipFill>
          <a:blip r:embed="rId7"/>
          <a:stretch>
            <a:fillRect/>
          </a:stretch>
        </p:blipFill>
        <p:spPr>
          <a:xfrm>
            <a:off x="9645250" y="3259290"/>
            <a:ext cx="2350663" cy="514831"/>
          </a:xfrm>
          <a:prstGeom prst="rect">
            <a:avLst/>
          </a:prstGeom>
          <a:ln>
            <a:solidFill>
              <a:schemeClr val="accent6">
                <a:lumMod val="40000"/>
                <a:lumOff val="60000"/>
              </a:schemeClr>
            </a:solidFill>
          </a:ln>
        </p:spPr>
      </p:pic>
      <p:pic>
        <p:nvPicPr>
          <p:cNvPr id="13" name="Picture 12">
            <a:extLst>
              <a:ext uri="{FF2B5EF4-FFF2-40B4-BE49-F238E27FC236}">
                <a16:creationId xmlns:a16="http://schemas.microsoft.com/office/drawing/2014/main" id="{91DBB691-0DB4-4B6A-8E3F-E0554F616B5A}"/>
              </a:ext>
            </a:extLst>
          </p:cNvPr>
          <p:cNvPicPr>
            <a:picLocks noChangeAspect="1"/>
          </p:cNvPicPr>
          <p:nvPr/>
        </p:nvPicPr>
        <p:blipFill>
          <a:blip r:embed="rId5"/>
          <a:stretch>
            <a:fillRect/>
          </a:stretch>
        </p:blipFill>
        <p:spPr>
          <a:xfrm>
            <a:off x="10502288" y="3829420"/>
            <a:ext cx="1466850" cy="313540"/>
          </a:xfrm>
          <a:prstGeom prst="rect">
            <a:avLst/>
          </a:prstGeom>
        </p:spPr>
      </p:pic>
      <p:pic>
        <p:nvPicPr>
          <p:cNvPr id="2" name="Picture 1">
            <a:extLst>
              <a:ext uri="{FF2B5EF4-FFF2-40B4-BE49-F238E27FC236}">
                <a16:creationId xmlns:a16="http://schemas.microsoft.com/office/drawing/2014/main" id="{473B83FE-74E5-4793-B5F6-A0345D4981BF}"/>
              </a:ext>
            </a:extLst>
          </p:cNvPr>
          <p:cNvPicPr>
            <a:picLocks noChangeAspect="1"/>
          </p:cNvPicPr>
          <p:nvPr/>
        </p:nvPicPr>
        <p:blipFill>
          <a:blip r:embed="rId8"/>
          <a:stretch>
            <a:fillRect/>
          </a:stretch>
        </p:blipFill>
        <p:spPr>
          <a:xfrm>
            <a:off x="510156" y="3094209"/>
            <a:ext cx="5206623" cy="1356578"/>
          </a:xfrm>
          <a:prstGeom prst="rect">
            <a:avLst/>
          </a:prstGeom>
        </p:spPr>
      </p:pic>
      <p:pic>
        <p:nvPicPr>
          <p:cNvPr id="18" name="Picture 17">
            <a:extLst>
              <a:ext uri="{FF2B5EF4-FFF2-40B4-BE49-F238E27FC236}">
                <a16:creationId xmlns:a16="http://schemas.microsoft.com/office/drawing/2014/main" id="{36C6FA05-BA40-4A40-9DCB-4A660ED78940}"/>
              </a:ext>
            </a:extLst>
          </p:cNvPr>
          <p:cNvPicPr>
            <a:picLocks noChangeAspect="1"/>
          </p:cNvPicPr>
          <p:nvPr/>
        </p:nvPicPr>
        <p:blipFill>
          <a:blip r:embed="rId9"/>
          <a:stretch>
            <a:fillRect/>
          </a:stretch>
        </p:blipFill>
        <p:spPr>
          <a:xfrm>
            <a:off x="313691" y="4503308"/>
            <a:ext cx="2564474" cy="1587631"/>
          </a:xfrm>
          <a:prstGeom prst="rect">
            <a:avLst/>
          </a:prstGeom>
        </p:spPr>
      </p:pic>
      <p:sp>
        <p:nvSpPr>
          <p:cNvPr id="21" name="TextBox 20">
            <a:extLst>
              <a:ext uri="{FF2B5EF4-FFF2-40B4-BE49-F238E27FC236}">
                <a16:creationId xmlns:a16="http://schemas.microsoft.com/office/drawing/2014/main" id="{4840B363-B9DC-414B-979A-BAC8F5388DF4}"/>
              </a:ext>
            </a:extLst>
          </p:cNvPr>
          <p:cNvSpPr txBox="1"/>
          <p:nvPr/>
        </p:nvSpPr>
        <p:spPr>
          <a:xfrm>
            <a:off x="3912759" y="2803167"/>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Klebaner </a:t>
            </a:r>
            <a:endParaRPr lang="en-US" sz="16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2204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1">
            <a:extLst>
              <a:ext uri="{FF2B5EF4-FFF2-40B4-BE49-F238E27FC236}">
                <a16:creationId xmlns:a16="http://schemas.microsoft.com/office/drawing/2014/main" id="{02FBB7D0-26F5-4733-9D2C-3B09A934921C}"/>
              </a:ext>
            </a:extLst>
          </p:cNvPr>
          <p:cNvSpPr txBox="1">
            <a:spLocks/>
          </p:cNvSpPr>
          <p:nvPr/>
        </p:nvSpPr>
        <p:spPr>
          <a:xfrm>
            <a:off x="194278" y="818193"/>
            <a:ext cx="8080445" cy="5468569"/>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200" dirty="0">
                <a:solidFill>
                  <a:schemeClr val="accent6">
                    <a:lumMod val="50000"/>
                  </a:schemeClr>
                </a:solidFill>
              </a:rPr>
              <a:t>Design, procurement, fabrication, and testing of various accelerator system hardware and software including</a:t>
            </a:r>
            <a:r>
              <a:rPr lang="en-US" dirty="0">
                <a:solidFill>
                  <a:schemeClr val="accent6">
                    <a:lumMod val="50000"/>
                  </a:schemeClr>
                </a:solidFill>
              </a:rPr>
              <a:t>:</a:t>
            </a:r>
          </a:p>
          <a:p>
            <a:pPr lvl="1"/>
            <a:r>
              <a:rPr lang="en-US" sz="2000" dirty="0">
                <a:solidFill>
                  <a:schemeClr val="tx2"/>
                </a:solidFill>
              </a:rPr>
              <a:t>Machine Protection Systems, High Power RF &amp; RF distribution, Low Level RF, Magnets &amp; Power Supplies; Vacuum; Controls; Safety Systems; Beam Instrumentation</a:t>
            </a:r>
          </a:p>
          <a:p>
            <a:r>
              <a:rPr lang="en-US" sz="2200" dirty="0">
                <a:solidFill>
                  <a:schemeClr val="accent6">
                    <a:lumMod val="50000"/>
                  </a:schemeClr>
                </a:solidFill>
              </a:rPr>
              <a:t>Focus</a:t>
            </a:r>
            <a:r>
              <a:rPr lang="en-US" dirty="0">
                <a:solidFill>
                  <a:schemeClr val="accent6">
                    <a:lumMod val="50000"/>
                  </a:schemeClr>
                </a:solidFill>
              </a:rPr>
              <a:t>:</a:t>
            </a:r>
          </a:p>
          <a:p>
            <a:pPr lvl="1"/>
            <a:r>
              <a:rPr lang="en-US" sz="2000" dirty="0">
                <a:solidFill>
                  <a:schemeClr val="tx2"/>
                </a:solidFill>
              </a:rPr>
              <a:t>PIP2IT support for beam operation and SRF testing</a:t>
            </a:r>
            <a:endParaRPr lang="en-US" dirty="0">
              <a:solidFill>
                <a:schemeClr val="tx2"/>
              </a:solidFill>
            </a:endParaRPr>
          </a:p>
          <a:p>
            <a:pPr lvl="1"/>
            <a:r>
              <a:rPr lang="en-US" sz="2000" dirty="0">
                <a:solidFill>
                  <a:schemeClr val="tx2"/>
                </a:solidFill>
              </a:rPr>
              <a:t>Maturing PIP-II technical designs </a:t>
            </a:r>
          </a:p>
          <a:p>
            <a:r>
              <a:rPr lang="en-US" sz="2267" dirty="0">
                <a:solidFill>
                  <a:schemeClr val="accent6"/>
                </a:solidFill>
              </a:rPr>
              <a:t>Highlights:</a:t>
            </a:r>
            <a:r>
              <a:rPr lang="en-US" sz="2267" dirty="0">
                <a:solidFill>
                  <a:schemeClr val="tx2"/>
                </a:solidFill>
              </a:rPr>
              <a:t> </a:t>
            </a:r>
          </a:p>
          <a:p>
            <a:pPr lvl="1"/>
            <a:r>
              <a:rPr lang="en-US" sz="2000" dirty="0">
                <a:solidFill>
                  <a:schemeClr val="tx1"/>
                </a:solidFill>
                <a:cs typeface="Helvetica"/>
              </a:rPr>
              <a:t>Eight ECIL/BARC 325 MHz 7 kW amplifiers power SSR1 cavities,  support beam tests</a:t>
            </a:r>
          </a:p>
          <a:p>
            <a:pPr lvl="1"/>
            <a:r>
              <a:rPr lang="en-US" sz="2000" dirty="0">
                <a:solidFill>
                  <a:schemeClr val="tx1"/>
                </a:solidFill>
                <a:cs typeface="Helvetica"/>
              </a:rPr>
              <a:t>LLRF/RFPI with resonance control operational in HWR, SSR1 </a:t>
            </a:r>
          </a:p>
          <a:p>
            <a:pPr lvl="1"/>
            <a:r>
              <a:rPr lang="en-US" sz="2000" dirty="0">
                <a:solidFill>
                  <a:schemeClr val="tx1"/>
                </a:solidFill>
                <a:cs typeface="Helvetica"/>
              </a:rPr>
              <a:t>Laser profile monitor installation complete, first profile measured</a:t>
            </a:r>
          </a:p>
          <a:p>
            <a:pPr lvl="1"/>
            <a:r>
              <a:rPr lang="en-US" sz="2000" dirty="0">
                <a:solidFill>
                  <a:schemeClr val="tx1"/>
                </a:solidFill>
                <a:cs typeface="Helvetica"/>
              </a:rPr>
              <a:t>MPS focus on increasing beam pulse length up to 550 µs</a:t>
            </a:r>
          </a:p>
          <a:p>
            <a:pPr lvl="2"/>
            <a:r>
              <a:rPr lang="en-US" sz="1867" dirty="0">
                <a:solidFill>
                  <a:schemeClr val="tx1"/>
                </a:solidFill>
                <a:cs typeface="Helvetica"/>
              </a:rPr>
              <a:t>Low energy loss detector (diamond detector) installed</a:t>
            </a:r>
          </a:p>
          <a:p>
            <a:pPr lvl="1"/>
            <a:endParaRPr lang="en-US" sz="2000" dirty="0">
              <a:solidFill>
                <a:schemeClr val="tx2"/>
              </a:solidFill>
            </a:endParaRPr>
          </a:p>
          <a:p>
            <a:pPr lvl="1"/>
            <a:endParaRPr lang="en-US" sz="2000" dirty="0">
              <a:solidFill>
                <a:schemeClr val="tx2"/>
              </a:solidFill>
            </a:endParaRPr>
          </a:p>
        </p:txBody>
      </p:sp>
      <p:sp>
        <p:nvSpPr>
          <p:cNvPr id="3" name="Title 2">
            <a:extLst>
              <a:ext uri="{FF2B5EF4-FFF2-40B4-BE49-F238E27FC236}">
                <a16:creationId xmlns:a16="http://schemas.microsoft.com/office/drawing/2014/main" id="{E94FF238-5948-4875-85E5-3A2CE15FE37B}"/>
              </a:ext>
            </a:extLst>
          </p:cNvPr>
          <p:cNvSpPr>
            <a:spLocks noGrp="1"/>
          </p:cNvSpPr>
          <p:nvPr>
            <p:ph type="title"/>
          </p:nvPr>
        </p:nvSpPr>
        <p:spPr/>
        <p:txBody>
          <a:bodyPr/>
          <a:lstStyle/>
          <a:p>
            <a:r>
              <a:rPr lang="en-US" dirty="0">
                <a:solidFill>
                  <a:schemeClr val="tx2"/>
                </a:solidFill>
              </a:rPr>
              <a:t>Accelerator Systems</a:t>
            </a:r>
          </a:p>
        </p:txBody>
      </p:sp>
      <p:sp>
        <p:nvSpPr>
          <p:cNvPr id="4" name="Date Placeholder 3">
            <a:extLst>
              <a:ext uri="{FF2B5EF4-FFF2-40B4-BE49-F238E27FC236}">
                <a16:creationId xmlns:a16="http://schemas.microsoft.com/office/drawing/2014/main" id="{0BC0467C-43CC-44B8-8CCC-5868CCB5EE56}"/>
              </a:ext>
            </a:extLst>
          </p:cNvPr>
          <p:cNvSpPr>
            <a:spLocks noGrp="1"/>
          </p:cNvSpPr>
          <p:nvPr>
            <p:ph type="dt" sz="half" idx="2"/>
          </p:nvPr>
        </p:nvSpPr>
        <p:spPr>
          <a:xfrm>
            <a:off x="941012" y="6547067"/>
            <a:ext cx="940025"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endParaRPr lang="en-US" dirty="0"/>
          </a:p>
        </p:txBody>
      </p:sp>
      <p:sp>
        <p:nvSpPr>
          <p:cNvPr id="5" name="Footer Placeholder 4">
            <a:extLst>
              <a:ext uri="{FF2B5EF4-FFF2-40B4-BE49-F238E27FC236}">
                <a16:creationId xmlns:a16="http://schemas.microsoft.com/office/drawing/2014/main" id="{60C9888D-D1AE-4056-A89D-13C460C9E402}"/>
              </a:ext>
            </a:extLst>
          </p:cNvPr>
          <p:cNvSpPr>
            <a:spLocks noGrp="1"/>
          </p:cNvSpPr>
          <p:nvPr>
            <p:ph type="ftr" sz="quarter" idx="3"/>
          </p:nvPr>
        </p:nvSpPr>
        <p:spPr>
          <a:xfrm>
            <a:off x="3197448" y="6554737"/>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E00CAC6C-67C2-4101-A465-9F555B8B1E7A}"/>
              </a:ext>
            </a:extLst>
          </p:cNvPr>
          <p:cNvSpPr>
            <a:spLocks noGrp="1"/>
          </p:cNvSpPr>
          <p:nvPr>
            <p:ph type="sldNum" sz="quarter" idx="4"/>
          </p:nvPr>
        </p:nvSpPr>
        <p:spPr>
          <a:xfrm>
            <a:off x="304800" y="6536077"/>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24</a:t>
            </a:fld>
            <a:endParaRPr lang="en-US" dirty="0"/>
          </a:p>
        </p:txBody>
      </p:sp>
      <p:sp>
        <p:nvSpPr>
          <p:cNvPr id="22" name="TextBox 21">
            <a:extLst>
              <a:ext uri="{FF2B5EF4-FFF2-40B4-BE49-F238E27FC236}">
                <a16:creationId xmlns:a16="http://schemas.microsoft.com/office/drawing/2014/main" id="{BA9D6D67-FAB2-4626-A099-CA9726581724}"/>
              </a:ext>
            </a:extLst>
          </p:cNvPr>
          <p:cNvSpPr txBox="1"/>
          <p:nvPr/>
        </p:nvSpPr>
        <p:spPr>
          <a:xfrm>
            <a:off x="8165142" y="5878621"/>
            <a:ext cx="4180120" cy="338554"/>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ECIL/BARC 325 MHz, 7 kW RF amplifiers</a:t>
            </a:r>
            <a:endParaRPr lang="en-IN" sz="1600"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1C7E8809-56F5-4C0C-9D21-2BAB7B285611}"/>
              </a:ext>
            </a:extLst>
          </p:cNvPr>
          <p:cNvGrpSpPr/>
          <p:nvPr/>
        </p:nvGrpSpPr>
        <p:grpSpPr>
          <a:xfrm>
            <a:off x="5335191" y="71068"/>
            <a:ext cx="6757417" cy="789243"/>
            <a:chOff x="5232321" y="48422"/>
            <a:chExt cx="6757417" cy="789243"/>
          </a:xfrm>
        </p:grpSpPr>
        <p:grpSp>
          <p:nvGrpSpPr>
            <p:cNvPr id="18" name="Group 17">
              <a:extLst>
                <a:ext uri="{FF2B5EF4-FFF2-40B4-BE49-F238E27FC236}">
                  <a16:creationId xmlns:a16="http://schemas.microsoft.com/office/drawing/2014/main" id="{A253D1D3-4F2D-4FF7-81CA-9778444AF781}"/>
                </a:ext>
              </a:extLst>
            </p:cNvPr>
            <p:cNvGrpSpPr/>
            <p:nvPr/>
          </p:nvGrpSpPr>
          <p:grpSpPr>
            <a:xfrm>
              <a:off x="7932413" y="72623"/>
              <a:ext cx="4057325" cy="541851"/>
              <a:chOff x="5042146" y="1964577"/>
              <a:chExt cx="4057325" cy="541851"/>
            </a:xfrm>
          </p:grpSpPr>
          <p:pic>
            <p:nvPicPr>
              <p:cNvPr id="14" name="Picture 13">
                <a:extLst>
                  <a:ext uri="{FF2B5EF4-FFF2-40B4-BE49-F238E27FC236}">
                    <a16:creationId xmlns:a16="http://schemas.microsoft.com/office/drawing/2014/main" id="{8B06DD6F-7DF1-4A73-8FD4-C101CC2C9689}"/>
                  </a:ext>
                </a:extLst>
              </p:cNvPr>
              <p:cNvPicPr>
                <a:picLocks noChangeAspect="1"/>
              </p:cNvPicPr>
              <p:nvPr/>
            </p:nvPicPr>
            <p:blipFill>
              <a:blip r:embed="rId3"/>
              <a:stretch>
                <a:fillRect/>
              </a:stretch>
            </p:blipFill>
            <p:spPr>
              <a:xfrm>
                <a:off x="7124635" y="2021549"/>
                <a:ext cx="1974836" cy="484879"/>
              </a:xfrm>
              <a:prstGeom prst="rect">
                <a:avLst/>
              </a:prstGeom>
            </p:spPr>
          </p:pic>
          <p:pic>
            <p:nvPicPr>
              <p:cNvPr id="16" name="Picture 15">
                <a:extLst>
                  <a:ext uri="{FF2B5EF4-FFF2-40B4-BE49-F238E27FC236}">
                    <a16:creationId xmlns:a16="http://schemas.microsoft.com/office/drawing/2014/main" id="{A8B62640-C262-4330-BDA9-329B81958B1F}"/>
                  </a:ext>
                </a:extLst>
              </p:cNvPr>
              <p:cNvPicPr>
                <a:picLocks noChangeAspect="1"/>
              </p:cNvPicPr>
              <p:nvPr/>
            </p:nvPicPr>
            <p:blipFill>
              <a:blip r:embed="rId4"/>
              <a:stretch>
                <a:fillRect/>
              </a:stretch>
            </p:blipFill>
            <p:spPr>
              <a:xfrm>
                <a:off x="5042146" y="1964577"/>
                <a:ext cx="1974836" cy="497068"/>
              </a:xfrm>
              <a:prstGeom prst="rect">
                <a:avLst/>
              </a:prstGeom>
            </p:spPr>
          </p:pic>
        </p:grpSp>
        <p:pic>
          <p:nvPicPr>
            <p:cNvPr id="23" name="Picture 91">
              <a:extLst>
                <a:ext uri="{FF2B5EF4-FFF2-40B4-BE49-F238E27FC236}">
                  <a16:creationId xmlns:a16="http://schemas.microsoft.com/office/drawing/2014/main" id="{F3E2B308-DEB1-4034-A120-712CA22500BC}"/>
                </a:ext>
              </a:extLst>
            </p:cNvPr>
            <p:cNvPicPr>
              <a:picLocks noChangeAspect="1" noChangeArrowheads="1"/>
            </p:cNvPicPr>
            <p:nvPr/>
          </p:nvPicPr>
          <p:blipFill>
            <a:blip r:embed="rId5" cstate="print"/>
            <a:srcRect/>
            <a:stretch>
              <a:fillRect/>
            </a:stretch>
          </p:blipFill>
          <p:spPr bwMode="auto">
            <a:xfrm>
              <a:off x="7062216" y="48422"/>
              <a:ext cx="767659" cy="789243"/>
            </a:xfrm>
            <a:prstGeom prst="rect">
              <a:avLst/>
            </a:prstGeom>
            <a:noFill/>
            <a:ln w="9525">
              <a:noFill/>
              <a:miter lim="800000"/>
              <a:headEnd/>
              <a:tailEnd/>
            </a:ln>
          </p:spPr>
        </p:pic>
        <p:pic>
          <p:nvPicPr>
            <p:cNvPr id="20" name="Picture 19">
              <a:extLst>
                <a:ext uri="{FF2B5EF4-FFF2-40B4-BE49-F238E27FC236}">
                  <a16:creationId xmlns:a16="http://schemas.microsoft.com/office/drawing/2014/main" id="{39FA851E-C8DC-4843-BC18-BA96E731066C}"/>
                </a:ext>
              </a:extLst>
            </p:cNvPr>
            <p:cNvPicPr>
              <a:picLocks noChangeAspect="1"/>
            </p:cNvPicPr>
            <p:nvPr/>
          </p:nvPicPr>
          <p:blipFill>
            <a:blip r:embed="rId6"/>
            <a:stretch>
              <a:fillRect/>
            </a:stretch>
          </p:blipFill>
          <p:spPr>
            <a:xfrm>
              <a:off x="5232321" y="200468"/>
              <a:ext cx="1727357" cy="369223"/>
            </a:xfrm>
            <a:prstGeom prst="rect">
              <a:avLst/>
            </a:prstGeom>
          </p:spPr>
        </p:pic>
      </p:grpSp>
      <p:grpSp>
        <p:nvGrpSpPr>
          <p:cNvPr id="11" name="Group 10">
            <a:extLst>
              <a:ext uri="{FF2B5EF4-FFF2-40B4-BE49-F238E27FC236}">
                <a16:creationId xmlns:a16="http://schemas.microsoft.com/office/drawing/2014/main" id="{028B7A40-0036-4494-BBDA-4B89DD6E318E}"/>
              </a:ext>
            </a:extLst>
          </p:cNvPr>
          <p:cNvGrpSpPr/>
          <p:nvPr/>
        </p:nvGrpSpPr>
        <p:grpSpPr>
          <a:xfrm>
            <a:off x="8546956" y="896529"/>
            <a:ext cx="3450766" cy="2467106"/>
            <a:chOff x="5385776" y="1678208"/>
            <a:chExt cx="3387185" cy="2307672"/>
          </a:xfrm>
        </p:grpSpPr>
        <p:pic>
          <p:nvPicPr>
            <p:cNvPr id="28" name="Picture 27" descr="A group of people standing in front of a store&#10;&#10;Description automatically generated">
              <a:extLst>
                <a:ext uri="{FF2B5EF4-FFF2-40B4-BE49-F238E27FC236}">
                  <a16:creationId xmlns:a16="http://schemas.microsoft.com/office/drawing/2014/main" id="{2A81B119-551F-45F3-926A-8D59909428BE}"/>
                </a:ext>
              </a:extLst>
            </p:cNvPr>
            <p:cNvPicPr>
              <a:picLocks noChangeAspect="1"/>
            </p:cNvPicPr>
            <p:nvPr/>
          </p:nvPicPr>
          <p:blipFill>
            <a:blip r:embed="rId7"/>
            <a:stretch>
              <a:fillRect/>
            </a:stretch>
          </p:blipFill>
          <p:spPr>
            <a:xfrm>
              <a:off x="5888757" y="1678208"/>
              <a:ext cx="2347582" cy="1760687"/>
            </a:xfrm>
            <a:prstGeom prst="rect">
              <a:avLst/>
            </a:prstGeom>
          </p:spPr>
        </p:pic>
        <p:sp>
          <p:nvSpPr>
            <p:cNvPr id="29" name="TextBox 28">
              <a:extLst>
                <a:ext uri="{FF2B5EF4-FFF2-40B4-BE49-F238E27FC236}">
                  <a16:creationId xmlns:a16="http://schemas.microsoft.com/office/drawing/2014/main" id="{3BCBA811-9D8D-4CB8-BFB1-09C6A75B3AED}"/>
                </a:ext>
              </a:extLst>
            </p:cNvPr>
            <p:cNvSpPr txBox="1"/>
            <p:nvPr/>
          </p:nvSpPr>
          <p:spPr>
            <a:xfrm>
              <a:off x="5385776" y="3438895"/>
              <a:ext cx="3387185" cy="546985"/>
            </a:xfrm>
            <a:prstGeom prst="rect">
              <a:avLst/>
            </a:prstGeom>
            <a:noFill/>
          </p:spPr>
          <p:txBody>
            <a:bodyPr wrap="square" rtlCol="0">
              <a:spAutoFit/>
            </a:bodyPr>
            <a:lstStyle/>
            <a:p>
              <a:pPr algn="ctr"/>
              <a:r>
                <a:rPr lang="en-US" sz="1600" dirty="0">
                  <a:latin typeface="Helvetica" panose="020B0604020202020204" pitchFamily="34" charset="0"/>
                  <a:cs typeface="Helvetica" panose="020B0604020202020204" pitchFamily="34" charset="0"/>
                </a:rPr>
                <a:t>First ECIL/BARC 325 MHz, 7 kW RF amplifier at Fermilab – Feb 2020 </a:t>
              </a:r>
              <a:endParaRPr lang="en-IN" sz="1600" dirty="0">
                <a:latin typeface="Helvetica" panose="020B0604020202020204" pitchFamily="34" charset="0"/>
                <a:cs typeface="Helvetica" panose="020B0604020202020204" pitchFamily="34" charset="0"/>
              </a:endParaRPr>
            </a:p>
          </p:txBody>
        </p:sp>
      </p:grpSp>
      <p:pic>
        <p:nvPicPr>
          <p:cNvPr id="24" name="Content Placeholder 7" descr="Graphical user interface&#10;&#10;Description automatically generated">
            <a:extLst>
              <a:ext uri="{FF2B5EF4-FFF2-40B4-BE49-F238E27FC236}">
                <a16:creationId xmlns:a16="http://schemas.microsoft.com/office/drawing/2014/main" id="{96C26DE4-86EE-4F40-8672-142ADC099073}"/>
              </a:ext>
            </a:extLst>
          </p:cNvPr>
          <p:cNvPicPr>
            <a:picLocks noChangeAspect="1"/>
          </p:cNvPicPr>
          <p:nvPr/>
        </p:nvPicPr>
        <p:blipFill>
          <a:blip r:embed="rId8"/>
          <a:stretch>
            <a:fillRect/>
          </a:stretch>
        </p:blipFill>
        <p:spPr>
          <a:xfrm rot="10800000">
            <a:off x="8668346" y="3429000"/>
            <a:ext cx="3262056" cy="2446542"/>
          </a:xfrm>
          <a:prstGeom prst="rect">
            <a:avLst/>
          </a:prstGeom>
        </p:spPr>
      </p:pic>
    </p:spTree>
    <p:extLst>
      <p:ext uri="{BB962C8B-B14F-4D97-AF65-F5344CB8AC3E}">
        <p14:creationId xmlns:p14="http://schemas.microsoft.com/office/powerpoint/2010/main" val="3780129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A group of people in a room&#10;&#10;Description automatically generated">
            <a:extLst>
              <a:ext uri="{FF2B5EF4-FFF2-40B4-BE49-F238E27FC236}">
                <a16:creationId xmlns:a16="http://schemas.microsoft.com/office/drawing/2014/main" id="{B74AC48E-73BD-4DEF-A5FF-97B83A87E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650" y="767333"/>
            <a:ext cx="4991437" cy="33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9DD60E56-3FA3-41DD-836F-FBEF8804159B}"/>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25</a:t>
            </a:fld>
            <a:endParaRPr lang="en-US"/>
          </a:p>
        </p:txBody>
      </p:sp>
      <p:sp>
        <p:nvSpPr>
          <p:cNvPr id="6" name="Date Placeholder 5">
            <a:extLst>
              <a:ext uri="{FF2B5EF4-FFF2-40B4-BE49-F238E27FC236}">
                <a16:creationId xmlns:a16="http://schemas.microsoft.com/office/drawing/2014/main" id="{D0A617CA-11EE-46E3-8FFB-D3A90CD8524B}"/>
              </a:ext>
            </a:extLst>
          </p:cNvPr>
          <p:cNvSpPr>
            <a:spLocks noGrp="1"/>
          </p:cNvSpPr>
          <p:nvPr>
            <p:ph type="dt" sz="half" idx="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p>
        </p:txBody>
      </p:sp>
      <p:grpSp>
        <p:nvGrpSpPr>
          <p:cNvPr id="5" name="Group 4">
            <a:extLst>
              <a:ext uri="{FF2B5EF4-FFF2-40B4-BE49-F238E27FC236}">
                <a16:creationId xmlns:a16="http://schemas.microsoft.com/office/drawing/2014/main" id="{BA754C8B-ADFA-40BF-97AC-605ECB52CFAF}"/>
              </a:ext>
            </a:extLst>
          </p:cNvPr>
          <p:cNvGrpSpPr/>
          <p:nvPr/>
        </p:nvGrpSpPr>
        <p:grpSpPr>
          <a:xfrm>
            <a:off x="90038" y="1043200"/>
            <a:ext cx="1413568" cy="3067489"/>
            <a:chOff x="90038" y="1043200"/>
            <a:chExt cx="1413568" cy="3067489"/>
          </a:xfrm>
        </p:grpSpPr>
        <p:pic>
          <p:nvPicPr>
            <p:cNvPr id="67595" name="Picture 6">
              <a:extLst>
                <a:ext uri="{FF2B5EF4-FFF2-40B4-BE49-F238E27FC236}">
                  <a16:creationId xmlns:a16="http://schemas.microsoft.com/office/drawing/2014/main" id="{C102D067-533A-4567-ADDE-A0CE35DFD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8" y="2433982"/>
              <a:ext cx="1413568" cy="34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0">
              <a:extLst>
                <a:ext uri="{FF2B5EF4-FFF2-40B4-BE49-F238E27FC236}">
                  <a16:creationId xmlns:a16="http://schemas.microsoft.com/office/drawing/2014/main" id="{92562A28-918C-4B32-9F56-27CF6B225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72" y="3283602"/>
              <a:ext cx="8255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mage result">
              <a:extLst>
                <a:ext uri="{FF2B5EF4-FFF2-40B4-BE49-F238E27FC236}">
                  <a16:creationId xmlns:a16="http://schemas.microsoft.com/office/drawing/2014/main" id="{C865C583-3D22-4D3B-B8A9-142EACBA12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468" y="1043200"/>
              <a:ext cx="950381" cy="49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Image result">
              <a:extLst>
                <a:ext uri="{FF2B5EF4-FFF2-40B4-BE49-F238E27FC236}">
                  <a16:creationId xmlns:a16="http://schemas.microsoft.com/office/drawing/2014/main" id="{494B033F-7B33-B242-ADB0-999D1D849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468" y="1672854"/>
              <a:ext cx="950381" cy="62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a:extLst>
                <a:ext uri="{FF2B5EF4-FFF2-40B4-BE49-F238E27FC236}">
                  <a16:creationId xmlns:a16="http://schemas.microsoft.com/office/drawing/2014/main" id="{CE0269CF-B928-46F1-9120-AAF694CD41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83" y="2809470"/>
              <a:ext cx="1322771" cy="44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group of people in a room&#10;&#10;Description automatically generated">
            <a:extLst>
              <a:ext uri="{FF2B5EF4-FFF2-40B4-BE49-F238E27FC236}">
                <a16:creationId xmlns:a16="http://schemas.microsoft.com/office/drawing/2014/main" id="{577BA112-41FA-4424-A12C-97130B17E81E}"/>
              </a:ext>
            </a:extLst>
          </p:cNvPr>
          <p:cNvPicPr>
            <a:picLocks noChangeAspect="1"/>
          </p:cNvPicPr>
          <p:nvPr/>
        </p:nvPicPr>
        <p:blipFill>
          <a:blip r:embed="rId9"/>
          <a:stretch>
            <a:fillRect/>
          </a:stretch>
        </p:blipFill>
        <p:spPr>
          <a:xfrm>
            <a:off x="8225819" y="3999182"/>
            <a:ext cx="2522394" cy="1892192"/>
          </a:xfrm>
          <a:prstGeom prst="rect">
            <a:avLst/>
          </a:prstGeom>
        </p:spPr>
      </p:pic>
      <p:pic>
        <p:nvPicPr>
          <p:cNvPr id="4" name="Picture 3">
            <a:extLst>
              <a:ext uri="{FF2B5EF4-FFF2-40B4-BE49-F238E27FC236}">
                <a16:creationId xmlns:a16="http://schemas.microsoft.com/office/drawing/2014/main" id="{64B3DC1F-F731-4D9C-95E2-68E268983831}"/>
              </a:ext>
            </a:extLst>
          </p:cNvPr>
          <p:cNvPicPr>
            <a:picLocks noChangeAspect="1"/>
          </p:cNvPicPr>
          <p:nvPr/>
        </p:nvPicPr>
        <p:blipFill>
          <a:blip r:embed="rId10"/>
          <a:stretch>
            <a:fillRect/>
          </a:stretch>
        </p:blipFill>
        <p:spPr>
          <a:xfrm>
            <a:off x="613910" y="4154373"/>
            <a:ext cx="7218916" cy="1501012"/>
          </a:xfrm>
          <a:prstGeom prst="rect">
            <a:avLst/>
          </a:prstGeom>
        </p:spPr>
      </p:pic>
      <p:sp>
        <p:nvSpPr>
          <p:cNvPr id="2" name="TextBox 1">
            <a:extLst>
              <a:ext uri="{FF2B5EF4-FFF2-40B4-BE49-F238E27FC236}">
                <a16:creationId xmlns:a16="http://schemas.microsoft.com/office/drawing/2014/main" id="{EF909567-A996-4C90-9568-C92D2A0BA5D0}"/>
              </a:ext>
            </a:extLst>
          </p:cNvPr>
          <p:cNvSpPr txBox="1"/>
          <p:nvPr/>
        </p:nvSpPr>
        <p:spPr>
          <a:xfrm>
            <a:off x="10748213" y="1090599"/>
            <a:ext cx="1282723" cy="707886"/>
          </a:xfrm>
          <a:prstGeom prst="rect">
            <a:avLst/>
          </a:prstGeom>
          <a:solidFill>
            <a:schemeClr val="bg1"/>
          </a:solidFill>
          <a:ln>
            <a:solidFill>
              <a:schemeClr val="bg1"/>
            </a:solidFill>
          </a:ln>
        </p:spPr>
        <p:txBody>
          <a:bodyPr wrap="none" rtlCol="0">
            <a:spAutoFit/>
          </a:bodyPr>
          <a:lstStyle/>
          <a:p>
            <a:r>
              <a:rPr lang="en-US" sz="2000" b="1" dirty="0">
                <a:solidFill>
                  <a:srgbClr val="00B050"/>
                </a:solidFill>
                <a:latin typeface="Helvetica" panose="020B0604020202020204" pitchFamily="34" charset="0"/>
                <a:cs typeface="Helvetica" panose="020B0604020202020204" pitchFamily="34" charset="0"/>
              </a:rPr>
              <a:t>17.2 MeV</a:t>
            </a:r>
          </a:p>
          <a:p>
            <a:r>
              <a:rPr lang="en-US" sz="2000" b="1" dirty="0">
                <a:solidFill>
                  <a:srgbClr val="00B050"/>
                </a:solidFill>
                <a:latin typeface="Helvetica" panose="020B0604020202020204" pitchFamily="34" charset="0"/>
                <a:cs typeface="Helvetica" panose="020B0604020202020204" pitchFamily="34" charset="0"/>
              </a:rPr>
              <a:t>achieved</a:t>
            </a:r>
          </a:p>
        </p:txBody>
      </p:sp>
      <p:sp>
        <p:nvSpPr>
          <p:cNvPr id="3" name="Footer Placeholder 2">
            <a:extLst>
              <a:ext uri="{FF2B5EF4-FFF2-40B4-BE49-F238E27FC236}">
                <a16:creationId xmlns:a16="http://schemas.microsoft.com/office/drawing/2014/main" id="{BCE6BF2D-C245-46D8-953F-E3A449987931}"/>
              </a:ext>
            </a:extLst>
          </p:cNvPr>
          <p:cNvSpPr>
            <a:spLocks noGrp="1"/>
          </p:cNvSpPr>
          <p:nvPr>
            <p:ph type="ftr" sz="quarter" idx="11"/>
          </p:nvPr>
        </p:nvSpPr>
        <p:spPr/>
        <p:txBody>
          <a:bodyPr/>
          <a:lstStyle/>
          <a:p>
            <a:pPr>
              <a:defRPr/>
            </a:pPr>
            <a:r>
              <a:rPr lang="en-US"/>
              <a:t>Lia Merminga | CD-3A IPR | PIP-II</a:t>
            </a:r>
            <a:endParaRPr lang="en-US" dirty="0"/>
          </a:p>
        </p:txBody>
      </p:sp>
      <p:sp>
        <p:nvSpPr>
          <p:cNvPr id="27" name="Rectangle 63">
            <a:extLst>
              <a:ext uri="{FF2B5EF4-FFF2-40B4-BE49-F238E27FC236}">
                <a16:creationId xmlns:a16="http://schemas.microsoft.com/office/drawing/2014/main" id="{78361DD1-72B3-4D12-B8BD-575E7D351EB0}"/>
              </a:ext>
            </a:extLst>
          </p:cNvPr>
          <p:cNvSpPr>
            <a:spLocks noChangeArrowheads="1"/>
          </p:cNvSpPr>
          <p:nvPr/>
        </p:nvSpPr>
        <p:spPr bwMode="auto">
          <a:xfrm>
            <a:off x="0" y="5944976"/>
            <a:ext cx="12192000" cy="9233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defRPr sz="2400" b="1">
                <a:solidFill>
                  <a:srgbClr val="002060"/>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defRPr>
                <a:solidFill>
                  <a:schemeClr val="tx1"/>
                </a:solidFill>
                <a:latin typeface="Arial" panose="020B0604020202020204" pitchFamily="34" charset="0"/>
              </a:defRPr>
            </a:lvl3pPr>
            <a:lvl4pPr marL="1600200" indent="-228600" defTabSz="457200">
              <a:spcBef>
                <a:spcPct val="20000"/>
              </a:spcBef>
              <a:buChar char="–"/>
              <a:defRPr>
                <a:solidFill>
                  <a:schemeClr val="tx1"/>
                </a:solidFill>
                <a:latin typeface="Arial" panose="020B0604020202020204" pitchFamily="34" charset="0"/>
              </a:defRPr>
            </a:lvl4pPr>
            <a:lvl5pPr marL="2057400" indent="-228600" defTabSz="457200">
              <a:spcBef>
                <a:spcPct val="20000"/>
              </a:spcBef>
              <a:buChar char="»"/>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a:solidFill>
                  <a:schemeClr val="tx1"/>
                </a:solidFill>
                <a:latin typeface="Arial" panose="020B0604020202020204" pitchFamily="34" charset="0"/>
              </a:defRPr>
            </a:lvl9pPr>
          </a:lstStyle>
          <a:p>
            <a:pPr lvl="0" algn="ctr">
              <a:defRPr/>
            </a:pPr>
            <a:r>
              <a:rPr lang="en-US" sz="1800" i="1" dirty="0">
                <a:solidFill>
                  <a:schemeClr val="bg1"/>
                </a:solidFill>
                <a:latin typeface="Helvetica" panose="020B0604020202020204" pitchFamily="34" charset="0"/>
                <a:cs typeface="Helvetica" panose="020B0604020202020204" pitchFamily="34" charset="0"/>
              </a:rPr>
              <a:t>Significant Milestone: SRF cryomodules and battery of accelerator systems demonstrate solid performance; design requirements are being validated; international partners’ deliverables seamlessly integrated.</a:t>
            </a:r>
            <a:br>
              <a:rPr lang="en-US" sz="1800" i="1" dirty="0">
                <a:solidFill>
                  <a:schemeClr val="bg1"/>
                </a:solidFill>
                <a:latin typeface="Helvetica" panose="020B0604020202020204" pitchFamily="34" charset="0"/>
                <a:cs typeface="Helvetica" panose="020B0604020202020204" pitchFamily="34" charset="0"/>
              </a:rPr>
            </a:br>
            <a:r>
              <a:rPr lang="en-US" sz="1800" i="1" dirty="0">
                <a:solidFill>
                  <a:schemeClr val="bg1"/>
                </a:solidFill>
                <a:latin typeface="Helvetica" panose="020B0604020202020204" pitchFamily="34" charset="0"/>
                <a:cs typeface="Helvetica" panose="020B0604020202020204" pitchFamily="34" charset="0"/>
              </a:rPr>
              <a:t>New era of SRF proton acceleration at Fermilab</a:t>
            </a:r>
            <a:endParaRPr kumimoji="0" lang="en-US" altLang="en-US" sz="1800" i="1" u="none" strike="noStrike" kern="1200" cap="none" spc="0" normalizeH="0" baseline="0" noProof="0" dirty="0">
              <a:ln>
                <a:noFill/>
              </a:ln>
              <a:solidFill>
                <a:schemeClr val="bg1"/>
              </a:solidFill>
              <a:effectLst/>
              <a:uLnTx/>
              <a:uFillTx/>
              <a:latin typeface="Helvetica" panose="020B0604020202020204" pitchFamily="34" charset="0"/>
              <a:ea typeface="+mn-ea"/>
              <a:cs typeface="Helvetica" panose="020B0604020202020204" pitchFamily="34" charset="0"/>
            </a:endParaRPr>
          </a:p>
        </p:txBody>
      </p:sp>
      <p:sp>
        <p:nvSpPr>
          <p:cNvPr id="17" name="Title 3">
            <a:extLst>
              <a:ext uri="{FF2B5EF4-FFF2-40B4-BE49-F238E27FC236}">
                <a16:creationId xmlns:a16="http://schemas.microsoft.com/office/drawing/2014/main" id="{892973FF-779F-467E-927D-A94E02FBF278}"/>
              </a:ext>
            </a:extLst>
          </p:cNvPr>
          <p:cNvSpPr txBox="1">
            <a:spLocks/>
          </p:cNvSpPr>
          <p:nvPr/>
        </p:nvSpPr>
        <p:spPr>
          <a:xfrm>
            <a:off x="116283" y="41318"/>
            <a:ext cx="12415577" cy="563788"/>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t>PIP-II Cryomodules accelerate beam to 17 MeV! </a:t>
            </a:r>
          </a:p>
        </p:txBody>
      </p:sp>
      <p:pic>
        <p:nvPicPr>
          <p:cNvPr id="18" name="Picture 17">
            <a:extLst>
              <a:ext uri="{FF2B5EF4-FFF2-40B4-BE49-F238E27FC236}">
                <a16:creationId xmlns:a16="http://schemas.microsoft.com/office/drawing/2014/main" id="{E1A13783-5F07-4A78-9C03-9C46265EB34C}"/>
              </a:ext>
            </a:extLst>
          </p:cNvPr>
          <p:cNvPicPr>
            <a:picLocks noChangeAspect="1"/>
          </p:cNvPicPr>
          <p:nvPr/>
        </p:nvPicPr>
        <p:blipFill>
          <a:blip r:embed="rId11"/>
          <a:stretch>
            <a:fillRect/>
          </a:stretch>
        </p:blipFill>
        <p:spPr>
          <a:xfrm>
            <a:off x="7490651" y="666255"/>
            <a:ext cx="3257676" cy="2870199"/>
          </a:xfrm>
          <a:prstGeom prst="rect">
            <a:avLst/>
          </a:prstGeom>
        </p:spPr>
      </p:pic>
      <p:sp>
        <p:nvSpPr>
          <p:cNvPr id="20" name="TextBox 19">
            <a:extLst>
              <a:ext uri="{FF2B5EF4-FFF2-40B4-BE49-F238E27FC236}">
                <a16:creationId xmlns:a16="http://schemas.microsoft.com/office/drawing/2014/main" id="{1113434F-CD26-4BD5-948D-3DB5F45E7CB9}"/>
              </a:ext>
            </a:extLst>
          </p:cNvPr>
          <p:cNvSpPr txBox="1"/>
          <p:nvPr/>
        </p:nvSpPr>
        <p:spPr>
          <a:xfrm>
            <a:off x="1175368" y="5557852"/>
            <a:ext cx="6096000" cy="369332"/>
          </a:xfrm>
          <a:prstGeom prst="rect">
            <a:avLst/>
          </a:prstGeom>
          <a:noFill/>
        </p:spPr>
        <p:txBody>
          <a:bodyPr wrap="square" rtlCol="0">
            <a:spAutoFit/>
          </a:bodyPr>
          <a:lstStyle/>
          <a:p>
            <a:r>
              <a:rPr lang="en-US" sz="1800" dirty="0">
                <a:latin typeface="Helvetica" panose="020B0604020202020204" pitchFamily="34" charset="0"/>
                <a:cs typeface="Helvetica" panose="020B0604020202020204" pitchFamily="34" charset="0"/>
              </a:rPr>
              <a:t>PIP2IT to be converted to PIP-II Cryomodule Test Facility</a:t>
            </a:r>
          </a:p>
        </p:txBody>
      </p:sp>
      <p:sp>
        <p:nvSpPr>
          <p:cNvPr id="21" name="TextBox 20">
            <a:extLst>
              <a:ext uri="{FF2B5EF4-FFF2-40B4-BE49-F238E27FC236}">
                <a16:creationId xmlns:a16="http://schemas.microsoft.com/office/drawing/2014/main" id="{CD086AA0-27EC-47C2-8D16-203D33C7DC6F}"/>
              </a:ext>
            </a:extLst>
          </p:cNvPr>
          <p:cNvSpPr txBox="1"/>
          <p:nvPr/>
        </p:nvSpPr>
        <p:spPr>
          <a:xfrm>
            <a:off x="6837937" y="3452567"/>
            <a:ext cx="529815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Beam energy evolution with 5 HWR and 8 SSR1 cavities </a:t>
            </a:r>
          </a:p>
        </p:txBody>
      </p:sp>
    </p:spTree>
    <p:extLst>
      <p:ext uri="{BB962C8B-B14F-4D97-AF65-F5344CB8AC3E}">
        <p14:creationId xmlns:p14="http://schemas.microsoft.com/office/powerpoint/2010/main" val="394251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B0568-66D1-4AF6-BA74-1B8C109A950E}"/>
              </a:ext>
            </a:extLst>
          </p:cNvPr>
          <p:cNvSpPr>
            <a:spLocks noGrp="1"/>
          </p:cNvSpPr>
          <p:nvPr>
            <p:ph type="title"/>
          </p:nvPr>
        </p:nvSpPr>
        <p:spPr>
          <a:xfrm>
            <a:off x="296333" y="371254"/>
            <a:ext cx="11582400" cy="427877"/>
          </a:xfrm>
        </p:spPr>
        <p:txBody>
          <a:bodyPr/>
          <a:lstStyle/>
          <a:p>
            <a:r>
              <a:rPr lang="en-US" dirty="0"/>
              <a:t>Accelerator Complex Upgrades</a:t>
            </a:r>
          </a:p>
        </p:txBody>
      </p:sp>
      <p:sp>
        <p:nvSpPr>
          <p:cNvPr id="6" name="Slide Number Placeholder 5">
            <a:extLst>
              <a:ext uri="{FF2B5EF4-FFF2-40B4-BE49-F238E27FC236}">
                <a16:creationId xmlns:a16="http://schemas.microsoft.com/office/drawing/2014/main" id="{B498D5DF-EC1D-4382-B229-A71230EC5FAD}"/>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defRPr/>
            </a:pPr>
            <a:fld id="{148C009B-CB69-E04A-B9B3-34B26D69E9CF}" type="slidenum">
              <a:rPr lang="en-US" smtClean="0"/>
              <a:pPr defTabSz="457200" fontAlgn="base">
                <a:spcBef>
                  <a:spcPct val="0"/>
                </a:spcBef>
                <a:spcAft>
                  <a:spcPct val="0"/>
                </a:spcAft>
                <a:defRPr/>
              </a:pPr>
              <a:t>26</a:t>
            </a:fld>
            <a:endParaRPr lang="en-US" dirty="0">
              <a:ea typeface="Geneva" charset="0"/>
            </a:endParaRPr>
          </a:p>
        </p:txBody>
      </p:sp>
      <p:sp>
        <p:nvSpPr>
          <p:cNvPr id="2" name="TextBox 1">
            <a:extLst>
              <a:ext uri="{FF2B5EF4-FFF2-40B4-BE49-F238E27FC236}">
                <a16:creationId xmlns:a16="http://schemas.microsoft.com/office/drawing/2014/main" id="{1CE493FD-0C75-44E2-9710-FF9C9F020EED}"/>
              </a:ext>
            </a:extLst>
          </p:cNvPr>
          <p:cNvSpPr txBox="1"/>
          <p:nvPr/>
        </p:nvSpPr>
        <p:spPr>
          <a:xfrm>
            <a:off x="45614" y="896309"/>
            <a:ext cx="8476778" cy="5355312"/>
          </a:xfrm>
          <a:prstGeom prst="rect">
            <a:avLst/>
          </a:prstGeom>
          <a:noFill/>
        </p:spPr>
        <p:txBody>
          <a:bodyPr wrap="square" rtlCol="0">
            <a:spAutoFit/>
          </a:bodyPr>
          <a:lstStyle/>
          <a:p>
            <a:pPr marL="342900" indent="-342900" defTabSz="457200" fontAlgn="base">
              <a:spcBef>
                <a:spcPct val="0"/>
              </a:spcBef>
              <a:spcAft>
                <a:spcPct val="0"/>
              </a:spcAft>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Beam Transfer/Absorber Line</a:t>
            </a:r>
            <a:endParaRPr lang="en-US" sz="1800" dirty="0">
              <a:solidFill>
                <a:srgbClr val="003087"/>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US" sz="1800" dirty="0">
                <a:solidFill>
                  <a:srgbClr val="003087"/>
                </a:solidFill>
                <a:latin typeface="Helvetica" panose="020B0604020202020204" pitchFamily="34" charset="0"/>
                <a:cs typeface="Helvetica" panose="020B0604020202020204" pitchFamily="34" charset="0"/>
              </a:rPr>
              <a:t>Finalized design of Beam Absorber at the 177 MeV location</a:t>
            </a:r>
          </a:p>
          <a:p>
            <a:pPr marL="800100" lvl="1" indent="-342900" defTabSz="457200" fontAlgn="base">
              <a:spcBef>
                <a:spcPct val="0"/>
              </a:spcBef>
              <a:spcAft>
                <a:spcPct val="0"/>
              </a:spcAft>
              <a:buFont typeface="Arial" panose="020B0604020202020204" pitchFamily="34" charset="0"/>
              <a:buChar char="•"/>
            </a:pPr>
            <a:r>
              <a:rPr lang="en-US" sz="1800" dirty="0">
                <a:solidFill>
                  <a:srgbClr val="003087"/>
                </a:solidFill>
                <a:latin typeface="Helvetica" panose="020B0604020202020204" pitchFamily="34" charset="0"/>
                <a:cs typeface="Helvetica" panose="020B0604020202020204" pitchFamily="34" charset="0"/>
              </a:rPr>
              <a:t>Finished thermal and shielding calculations of the 25 KW Beam Absorber</a:t>
            </a:r>
          </a:p>
          <a:p>
            <a:pPr marL="342900" indent="-342900" defTabSz="457200" fontAlgn="base">
              <a:spcBef>
                <a:spcPct val="0"/>
              </a:spcBef>
              <a:spcAft>
                <a:spcPct val="0"/>
              </a:spcAft>
              <a:buFont typeface="Arial" panose="020B0604020202020204" pitchFamily="34" charset="0"/>
              <a:buChar char="•"/>
            </a:pPr>
            <a:endParaRPr lang="en-US" sz="1800" dirty="0">
              <a:solidFill>
                <a:schemeClr val="accent6">
                  <a:lumMod val="50000"/>
                </a:schemeClr>
              </a:solidFill>
              <a:latin typeface="Helvetica" panose="020B0604020202020204" pitchFamily="34" charset="0"/>
              <a:cs typeface="Helvetica" panose="020B0604020202020204" pitchFamily="34" charset="0"/>
            </a:endParaRPr>
          </a:p>
          <a:p>
            <a:pPr marL="342900" indent="-342900" defTabSz="457200" fontAlgn="base">
              <a:spcBef>
                <a:spcPct val="0"/>
              </a:spcBef>
              <a:spcAft>
                <a:spcPct val="0"/>
              </a:spcAft>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Booster</a:t>
            </a:r>
          </a:p>
          <a:p>
            <a:pPr marL="800100" lvl="1" indent="-342900" defTabSz="457200" fontAlgn="base">
              <a:spcBef>
                <a:spcPct val="0"/>
              </a:spcBef>
              <a:spcAft>
                <a:spcPct val="0"/>
              </a:spcAft>
              <a:buFont typeface="Arial" panose="020B0604020202020204" pitchFamily="34" charset="0"/>
              <a:buChar char="•"/>
            </a:pPr>
            <a:r>
              <a:rPr lang="en-US" sz="1800" dirty="0">
                <a:solidFill>
                  <a:srgbClr val="003087"/>
                </a:solidFill>
                <a:latin typeface="Helvetica" panose="020B0604020202020204" pitchFamily="34" charset="0"/>
                <a:cs typeface="Helvetica" panose="020B0604020202020204" pitchFamily="34" charset="0"/>
              </a:rPr>
              <a:t>Completed testing of Booster Longitudinal Dampers Boards</a:t>
            </a:r>
          </a:p>
          <a:p>
            <a:pPr marL="1257300" lvl="2" indent="-342900">
              <a:buFont typeface="Arial" panose="020B0604020202020204" pitchFamily="34" charset="0"/>
              <a:buChar char="•"/>
              <a:defRPr/>
            </a:pPr>
            <a:r>
              <a:rPr lang="en-US" sz="1800" dirty="0">
                <a:solidFill>
                  <a:srgbClr val="003087"/>
                </a:solidFill>
                <a:latin typeface="Helvetica" panose="020B0604020202020204" pitchFamily="34" charset="0"/>
                <a:cs typeface="Helvetica" panose="020B0604020202020204" pitchFamily="34" charset="0"/>
              </a:rPr>
              <a:t>Preparing for PDR review of Booster Longitudinal Dampers</a:t>
            </a:r>
          </a:p>
          <a:p>
            <a:pPr marL="800100" lvl="1" indent="-342900">
              <a:buClr>
                <a:schemeClr val="tx2"/>
              </a:buClr>
              <a:buFont typeface="Arial" panose="020B0604020202020204" pitchFamily="34" charset="0"/>
              <a:buChar char="•"/>
              <a:defRPr/>
            </a:pPr>
            <a:r>
              <a:rPr lang="en-US" sz="1800" dirty="0">
                <a:solidFill>
                  <a:srgbClr val="003087"/>
                </a:solidFill>
                <a:latin typeface="Helvetica" panose="020B0604020202020204" pitchFamily="34" charset="0"/>
                <a:cs typeface="Helvetica" panose="020B0604020202020204" pitchFamily="34" charset="0"/>
              </a:rPr>
              <a:t>Refurbished a spare Booster Girder for 20 Hz testing</a:t>
            </a:r>
            <a:endParaRPr lang="en-US" sz="1800" b="1" dirty="0">
              <a:solidFill>
                <a:srgbClr val="00B050"/>
              </a:solidFill>
              <a:latin typeface="Helvetica" panose="020B0604020202020204" pitchFamily="34" charset="0"/>
              <a:cs typeface="Helvetica" panose="020B0604020202020204" pitchFamily="34" charset="0"/>
            </a:endParaRPr>
          </a:p>
          <a:p>
            <a:pPr marL="800100" lvl="1" indent="-342900">
              <a:buClr>
                <a:srgbClr val="00B050"/>
              </a:buClr>
              <a:buFont typeface="Wingdings" panose="05000000000000000000" pitchFamily="2" charset="2"/>
              <a:buChar char="v"/>
              <a:defRPr/>
            </a:pPr>
            <a:r>
              <a:rPr lang="en-US" sz="1800" b="1" dirty="0">
                <a:solidFill>
                  <a:srgbClr val="00B050"/>
                </a:solidFill>
                <a:latin typeface="Helvetica" panose="020B0604020202020204" pitchFamily="34" charset="0"/>
                <a:cs typeface="Helvetica" panose="020B0604020202020204" pitchFamily="34" charset="0"/>
              </a:rPr>
              <a:t>CD-3A scope</a:t>
            </a:r>
            <a:r>
              <a:rPr lang="en-US" sz="1800" dirty="0">
                <a:solidFill>
                  <a:srgbClr val="003087"/>
                </a:solidFill>
                <a:latin typeface="Helvetica" panose="020B0604020202020204" pitchFamily="34" charset="0"/>
                <a:cs typeface="Helvetica" panose="020B0604020202020204" pitchFamily="34" charset="0"/>
              </a:rPr>
              <a:t>: </a:t>
            </a:r>
            <a:r>
              <a:rPr lang="en-US" sz="1800" dirty="0">
                <a:latin typeface="Helvetica" panose="020B0604020202020204" pitchFamily="34" charset="0"/>
                <a:cs typeface="Helvetica" panose="020B0604020202020204" pitchFamily="34" charset="0"/>
              </a:rPr>
              <a:t>Booster beam current monitor </a:t>
            </a:r>
          </a:p>
          <a:p>
            <a:pPr marL="1257300" lvl="2" indent="-342900">
              <a:buClr>
                <a:srgbClr val="00B050"/>
              </a:buClr>
              <a:buFont typeface="Wingdings" panose="05000000000000000000" pitchFamily="2" charset="2"/>
              <a:buChar char="v"/>
              <a:defRPr/>
            </a:pPr>
            <a:r>
              <a:rPr lang="en-US" sz="1800" dirty="0">
                <a:solidFill>
                  <a:srgbClr val="003087"/>
                </a:solidFill>
                <a:latin typeface="Helvetica" panose="020B0604020202020204" pitchFamily="34" charset="0"/>
                <a:cs typeface="Helvetica" panose="020B0604020202020204" pitchFamily="34" charset="0"/>
              </a:rPr>
              <a:t>Replaces existing detector</a:t>
            </a:r>
          </a:p>
          <a:p>
            <a:pPr marL="1257300" lvl="2" indent="-342900">
              <a:buClr>
                <a:srgbClr val="00B050"/>
              </a:buClr>
              <a:buFont typeface="Wingdings" panose="05000000000000000000" pitchFamily="2" charset="2"/>
              <a:buChar char="v"/>
              <a:defRPr/>
            </a:pPr>
            <a:r>
              <a:rPr lang="en-US" sz="1800" dirty="0">
                <a:solidFill>
                  <a:srgbClr val="003087"/>
                </a:solidFill>
                <a:latin typeface="Helvetica" panose="020B0604020202020204" pitchFamily="34" charset="0"/>
                <a:cs typeface="Helvetica" panose="020B0604020202020204" pitchFamily="34" charset="0"/>
              </a:rPr>
              <a:t>Finalizing purchase order</a:t>
            </a:r>
          </a:p>
          <a:p>
            <a:pPr marL="342900" indent="-342900" defTabSz="457200" fontAlgn="base">
              <a:spcBef>
                <a:spcPct val="0"/>
              </a:spcBef>
              <a:spcAft>
                <a:spcPct val="0"/>
              </a:spcAft>
              <a:buFont typeface="Arial" panose="020B0604020202020204" pitchFamily="34" charset="0"/>
              <a:buChar char="•"/>
            </a:pPr>
            <a:endParaRPr lang="en-US" sz="1800" dirty="0">
              <a:solidFill>
                <a:schemeClr val="accent6">
                  <a:lumMod val="50000"/>
                </a:schemeClr>
              </a:solidFill>
              <a:latin typeface="Helvetica" panose="020B0604020202020204" pitchFamily="34" charset="0"/>
              <a:cs typeface="Helvetica" panose="020B0604020202020204" pitchFamily="34" charset="0"/>
            </a:endParaRPr>
          </a:p>
          <a:p>
            <a:pPr marL="342900" indent="-342900" defTabSz="457200" fontAlgn="base">
              <a:spcBef>
                <a:spcPct val="0"/>
              </a:spcBef>
              <a:spcAft>
                <a:spcPct val="0"/>
              </a:spcAft>
              <a:buFont typeface="Arial" panose="020B0604020202020204" pitchFamily="34" charset="0"/>
              <a:buChar char="•"/>
            </a:pPr>
            <a:r>
              <a:rPr lang="en-US" sz="1800" dirty="0">
                <a:solidFill>
                  <a:schemeClr val="accent6">
                    <a:lumMod val="50000"/>
                  </a:schemeClr>
                </a:solidFill>
                <a:latin typeface="Helvetica" panose="020B0604020202020204" pitchFamily="34" charset="0"/>
                <a:cs typeface="Helvetica" panose="020B0604020202020204" pitchFamily="34" charset="0"/>
              </a:rPr>
              <a:t>MI/RR/Booster RF</a:t>
            </a:r>
          </a:p>
          <a:p>
            <a:pPr marL="800100" lvl="1" indent="-342900">
              <a:buFont typeface="Arial" panose="020B0604020202020204" pitchFamily="34" charset="0"/>
              <a:buChar char="•"/>
            </a:pPr>
            <a:r>
              <a:rPr lang="en-US" sz="1800" dirty="0">
                <a:solidFill>
                  <a:srgbClr val="003087"/>
                </a:solidFill>
                <a:latin typeface="Helvetica" panose="020B0604020202020204" pitchFamily="34" charset="0"/>
                <a:cs typeface="Helvetica" panose="020B0604020202020204" pitchFamily="34" charset="0"/>
              </a:rPr>
              <a:t>Completed testing of the new Booster cavity</a:t>
            </a:r>
          </a:p>
          <a:p>
            <a:pPr marL="800100" lvl="1" indent="-342900">
              <a:buFont typeface="Arial" panose="020B0604020202020204" pitchFamily="34" charset="0"/>
              <a:buChar char="•"/>
            </a:pPr>
            <a:r>
              <a:rPr lang="en-US" sz="1800" dirty="0">
                <a:solidFill>
                  <a:srgbClr val="003087"/>
                </a:solidFill>
                <a:latin typeface="Helvetica" panose="020B0604020202020204" pitchFamily="34" charset="0"/>
                <a:cs typeface="Helvetica" panose="020B0604020202020204" pitchFamily="34" charset="0"/>
              </a:rPr>
              <a:t>Testing of the new MI RF modulator in progress</a:t>
            </a:r>
          </a:p>
          <a:p>
            <a:pPr marL="742950" lvl="1" indent="-285750">
              <a:buFont typeface="Wingdings" panose="05000000000000000000" pitchFamily="2" charset="2"/>
              <a:buChar char="v"/>
            </a:pPr>
            <a:r>
              <a:rPr lang="en-US" sz="1800" b="1" dirty="0">
                <a:solidFill>
                  <a:srgbClr val="00B050"/>
                </a:solidFill>
                <a:latin typeface="Helvetica" panose="020B0604020202020204" pitchFamily="34" charset="0"/>
                <a:cs typeface="Helvetica" panose="020B0604020202020204" pitchFamily="34" charset="0"/>
              </a:rPr>
              <a:t>	CD-3A scope: </a:t>
            </a:r>
            <a:r>
              <a:rPr lang="en-US" sz="1800" dirty="0">
                <a:solidFill>
                  <a:schemeClr val="tx2"/>
                </a:solidFill>
                <a:latin typeface="Helvetica" panose="020B0604020202020204" pitchFamily="34" charset="0"/>
                <a:cs typeface="Helvetica" panose="020B0604020202020204" pitchFamily="34" charset="0"/>
              </a:rPr>
              <a:t>MI power amplifiers and vacuum tubes </a:t>
            </a:r>
          </a:p>
          <a:p>
            <a:pPr marL="1200150" lvl="2" indent="-285750">
              <a:buClr>
                <a:srgbClr val="00B050"/>
              </a:buClr>
              <a:buFont typeface="Wingdings" panose="05000000000000000000" pitchFamily="2" charset="2"/>
              <a:buChar char="v"/>
            </a:pPr>
            <a:r>
              <a:rPr lang="en-US" sz="1800" dirty="0">
                <a:latin typeface="Helvetica" panose="020B0604020202020204" pitchFamily="34" charset="0"/>
                <a:cs typeface="Helvetica" panose="020B0604020202020204" pitchFamily="34" charset="0"/>
              </a:rPr>
              <a:t>Design and integration of MI PAs validated in upgraded                MI RF station #5 (in operation since 2019)</a:t>
            </a:r>
          </a:p>
          <a:p>
            <a:pPr marL="1200150" lvl="2" indent="-285750">
              <a:buClr>
                <a:srgbClr val="00B050"/>
              </a:buClr>
              <a:buFont typeface="Wingdings" panose="05000000000000000000" pitchFamily="2" charset="2"/>
              <a:buChar char="v"/>
            </a:pPr>
            <a:r>
              <a:rPr lang="en-US" sz="1800" dirty="0">
                <a:solidFill>
                  <a:schemeClr val="tx2"/>
                </a:solidFill>
                <a:latin typeface="Helvetica" panose="020B0604020202020204" pitchFamily="34" charset="0"/>
                <a:cs typeface="Helvetica" panose="020B0604020202020204" pitchFamily="34" charset="0"/>
              </a:rPr>
              <a:t>Finalizing procurement plan</a:t>
            </a:r>
          </a:p>
        </p:txBody>
      </p:sp>
      <p:grpSp>
        <p:nvGrpSpPr>
          <p:cNvPr id="7" name="Group 6">
            <a:extLst>
              <a:ext uri="{FF2B5EF4-FFF2-40B4-BE49-F238E27FC236}">
                <a16:creationId xmlns:a16="http://schemas.microsoft.com/office/drawing/2014/main" id="{2043E233-40DD-4E14-8F36-0FDDBCE4948A}"/>
              </a:ext>
            </a:extLst>
          </p:cNvPr>
          <p:cNvGrpSpPr/>
          <p:nvPr/>
        </p:nvGrpSpPr>
        <p:grpSpPr>
          <a:xfrm>
            <a:off x="8115284" y="290634"/>
            <a:ext cx="3963718" cy="5881617"/>
            <a:chOff x="7734307" y="678813"/>
            <a:chExt cx="3346267" cy="4899637"/>
          </a:xfrm>
        </p:grpSpPr>
        <p:sp>
          <p:nvSpPr>
            <p:cNvPr id="14" name="TextBox 13">
              <a:extLst>
                <a:ext uri="{FF2B5EF4-FFF2-40B4-BE49-F238E27FC236}">
                  <a16:creationId xmlns:a16="http://schemas.microsoft.com/office/drawing/2014/main" id="{2A456F13-0ED7-4EEE-AB65-9A859914C142}"/>
                </a:ext>
              </a:extLst>
            </p:cNvPr>
            <p:cNvSpPr txBox="1"/>
            <p:nvPr/>
          </p:nvSpPr>
          <p:spPr>
            <a:xfrm>
              <a:off x="8310263" y="3661250"/>
              <a:ext cx="2255941" cy="282030"/>
            </a:xfrm>
            <a:prstGeom prst="rect">
              <a:avLst/>
            </a:prstGeom>
            <a:noFill/>
          </p:spPr>
          <p:txBody>
            <a:bodyPr wrap="square" rtlCol="0">
              <a:spAutoFit/>
            </a:bodyPr>
            <a:lstStyle/>
            <a:p>
              <a:pPr defTabSz="457200" fontAlgn="base">
                <a:spcBef>
                  <a:spcPct val="0"/>
                </a:spcBef>
                <a:spcAft>
                  <a:spcPct val="0"/>
                </a:spcAft>
              </a:pPr>
              <a:r>
                <a:rPr lang="en-US" sz="1600" dirty="0">
                  <a:solidFill>
                    <a:srgbClr val="003087"/>
                  </a:solidFill>
                  <a:latin typeface="Helvetica" panose="020B0604020202020204" pitchFamily="34" charset="0"/>
                  <a:cs typeface="Helvetica" panose="020B0604020202020204" pitchFamily="34" charset="0"/>
                </a:rPr>
                <a:t>Booster Current Monitor</a:t>
              </a:r>
            </a:p>
          </p:txBody>
        </p:sp>
        <p:sp>
          <p:nvSpPr>
            <p:cNvPr id="15" name="TextBox 14">
              <a:extLst>
                <a:ext uri="{FF2B5EF4-FFF2-40B4-BE49-F238E27FC236}">
                  <a16:creationId xmlns:a16="http://schemas.microsoft.com/office/drawing/2014/main" id="{CEA7D745-0C70-4305-8595-9E2A5C1ED843}"/>
                </a:ext>
              </a:extLst>
            </p:cNvPr>
            <p:cNvSpPr txBox="1"/>
            <p:nvPr/>
          </p:nvSpPr>
          <p:spPr>
            <a:xfrm>
              <a:off x="7734307" y="5296420"/>
              <a:ext cx="3346267" cy="282030"/>
            </a:xfrm>
            <a:prstGeom prst="rect">
              <a:avLst/>
            </a:prstGeom>
            <a:noFill/>
          </p:spPr>
          <p:txBody>
            <a:bodyPr wrap="square" rtlCol="0">
              <a:spAutoFit/>
            </a:bodyPr>
            <a:lstStyle/>
            <a:p>
              <a:pPr defTabSz="457200" fontAlgn="base">
                <a:spcBef>
                  <a:spcPct val="0"/>
                </a:spcBef>
                <a:spcAft>
                  <a:spcPct val="0"/>
                </a:spcAft>
              </a:pPr>
              <a:r>
                <a:rPr lang="en-US" sz="1600" dirty="0">
                  <a:solidFill>
                    <a:srgbClr val="003087"/>
                  </a:solidFill>
                  <a:latin typeface="Helvetica" panose="020B0604020202020204" pitchFamily="34" charset="0"/>
                  <a:cs typeface="Helvetica" panose="020B0604020202020204" pitchFamily="34" charset="0"/>
                </a:rPr>
                <a:t>New MI Modulator deck   MI 200 kW PA    </a:t>
              </a:r>
            </a:p>
          </p:txBody>
        </p:sp>
        <p:pic>
          <p:nvPicPr>
            <p:cNvPr id="12" name="Picture 11">
              <a:extLst>
                <a:ext uri="{FF2B5EF4-FFF2-40B4-BE49-F238E27FC236}">
                  <a16:creationId xmlns:a16="http://schemas.microsoft.com/office/drawing/2014/main" id="{93EB85A6-8592-4F65-A37F-793BA3BD5740}"/>
                </a:ext>
              </a:extLst>
            </p:cNvPr>
            <p:cNvPicPr>
              <a:picLocks noChangeAspect="1"/>
            </p:cNvPicPr>
            <p:nvPr/>
          </p:nvPicPr>
          <p:blipFill>
            <a:blip r:embed="rId3"/>
            <a:stretch>
              <a:fillRect/>
            </a:stretch>
          </p:blipFill>
          <p:spPr>
            <a:xfrm>
              <a:off x="8149554" y="678813"/>
              <a:ext cx="2416650" cy="1622399"/>
            </a:xfrm>
            <a:prstGeom prst="rect">
              <a:avLst/>
            </a:prstGeom>
          </p:spPr>
        </p:pic>
      </p:grpSp>
      <p:sp>
        <p:nvSpPr>
          <p:cNvPr id="8" name="Date Placeholder 7">
            <a:extLst>
              <a:ext uri="{FF2B5EF4-FFF2-40B4-BE49-F238E27FC236}">
                <a16:creationId xmlns:a16="http://schemas.microsoft.com/office/drawing/2014/main" id="{2B365F86-A7ED-4ABD-8898-61B92485C667}"/>
              </a:ext>
            </a:extLst>
          </p:cNvPr>
          <p:cNvSpPr>
            <a:spLocks noGrp="1"/>
          </p:cNvSpPr>
          <p:nvPr>
            <p:ph type="dt" sz="half" idx="10"/>
          </p:nvPr>
        </p:nvSpPr>
        <p:spPr/>
        <p:txBody>
          <a:bodyPr/>
          <a:lstStyle/>
          <a:p>
            <a:pPr>
              <a:defRPr/>
            </a:pPr>
            <a:r>
              <a:rPr lang="en-US"/>
              <a:t>17-Feb-2021</a:t>
            </a:r>
            <a:endParaRPr lang="en-US" dirty="0"/>
          </a:p>
        </p:txBody>
      </p:sp>
      <p:sp>
        <p:nvSpPr>
          <p:cNvPr id="9" name="Footer Placeholder 8">
            <a:extLst>
              <a:ext uri="{FF2B5EF4-FFF2-40B4-BE49-F238E27FC236}">
                <a16:creationId xmlns:a16="http://schemas.microsoft.com/office/drawing/2014/main" id="{18FE1C4B-D28F-4A66-B89F-5C32447178D1}"/>
              </a:ext>
            </a:extLst>
          </p:cNvPr>
          <p:cNvSpPr>
            <a:spLocks noGrp="1"/>
          </p:cNvSpPr>
          <p:nvPr>
            <p:ph type="ftr" sz="quarter" idx="11"/>
          </p:nvPr>
        </p:nvSpPr>
        <p:spPr/>
        <p:txBody>
          <a:bodyPr/>
          <a:lstStyle/>
          <a:p>
            <a:pPr>
              <a:defRPr/>
            </a:pPr>
            <a:r>
              <a:rPr lang="en-US"/>
              <a:t>Lia Merminga | CD-3A IPR | PIP-II</a:t>
            </a:r>
            <a:endParaRPr lang="en-US" b="1" dirty="0"/>
          </a:p>
        </p:txBody>
      </p:sp>
      <p:pic>
        <p:nvPicPr>
          <p:cNvPr id="18" name="Picture 17">
            <a:extLst>
              <a:ext uri="{FF2B5EF4-FFF2-40B4-BE49-F238E27FC236}">
                <a16:creationId xmlns:a16="http://schemas.microsoft.com/office/drawing/2014/main" id="{F6050C79-A159-4299-9378-DEDCD75ED5B8}"/>
              </a:ext>
            </a:extLst>
          </p:cNvPr>
          <p:cNvPicPr>
            <a:picLocks noChangeAspect="1"/>
          </p:cNvPicPr>
          <p:nvPr/>
        </p:nvPicPr>
        <p:blipFill>
          <a:blip r:embed="rId4"/>
          <a:stretch>
            <a:fillRect/>
          </a:stretch>
        </p:blipFill>
        <p:spPr>
          <a:xfrm>
            <a:off x="8522392" y="2536516"/>
            <a:ext cx="3205168" cy="1249788"/>
          </a:xfrm>
          <a:prstGeom prst="rect">
            <a:avLst/>
          </a:prstGeom>
        </p:spPr>
      </p:pic>
      <p:pic>
        <p:nvPicPr>
          <p:cNvPr id="19" name="Picture 18">
            <a:extLst>
              <a:ext uri="{FF2B5EF4-FFF2-40B4-BE49-F238E27FC236}">
                <a16:creationId xmlns:a16="http://schemas.microsoft.com/office/drawing/2014/main" id="{85132A6A-8726-47F2-8C38-9FC07851950B}"/>
              </a:ext>
            </a:extLst>
          </p:cNvPr>
          <p:cNvPicPr>
            <a:picLocks noChangeAspect="1"/>
          </p:cNvPicPr>
          <p:nvPr/>
        </p:nvPicPr>
        <p:blipFill>
          <a:blip r:embed="rId5"/>
          <a:stretch>
            <a:fillRect/>
          </a:stretch>
        </p:blipFill>
        <p:spPr>
          <a:xfrm>
            <a:off x="10483057" y="4365326"/>
            <a:ext cx="1228218" cy="1414627"/>
          </a:xfrm>
          <a:prstGeom prst="rect">
            <a:avLst/>
          </a:prstGeom>
        </p:spPr>
      </p:pic>
      <p:pic>
        <p:nvPicPr>
          <p:cNvPr id="20" name="Picture 19">
            <a:extLst>
              <a:ext uri="{FF2B5EF4-FFF2-40B4-BE49-F238E27FC236}">
                <a16:creationId xmlns:a16="http://schemas.microsoft.com/office/drawing/2014/main" id="{79B1A88E-0361-4441-904C-3D4D2E9229DD}"/>
              </a:ext>
            </a:extLst>
          </p:cNvPr>
          <p:cNvPicPr>
            <a:picLocks noChangeAspect="1"/>
          </p:cNvPicPr>
          <p:nvPr/>
        </p:nvPicPr>
        <p:blipFill>
          <a:blip r:embed="rId6"/>
          <a:stretch>
            <a:fillRect/>
          </a:stretch>
        </p:blipFill>
        <p:spPr>
          <a:xfrm>
            <a:off x="8363908" y="4419069"/>
            <a:ext cx="1926192" cy="1307142"/>
          </a:xfrm>
          <a:prstGeom prst="rect">
            <a:avLst/>
          </a:prstGeom>
        </p:spPr>
      </p:pic>
      <p:sp>
        <p:nvSpPr>
          <p:cNvPr id="16" name="TextBox 15">
            <a:extLst>
              <a:ext uri="{FF2B5EF4-FFF2-40B4-BE49-F238E27FC236}">
                <a16:creationId xmlns:a16="http://schemas.microsoft.com/office/drawing/2014/main" id="{048E9AF1-AF3B-41C3-8873-6582E81A4106}"/>
              </a:ext>
            </a:extLst>
          </p:cNvPr>
          <p:cNvSpPr txBox="1"/>
          <p:nvPr/>
        </p:nvSpPr>
        <p:spPr>
          <a:xfrm>
            <a:off x="6069147" y="3213965"/>
            <a:ext cx="1747832"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Kourbanis </a:t>
            </a:r>
            <a:endParaRPr lang="en-US" sz="1600" dirty="0">
              <a:solidFill>
                <a:schemeClr val="bg1"/>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A977357B-D8A9-4505-9ED9-3EA733C55031}"/>
              </a:ext>
            </a:extLst>
          </p:cNvPr>
          <p:cNvSpPr txBox="1"/>
          <p:nvPr/>
        </p:nvSpPr>
        <p:spPr>
          <a:xfrm>
            <a:off x="6069147" y="5643745"/>
            <a:ext cx="1747832"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Kourbanis </a:t>
            </a:r>
            <a:endParaRPr lang="en-US" sz="16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81446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FEB68-3621-4AC7-8A14-78FAA4959D21}"/>
              </a:ext>
            </a:extLst>
          </p:cNvPr>
          <p:cNvSpPr>
            <a:spLocks noGrp="1"/>
          </p:cNvSpPr>
          <p:nvPr>
            <p:ph type="title"/>
          </p:nvPr>
        </p:nvSpPr>
        <p:spPr>
          <a:xfrm>
            <a:off x="278117" y="206322"/>
            <a:ext cx="11057467" cy="569268"/>
          </a:xfrm>
        </p:spPr>
        <p:txBody>
          <a:bodyPr/>
          <a:lstStyle/>
          <a:p>
            <a:r>
              <a:rPr lang="en-US" sz="3000" dirty="0"/>
              <a:t>Conventional Facilities</a:t>
            </a:r>
          </a:p>
        </p:txBody>
      </p:sp>
      <p:sp>
        <p:nvSpPr>
          <p:cNvPr id="7" name="Slide Number Placeholder 6">
            <a:extLst>
              <a:ext uri="{FF2B5EF4-FFF2-40B4-BE49-F238E27FC236}">
                <a16:creationId xmlns:a16="http://schemas.microsoft.com/office/drawing/2014/main" id="{36939372-CB16-4B80-8A0D-EAD848C30036}"/>
              </a:ext>
            </a:extLst>
          </p:cNvPr>
          <p:cNvSpPr>
            <a:spLocks noGrp="1"/>
          </p:cNvSpPr>
          <p:nvPr>
            <p:ph type="sldNum" sz="quarter" idx="12"/>
          </p:nvPr>
        </p:nvSpPr>
        <p:spPr/>
        <p:txBody>
          <a:bodyPr/>
          <a:lstStyle/>
          <a:p>
            <a:pPr>
              <a:defRPr/>
            </a:pPr>
            <a:fld id="{148C009B-CB69-E04A-B9B3-34B26D69E9CF}" type="slidenum">
              <a:rPr lang="en-US" smtClean="0"/>
              <a:pPr>
                <a:defRPr/>
              </a:pPr>
              <a:t>27</a:t>
            </a:fld>
            <a:endParaRPr lang="en-US"/>
          </a:p>
        </p:txBody>
      </p:sp>
      <p:pic>
        <p:nvPicPr>
          <p:cNvPr id="10" name="Content Placeholder 9">
            <a:extLst>
              <a:ext uri="{FF2B5EF4-FFF2-40B4-BE49-F238E27FC236}">
                <a16:creationId xmlns:a16="http://schemas.microsoft.com/office/drawing/2014/main" id="{914AE48C-6014-4D0A-904C-E5C6ED810EA7}"/>
              </a:ext>
            </a:extLst>
          </p:cNvPr>
          <p:cNvPicPr>
            <a:picLocks noGrp="1" noChangeAspect="1"/>
          </p:cNvPicPr>
          <p:nvPr>
            <p:ph idx="13"/>
          </p:nvPr>
        </p:nvPicPr>
        <p:blipFill>
          <a:blip r:embed="rId3"/>
          <a:stretch>
            <a:fillRect/>
          </a:stretch>
        </p:blipFill>
        <p:spPr>
          <a:xfrm>
            <a:off x="6697650" y="3289043"/>
            <a:ext cx="5329595" cy="3043913"/>
          </a:xfrm>
          <a:prstGeom prst="rect">
            <a:avLst/>
          </a:prstGeom>
        </p:spPr>
      </p:pic>
      <p:sp>
        <p:nvSpPr>
          <p:cNvPr id="6" name="Date Placeholder 5">
            <a:extLst>
              <a:ext uri="{FF2B5EF4-FFF2-40B4-BE49-F238E27FC236}">
                <a16:creationId xmlns:a16="http://schemas.microsoft.com/office/drawing/2014/main" id="{B17F83C4-D13B-4B40-8554-1FF1A484577D}"/>
              </a:ext>
            </a:extLst>
          </p:cNvPr>
          <p:cNvSpPr>
            <a:spLocks noGrp="1"/>
          </p:cNvSpPr>
          <p:nvPr>
            <p:ph type="dt" sz="half" idx="2"/>
          </p:nvPr>
        </p:nvSpPr>
        <p:spPr>
          <a:xfrm>
            <a:off x="1305984" y="6494247"/>
            <a:ext cx="1098169" cy="187325"/>
          </a:xfrm>
        </p:spPr>
        <p:txBody>
          <a:bodyPr/>
          <a:lstStyle/>
          <a:p>
            <a:pPr>
              <a:defRPr/>
            </a:pPr>
            <a:r>
              <a:rPr lang="en-US"/>
              <a:t>17-Feb-2021</a:t>
            </a:r>
            <a:endParaRPr lang="en-US" dirty="0"/>
          </a:p>
        </p:txBody>
      </p:sp>
      <p:sp>
        <p:nvSpPr>
          <p:cNvPr id="4" name="Text Placeholder 3">
            <a:extLst>
              <a:ext uri="{FF2B5EF4-FFF2-40B4-BE49-F238E27FC236}">
                <a16:creationId xmlns:a16="http://schemas.microsoft.com/office/drawing/2014/main" id="{D49BA4D1-83D8-4B0A-8ADB-C393B66E3092}"/>
              </a:ext>
            </a:extLst>
          </p:cNvPr>
          <p:cNvSpPr>
            <a:spLocks noGrp="1"/>
          </p:cNvSpPr>
          <p:nvPr>
            <p:ph type="body" sz="half" idx="4294967295"/>
          </p:nvPr>
        </p:nvSpPr>
        <p:spPr>
          <a:xfrm>
            <a:off x="147822" y="793418"/>
            <a:ext cx="6687875" cy="5539538"/>
          </a:xfrm>
          <a:prstGeom prst="rect">
            <a:avLst/>
          </a:prstGeom>
        </p:spPr>
        <p:txBody>
          <a:bodyPr/>
          <a:lstStyle/>
          <a:p>
            <a:pPr marL="342900" indent="-342900">
              <a:buFont typeface="Arial" panose="020B0604020202020204" pitchFamily="34" charset="0"/>
              <a:buChar char="•"/>
            </a:pPr>
            <a:r>
              <a:rPr lang="en-US" sz="2200" b="0" dirty="0" err="1">
                <a:solidFill>
                  <a:schemeClr val="accent6"/>
                </a:solidFill>
                <a:latin typeface="Helvetica" panose="020B0604020202020204" pitchFamily="34" charset="0"/>
                <a:cs typeface="Helvetica" panose="020B0604020202020204" pitchFamily="34" charset="0"/>
              </a:rPr>
              <a:t>Cryoplant</a:t>
            </a:r>
            <a:r>
              <a:rPr lang="en-US" sz="2200" b="0" dirty="0">
                <a:solidFill>
                  <a:schemeClr val="accent6"/>
                </a:solidFill>
                <a:latin typeface="Helvetica" panose="020B0604020202020204" pitchFamily="34" charset="0"/>
                <a:cs typeface="Helvetica" panose="020B0604020202020204" pitchFamily="34" charset="0"/>
              </a:rPr>
              <a:t> Building Construction underway</a:t>
            </a:r>
          </a:p>
          <a:p>
            <a:pPr marL="952485" lvl="1" indent="-342900">
              <a:buFontTx/>
              <a:buChar char="-"/>
            </a:pPr>
            <a:r>
              <a:rPr lang="en-US" sz="2000" dirty="0">
                <a:solidFill>
                  <a:schemeClr val="tx2"/>
                </a:solidFill>
                <a:cs typeface="Helvetica"/>
              </a:rPr>
              <a:t>Structural steel erection ongoing until end of February 2021</a:t>
            </a:r>
          </a:p>
          <a:p>
            <a:pPr marL="952485" lvl="1" indent="-342900">
              <a:buFontTx/>
              <a:buChar char="-"/>
            </a:pPr>
            <a:r>
              <a:rPr lang="en-US" sz="2000" dirty="0">
                <a:solidFill>
                  <a:schemeClr val="tx2"/>
                </a:solidFill>
                <a:cs typeface="Helvetica"/>
              </a:rPr>
              <a:t>Precast concrete wall panels installation scheduled for mid-February 2021</a:t>
            </a:r>
          </a:p>
          <a:p>
            <a:pPr marL="952485" lvl="1" indent="-342900">
              <a:buFontTx/>
              <a:buChar char="-"/>
            </a:pPr>
            <a:r>
              <a:rPr lang="en-US" sz="2000" dirty="0">
                <a:solidFill>
                  <a:schemeClr val="tx2"/>
                </a:solidFill>
                <a:cs typeface="Helvetica"/>
              </a:rPr>
              <a:t>Completion in December 2021</a:t>
            </a:r>
            <a:endParaRPr lang="en-US" sz="2000" dirty="0">
              <a:cs typeface="Helvetica"/>
            </a:endParaRPr>
          </a:p>
          <a:p>
            <a:pPr marL="342900" indent="-342900">
              <a:buFont typeface="Arial" panose="020B0604020202020204" pitchFamily="34" charset="0"/>
              <a:buChar char="•"/>
            </a:pPr>
            <a:r>
              <a:rPr lang="en-US" sz="2200" dirty="0">
                <a:solidFill>
                  <a:schemeClr val="accent6"/>
                </a:solidFill>
                <a:cs typeface="Helvetica"/>
              </a:rPr>
              <a:t>Site Work</a:t>
            </a:r>
          </a:p>
          <a:p>
            <a:pPr marL="533386" lvl="1" indent="0">
              <a:buNone/>
            </a:pPr>
            <a:r>
              <a:rPr lang="en-US" sz="2000" dirty="0">
                <a:solidFill>
                  <a:schemeClr val="tx2"/>
                </a:solidFill>
                <a:cs typeface="Helvetica"/>
              </a:rPr>
              <a:t>-     Proposal docs underway; DOE review Mar 2021</a:t>
            </a:r>
            <a:endParaRPr lang="en-US" sz="2000" b="0" dirty="0">
              <a:solidFill>
                <a:schemeClr val="tx2"/>
              </a:solidFill>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200" b="0" dirty="0" err="1">
                <a:solidFill>
                  <a:schemeClr val="accent6"/>
                </a:solidFill>
                <a:latin typeface="Helvetica" panose="020B0604020202020204" pitchFamily="34" charset="0"/>
                <a:cs typeface="Helvetica" panose="020B0604020202020204" pitchFamily="34" charset="0"/>
              </a:rPr>
              <a:t>Linac</a:t>
            </a:r>
            <a:r>
              <a:rPr lang="en-US" sz="2200" b="0" dirty="0">
                <a:solidFill>
                  <a:schemeClr val="accent6"/>
                </a:solidFill>
                <a:latin typeface="Helvetica" panose="020B0604020202020204" pitchFamily="34" charset="0"/>
                <a:cs typeface="Helvetica" panose="020B0604020202020204" pitchFamily="34" charset="0"/>
              </a:rPr>
              <a:t> Complex Design integrated with technical systems</a:t>
            </a:r>
          </a:p>
          <a:p>
            <a:pPr marL="952485" lvl="1" indent="-342900">
              <a:buFontTx/>
              <a:buChar char="-"/>
            </a:pPr>
            <a:r>
              <a:rPr lang="en-US" sz="2000" b="0" dirty="0">
                <a:solidFill>
                  <a:schemeClr val="tx1"/>
                </a:solidFill>
                <a:latin typeface="Helvetica" panose="020B0604020202020204" pitchFamily="34" charset="0"/>
                <a:cs typeface="Helvetica" panose="020B0604020202020204" pitchFamily="34" charset="0"/>
              </a:rPr>
              <a:t>Final design underway</a:t>
            </a:r>
          </a:p>
          <a:p>
            <a:pPr lvl="2"/>
            <a:r>
              <a:rPr lang="en-US" sz="2000" dirty="0">
                <a:solidFill>
                  <a:schemeClr val="tx2"/>
                </a:solidFill>
                <a:cs typeface="Helvetica"/>
              </a:rPr>
              <a:t>90% review in progress</a:t>
            </a:r>
          </a:p>
          <a:p>
            <a:pPr lvl="2"/>
            <a:r>
              <a:rPr lang="en-US" sz="2000" dirty="0">
                <a:solidFill>
                  <a:schemeClr val="tx2"/>
                </a:solidFill>
                <a:cs typeface="Helvetica"/>
              </a:rPr>
              <a:t>On track for 100% in April 2021</a:t>
            </a:r>
          </a:p>
          <a:p>
            <a:pPr marL="342900" indent="-342900">
              <a:buFont typeface="Arial" panose="020B0604020202020204" pitchFamily="34" charset="0"/>
              <a:buChar char="•"/>
            </a:pPr>
            <a:r>
              <a:rPr lang="en-US" sz="2200" b="0" dirty="0">
                <a:solidFill>
                  <a:schemeClr val="accent6"/>
                </a:solidFill>
                <a:latin typeface="Helvetica" panose="020B0604020202020204" pitchFamily="34" charset="0"/>
                <a:cs typeface="Helvetica" panose="020B0604020202020204" pitchFamily="34" charset="0"/>
              </a:rPr>
              <a:t>Booster Connection</a:t>
            </a:r>
          </a:p>
          <a:p>
            <a:pPr marL="952485" lvl="1" indent="-342900">
              <a:buFontTx/>
              <a:buChar char="-"/>
            </a:pPr>
            <a:r>
              <a:rPr lang="en-US" sz="2000" dirty="0">
                <a:solidFill>
                  <a:schemeClr val="tx1"/>
                </a:solidFill>
                <a:latin typeface="Helvetica" panose="020B0604020202020204" pitchFamily="34" charset="0"/>
                <a:cs typeface="Helvetica" panose="020B0604020202020204" pitchFamily="34" charset="0"/>
              </a:rPr>
              <a:t>Design to start in </a:t>
            </a:r>
            <a:r>
              <a:rPr lang="en-US" sz="2000" dirty="0">
                <a:solidFill>
                  <a:schemeClr val="tx2"/>
                </a:solidFill>
                <a:cs typeface="Helvetica"/>
              </a:rPr>
              <a:t>April 2021</a:t>
            </a:r>
            <a:endParaRPr lang="en-US" sz="2000" dirty="0">
              <a:solidFill>
                <a:schemeClr val="tx1"/>
              </a:solidFill>
              <a:latin typeface="Helvetica" panose="020B0604020202020204" pitchFamily="34" charset="0"/>
              <a:cs typeface="Helvetica" panose="020B0604020202020204" pitchFamily="34" charset="0"/>
            </a:endParaRPr>
          </a:p>
        </p:txBody>
      </p:sp>
      <p:pic>
        <p:nvPicPr>
          <p:cNvPr id="13" name="Picture 4">
            <a:extLst>
              <a:ext uri="{FF2B5EF4-FFF2-40B4-BE49-F238E27FC236}">
                <a16:creationId xmlns:a16="http://schemas.microsoft.com/office/drawing/2014/main" id="{211850D0-A180-4482-B21B-C52BFFFEE054}"/>
              </a:ext>
            </a:extLst>
          </p:cNvPr>
          <p:cNvPicPr>
            <a:picLocks noChangeAspect="1"/>
          </p:cNvPicPr>
          <p:nvPr/>
        </p:nvPicPr>
        <p:blipFill>
          <a:blip r:embed="rId4"/>
          <a:stretch>
            <a:fillRect/>
          </a:stretch>
        </p:blipFill>
        <p:spPr>
          <a:xfrm>
            <a:off x="6697651" y="188494"/>
            <a:ext cx="5326088" cy="2962724"/>
          </a:xfrm>
          <a:prstGeom prst="rect">
            <a:avLst/>
          </a:prstGeom>
        </p:spPr>
      </p:pic>
      <p:sp>
        <p:nvSpPr>
          <p:cNvPr id="2" name="Footer Placeholder 1">
            <a:extLst>
              <a:ext uri="{FF2B5EF4-FFF2-40B4-BE49-F238E27FC236}">
                <a16:creationId xmlns:a16="http://schemas.microsoft.com/office/drawing/2014/main" id="{A7591721-CE7B-492E-8AA7-34DD88889503}"/>
              </a:ext>
            </a:extLst>
          </p:cNvPr>
          <p:cNvSpPr>
            <a:spLocks noGrp="1"/>
          </p:cNvSpPr>
          <p:nvPr>
            <p:ph type="ftr" sz="quarter" idx="11"/>
          </p:nvPr>
        </p:nvSpPr>
        <p:spPr>
          <a:xfrm>
            <a:off x="2599363" y="6494247"/>
            <a:ext cx="6965878" cy="187325"/>
          </a:xfrm>
        </p:spPr>
        <p:txBody>
          <a:bodyPr/>
          <a:lstStyle/>
          <a:p>
            <a:pPr>
              <a:defRPr/>
            </a:pPr>
            <a:r>
              <a:rPr lang="en-US"/>
              <a:t>Lia Merminga | CD-3A IPR | PIP-II</a:t>
            </a:r>
            <a:endParaRPr lang="en-US" dirty="0"/>
          </a:p>
        </p:txBody>
      </p:sp>
    </p:spTree>
    <p:extLst>
      <p:ext uri="{BB962C8B-B14F-4D97-AF65-F5344CB8AC3E}">
        <p14:creationId xmlns:p14="http://schemas.microsoft.com/office/powerpoint/2010/main" val="1564816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ground, snow&#10;&#10;Description automatically generated">
            <a:extLst>
              <a:ext uri="{FF2B5EF4-FFF2-40B4-BE49-F238E27FC236}">
                <a16:creationId xmlns:a16="http://schemas.microsoft.com/office/drawing/2014/main" id="{0B526753-6341-4168-945F-B205FDF3332F}"/>
              </a:ext>
            </a:extLst>
          </p:cNvPr>
          <p:cNvPicPr>
            <a:picLocks noChangeAspect="1"/>
          </p:cNvPicPr>
          <p:nvPr/>
        </p:nvPicPr>
        <p:blipFill>
          <a:blip r:embed="rId2"/>
          <a:stretch>
            <a:fillRect/>
          </a:stretch>
        </p:blipFill>
        <p:spPr>
          <a:xfrm>
            <a:off x="16126" y="-1230980"/>
            <a:ext cx="12192000" cy="6858000"/>
          </a:xfrm>
          <a:prstGeom prst="rect">
            <a:avLst/>
          </a:prstGeom>
        </p:spPr>
      </p:pic>
      <p:sp>
        <p:nvSpPr>
          <p:cNvPr id="8" name="Title 1">
            <a:extLst>
              <a:ext uri="{FF2B5EF4-FFF2-40B4-BE49-F238E27FC236}">
                <a16:creationId xmlns:a16="http://schemas.microsoft.com/office/drawing/2014/main" id="{0C761D75-C23B-453F-A4DD-12FDE4649969}"/>
              </a:ext>
            </a:extLst>
          </p:cNvPr>
          <p:cNvSpPr txBox="1">
            <a:spLocks/>
          </p:cNvSpPr>
          <p:nvPr/>
        </p:nvSpPr>
        <p:spPr>
          <a:xfrm>
            <a:off x="198116" y="94797"/>
            <a:ext cx="11057467" cy="569268"/>
          </a:xfrm>
          <a:prstGeom prst="rect">
            <a:avLst/>
          </a:prstGeom>
        </p:spPr>
        <p:txBody>
          <a:bodyPr/>
          <a:lst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sz="3000" dirty="0">
                <a:solidFill>
                  <a:schemeClr val="bg1"/>
                </a:solidFill>
              </a:rPr>
              <a:t>PIP-II Site on 16 February 2021</a:t>
            </a:r>
          </a:p>
        </p:txBody>
      </p:sp>
      <p:sp>
        <p:nvSpPr>
          <p:cNvPr id="2" name="Date Placeholder 1">
            <a:extLst>
              <a:ext uri="{FF2B5EF4-FFF2-40B4-BE49-F238E27FC236}">
                <a16:creationId xmlns:a16="http://schemas.microsoft.com/office/drawing/2014/main" id="{7683FA63-17E6-4CD4-942E-0E95CBBC245F}"/>
              </a:ext>
            </a:extLst>
          </p:cNvPr>
          <p:cNvSpPr>
            <a:spLocks noGrp="1"/>
          </p:cNvSpPr>
          <p:nvPr>
            <p:ph type="dt" sz="half" idx="10"/>
          </p:nvPr>
        </p:nvSpPr>
        <p:spPr/>
        <p:txBody>
          <a:bodyPr/>
          <a:lstStyle/>
          <a:p>
            <a:r>
              <a:rPr lang="en-US"/>
              <a:t>10-Feb-2021</a:t>
            </a:r>
          </a:p>
        </p:txBody>
      </p:sp>
      <p:sp>
        <p:nvSpPr>
          <p:cNvPr id="5" name="Footer Placeholder 4">
            <a:extLst>
              <a:ext uri="{FF2B5EF4-FFF2-40B4-BE49-F238E27FC236}">
                <a16:creationId xmlns:a16="http://schemas.microsoft.com/office/drawing/2014/main" id="{AC47FE98-9399-4E61-8A44-B9793CA62DF4}"/>
              </a:ext>
            </a:extLst>
          </p:cNvPr>
          <p:cNvSpPr>
            <a:spLocks noGrp="1"/>
          </p:cNvSpPr>
          <p:nvPr>
            <p:ph type="ftr" sz="quarter" idx="11"/>
          </p:nvPr>
        </p:nvSpPr>
        <p:spPr/>
        <p:txBody>
          <a:bodyPr/>
          <a:lstStyle/>
          <a:p>
            <a:r>
              <a:rPr lang="en-US"/>
              <a:t>Lia Merminga | IIFC PC-TC meeting | PIP-II</a:t>
            </a:r>
          </a:p>
        </p:txBody>
      </p:sp>
      <p:sp>
        <p:nvSpPr>
          <p:cNvPr id="9" name="Rectangle 8">
            <a:extLst>
              <a:ext uri="{FF2B5EF4-FFF2-40B4-BE49-F238E27FC236}">
                <a16:creationId xmlns:a16="http://schemas.microsoft.com/office/drawing/2014/main" id="{B0635608-7A7D-4178-A620-8B7D899479F1}"/>
              </a:ext>
            </a:extLst>
          </p:cNvPr>
          <p:cNvSpPr/>
          <p:nvPr/>
        </p:nvSpPr>
        <p:spPr>
          <a:xfrm>
            <a:off x="982436" y="5717804"/>
            <a:ext cx="8161564" cy="646331"/>
          </a:xfrm>
          <a:prstGeom prst="rect">
            <a:avLst/>
          </a:prstGeom>
        </p:spPr>
        <p:txBody>
          <a:bodyPr wrap="square">
            <a:spAutoFit/>
          </a:bodyPr>
          <a:lstStyle/>
          <a:p>
            <a:r>
              <a:rPr lang="en-US" sz="1800" dirty="0">
                <a:solidFill>
                  <a:schemeClr val="bg1"/>
                </a:solidFill>
                <a:hlinkClick r:id="rId3"/>
              </a:rPr>
              <a:t>https://app.truelook.com/?u=fc1599677013#tl_live</a:t>
            </a:r>
            <a:endParaRPr lang="en-US" sz="1800" dirty="0">
              <a:solidFill>
                <a:schemeClr val="bg1"/>
              </a:solidFill>
            </a:endParaRPr>
          </a:p>
          <a:p>
            <a:r>
              <a:rPr lang="en-US" sz="1800" dirty="0">
                <a:hlinkClick r:id="rId4"/>
              </a:rPr>
              <a:t>https://app.truelook.com/?m=16002500832205565503647</a:t>
            </a:r>
            <a:endParaRPr lang="en-US" sz="1800" dirty="0"/>
          </a:p>
        </p:txBody>
      </p:sp>
      <p:pic>
        <p:nvPicPr>
          <p:cNvPr id="10" name="Picture 9" descr="A picture containing outdoor, water, sandy&#10;&#10;Description automatically generated">
            <a:extLst>
              <a:ext uri="{FF2B5EF4-FFF2-40B4-BE49-F238E27FC236}">
                <a16:creationId xmlns:a16="http://schemas.microsoft.com/office/drawing/2014/main" id="{D81423D8-5F32-4431-A706-7DC32872EB07}"/>
              </a:ext>
            </a:extLst>
          </p:cNvPr>
          <p:cNvPicPr>
            <a:picLocks noChangeAspect="1"/>
          </p:cNvPicPr>
          <p:nvPr/>
        </p:nvPicPr>
        <p:blipFill>
          <a:blip r:embed="rId5"/>
          <a:stretch>
            <a:fillRect/>
          </a:stretch>
        </p:blipFill>
        <p:spPr>
          <a:xfrm>
            <a:off x="-6176" y="3542847"/>
            <a:ext cx="12192000" cy="3409950"/>
          </a:xfrm>
          <a:prstGeom prst="rect">
            <a:avLst/>
          </a:pr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Rectangle 10">
            <a:extLst>
              <a:ext uri="{FF2B5EF4-FFF2-40B4-BE49-F238E27FC236}">
                <a16:creationId xmlns:a16="http://schemas.microsoft.com/office/drawing/2014/main" id="{4C9A5869-8E05-432A-907C-D7AB9E21EB65}"/>
              </a:ext>
            </a:extLst>
          </p:cNvPr>
          <p:cNvSpPr/>
          <p:nvPr/>
        </p:nvSpPr>
        <p:spPr>
          <a:xfrm>
            <a:off x="-28478" y="6588297"/>
            <a:ext cx="5001073" cy="307777"/>
          </a:xfrm>
          <a:prstGeom prst="rect">
            <a:avLst/>
          </a:prstGeom>
        </p:spPr>
        <p:txBody>
          <a:bodyPr wrap="square">
            <a:spAutoFit/>
          </a:bodyPr>
          <a:lstStyle/>
          <a:p>
            <a:r>
              <a:rPr lang="en-US" sz="1400" dirty="0">
                <a:solidFill>
                  <a:schemeClr val="bg1"/>
                </a:solidFill>
                <a:hlinkClick r:id="rId3"/>
              </a:rPr>
              <a:t>https://app.truelook.com/?u=fc1599677013#tl_live</a:t>
            </a:r>
            <a:endParaRPr lang="en-US" sz="1400" dirty="0">
              <a:solidFill>
                <a:schemeClr val="bg1"/>
              </a:solidFill>
            </a:endParaRPr>
          </a:p>
        </p:txBody>
      </p:sp>
    </p:spTree>
    <p:extLst>
      <p:ext uri="{BB962C8B-B14F-4D97-AF65-F5344CB8AC3E}">
        <p14:creationId xmlns:p14="http://schemas.microsoft.com/office/powerpoint/2010/main" val="3132013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899B-0621-4B56-A06C-6894B538063F}"/>
              </a:ext>
            </a:extLst>
          </p:cNvPr>
          <p:cNvSpPr>
            <a:spLocks noGrp="1"/>
          </p:cNvSpPr>
          <p:nvPr>
            <p:ph type="title"/>
          </p:nvPr>
        </p:nvSpPr>
        <p:spPr>
          <a:xfrm>
            <a:off x="304802" y="203229"/>
            <a:ext cx="11582400" cy="427877"/>
          </a:xfrm>
        </p:spPr>
        <p:txBody>
          <a:bodyPr/>
          <a:lstStyle/>
          <a:p>
            <a:r>
              <a:rPr lang="en-US" sz="3000" dirty="0"/>
              <a:t>Inaugural PIP-II Technical Workshop held in December 2020 </a:t>
            </a:r>
          </a:p>
        </p:txBody>
      </p:sp>
      <p:sp>
        <p:nvSpPr>
          <p:cNvPr id="4" name="Date Placeholder 3">
            <a:extLst>
              <a:ext uri="{FF2B5EF4-FFF2-40B4-BE49-F238E27FC236}">
                <a16:creationId xmlns:a16="http://schemas.microsoft.com/office/drawing/2014/main" id="{012436E5-7268-4767-889A-2E9A91F8D3AE}"/>
              </a:ext>
            </a:extLst>
          </p:cNvPr>
          <p:cNvSpPr>
            <a:spLocks noGrp="1"/>
          </p:cNvSpPr>
          <p:nvPr>
            <p:ph type="dt" sz="half" idx="2"/>
          </p:nvPr>
        </p:nvSpPr>
        <p:spPr/>
        <p:txBody>
          <a:bodyPr/>
          <a:lstStyle/>
          <a:p>
            <a:pPr>
              <a:defRPr/>
            </a:pPr>
            <a:r>
              <a:rPr lang="en-US"/>
              <a:t>17-Feb-2021</a:t>
            </a:r>
            <a:endParaRPr lang="en-US" dirty="0"/>
          </a:p>
        </p:txBody>
      </p:sp>
      <p:sp>
        <p:nvSpPr>
          <p:cNvPr id="5" name="Slide Number Placeholder 4">
            <a:extLst>
              <a:ext uri="{FF2B5EF4-FFF2-40B4-BE49-F238E27FC236}">
                <a16:creationId xmlns:a16="http://schemas.microsoft.com/office/drawing/2014/main" id="{75E05FC3-748C-4462-9B42-0FA4B69053F2}"/>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6" name="Footer Placeholder 5">
            <a:extLst>
              <a:ext uri="{FF2B5EF4-FFF2-40B4-BE49-F238E27FC236}">
                <a16:creationId xmlns:a16="http://schemas.microsoft.com/office/drawing/2014/main" id="{40782088-0B96-418E-9F5F-2E6CACA2F81E}"/>
              </a:ext>
            </a:extLst>
          </p:cNvPr>
          <p:cNvSpPr>
            <a:spLocks noGrp="1"/>
          </p:cNvSpPr>
          <p:nvPr>
            <p:ph type="ftr" sz="quarter" idx="11"/>
          </p:nvPr>
        </p:nvSpPr>
        <p:spPr/>
        <p:txBody>
          <a:bodyPr/>
          <a:lstStyle/>
          <a:p>
            <a:pPr>
              <a:defRPr/>
            </a:pPr>
            <a:r>
              <a:rPr lang="en-US"/>
              <a:t>Lia Merminga | CD-3A IPR | PIP-II</a:t>
            </a:r>
            <a:endParaRPr lang="en-US" b="1" dirty="0"/>
          </a:p>
        </p:txBody>
      </p:sp>
      <p:pic>
        <p:nvPicPr>
          <p:cNvPr id="1026" name="Picture 2">
            <a:extLst>
              <a:ext uri="{FF2B5EF4-FFF2-40B4-BE49-F238E27FC236}">
                <a16:creationId xmlns:a16="http://schemas.microsoft.com/office/drawing/2014/main" id="{65B2E8C8-260B-4B38-B650-DD750C76B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83" y="730170"/>
            <a:ext cx="8347200" cy="58510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02E3E2-B204-4801-ACB7-E57649A2BCED}"/>
              </a:ext>
            </a:extLst>
          </p:cNvPr>
          <p:cNvSpPr/>
          <p:nvPr/>
        </p:nvSpPr>
        <p:spPr>
          <a:xfrm>
            <a:off x="8882236" y="1407473"/>
            <a:ext cx="3677625" cy="3786165"/>
          </a:xfrm>
          <a:prstGeom prst="rect">
            <a:avLst/>
          </a:prstGeom>
        </p:spPr>
        <p:txBody>
          <a:bodyPr wrap="square">
            <a:spAutoFit/>
          </a:bodyPr>
          <a:lstStyle/>
          <a:p>
            <a:pPr marR="0" lvl="0">
              <a:lnSpc>
                <a:spcPct val="150000"/>
              </a:lnSpc>
              <a:spcBef>
                <a:spcPts val="0"/>
              </a:spcBef>
              <a:spcAft>
                <a:spcPts val="0"/>
              </a:spcAft>
            </a:pPr>
            <a:r>
              <a:rPr lang="en-US" sz="1800" b="1" dirty="0">
                <a:solidFill>
                  <a:schemeClr val="accent6"/>
                </a:solidFill>
                <a:latin typeface="Helvetica" panose="020B0604020202020204" pitchFamily="34" charset="0"/>
                <a:ea typeface="Times New Roman" panose="02020603050405020304" pitchFamily="18" charset="0"/>
                <a:cs typeface="Helvetica" panose="020B0604020202020204" pitchFamily="34" charset="0"/>
              </a:rPr>
              <a:t>Working Groups</a:t>
            </a: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RF Power Couplers</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SRF Cavity Design &amp; Analysis</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SRF Cavity Processing &amp; Testing</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SRF Cavity Manufacturing</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Cryomodule Production</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SRF Facilities</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Controls</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Cryogenic Systems</a:t>
            </a:r>
            <a:endParaRPr lang="en-US" sz="1600" b="1" dirty="0">
              <a:latin typeface="Helvetica" panose="020B0604020202020204" pitchFamily="34" charset="0"/>
              <a:ea typeface="Calibri" panose="020F0502020204030204" pitchFamily="34" charset="0"/>
              <a:cs typeface="Helvetica" panose="020B0604020202020204" pitchFamily="34" charset="0"/>
            </a:endParaRPr>
          </a:p>
          <a:p>
            <a:pPr marR="0" lvl="0">
              <a:lnSpc>
                <a:spcPct val="150000"/>
              </a:lnSpc>
              <a:spcBef>
                <a:spcPts val="0"/>
              </a:spcBef>
              <a:spcAft>
                <a:spcPts val="0"/>
              </a:spcAft>
            </a:pPr>
            <a:r>
              <a:rPr lang="en-US" sz="1600" b="1" dirty="0">
                <a:latin typeface="Helvetica" panose="020B0604020202020204" pitchFamily="34" charset="0"/>
                <a:ea typeface="Times New Roman" panose="02020603050405020304" pitchFamily="18" charset="0"/>
                <a:cs typeface="Helvetica" panose="020B0604020202020204" pitchFamily="34" charset="0"/>
              </a:rPr>
              <a:t>Requirements and Interfaces</a:t>
            </a:r>
            <a:endParaRPr lang="en-US" sz="1600" b="1" dirty="0">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57494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C6130-00ED-4ABD-A5C2-3915FACF1763}"/>
              </a:ext>
            </a:extLst>
          </p:cNvPr>
          <p:cNvSpPr>
            <a:spLocks noGrp="1"/>
          </p:cNvSpPr>
          <p:nvPr>
            <p:ph type="title"/>
          </p:nvPr>
        </p:nvSpPr>
        <p:spPr/>
        <p:txBody>
          <a:bodyPr/>
          <a:lstStyle/>
          <a:p>
            <a:r>
              <a:rPr lang="en-US" sz="2800"/>
              <a:t>Bottom Line Up Front – PIP-II Status</a:t>
            </a:r>
          </a:p>
        </p:txBody>
      </p:sp>
      <p:sp>
        <p:nvSpPr>
          <p:cNvPr id="6" name="Slide Number Placeholder 5">
            <a:extLst>
              <a:ext uri="{FF2B5EF4-FFF2-40B4-BE49-F238E27FC236}">
                <a16:creationId xmlns:a16="http://schemas.microsoft.com/office/drawing/2014/main" id="{312B8830-A597-4935-87C8-BF4DF3464825}"/>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a:p>
        </p:txBody>
      </p:sp>
      <p:sp>
        <p:nvSpPr>
          <p:cNvPr id="2" name="Content Placeholder 1">
            <a:extLst>
              <a:ext uri="{FF2B5EF4-FFF2-40B4-BE49-F238E27FC236}">
                <a16:creationId xmlns:a16="http://schemas.microsoft.com/office/drawing/2014/main" id="{B6A65860-8671-403F-A3C5-F2FFCCBBE2A2}"/>
              </a:ext>
            </a:extLst>
          </p:cNvPr>
          <p:cNvSpPr>
            <a:spLocks noGrp="1"/>
          </p:cNvSpPr>
          <p:nvPr>
            <p:ph idx="13"/>
          </p:nvPr>
        </p:nvSpPr>
        <p:spPr>
          <a:xfrm>
            <a:off x="599381" y="1256437"/>
            <a:ext cx="11057467" cy="3950199"/>
          </a:xfrm>
        </p:spPr>
        <p:txBody>
          <a:bodyPr/>
          <a:lstStyle/>
          <a:p>
            <a:pPr marL="406400" lvl="0" indent="-415925">
              <a:lnSpc>
                <a:spcPct val="150000"/>
              </a:lnSpc>
              <a:buFont typeface="Helvetica" panose="020B0604020202020204" pitchFamily="34" charset="0"/>
              <a:buChar char="►"/>
            </a:pPr>
            <a:r>
              <a:rPr lang="en-US" dirty="0">
                <a:solidFill>
                  <a:schemeClr val="accent6"/>
                </a:solidFill>
              </a:rPr>
              <a:t>Performance baseline approved by DOE in Dec 2020: </a:t>
            </a:r>
          </a:p>
          <a:p>
            <a:pPr marL="939786" lvl="1" indent="-415925">
              <a:lnSpc>
                <a:spcPct val="150000"/>
              </a:lnSpc>
              <a:buFont typeface="Helvetica" panose="020B0604020202020204" pitchFamily="34" charset="0"/>
              <a:buChar char="►"/>
            </a:pPr>
            <a:r>
              <a:rPr lang="en-US" dirty="0">
                <a:solidFill>
                  <a:schemeClr val="accent6"/>
                </a:solidFill>
              </a:rPr>
              <a:t>TPC $978M (+$310M IKC), CD-4 Dec 2028 </a:t>
            </a:r>
          </a:p>
          <a:p>
            <a:pPr marL="939786" lvl="1" indent="-415925">
              <a:lnSpc>
                <a:spcPct val="150000"/>
              </a:lnSpc>
              <a:buFont typeface="Helvetica" panose="020B0604020202020204" pitchFamily="34" charset="0"/>
              <a:buChar char="►"/>
            </a:pPr>
            <a:r>
              <a:rPr lang="en-US" dirty="0">
                <a:solidFill>
                  <a:schemeClr val="accent6"/>
                </a:solidFill>
                <a:latin typeface="Helvetica" panose="020B0604020202020204" pitchFamily="34" charset="0"/>
                <a:cs typeface="Helvetica" panose="020B0604020202020204" pitchFamily="34" charset="0"/>
              </a:rPr>
              <a:t>PIP-II is blazing a new trail in major accelerator projects in the US (international partners)</a:t>
            </a:r>
            <a:endParaRPr lang="en-US" dirty="0">
              <a:solidFill>
                <a:schemeClr val="accent6"/>
              </a:solidFill>
            </a:endParaRPr>
          </a:p>
          <a:p>
            <a:pPr marL="406400" lvl="0" indent="-415925">
              <a:lnSpc>
                <a:spcPct val="150000"/>
              </a:lnSpc>
              <a:spcBef>
                <a:spcPct val="20000"/>
              </a:spcBef>
              <a:spcAft>
                <a:spcPct val="0"/>
              </a:spcAft>
              <a:buFont typeface="Helvetica" panose="020B0604020202020204" pitchFamily="34" charset="0"/>
              <a:buChar char="►"/>
              <a:defRPr/>
            </a:pPr>
            <a:r>
              <a:rPr lang="en-US" dirty="0">
                <a:solidFill>
                  <a:schemeClr val="accent6"/>
                </a:solidFill>
              </a:rPr>
              <a:t>Construction of </a:t>
            </a:r>
            <a:r>
              <a:rPr lang="en-US" dirty="0" err="1">
                <a:solidFill>
                  <a:schemeClr val="accent6"/>
                </a:solidFill>
              </a:rPr>
              <a:t>cryoplant</a:t>
            </a:r>
            <a:r>
              <a:rPr lang="en-US" dirty="0">
                <a:solidFill>
                  <a:schemeClr val="accent6"/>
                </a:solidFill>
              </a:rPr>
              <a:t> building is advancing </a:t>
            </a:r>
          </a:p>
          <a:p>
            <a:pPr marL="406400" indent="-415925">
              <a:lnSpc>
                <a:spcPct val="150000"/>
              </a:lnSpc>
              <a:buFont typeface="Helvetica" panose="020B0604020202020204" pitchFamily="34" charset="0"/>
              <a:buChar char="►"/>
            </a:pPr>
            <a:r>
              <a:rPr lang="en-US" dirty="0">
                <a:solidFill>
                  <a:schemeClr val="accent6"/>
                </a:solidFill>
              </a:rPr>
              <a:t>Beam has been accelerated in the first two PIP-II cryomodules to 17 MeV</a:t>
            </a:r>
          </a:p>
          <a:p>
            <a:pPr marL="406400" indent="-415925">
              <a:lnSpc>
                <a:spcPct val="150000"/>
              </a:lnSpc>
              <a:buFont typeface="Helvetica" panose="020B0604020202020204" pitchFamily="34" charset="0"/>
              <a:buChar char="►"/>
            </a:pPr>
            <a:r>
              <a:rPr lang="en-US" dirty="0">
                <a:solidFill>
                  <a:schemeClr val="accent6"/>
                </a:solidFill>
              </a:rPr>
              <a:t>International partner engagement strong, contributions enable beam test</a:t>
            </a:r>
          </a:p>
          <a:p>
            <a:pPr marL="406400" indent="-415925">
              <a:lnSpc>
                <a:spcPct val="150000"/>
              </a:lnSpc>
              <a:buFont typeface="Helvetica" panose="020B0604020202020204" pitchFamily="34" charset="0"/>
              <a:buChar char="►"/>
            </a:pPr>
            <a:r>
              <a:rPr lang="en-US" dirty="0">
                <a:solidFill>
                  <a:schemeClr val="accent6"/>
                </a:solidFill>
              </a:rPr>
              <a:t>Focus on securing resources, </a:t>
            </a:r>
            <a:r>
              <a:rPr lang="en-US" dirty="0"/>
              <a:t>ensuring stability of requirements and interfaces, and </a:t>
            </a:r>
            <a:r>
              <a:rPr lang="en-US" dirty="0">
                <a:solidFill>
                  <a:schemeClr val="accent6"/>
                </a:solidFill>
              </a:rPr>
              <a:t>streamlining processes for execution</a:t>
            </a:r>
            <a:endParaRPr lang="en-US" sz="1600" dirty="0"/>
          </a:p>
        </p:txBody>
      </p:sp>
      <p:sp>
        <p:nvSpPr>
          <p:cNvPr id="4" name="Date Placeholder 3">
            <a:extLst>
              <a:ext uri="{FF2B5EF4-FFF2-40B4-BE49-F238E27FC236}">
                <a16:creationId xmlns:a16="http://schemas.microsoft.com/office/drawing/2014/main" id="{BF1E1B34-1FD1-4199-8DD4-CD174B70F95B}"/>
              </a:ext>
            </a:extLst>
          </p:cNvPr>
          <p:cNvSpPr>
            <a:spLocks noGrp="1"/>
          </p:cNvSpPr>
          <p:nvPr>
            <p:ph type="dt" sz="half" idx="2"/>
          </p:nvPr>
        </p:nvSpPr>
        <p:spPr/>
        <p:txBody>
          <a:bodyPr/>
          <a:lstStyle/>
          <a:p>
            <a:pPr>
              <a:defRPr/>
            </a:pPr>
            <a:r>
              <a:rPr lang="en-US"/>
              <a:t>17-Feb-2021</a:t>
            </a:r>
          </a:p>
        </p:txBody>
      </p:sp>
      <p:sp>
        <p:nvSpPr>
          <p:cNvPr id="5" name="Footer Placeholder 4">
            <a:extLst>
              <a:ext uri="{FF2B5EF4-FFF2-40B4-BE49-F238E27FC236}">
                <a16:creationId xmlns:a16="http://schemas.microsoft.com/office/drawing/2014/main" id="{9A7FBE10-5426-4D95-B2D1-88DF2E6AFF52}"/>
              </a:ext>
            </a:extLst>
          </p:cNvPr>
          <p:cNvSpPr>
            <a:spLocks noGrp="1"/>
          </p:cNvSpPr>
          <p:nvPr>
            <p:ph type="ftr" sz="quarter" idx="11"/>
          </p:nvPr>
        </p:nvSpPr>
        <p:spPr/>
        <p:txBody>
          <a:bodyPr/>
          <a:lstStyle/>
          <a:p>
            <a:pPr>
              <a:defRPr/>
            </a:pPr>
            <a:r>
              <a:rPr lang="en-US"/>
              <a:t>Lia Merminga | CD-3A IPR | PIP-II</a:t>
            </a:r>
            <a:endParaRPr lang="en-US" dirty="0"/>
          </a:p>
        </p:txBody>
      </p:sp>
    </p:spTree>
    <p:extLst>
      <p:ext uri="{BB962C8B-B14F-4D97-AF65-F5344CB8AC3E}">
        <p14:creationId xmlns:p14="http://schemas.microsoft.com/office/powerpoint/2010/main" val="4143012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1FB8F-13C2-455B-898D-23A40846CFBE}"/>
              </a:ext>
            </a:extLst>
          </p:cNvPr>
          <p:cNvSpPr>
            <a:spLocks noGrp="1"/>
          </p:cNvSpPr>
          <p:nvPr>
            <p:ph idx="1"/>
          </p:nvPr>
        </p:nvSpPr>
        <p:spPr>
          <a:xfrm>
            <a:off x="314324" y="1052065"/>
            <a:ext cx="11563351" cy="5059363"/>
          </a:xfrm>
        </p:spPr>
        <p:txBody>
          <a:bodyPr/>
          <a:lstStyle/>
          <a:p>
            <a:pPr lvl="0"/>
            <a:r>
              <a:rPr lang="en-US" dirty="0"/>
              <a:t>ES&amp;H documents approved with strong ties between Safety and Quality</a:t>
            </a:r>
          </a:p>
          <a:p>
            <a:pPr lvl="0"/>
            <a:r>
              <a:rPr lang="en-US" dirty="0"/>
              <a:t>Robust multi-tiered construction safety oversight program in place</a:t>
            </a:r>
          </a:p>
          <a:p>
            <a:pPr lvl="0"/>
            <a:r>
              <a:rPr lang="en-US" dirty="0"/>
              <a:t>PIP-II COVID-19 Recovery Plan and Laboratory established protective measures are working</a:t>
            </a:r>
          </a:p>
          <a:p>
            <a:r>
              <a:rPr lang="en-US" dirty="0"/>
              <a:t>ESH Integrated into and supporting all aspects of the PIP-II Project</a:t>
            </a:r>
          </a:p>
          <a:p>
            <a:pPr marL="0" lvl="0" indent="0">
              <a:buNone/>
            </a:pPr>
            <a:endParaRPr lang="en-US" dirty="0"/>
          </a:p>
          <a:p>
            <a:pPr lvl="0"/>
            <a:endParaRPr lang="en-US" dirty="0"/>
          </a:p>
          <a:p>
            <a:pPr lvl="0"/>
            <a:r>
              <a:rPr lang="en-US" dirty="0"/>
              <a:t>PIP-II Quality Assurance (QA) Plan is established</a:t>
            </a:r>
          </a:p>
          <a:p>
            <a:pPr lvl="1"/>
            <a:r>
              <a:rPr lang="en-US" sz="2400" dirty="0"/>
              <a:t>Each L2M has developed system level QA plans in alignment with the PIP-II QA Plan</a:t>
            </a:r>
          </a:p>
          <a:p>
            <a:pPr lvl="2"/>
            <a:r>
              <a:rPr lang="en-US" sz="2400" dirty="0"/>
              <a:t>L3Ms create and maintain Subsystem-level/L3 QC Plans</a:t>
            </a:r>
          </a:p>
          <a:p>
            <a:pPr lvl="1"/>
            <a:r>
              <a:rPr lang="en-US" sz="2400" dirty="0"/>
              <a:t>Partners submit a detailed QA plan in accordance with the PIP-II QA Plan </a:t>
            </a:r>
          </a:p>
          <a:p>
            <a:endParaRPr lang="en-US" dirty="0"/>
          </a:p>
        </p:txBody>
      </p:sp>
      <p:sp>
        <p:nvSpPr>
          <p:cNvPr id="3" name="Title 2">
            <a:extLst>
              <a:ext uri="{FF2B5EF4-FFF2-40B4-BE49-F238E27FC236}">
                <a16:creationId xmlns:a16="http://schemas.microsoft.com/office/drawing/2014/main" id="{ED199998-CAFB-4656-B2C8-78CE23236B87}"/>
              </a:ext>
            </a:extLst>
          </p:cNvPr>
          <p:cNvSpPr>
            <a:spLocks noGrp="1"/>
          </p:cNvSpPr>
          <p:nvPr>
            <p:ph type="title"/>
          </p:nvPr>
        </p:nvSpPr>
        <p:spPr/>
        <p:txBody>
          <a:bodyPr/>
          <a:lstStyle/>
          <a:p>
            <a:r>
              <a:rPr lang="en-US" dirty="0"/>
              <a:t>ESH and Quality</a:t>
            </a:r>
          </a:p>
        </p:txBody>
      </p:sp>
      <p:sp>
        <p:nvSpPr>
          <p:cNvPr id="4" name="Date Placeholder 3">
            <a:extLst>
              <a:ext uri="{FF2B5EF4-FFF2-40B4-BE49-F238E27FC236}">
                <a16:creationId xmlns:a16="http://schemas.microsoft.com/office/drawing/2014/main" id="{2A44B019-15E9-4A49-B969-82C943E39C04}"/>
              </a:ext>
            </a:extLst>
          </p:cNvPr>
          <p:cNvSpPr>
            <a:spLocks noGrp="1"/>
          </p:cNvSpPr>
          <p:nvPr>
            <p:ph type="dt" sz="half" idx="10"/>
          </p:nvPr>
        </p:nvSpPr>
        <p:spPr/>
        <p:txBody>
          <a:bodyPr/>
          <a:lstStyle/>
          <a:p>
            <a:pPr>
              <a:defRPr/>
            </a:pPr>
            <a:r>
              <a:rPr lang="en-US"/>
              <a:t>17-Feb-2021</a:t>
            </a:r>
            <a:endParaRPr lang="en-US" dirty="0"/>
          </a:p>
        </p:txBody>
      </p:sp>
      <p:sp>
        <p:nvSpPr>
          <p:cNvPr id="5" name="Footer Placeholder 4">
            <a:extLst>
              <a:ext uri="{FF2B5EF4-FFF2-40B4-BE49-F238E27FC236}">
                <a16:creationId xmlns:a16="http://schemas.microsoft.com/office/drawing/2014/main" id="{7301AB57-FFC8-4CA4-AEC9-C5871F5AD818}"/>
              </a:ext>
            </a:extLst>
          </p:cNvPr>
          <p:cNvSpPr>
            <a:spLocks noGrp="1"/>
          </p:cNvSpPr>
          <p:nvPr>
            <p:ph type="ftr" sz="quarter" idx="11"/>
          </p:nvPr>
        </p:nvSpPr>
        <p:spPr/>
        <p:txBody>
          <a:bodyPr/>
          <a:lstStyle/>
          <a:p>
            <a:pP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2A0159D6-75C7-41AC-8475-3168F6841578}"/>
              </a:ext>
            </a:extLst>
          </p:cNvPr>
          <p:cNvSpPr>
            <a:spLocks noGrp="1"/>
          </p:cNvSpPr>
          <p:nvPr>
            <p:ph type="sldNum" sz="quarter" idx="12"/>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718093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F4774-B28F-40D0-A12D-1DBB686F4466}"/>
              </a:ext>
            </a:extLst>
          </p:cNvPr>
          <p:cNvSpPr>
            <a:spLocks noGrp="1"/>
          </p:cNvSpPr>
          <p:nvPr>
            <p:ph type="title"/>
          </p:nvPr>
        </p:nvSpPr>
        <p:spPr>
          <a:xfrm>
            <a:off x="204557" y="182244"/>
            <a:ext cx="1838272" cy="3246756"/>
          </a:xfrm>
        </p:spPr>
        <p:txBody>
          <a:bodyPr/>
          <a:lstStyle/>
          <a:p>
            <a:r>
              <a:rPr lang="en-US" sz="2400" dirty="0"/>
              <a:t>PIP-II Baseline</a:t>
            </a:r>
            <a:br>
              <a:rPr lang="en-US" sz="2400" dirty="0"/>
            </a:br>
            <a:r>
              <a:rPr lang="en-US" sz="2400" dirty="0"/>
              <a:t>Schedule</a:t>
            </a:r>
          </a:p>
        </p:txBody>
      </p:sp>
      <p:sp>
        <p:nvSpPr>
          <p:cNvPr id="6" name="Slide Number Placeholder 5">
            <a:extLst>
              <a:ext uri="{FF2B5EF4-FFF2-40B4-BE49-F238E27FC236}">
                <a16:creationId xmlns:a16="http://schemas.microsoft.com/office/drawing/2014/main" id="{9DA6C4D1-A9CF-4335-8C49-A4FCAA116DE8}"/>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31</a:t>
            </a:fld>
            <a:endParaRPr lang="en-US"/>
          </a:p>
        </p:txBody>
      </p:sp>
      <p:sp>
        <p:nvSpPr>
          <p:cNvPr id="4" name="Date Placeholder 3">
            <a:extLst>
              <a:ext uri="{FF2B5EF4-FFF2-40B4-BE49-F238E27FC236}">
                <a16:creationId xmlns:a16="http://schemas.microsoft.com/office/drawing/2014/main" id="{885A9C73-BC46-4C65-B8F1-6A0E1CF7EC79}"/>
              </a:ext>
            </a:extLst>
          </p:cNvPr>
          <p:cNvSpPr>
            <a:spLocks noGrp="1"/>
          </p:cNvSpPr>
          <p:nvPr>
            <p:ph type="dt" sz="half" idx="2"/>
          </p:nvPr>
        </p:nvSpPr>
        <p:spPr>
          <a:xfrm>
            <a:off x="1051271" y="6565601"/>
            <a:ext cx="1098169" cy="1873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17-Feb-2021</a:t>
            </a:r>
          </a:p>
        </p:txBody>
      </p:sp>
      <p:sp>
        <p:nvSpPr>
          <p:cNvPr id="5" name="Footer Placeholder 4">
            <a:extLst>
              <a:ext uri="{FF2B5EF4-FFF2-40B4-BE49-F238E27FC236}">
                <a16:creationId xmlns:a16="http://schemas.microsoft.com/office/drawing/2014/main" id="{81150BFF-E562-482E-905E-B8B8F2C1FAA0}"/>
              </a:ext>
            </a:extLst>
          </p:cNvPr>
          <p:cNvSpPr>
            <a:spLocks noGrp="1"/>
          </p:cNvSpPr>
          <p:nvPr>
            <p:ph type="ftr" sz="quarter" idx="11"/>
          </p:nvPr>
        </p:nvSpPr>
        <p:spPr/>
        <p:txBody>
          <a:bodyPr/>
          <a:lstStyle/>
          <a:p>
            <a:pPr>
              <a:defRPr/>
            </a:pPr>
            <a:r>
              <a:rPr lang="en-US"/>
              <a:t>Lia Merminga | CD-3A IPR | PIP-II</a:t>
            </a:r>
            <a:endParaRPr lang="en-US" dirty="0"/>
          </a:p>
        </p:txBody>
      </p:sp>
      <p:pic>
        <p:nvPicPr>
          <p:cNvPr id="7" name="Picture 6">
            <a:extLst>
              <a:ext uri="{FF2B5EF4-FFF2-40B4-BE49-F238E27FC236}">
                <a16:creationId xmlns:a16="http://schemas.microsoft.com/office/drawing/2014/main" id="{F27074C0-D886-4DE4-B6DE-4C532A1366B1}"/>
              </a:ext>
            </a:extLst>
          </p:cNvPr>
          <p:cNvPicPr>
            <a:picLocks noChangeAspect="1"/>
          </p:cNvPicPr>
          <p:nvPr/>
        </p:nvPicPr>
        <p:blipFill>
          <a:blip r:embed="rId3"/>
          <a:stretch>
            <a:fillRect/>
          </a:stretch>
        </p:blipFill>
        <p:spPr>
          <a:xfrm>
            <a:off x="1995053" y="217965"/>
            <a:ext cx="8460920" cy="6138012"/>
          </a:xfrm>
          <a:prstGeom prst="rect">
            <a:avLst/>
          </a:prstGeom>
        </p:spPr>
      </p:pic>
    </p:spTree>
    <p:extLst>
      <p:ext uri="{BB962C8B-B14F-4D97-AF65-F5344CB8AC3E}">
        <p14:creationId xmlns:p14="http://schemas.microsoft.com/office/powerpoint/2010/main" val="1554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F4880-E357-47D2-A26C-C3B3ECC9ADF4}"/>
              </a:ext>
            </a:extLst>
          </p:cNvPr>
          <p:cNvPicPr>
            <a:picLocks noChangeAspect="1"/>
          </p:cNvPicPr>
          <p:nvPr/>
        </p:nvPicPr>
        <p:blipFill>
          <a:blip r:embed="rId3"/>
          <a:stretch>
            <a:fillRect/>
          </a:stretch>
        </p:blipFill>
        <p:spPr>
          <a:xfrm>
            <a:off x="331195" y="1193036"/>
            <a:ext cx="11131088" cy="3702006"/>
          </a:xfrm>
          <a:prstGeom prst="rect">
            <a:avLst/>
          </a:prstGeom>
        </p:spPr>
      </p:pic>
      <p:sp>
        <p:nvSpPr>
          <p:cNvPr id="4" name="Date Placeholder 3">
            <a:extLst>
              <a:ext uri="{FF2B5EF4-FFF2-40B4-BE49-F238E27FC236}">
                <a16:creationId xmlns:a16="http://schemas.microsoft.com/office/drawing/2014/main" id="{6FA168B5-B226-CF42-983C-514CBDAB4FF9}"/>
              </a:ext>
            </a:extLst>
          </p:cNvPr>
          <p:cNvSpPr>
            <a:spLocks noGrp="1"/>
          </p:cNvSpPr>
          <p:nvPr>
            <p:ph type="dt" sz="half" idx="2"/>
          </p:nvPr>
        </p:nvSpPr>
        <p:spPr>
          <a:xfrm>
            <a:off x="830138" y="6554563"/>
            <a:ext cx="940025" cy="242873"/>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3"/>
          </p:nvPr>
        </p:nvSpPr>
        <p:spPr>
          <a:xfrm>
            <a:off x="1788160" y="6504213"/>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4"/>
          </p:nvPr>
        </p:nvSpPr>
        <p:spPr>
          <a:xfrm>
            <a:off x="315562" y="6556136"/>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32</a:t>
            </a:fld>
            <a:endParaRPr lang="en-US" dirty="0"/>
          </a:p>
        </p:txBody>
      </p:sp>
      <p:sp>
        <p:nvSpPr>
          <p:cNvPr id="10" name="TextBox 9">
            <a:extLst>
              <a:ext uri="{FF2B5EF4-FFF2-40B4-BE49-F238E27FC236}">
                <a16:creationId xmlns:a16="http://schemas.microsoft.com/office/drawing/2014/main" id="{A1807BD3-1688-4691-9305-F961457F88F4}"/>
              </a:ext>
            </a:extLst>
          </p:cNvPr>
          <p:cNvSpPr txBox="1"/>
          <p:nvPr/>
        </p:nvSpPr>
        <p:spPr>
          <a:xfrm>
            <a:off x="8702563" y="97741"/>
            <a:ext cx="3267187" cy="1015663"/>
          </a:xfrm>
          <a:prstGeom prst="rect">
            <a:avLst/>
          </a:prstGeom>
          <a:solidFill>
            <a:srgbClr val="FFFF00"/>
          </a:solidFill>
          <a:ln>
            <a:solidFill>
              <a:schemeClr val="tx1"/>
            </a:solidFill>
          </a:ln>
        </p:spPr>
        <p:txBody>
          <a:bodyPr wrap="square" rtlCol="0">
            <a:spAutoFit/>
          </a:bodyPr>
          <a:lstStyle/>
          <a:p>
            <a:pPr algn="ctr"/>
            <a:r>
              <a:rPr lang="en-US" sz="2000" b="1" dirty="0">
                <a:solidFill>
                  <a:schemeClr val="tx2"/>
                </a:solidFill>
                <a:latin typeface="Helvetica" panose="020B0604020202020204" pitchFamily="34" charset="0"/>
                <a:cs typeface="Helvetica" panose="020B0604020202020204" pitchFamily="34" charset="0"/>
              </a:rPr>
              <a:t>TPC $978M</a:t>
            </a:r>
          </a:p>
          <a:p>
            <a:pPr algn="ctr"/>
            <a:r>
              <a:rPr lang="en-US" sz="2000" b="1" dirty="0">
                <a:solidFill>
                  <a:schemeClr val="tx2"/>
                </a:solidFill>
                <a:latin typeface="Helvetica" panose="020B0604020202020204" pitchFamily="34" charset="0"/>
                <a:cs typeface="Helvetica" panose="020B0604020202020204" pitchFamily="34" charset="0"/>
              </a:rPr>
              <a:t>Contingency 39% </a:t>
            </a:r>
          </a:p>
          <a:p>
            <a:pPr algn="ctr"/>
            <a:r>
              <a:rPr lang="en-US" sz="2000" b="1" dirty="0">
                <a:solidFill>
                  <a:schemeClr val="tx2"/>
                </a:solidFill>
                <a:latin typeface="Helvetica" panose="020B0604020202020204" pitchFamily="34" charset="0"/>
                <a:cs typeface="Helvetica" panose="020B0604020202020204" pitchFamily="34" charset="0"/>
              </a:rPr>
              <a:t>on work-to-go</a:t>
            </a:r>
          </a:p>
        </p:txBody>
      </p:sp>
      <p:sp>
        <p:nvSpPr>
          <p:cNvPr id="16" name="Title 2">
            <a:extLst>
              <a:ext uri="{FF2B5EF4-FFF2-40B4-BE49-F238E27FC236}">
                <a16:creationId xmlns:a16="http://schemas.microsoft.com/office/drawing/2014/main" id="{EED216BC-A76B-4F69-9C0D-587497F181E0}"/>
              </a:ext>
            </a:extLst>
          </p:cNvPr>
          <p:cNvSpPr txBox="1">
            <a:spLocks/>
          </p:cNvSpPr>
          <p:nvPr/>
        </p:nvSpPr>
        <p:spPr>
          <a:xfrm>
            <a:off x="222250" y="292157"/>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t>PIP-II Obligations and Funding Profile</a:t>
            </a:r>
          </a:p>
        </p:txBody>
      </p:sp>
      <p:sp>
        <p:nvSpPr>
          <p:cNvPr id="17" name="TextBox 16">
            <a:extLst>
              <a:ext uri="{FF2B5EF4-FFF2-40B4-BE49-F238E27FC236}">
                <a16:creationId xmlns:a16="http://schemas.microsoft.com/office/drawing/2014/main" id="{D2E33A2C-60E7-4375-95F4-3CF0580D6C2E}"/>
              </a:ext>
            </a:extLst>
          </p:cNvPr>
          <p:cNvSpPr txBox="1"/>
          <p:nvPr/>
        </p:nvSpPr>
        <p:spPr>
          <a:xfrm>
            <a:off x="1788160" y="6360149"/>
            <a:ext cx="8882889" cy="400110"/>
          </a:xfrm>
          <a:prstGeom prst="rect">
            <a:avLst/>
          </a:prstGeom>
          <a:solidFill>
            <a:srgbClr val="C00000"/>
          </a:solidFill>
        </p:spPr>
        <p:txBody>
          <a:bodyPr wrap="square">
            <a:spAutoFit/>
          </a:bodyPr>
          <a:lstStyle>
            <a:defPPr>
              <a:defRPr lang="en-US"/>
            </a:defPPr>
            <a:lvl1pPr algn="ctr">
              <a:defRPr sz="1800" b="1" i="1">
                <a:solidFill>
                  <a:schemeClr val="bg1"/>
                </a:solidFill>
                <a:latin typeface="Helvetica" pitchFamily="34" charset="0"/>
              </a:defRPr>
            </a:lvl1pPr>
          </a:lstStyle>
          <a:p>
            <a:r>
              <a:rPr lang="en-US" sz="2000" dirty="0"/>
              <a:t>Funding profile agreed with HEP, supports performance baseline</a:t>
            </a:r>
          </a:p>
        </p:txBody>
      </p:sp>
      <p:pic>
        <p:nvPicPr>
          <p:cNvPr id="20" name="Picture 19">
            <a:extLst>
              <a:ext uri="{FF2B5EF4-FFF2-40B4-BE49-F238E27FC236}">
                <a16:creationId xmlns:a16="http://schemas.microsoft.com/office/drawing/2014/main" id="{DC62EC26-5DBB-4F6E-83D3-FF7A4EC7F079}"/>
              </a:ext>
            </a:extLst>
          </p:cNvPr>
          <p:cNvPicPr>
            <a:picLocks noChangeAspect="1"/>
          </p:cNvPicPr>
          <p:nvPr/>
        </p:nvPicPr>
        <p:blipFill>
          <a:blip r:embed="rId4"/>
          <a:stretch>
            <a:fillRect/>
          </a:stretch>
        </p:blipFill>
        <p:spPr>
          <a:xfrm>
            <a:off x="331195" y="5155183"/>
            <a:ext cx="9390321" cy="1191843"/>
          </a:xfrm>
          <a:prstGeom prst="rect">
            <a:avLst/>
          </a:prstGeom>
        </p:spPr>
      </p:pic>
    </p:spTree>
    <p:extLst>
      <p:ext uri="{BB962C8B-B14F-4D97-AF65-F5344CB8AC3E}">
        <p14:creationId xmlns:p14="http://schemas.microsoft.com/office/powerpoint/2010/main" val="2011391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DD6F49-B49B-4405-9676-31BF9E3F8CA5}"/>
              </a:ext>
            </a:extLst>
          </p:cNvPr>
          <p:cNvSpPr>
            <a:spLocks noGrp="1"/>
          </p:cNvSpPr>
          <p:nvPr>
            <p:ph idx="1"/>
          </p:nvPr>
        </p:nvSpPr>
        <p:spPr>
          <a:xfrm>
            <a:off x="558817" y="1384253"/>
            <a:ext cx="10949823" cy="4089494"/>
          </a:xfrm>
        </p:spPr>
        <p:txBody>
          <a:bodyPr/>
          <a:lstStyle/>
          <a:p>
            <a:pPr marL="406400" indent="-415925">
              <a:buFont typeface="Helvetica" panose="020B0604020202020204" pitchFamily="34" charset="0"/>
              <a:buChar char="►"/>
              <a:defRPr/>
            </a:pPr>
            <a:r>
              <a:rPr lang="en-US" dirty="0">
                <a:solidFill>
                  <a:srgbClr val="404040"/>
                </a:solidFill>
              </a:rPr>
              <a:t>Receive CD-3A approval for long lead procurements </a:t>
            </a:r>
          </a:p>
          <a:p>
            <a:pPr marL="0" indent="0">
              <a:buNone/>
              <a:defRPr/>
            </a:pPr>
            <a:endParaRPr lang="en-US" dirty="0">
              <a:solidFill>
                <a:srgbClr val="404040"/>
              </a:solidFill>
            </a:endParaRPr>
          </a:p>
          <a:p>
            <a:pPr marL="406400" indent="-415925">
              <a:buFont typeface="Helvetica" panose="020B0604020202020204" pitchFamily="34" charset="0"/>
              <a:buChar char="►"/>
              <a:defRPr/>
            </a:pPr>
            <a:r>
              <a:rPr lang="en-US" dirty="0">
                <a:solidFill>
                  <a:srgbClr val="404040"/>
                </a:solidFill>
              </a:rPr>
              <a:t>Complete beam tests at PIP2IT through HWR and SSR1 </a:t>
            </a:r>
          </a:p>
          <a:p>
            <a:pPr marL="406400" indent="-415925">
              <a:buFont typeface="Helvetica" panose="020B0604020202020204" pitchFamily="34" charset="0"/>
              <a:buChar char="►"/>
              <a:defRPr/>
            </a:pPr>
            <a:endParaRPr lang="en-US" dirty="0">
              <a:solidFill>
                <a:srgbClr val="404040"/>
              </a:solidFill>
            </a:endParaRPr>
          </a:p>
          <a:p>
            <a:pPr marL="406400" indent="-415925">
              <a:buFont typeface="Helvetica" panose="020B0604020202020204" pitchFamily="34" charset="0"/>
              <a:buChar char="►"/>
              <a:defRPr/>
            </a:pPr>
            <a:r>
              <a:rPr lang="en-US" dirty="0">
                <a:solidFill>
                  <a:srgbClr val="404040"/>
                </a:solidFill>
              </a:rPr>
              <a:t>Advance HB650 proto cryomodule integration</a:t>
            </a:r>
          </a:p>
          <a:p>
            <a:pPr marL="406400" indent="-415925">
              <a:buFont typeface="Helvetica" panose="020B0604020202020204" pitchFamily="34" charset="0"/>
              <a:buChar char="►"/>
              <a:defRPr/>
            </a:pPr>
            <a:endParaRPr lang="en-US" dirty="0">
              <a:solidFill>
                <a:srgbClr val="404040"/>
              </a:solidFill>
            </a:endParaRPr>
          </a:p>
          <a:p>
            <a:pPr marL="406400" indent="-415925">
              <a:buFont typeface="Helvetica" panose="020B0604020202020204" pitchFamily="34" charset="0"/>
              <a:buChar char="►"/>
              <a:defRPr/>
            </a:pPr>
            <a:r>
              <a:rPr lang="en-US" dirty="0">
                <a:solidFill>
                  <a:srgbClr val="404040"/>
                </a:solidFill>
              </a:rPr>
              <a:t>Complete CD-3 DOE IPR - Start of Construction/Execution</a:t>
            </a:r>
          </a:p>
          <a:p>
            <a:pPr marL="406400" indent="-415925">
              <a:buFont typeface="Helvetica" panose="020B0604020202020204" pitchFamily="34" charset="0"/>
              <a:buChar char="►"/>
              <a:defRPr/>
            </a:pPr>
            <a:endParaRPr lang="en-US" dirty="0">
              <a:solidFill>
                <a:srgbClr val="404040"/>
              </a:solidFill>
            </a:endParaRPr>
          </a:p>
          <a:p>
            <a:pPr marL="406400" indent="-415925">
              <a:buFont typeface="Helvetica" panose="020B0604020202020204" pitchFamily="34" charset="0"/>
              <a:buChar char="►"/>
              <a:defRPr/>
            </a:pPr>
            <a:r>
              <a:rPr lang="en-US" dirty="0">
                <a:solidFill>
                  <a:srgbClr val="404040"/>
                </a:solidFill>
              </a:rPr>
              <a:t>Complete </a:t>
            </a:r>
            <a:r>
              <a:rPr lang="en-US" dirty="0" err="1">
                <a:solidFill>
                  <a:srgbClr val="404040"/>
                </a:solidFill>
              </a:rPr>
              <a:t>Cryoplant</a:t>
            </a:r>
            <a:r>
              <a:rPr lang="en-US" dirty="0">
                <a:solidFill>
                  <a:srgbClr val="404040"/>
                </a:solidFill>
              </a:rPr>
              <a:t> Building Construction</a:t>
            </a:r>
          </a:p>
        </p:txBody>
      </p:sp>
      <p:sp>
        <p:nvSpPr>
          <p:cNvPr id="3" name="Title 2">
            <a:extLst>
              <a:ext uri="{FF2B5EF4-FFF2-40B4-BE49-F238E27FC236}">
                <a16:creationId xmlns:a16="http://schemas.microsoft.com/office/drawing/2014/main" id="{9F1CDB96-5DC8-422E-BC74-EED1222E7C60}"/>
              </a:ext>
            </a:extLst>
          </p:cNvPr>
          <p:cNvSpPr>
            <a:spLocks noGrp="1"/>
          </p:cNvSpPr>
          <p:nvPr>
            <p:ph type="title"/>
          </p:nvPr>
        </p:nvSpPr>
        <p:spPr>
          <a:xfrm>
            <a:off x="636588" y="387653"/>
            <a:ext cx="8686800" cy="427877"/>
          </a:xfrm>
        </p:spPr>
        <p:txBody>
          <a:bodyPr/>
          <a:lstStyle/>
          <a:p>
            <a:r>
              <a:rPr lang="en-US" sz="3200" dirty="0"/>
              <a:t>PIP-II 2021 Major Milestones</a:t>
            </a:r>
            <a:endParaRPr lang="en-US" dirty="0"/>
          </a:p>
        </p:txBody>
      </p:sp>
      <p:sp>
        <p:nvSpPr>
          <p:cNvPr id="6" name="Date Placeholder 5">
            <a:extLst>
              <a:ext uri="{FF2B5EF4-FFF2-40B4-BE49-F238E27FC236}">
                <a16:creationId xmlns:a16="http://schemas.microsoft.com/office/drawing/2014/main" id="{43E301FD-EA88-401F-9717-D36961906EE6}"/>
              </a:ext>
            </a:extLst>
          </p:cNvPr>
          <p:cNvSpPr>
            <a:spLocks noGrp="1"/>
          </p:cNvSpPr>
          <p:nvPr>
            <p:ph type="dt" sz="half" idx="10"/>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endParaRPr lang="en-US" dirty="0"/>
          </a:p>
        </p:txBody>
      </p:sp>
      <p:sp>
        <p:nvSpPr>
          <p:cNvPr id="4" name="Footer Placeholder 3">
            <a:extLst>
              <a:ext uri="{FF2B5EF4-FFF2-40B4-BE49-F238E27FC236}">
                <a16:creationId xmlns:a16="http://schemas.microsoft.com/office/drawing/2014/main" id="{026FC137-4F87-4DD1-A0C3-C95D61891BB6}"/>
              </a:ext>
            </a:extLst>
          </p:cNvPr>
          <p:cNvSpPr>
            <a:spLocks noGrp="1"/>
          </p:cNvSpPr>
          <p:nvPr>
            <p:ph type="ftr" sz="quarter" idx="11"/>
          </p:nvPr>
        </p:nvSpPr>
        <p:spPr>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Lia Merminga | CD-3A IPR | PIP-II</a:t>
            </a:r>
            <a:endParaRPr lang="en-US" b="1" dirty="0"/>
          </a:p>
        </p:txBody>
      </p:sp>
      <p:sp>
        <p:nvSpPr>
          <p:cNvPr id="5" name="Slide Number Placeholder 4">
            <a:extLst>
              <a:ext uri="{FF2B5EF4-FFF2-40B4-BE49-F238E27FC236}">
                <a16:creationId xmlns:a16="http://schemas.microsoft.com/office/drawing/2014/main" id="{46AD67AC-0711-44D9-9729-F5C47EFAACD0}"/>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1620767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04" y="417742"/>
            <a:ext cx="8686800" cy="427877"/>
          </a:xfrm>
        </p:spPr>
        <p:txBody>
          <a:bodyPr/>
          <a:lstStyle/>
          <a:p>
            <a:r>
              <a:rPr lang="en-US" sz="3200" dirty="0"/>
              <a:t>Summary</a:t>
            </a:r>
            <a:endParaRPr lang="en-US" dirty="0"/>
          </a:p>
        </p:txBody>
      </p:sp>
      <p:sp>
        <p:nvSpPr>
          <p:cNvPr id="3" name="Content Placeholder 2"/>
          <p:cNvSpPr>
            <a:spLocks noGrp="1"/>
          </p:cNvSpPr>
          <p:nvPr>
            <p:ph idx="1"/>
          </p:nvPr>
        </p:nvSpPr>
        <p:spPr>
          <a:xfrm>
            <a:off x="304802" y="1058743"/>
            <a:ext cx="11636340" cy="5154770"/>
          </a:xfrm>
        </p:spPr>
        <p:txBody>
          <a:bodyPr>
            <a:normAutofit fontScale="92500" lnSpcReduction="10000"/>
          </a:bodyPr>
          <a:lstStyle/>
          <a:p>
            <a:pPr>
              <a:buFont typeface="Wingdings" panose="05000000000000000000" pitchFamily="2" charset="2"/>
              <a:buChar char="§"/>
            </a:pPr>
            <a:r>
              <a:rPr lang="en-US" dirty="0"/>
              <a:t>Excellent, experienced project team and strongly committed international partners ensure continued technical progress despite pandemic challenges </a:t>
            </a:r>
          </a:p>
          <a:p>
            <a:pPr lvl="1">
              <a:buFont typeface="Wingdings" panose="05000000000000000000" pitchFamily="2" charset="2"/>
              <a:buChar char="§"/>
            </a:pPr>
            <a:r>
              <a:rPr lang="en-US" dirty="0">
                <a:solidFill>
                  <a:schemeClr val="tx2"/>
                </a:solidFill>
              </a:rPr>
              <a:t>PIP-II performance baseline approved</a:t>
            </a:r>
          </a:p>
          <a:p>
            <a:pPr lvl="1">
              <a:buFont typeface="Wingdings" panose="05000000000000000000" pitchFamily="2" charset="2"/>
              <a:buChar char="§"/>
            </a:pPr>
            <a:r>
              <a:rPr lang="en-US" dirty="0">
                <a:solidFill>
                  <a:schemeClr val="tx2"/>
                </a:solidFill>
              </a:rPr>
              <a:t>Construction of </a:t>
            </a:r>
            <a:r>
              <a:rPr lang="en-US" dirty="0" err="1">
                <a:solidFill>
                  <a:schemeClr val="tx2"/>
                </a:solidFill>
              </a:rPr>
              <a:t>cryoplant</a:t>
            </a:r>
            <a:r>
              <a:rPr lang="en-US" dirty="0">
                <a:solidFill>
                  <a:schemeClr val="tx2"/>
                </a:solidFill>
              </a:rPr>
              <a:t> building is advancing </a:t>
            </a:r>
          </a:p>
          <a:p>
            <a:pPr lvl="1">
              <a:buFont typeface="Wingdings" panose="05000000000000000000" pitchFamily="2" charset="2"/>
              <a:buChar char="§"/>
            </a:pPr>
            <a:r>
              <a:rPr lang="en-US" dirty="0">
                <a:solidFill>
                  <a:schemeClr val="tx2"/>
                </a:solidFill>
              </a:rPr>
              <a:t>Beam accelerated in first two PIP-II cryomodules</a:t>
            </a:r>
          </a:p>
          <a:p>
            <a:pPr>
              <a:buFont typeface="Wingdings" panose="05000000000000000000" pitchFamily="2" charset="2"/>
              <a:buChar char="§"/>
            </a:pPr>
            <a:r>
              <a:rPr lang="en-US" dirty="0"/>
              <a:t>Project is focused on execution</a:t>
            </a:r>
          </a:p>
          <a:p>
            <a:pPr lvl="1">
              <a:buFont typeface="Wingdings" panose="05000000000000000000" pitchFamily="2" charset="2"/>
              <a:buChar char="§"/>
            </a:pPr>
            <a:r>
              <a:rPr lang="en-US" dirty="0">
                <a:solidFill>
                  <a:schemeClr val="tx2"/>
                </a:solidFill>
              </a:rPr>
              <a:t>Project baseline established at end of January 2021</a:t>
            </a:r>
          </a:p>
          <a:p>
            <a:pPr lvl="1">
              <a:buFont typeface="Wingdings" panose="05000000000000000000" pitchFamily="2" charset="2"/>
              <a:buChar char="§"/>
            </a:pPr>
            <a:r>
              <a:rPr lang="en-US" dirty="0">
                <a:solidFill>
                  <a:schemeClr val="tx2"/>
                </a:solidFill>
              </a:rPr>
              <a:t>Key management positions are filled, processes are streamlined </a:t>
            </a:r>
          </a:p>
          <a:p>
            <a:pPr lvl="1">
              <a:buFont typeface="Wingdings" panose="05000000000000000000" pitchFamily="2" charset="2"/>
              <a:buChar char="§"/>
            </a:pPr>
            <a:r>
              <a:rPr lang="en-US" dirty="0">
                <a:solidFill>
                  <a:schemeClr val="tx2"/>
                </a:solidFill>
              </a:rPr>
              <a:t>Stability of requirements and interfaces is ensured</a:t>
            </a:r>
          </a:p>
          <a:p>
            <a:pPr>
              <a:buFont typeface="Wingdings" panose="05000000000000000000" pitchFamily="2" charset="2"/>
              <a:buChar char="§"/>
            </a:pPr>
            <a:r>
              <a:rPr lang="en-US" dirty="0">
                <a:solidFill>
                  <a:schemeClr val="accent6"/>
                </a:solidFill>
              </a:rPr>
              <a:t>Approved tailoring strategy includes a CD-3A request for long-lead procurements</a:t>
            </a:r>
          </a:p>
          <a:p>
            <a:pPr lvl="1">
              <a:buFont typeface="Wingdings" panose="05000000000000000000" pitchFamily="2" charset="2"/>
              <a:buChar char="§"/>
            </a:pPr>
            <a:r>
              <a:rPr lang="en-US" dirty="0">
                <a:solidFill>
                  <a:schemeClr val="tx2"/>
                </a:solidFill>
              </a:rPr>
              <a:t>Well motivated: systems needed to maintain baseline schedule and reduce risk </a:t>
            </a:r>
          </a:p>
          <a:p>
            <a:pPr lvl="1">
              <a:buFont typeface="Wingdings" panose="05000000000000000000" pitchFamily="2" charset="2"/>
              <a:buChar char="§"/>
            </a:pPr>
            <a:r>
              <a:rPr lang="en-US" dirty="0">
                <a:solidFill>
                  <a:schemeClr val="tx2"/>
                </a:solidFill>
              </a:rPr>
              <a:t>Scope is technically ready </a:t>
            </a:r>
          </a:p>
          <a:p>
            <a:pPr lvl="1">
              <a:buFont typeface="Wingdings" panose="05000000000000000000" pitchFamily="2" charset="2"/>
              <a:buChar char="§"/>
            </a:pPr>
            <a:r>
              <a:rPr lang="en-US" dirty="0">
                <a:solidFill>
                  <a:schemeClr val="tx2"/>
                </a:solidFill>
              </a:rPr>
              <a:t>Procurement plans are in place</a:t>
            </a:r>
          </a:p>
          <a:p>
            <a:pPr>
              <a:buFont typeface="Wingdings" panose="05000000000000000000" pitchFamily="2" charset="2"/>
              <a:buChar char="§"/>
            </a:pPr>
            <a:r>
              <a:rPr lang="en-US" dirty="0"/>
              <a:t>PIP-II is ready for CD-3A approval </a:t>
            </a:r>
          </a:p>
          <a:p>
            <a:endParaRPr lang="en-US" sz="2200" dirty="0"/>
          </a:p>
          <a:p>
            <a:pPr marL="0" indent="0">
              <a:buNone/>
            </a:pPr>
            <a:endParaRPr lang="en-US" dirty="0"/>
          </a:p>
          <a:p>
            <a:endParaRPr lang="en-US" sz="2200" dirty="0"/>
          </a:p>
        </p:txBody>
      </p:sp>
      <p:sp>
        <p:nvSpPr>
          <p:cNvPr id="5" name="Slide Number Placeholder 4">
            <a:extLst>
              <a:ext uri="{FF2B5EF4-FFF2-40B4-BE49-F238E27FC236}">
                <a16:creationId xmlns:a16="http://schemas.microsoft.com/office/drawing/2014/main" id="{0455E5E8-F78A-4E09-9CED-3E7E68B1D49C}"/>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9" name="Date Placeholder 8">
            <a:extLst>
              <a:ext uri="{FF2B5EF4-FFF2-40B4-BE49-F238E27FC236}">
                <a16:creationId xmlns:a16="http://schemas.microsoft.com/office/drawing/2014/main" id="{50A99C40-DEE7-4547-A406-143309590FDB}"/>
              </a:ext>
            </a:extLst>
          </p:cNvPr>
          <p:cNvSpPr>
            <a:spLocks noGrp="1"/>
          </p:cNvSpPr>
          <p:nvPr>
            <p:ph type="dt" sz="half" idx="2"/>
          </p:nvPr>
        </p:nvSpPr>
        <p:spPr/>
        <p:txBody>
          <a:bodyPr/>
          <a:lstStyle/>
          <a:p>
            <a:pPr>
              <a:defRPr/>
            </a:pPr>
            <a:r>
              <a:rPr lang="en-US"/>
              <a:t>17-Feb-2021</a:t>
            </a:r>
            <a:endParaRPr lang="en-US" dirty="0"/>
          </a:p>
        </p:txBody>
      </p:sp>
      <p:sp>
        <p:nvSpPr>
          <p:cNvPr id="10" name="Footer Placeholder 9">
            <a:extLst>
              <a:ext uri="{FF2B5EF4-FFF2-40B4-BE49-F238E27FC236}">
                <a16:creationId xmlns:a16="http://schemas.microsoft.com/office/drawing/2014/main" id="{8CC2755C-5A86-4AFD-A134-AD206435E27C}"/>
              </a:ext>
            </a:extLst>
          </p:cNvPr>
          <p:cNvSpPr>
            <a:spLocks noGrp="1"/>
          </p:cNvSpPr>
          <p:nvPr>
            <p:ph type="ftr" sz="quarter" idx="11"/>
          </p:nvPr>
        </p:nvSpPr>
        <p:spPr/>
        <p:txBody>
          <a:bodyPr/>
          <a:lstStyle/>
          <a:p>
            <a:pPr>
              <a:defRPr/>
            </a:pPr>
            <a:r>
              <a:rPr lang="en-US"/>
              <a:t>Lia Merminga | CD-3A IPR | PIP-II</a:t>
            </a:r>
            <a:endParaRPr lang="en-US" b="1" dirty="0"/>
          </a:p>
        </p:txBody>
      </p:sp>
      <p:grpSp>
        <p:nvGrpSpPr>
          <p:cNvPr id="6" name="Group 5">
            <a:extLst>
              <a:ext uri="{FF2B5EF4-FFF2-40B4-BE49-F238E27FC236}">
                <a16:creationId xmlns:a16="http://schemas.microsoft.com/office/drawing/2014/main" id="{6300B4B3-37EE-4E7B-8643-682A85C29A21}"/>
              </a:ext>
            </a:extLst>
          </p:cNvPr>
          <p:cNvGrpSpPr/>
          <p:nvPr/>
        </p:nvGrpSpPr>
        <p:grpSpPr>
          <a:xfrm>
            <a:off x="6122972" y="5498914"/>
            <a:ext cx="3653345" cy="662253"/>
            <a:chOff x="5728807" y="5551260"/>
            <a:chExt cx="3653345" cy="662253"/>
          </a:xfrm>
        </p:grpSpPr>
        <p:sp>
          <p:nvSpPr>
            <p:cNvPr id="8" name="TextBox 7">
              <a:extLst>
                <a:ext uri="{FF2B5EF4-FFF2-40B4-BE49-F238E27FC236}">
                  <a16:creationId xmlns:a16="http://schemas.microsoft.com/office/drawing/2014/main" id="{38B12948-F19D-4434-A28C-7B2B501D0456}"/>
                </a:ext>
              </a:extLst>
            </p:cNvPr>
            <p:cNvSpPr txBox="1"/>
            <p:nvPr/>
          </p:nvSpPr>
          <p:spPr>
            <a:xfrm>
              <a:off x="5728807" y="5556840"/>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Kaducak </a:t>
              </a:r>
              <a:endParaRPr lang="en-US" sz="1600" dirty="0">
                <a:solidFill>
                  <a:schemeClr val="bg1"/>
                </a:solidFill>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449018B9-72D7-4396-8059-1644E2832D60}"/>
                </a:ext>
              </a:extLst>
            </p:cNvPr>
            <p:cNvSpPr txBox="1"/>
            <p:nvPr/>
          </p:nvSpPr>
          <p:spPr>
            <a:xfrm>
              <a:off x="7634320" y="5936305"/>
              <a:ext cx="1747832"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Kourbanis </a:t>
              </a:r>
              <a:endParaRPr lang="en-US" sz="1600" dirty="0">
                <a:solidFill>
                  <a:schemeClr val="bg1"/>
                </a:solidFill>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AF9AEDB5-2370-40CE-96FB-C2E889230743}"/>
                </a:ext>
              </a:extLst>
            </p:cNvPr>
            <p:cNvSpPr txBox="1"/>
            <p:nvPr/>
          </p:nvSpPr>
          <p:spPr>
            <a:xfrm>
              <a:off x="7632448" y="5551260"/>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Boffo </a:t>
              </a:r>
              <a:endParaRPr lang="en-US" sz="1600" dirty="0">
                <a:solidFill>
                  <a:schemeClr val="bg1"/>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FD79398C-739F-4232-993F-10D22FFC8B84}"/>
                </a:ext>
              </a:extLst>
            </p:cNvPr>
            <p:cNvSpPr txBox="1"/>
            <p:nvPr/>
          </p:nvSpPr>
          <p:spPr>
            <a:xfrm>
              <a:off x="5728807" y="5941098"/>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Klebaner </a:t>
              </a:r>
              <a:endParaRPr lang="en-US" sz="1600" dirty="0">
                <a:solidFill>
                  <a:schemeClr val="bg1"/>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212105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3999FF-BC1E-4AC1-8AE1-68CC83AAE91C}"/>
              </a:ext>
            </a:extLst>
          </p:cNvPr>
          <p:cNvSpPr>
            <a:spLocks noGrp="1"/>
          </p:cNvSpPr>
          <p:nvPr>
            <p:ph type="sldNum" sz="quarter" idx="4294967295"/>
          </p:nvPr>
        </p:nvSpPr>
        <p:spPr>
          <a:xfrm>
            <a:off x="0" y="6548438"/>
            <a:ext cx="552450" cy="238125"/>
          </a:xfrm>
        </p:spPr>
        <p:txBody>
          <a:bodyPr/>
          <a:lstStyle/>
          <a:p>
            <a:pPr>
              <a:defRPr/>
            </a:pPr>
            <a:fld id="{148C009B-CB69-E04A-B9B3-34B26D69E9CF}" type="slidenum">
              <a:rPr lang="en-US" smtClean="0"/>
              <a:pPr>
                <a:defRPr/>
              </a:pPr>
              <a:t>35</a:t>
            </a:fld>
            <a:endParaRPr lang="en-US" dirty="0"/>
          </a:p>
        </p:txBody>
      </p:sp>
      <p:sp>
        <p:nvSpPr>
          <p:cNvPr id="7" name="Title 1">
            <a:extLst>
              <a:ext uri="{FF2B5EF4-FFF2-40B4-BE49-F238E27FC236}">
                <a16:creationId xmlns:a16="http://schemas.microsoft.com/office/drawing/2014/main" id="{19212A51-0F6B-4708-9A34-78F224DDB024}"/>
              </a:ext>
            </a:extLst>
          </p:cNvPr>
          <p:cNvSpPr txBox="1">
            <a:spLocks/>
          </p:cNvSpPr>
          <p:nvPr/>
        </p:nvSpPr>
        <p:spPr>
          <a:xfrm>
            <a:off x="1140372" y="545550"/>
            <a:ext cx="9911255" cy="811599"/>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ctr" defTabSz="457189">
              <a:defRPr/>
            </a:pPr>
            <a:r>
              <a:rPr lang="en-US" sz="4000" dirty="0">
                <a:latin typeface="Helvetica" panose="020B0604020202020204" pitchFamily="34" charset="0"/>
                <a:cs typeface="Helvetica" panose="020B0604020202020204" pitchFamily="34" charset="0"/>
              </a:rPr>
              <a:t>Thank you!</a:t>
            </a:r>
            <a:endParaRPr lang="en-US" sz="4000" dirty="0"/>
          </a:p>
        </p:txBody>
      </p:sp>
    </p:spTree>
    <p:extLst>
      <p:ext uri="{BB962C8B-B14F-4D97-AF65-F5344CB8AC3E}">
        <p14:creationId xmlns:p14="http://schemas.microsoft.com/office/powerpoint/2010/main" val="363166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A2CFE09-629F-0546-8738-02005EBA35F2}"/>
              </a:ext>
            </a:extLst>
          </p:cNvPr>
          <p:cNvSpPr>
            <a:spLocks noGrp="1"/>
          </p:cNvSpPr>
          <p:nvPr>
            <p:ph idx="1"/>
          </p:nvPr>
        </p:nvSpPr>
        <p:spPr>
          <a:xfrm>
            <a:off x="151161" y="1486341"/>
            <a:ext cx="11563351" cy="5059363"/>
          </a:xfrm>
        </p:spPr>
        <p:txBody>
          <a:bodyPr/>
          <a:lstStyle/>
          <a:p>
            <a:pPr>
              <a:lnSpc>
                <a:spcPct val="150000"/>
              </a:lnSpc>
              <a:spcBef>
                <a:spcPts val="600"/>
              </a:spcBef>
              <a:spcAft>
                <a:spcPts val="600"/>
              </a:spcAft>
            </a:pPr>
            <a:r>
              <a:rPr lang="en-US" dirty="0"/>
              <a:t>PIP-II Mission, Scope, KPPs, Team</a:t>
            </a:r>
          </a:p>
          <a:p>
            <a:pPr>
              <a:lnSpc>
                <a:spcPct val="150000"/>
              </a:lnSpc>
            </a:pPr>
            <a:r>
              <a:rPr lang="en-US" dirty="0"/>
              <a:t>Technical Systems Progress</a:t>
            </a:r>
          </a:p>
          <a:p>
            <a:pPr>
              <a:lnSpc>
                <a:spcPct val="150000"/>
              </a:lnSpc>
            </a:pPr>
            <a:r>
              <a:rPr lang="en-US" dirty="0"/>
              <a:t>PIP-II Schedule and Funding Profile</a:t>
            </a:r>
          </a:p>
          <a:p>
            <a:pPr>
              <a:lnSpc>
                <a:spcPct val="150000"/>
              </a:lnSpc>
            </a:pPr>
            <a:r>
              <a:rPr lang="en-US" dirty="0"/>
              <a:t>Summary</a:t>
            </a:r>
          </a:p>
        </p:txBody>
      </p:sp>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p:txBody>
          <a:bodyPr/>
          <a:lstStyle/>
          <a:p>
            <a:r>
              <a:rPr lang="en-US" dirty="0">
                <a:solidFill>
                  <a:schemeClr val="tx2"/>
                </a:solidFill>
              </a:rPr>
              <a:t>Outline</a:t>
            </a:r>
          </a:p>
        </p:txBody>
      </p:sp>
      <p:sp>
        <p:nvSpPr>
          <p:cNvPr id="4" name="Date Placeholder 3">
            <a:extLst>
              <a:ext uri="{FF2B5EF4-FFF2-40B4-BE49-F238E27FC236}">
                <a16:creationId xmlns:a16="http://schemas.microsoft.com/office/drawing/2014/main" id="{6FA168B5-B226-CF42-983C-514CBDAB4FF9}"/>
              </a:ext>
            </a:extLst>
          </p:cNvPr>
          <p:cNvSpPr>
            <a:spLocks noGrp="1"/>
          </p:cNvSpPr>
          <p:nvPr>
            <p:ph type="dt" sz="half" idx="10"/>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17-Feb-2021</a:t>
            </a:r>
            <a:endParaRPr lang="en-US" dirty="0"/>
          </a:p>
        </p:txBody>
      </p:sp>
      <p:sp>
        <p:nvSpPr>
          <p:cNvPr id="5" name="Footer Placeholder 4">
            <a:extLst>
              <a:ext uri="{FF2B5EF4-FFF2-40B4-BE49-F238E27FC236}">
                <a16:creationId xmlns:a16="http://schemas.microsoft.com/office/drawing/2014/main" id="{44032583-C273-9F40-AC66-54DAA5F8FA8B}"/>
              </a:ext>
            </a:extLst>
          </p:cNvPr>
          <p:cNvSpPr>
            <a:spLocks noGrp="1"/>
          </p:cNvSpPr>
          <p:nvPr>
            <p:ph type="ftr" sz="quarter" idx="11"/>
          </p:nvPr>
        </p:nvSpPr>
        <p:spPr>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Lia Merminga | CD-3A IPR | PIP-II</a:t>
            </a:r>
            <a:endParaRPr lang="en-US" b="1" dirty="0"/>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4</a:t>
            </a:fld>
            <a:endParaRPr lang="en-US" dirty="0"/>
          </a:p>
        </p:txBody>
      </p:sp>
      <p:grpSp>
        <p:nvGrpSpPr>
          <p:cNvPr id="8" name="Group 7">
            <a:extLst>
              <a:ext uri="{FF2B5EF4-FFF2-40B4-BE49-F238E27FC236}">
                <a16:creationId xmlns:a16="http://schemas.microsoft.com/office/drawing/2014/main" id="{8AC128F7-7D4E-4EFF-A964-2B8D93A9DF1A}"/>
              </a:ext>
            </a:extLst>
          </p:cNvPr>
          <p:cNvGrpSpPr/>
          <p:nvPr/>
        </p:nvGrpSpPr>
        <p:grpSpPr>
          <a:xfrm>
            <a:off x="5525660" y="1091673"/>
            <a:ext cx="6508866" cy="3625293"/>
            <a:chOff x="5602778" y="1553378"/>
            <a:chExt cx="6508866" cy="3572220"/>
          </a:xfrm>
        </p:grpSpPr>
        <p:sp>
          <p:nvSpPr>
            <p:cNvPr id="11" name="Rounded Rectangle 10">
              <a:extLst>
                <a:ext uri="{FF2B5EF4-FFF2-40B4-BE49-F238E27FC236}">
                  <a16:creationId xmlns:a16="http://schemas.microsoft.com/office/drawing/2014/main" id="{42A90EA0-FA43-7344-ACAE-8454DB1CCD47}"/>
                </a:ext>
              </a:extLst>
            </p:cNvPr>
            <p:cNvSpPr/>
            <p:nvPr/>
          </p:nvSpPr>
          <p:spPr>
            <a:xfrm>
              <a:off x="5602778" y="1553378"/>
              <a:ext cx="6508866" cy="3572220"/>
            </a:xfrm>
            <a:prstGeom prst="roundRect">
              <a:avLst/>
            </a:prstGeom>
            <a:no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D4A639B-38D8-4F30-B0E2-CF1A3CD2AD68}"/>
                </a:ext>
              </a:extLst>
            </p:cNvPr>
            <p:cNvPicPr>
              <a:picLocks noChangeAspect="1"/>
            </p:cNvPicPr>
            <p:nvPr/>
          </p:nvPicPr>
          <p:blipFill>
            <a:blip r:embed="rId3"/>
            <a:stretch>
              <a:fillRect/>
            </a:stretch>
          </p:blipFill>
          <p:spPr>
            <a:xfrm>
              <a:off x="5773406" y="1963348"/>
              <a:ext cx="6018224" cy="1358747"/>
            </a:xfrm>
            <a:prstGeom prst="rect">
              <a:avLst/>
            </a:prstGeom>
          </p:spPr>
        </p:pic>
        <p:pic>
          <p:nvPicPr>
            <p:cNvPr id="7" name="Picture 6">
              <a:extLst>
                <a:ext uri="{FF2B5EF4-FFF2-40B4-BE49-F238E27FC236}">
                  <a16:creationId xmlns:a16="http://schemas.microsoft.com/office/drawing/2014/main" id="{D92D7828-9B8D-4C75-9A4E-565436E92FAC}"/>
                </a:ext>
              </a:extLst>
            </p:cNvPr>
            <p:cNvPicPr>
              <a:picLocks noChangeAspect="1"/>
            </p:cNvPicPr>
            <p:nvPr/>
          </p:nvPicPr>
          <p:blipFill>
            <a:blip r:embed="rId4"/>
            <a:stretch>
              <a:fillRect/>
            </a:stretch>
          </p:blipFill>
          <p:spPr>
            <a:xfrm>
              <a:off x="5773406" y="3182315"/>
              <a:ext cx="6167610" cy="1754579"/>
            </a:xfrm>
            <a:prstGeom prst="rect">
              <a:avLst/>
            </a:prstGeom>
          </p:spPr>
        </p:pic>
      </p:grpSp>
      <p:grpSp>
        <p:nvGrpSpPr>
          <p:cNvPr id="18" name="Group 17">
            <a:extLst>
              <a:ext uri="{FF2B5EF4-FFF2-40B4-BE49-F238E27FC236}">
                <a16:creationId xmlns:a16="http://schemas.microsoft.com/office/drawing/2014/main" id="{4296A3E0-AA55-49FD-9245-655A85641818}"/>
              </a:ext>
            </a:extLst>
          </p:cNvPr>
          <p:cNvGrpSpPr/>
          <p:nvPr/>
        </p:nvGrpSpPr>
        <p:grpSpPr>
          <a:xfrm>
            <a:off x="6953420" y="760546"/>
            <a:ext cx="3653345" cy="662253"/>
            <a:chOff x="5728807" y="5551260"/>
            <a:chExt cx="3653345" cy="662253"/>
          </a:xfrm>
        </p:grpSpPr>
        <p:sp>
          <p:nvSpPr>
            <p:cNvPr id="19" name="TextBox 18">
              <a:extLst>
                <a:ext uri="{FF2B5EF4-FFF2-40B4-BE49-F238E27FC236}">
                  <a16:creationId xmlns:a16="http://schemas.microsoft.com/office/drawing/2014/main" id="{BDA335CB-0950-424C-A9C9-B3BE3DDAF22E}"/>
                </a:ext>
              </a:extLst>
            </p:cNvPr>
            <p:cNvSpPr txBox="1"/>
            <p:nvPr/>
          </p:nvSpPr>
          <p:spPr>
            <a:xfrm>
              <a:off x="5728807" y="5556840"/>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Kaducak </a:t>
              </a:r>
              <a:endParaRPr lang="en-US" sz="1600" dirty="0">
                <a:solidFill>
                  <a:schemeClr val="bg1"/>
                </a:solidFill>
                <a:latin typeface="Helvetica" panose="020B060402020202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50129596-C401-485B-8A31-C91454714CDD}"/>
                </a:ext>
              </a:extLst>
            </p:cNvPr>
            <p:cNvSpPr txBox="1"/>
            <p:nvPr/>
          </p:nvSpPr>
          <p:spPr>
            <a:xfrm>
              <a:off x="7634320" y="5936305"/>
              <a:ext cx="1747832"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Kourbanis </a:t>
              </a:r>
              <a:endParaRPr lang="en-US" sz="1600" dirty="0">
                <a:solidFill>
                  <a:schemeClr val="bg1"/>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06F18E8A-701C-41FE-BDBA-D308171E778D}"/>
                </a:ext>
              </a:extLst>
            </p:cNvPr>
            <p:cNvSpPr txBox="1"/>
            <p:nvPr/>
          </p:nvSpPr>
          <p:spPr>
            <a:xfrm>
              <a:off x="7632448" y="5551260"/>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Boffo </a:t>
              </a:r>
              <a:endParaRPr lang="en-US" sz="1600" dirty="0">
                <a:solidFill>
                  <a:schemeClr val="bg1"/>
                </a:solidFill>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7AFD29E8-D671-4898-94C8-BF2E112D9004}"/>
                </a:ext>
              </a:extLst>
            </p:cNvPr>
            <p:cNvSpPr txBox="1"/>
            <p:nvPr/>
          </p:nvSpPr>
          <p:spPr>
            <a:xfrm>
              <a:off x="5728807" y="5941098"/>
              <a:ext cx="1749704" cy="272415"/>
            </a:xfrm>
            <a:prstGeom prst="roundRect">
              <a:avLst/>
            </a:prstGeom>
            <a:solidFill>
              <a:schemeClr val="accent4"/>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b="1" dirty="0">
                  <a:solidFill>
                    <a:schemeClr val="bg1"/>
                  </a:solidFill>
                  <a:latin typeface="Helvetica" panose="020B0604020202020204" pitchFamily="34" charset="0"/>
                  <a:cs typeface="Helvetica" panose="020B0604020202020204" pitchFamily="34" charset="0"/>
                </a:rPr>
                <a:t>Klebaner </a:t>
              </a:r>
              <a:endParaRPr lang="en-US" sz="1600" dirty="0">
                <a:solidFill>
                  <a:schemeClr val="bg1"/>
                </a:solidFill>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881741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78C46-7476-4A59-B50F-D9045D3A1953}"/>
              </a:ext>
            </a:extLst>
          </p:cNvPr>
          <p:cNvSpPr>
            <a:spLocks noGrp="1"/>
          </p:cNvSpPr>
          <p:nvPr>
            <p:ph type="dt" sz="half" idx="2"/>
          </p:nvPr>
        </p:nvSpPr>
        <p:spPr/>
        <p:txBody>
          <a:bodyPr/>
          <a:lstStyle/>
          <a:p>
            <a:pPr defTabSz="457189"/>
            <a:r>
              <a:rPr lang="en-US" altLang="en-US"/>
              <a:t>17-Feb-2021</a:t>
            </a:r>
            <a:endParaRPr lang="en-US" altLang="en-US" dirty="0"/>
          </a:p>
        </p:txBody>
      </p:sp>
      <p:sp>
        <p:nvSpPr>
          <p:cNvPr id="14" name="Slide Number Placeholder 13">
            <a:extLst>
              <a:ext uri="{FF2B5EF4-FFF2-40B4-BE49-F238E27FC236}">
                <a16:creationId xmlns:a16="http://schemas.microsoft.com/office/drawing/2014/main" id="{3725DF6A-4E3C-4168-AE15-563283DE2A21}"/>
              </a:ext>
            </a:extLst>
          </p:cNvPr>
          <p:cNvSpPr>
            <a:spLocks noGrp="1"/>
          </p:cNvSpPr>
          <p:nvPr>
            <p:ph type="sldNum" sz="quarter" idx="4"/>
          </p:nvPr>
        </p:nvSpPr>
        <p:spPr/>
        <p:txBody>
          <a:bodyPr/>
          <a:lstStyle/>
          <a:p>
            <a:pPr defTabSz="457189"/>
            <a:fld id="{D4078CA2-75EA-4F42-B0AF-FB0975373545}" type="slidenum">
              <a:rPr lang="en-US" altLang="en-US"/>
              <a:pPr defTabSz="457189"/>
              <a:t>5</a:t>
            </a:fld>
            <a:endParaRPr lang="en-US" altLang="en-US" dirty="0"/>
          </a:p>
        </p:txBody>
      </p:sp>
      <p:sp>
        <p:nvSpPr>
          <p:cNvPr id="5" name="Title 1">
            <a:extLst>
              <a:ext uri="{FF2B5EF4-FFF2-40B4-BE49-F238E27FC236}">
                <a16:creationId xmlns:a16="http://schemas.microsoft.com/office/drawing/2014/main" id="{E2E7628D-0C69-4E42-BFC2-60446F9DD946}"/>
              </a:ext>
            </a:extLst>
          </p:cNvPr>
          <p:cNvSpPr txBox="1">
            <a:spLocks/>
          </p:cNvSpPr>
          <p:nvPr/>
        </p:nvSpPr>
        <p:spPr>
          <a:xfrm>
            <a:off x="390082" y="314581"/>
            <a:ext cx="5493105" cy="427877"/>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2800" dirty="0">
                <a:solidFill>
                  <a:srgbClr val="003087"/>
                </a:solidFill>
              </a:rPr>
              <a:t>PIP-II Mission</a:t>
            </a:r>
          </a:p>
        </p:txBody>
      </p:sp>
      <p:sp>
        <p:nvSpPr>
          <p:cNvPr id="6" name="Content Placeholder 2">
            <a:extLst>
              <a:ext uri="{FF2B5EF4-FFF2-40B4-BE49-F238E27FC236}">
                <a16:creationId xmlns:a16="http://schemas.microsoft.com/office/drawing/2014/main" id="{319A0D17-6F24-468F-B397-87CB0E70C4F3}"/>
              </a:ext>
            </a:extLst>
          </p:cNvPr>
          <p:cNvSpPr txBox="1">
            <a:spLocks/>
          </p:cNvSpPr>
          <p:nvPr/>
        </p:nvSpPr>
        <p:spPr>
          <a:xfrm>
            <a:off x="390082" y="961626"/>
            <a:ext cx="11597226" cy="1155651"/>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49" indent="0" defTabSz="457189">
              <a:spcBef>
                <a:spcPts val="300"/>
              </a:spcBef>
              <a:buNone/>
              <a:defRPr/>
            </a:pPr>
            <a:r>
              <a:rPr lang="en-US" sz="2133" b="1" dirty="0">
                <a:solidFill>
                  <a:srgbClr val="003087"/>
                </a:solidFill>
              </a:rPr>
              <a:t>PIP-II </a:t>
            </a:r>
            <a:r>
              <a:rPr lang="en-US" sz="2133" dirty="0">
                <a:solidFill>
                  <a:srgbClr val="003087"/>
                </a:solidFill>
              </a:rPr>
              <a:t>will enable the world’s most intense beam of neutrinos to the international LBNF/DUNE project, and a broad physics research program, powering new discoveries for decades to come.</a:t>
            </a:r>
          </a:p>
        </p:txBody>
      </p:sp>
      <p:sp>
        <p:nvSpPr>
          <p:cNvPr id="7" name="Rectangle 6">
            <a:extLst>
              <a:ext uri="{FF2B5EF4-FFF2-40B4-BE49-F238E27FC236}">
                <a16:creationId xmlns:a16="http://schemas.microsoft.com/office/drawing/2014/main" id="{E7CEB274-7765-417E-9425-6ED1E01FA49A}"/>
              </a:ext>
            </a:extLst>
          </p:cNvPr>
          <p:cNvSpPr/>
          <p:nvPr/>
        </p:nvSpPr>
        <p:spPr>
          <a:xfrm>
            <a:off x="204692" y="1863713"/>
            <a:ext cx="3635559" cy="3641894"/>
          </a:xfrm>
          <a:prstGeom prst="rect">
            <a:avLst/>
          </a:prstGeom>
        </p:spPr>
        <p:txBody>
          <a:bodyPr wrap="square">
            <a:spAutoFit/>
          </a:bodyPr>
          <a:lstStyle/>
          <a:p>
            <a:pPr defTabSz="457189">
              <a:defRPr/>
            </a:pPr>
            <a:r>
              <a:rPr lang="en-US" sz="2133" b="1" dirty="0">
                <a:solidFill>
                  <a:srgbClr val="003087"/>
                </a:solidFill>
                <a:latin typeface="Helvetica" pitchFamily="34" charset="0"/>
              </a:rPr>
              <a:t>PIP-II </a:t>
            </a:r>
            <a:r>
              <a:rPr lang="en-US" sz="2133" b="1" dirty="0" err="1">
                <a:solidFill>
                  <a:srgbClr val="003087"/>
                </a:solidFill>
                <a:latin typeface="Helvetica" pitchFamily="34" charset="0"/>
              </a:rPr>
              <a:t>linac</a:t>
            </a:r>
            <a:r>
              <a:rPr lang="en-US" sz="2133" b="1" dirty="0">
                <a:solidFill>
                  <a:srgbClr val="003087"/>
                </a:solidFill>
                <a:latin typeface="Helvetica" pitchFamily="34" charset="0"/>
              </a:rPr>
              <a:t> capabilities</a:t>
            </a:r>
          </a:p>
          <a:p>
            <a:pPr defTabSz="457189">
              <a:defRPr/>
            </a:pPr>
            <a:endParaRPr lang="en-US" sz="2133" b="1" u="sng" dirty="0">
              <a:solidFill>
                <a:srgbClr val="003087"/>
              </a:solidFill>
              <a:latin typeface="Helvetica" pitchFamily="34" charset="0"/>
            </a:endParaRPr>
          </a:p>
          <a:p>
            <a:pPr defTabSz="457189">
              <a:defRPr/>
            </a:pPr>
            <a:r>
              <a:rPr lang="en-US" sz="2000" dirty="0">
                <a:solidFill>
                  <a:srgbClr val="003087"/>
                </a:solidFill>
                <a:latin typeface="Helvetica" pitchFamily="34" charset="0"/>
              </a:rPr>
              <a:t>Beam Power</a:t>
            </a:r>
          </a:p>
          <a:p>
            <a:pPr marL="609585" indent="-380990" defTabSz="457189">
              <a:buFont typeface="Arial" panose="020B0604020202020204" pitchFamily="34" charset="0"/>
              <a:buChar char="•"/>
              <a:defRPr/>
            </a:pPr>
            <a:r>
              <a:rPr lang="en-US" sz="1800" dirty="0">
                <a:solidFill>
                  <a:srgbClr val="505050"/>
                </a:solidFill>
                <a:latin typeface="Helvetica" pitchFamily="34" charset="0"/>
              </a:rPr>
              <a:t>1.2 MW proton beam</a:t>
            </a:r>
          </a:p>
          <a:p>
            <a:pPr marL="609585" indent="-380990" defTabSz="457189">
              <a:buFont typeface="Arial" panose="020B0604020202020204" pitchFamily="34" charset="0"/>
              <a:buChar char="•"/>
              <a:defRPr/>
            </a:pPr>
            <a:r>
              <a:rPr lang="en-US" sz="1800" dirty="0">
                <a:solidFill>
                  <a:srgbClr val="505050"/>
                </a:solidFill>
                <a:latin typeface="Helvetica" pitchFamily="34" charset="0"/>
              </a:rPr>
              <a:t>Upgradeable to multi-MW</a:t>
            </a:r>
            <a:endParaRPr lang="en-US" sz="1800" b="1" u="sng" dirty="0">
              <a:solidFill>
                <a:srgbClr val="505050"/>
              </a:solidFill>
              <a:latin typeface="Helvetica" pitchFamily="34" charset="0"/>
            </a:endParaRPr>
          </a:p>
          <a:p>
            <a:pPr defTabSz="457189">
              <a:defRPr/>
            </a:pPr>
            <a:r>
              <a:rPr lang="en-US" sz="2000" dirty="0">
                <a:solidFill>
                  <a:srgbClr val="003087"/>
                </a:solidFill>
                <a:latin typeface="Helvetica" pitchFamily="34" charset="0"/>
              </a:rPr>
              <a:t>Flexibility and multi-user capability</a:t>
            </a:r>
          </a:p>
          <a:p>
            <a:pPr marL="571495" indent="-342900" defTabSz="457189">
              <a:buFont typeface="Arial" panose="020B0604020202020204" pitchFamily="34" charset="0"/>
              <a:buChar char="•"/>
              <a:defRPr/>
            </a:pPr>
            <a:r>
              <a:rPr lang="en-US" sz="1800" dirty="0">
                <a:solidFill>
                  <a:srgbClr val="505050"/>
                </a:solidFill>
                <a:latin typeface="Helvetica" pitchFamily="34" charset="0"/>
              </a:rPr>
              <a:t>Compatible w/ CW-operations</a:t>
            </a:r>
          </a:p>
          <a:p>
            <a:pPr marL="571495" indent="-342900" defTabSz="457189">
              <a:buFont typeface="Arial" panose="020B0604020202020204" pitchFamily="34" charset="0"/>
              <a:buChar char="•"/>
              <a:defRPr/>
            </a:pPr>
            <a:r>
              <a:rPr lang="en-US" sz="1800" dirty="0">
                <a:solidFill>
                  <a:srgbClr val="505050"/>
                </a:solidFill>
                <a:latin typeface="Helvetica" pitchFamily="34" charset="0"/>
              </a:rPr>
              <a:t>Customized beams</a:t>
            </a:r>
          </a:p>
          <a:p>
            <a:pPr marL="571495" indent="-342900" defTabSz="457189">
              <a:buFont typeface="Arial" panose="020B0604020202020204" pitchFamily="34" charset="0"/>
              <a:buChar char="•"/>
              <a:defRPr/>
            </a:pPr>
            <a:r>
              <a:rPr lang="en-US" sz="1800" dirty="0">
                <a:solidFill>
                  <a:srgbClr val="505050"/>
                </a:solidFill>
                <a:latin typeface="Helvetica" pitchFamily="34" charset="0"/>
              </a:rPr>
              <a:t>Multi-user delivery</a:t>
            </a:r>
            <a:endParaRPr lang="en-US" sz="1800" b="1" u="sng" dirty="0">
              <a:solidFill>
                <a:srgbClr val="505050"/>
              </a:solidFill>
              <a:latin typeface="Helvetica" pitchFamily="34" charset="0"/>
            </a:endParaRPr>
          </a:p>
          <a:p>
            <a:pPr defTabSz="457189">
              <a:defRPr/>
            </a:pPr>
            <a:r>
              <a:rPr lang="en-US" sz="2000" dirty="0">
                <a:solidFill>
                  <a:srgbClr val="003087"/>
                </a:solidFill>
                <a:latin typeface="Helvetica" pitchFamily="34" charset="0"/>
              </a:rPr>
              <a:t>Reliability</a:t>
            </a:r>
          </a:p>
        </p:txBody>
      </p:sp>
      <p:sp>
        <p:nvSpPr>
          <p:cNvPr id="11" name="Date Placeholder 3">
            <a:extLst>
              <a:ext uri="{FF2B5EF4-FFF2-40B4-BE49-F238E27FC236}">
                <a16:creationId xmlns:a16="http://schemas.microsoft.com/office/drawing/2014/main" id="{364D97F0-C878-4B5B-B352-0B6B61D78A57}"/>
              </a:ext>
            </a:extLst>
          </p:cNvPr>
          <p:cNvSpPr txBox="1">
            <a:spLocks/>
          </p:cNvSpPr>
          <p:nvPr/>
        </p:nvSpPr>
        <p:spPr>
          <a:xfrm>
            <a:off x="2260827" y="6495483"/>
            <a:ext cx="775884"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endParaRPr lang="en-US" dirty="0">
              <a:solidFill>
                <a:srgbClr val="003087"/>
              </a:solidFill>
            </a:endParaRPr>
          </a:p>
        </p:txBody>
      </p:sp>
      <p:sp>
        <p:nvSpPr>
          <p:cNvPr id="12" name="Footer Placeholder 1">
            <a:extLst>
              <a:ext uri="{FF2B5EF4-FFF2-40B4-BE49-F238E27FC236}">
                <a16:creationId xmlns:a16="http://schemas.microsoft.com/office/drawing/2014/main" id="{70631DE9-99DC-40F2-9662-20F9D321D377}"/>
              </a:ext>
            </a:extLst>
          </p:cNvPr>
          <p:cNvSpPr txBox="1">
            <a:spLocks/>
          </p:cNvSpPr>
          <p:nvPr/>
        </p:nvSpPr>
        <p:spPr>
          <a:xfrm>
            <a:off x="3473825" y="6504214"/>
            <a:ext cx="5842897"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457189">
              <a:defRPr/>
            </a:pPr>
            <a:endParaRPr lang="en-US" b="1" dirty="0">
              <a:solidFill>
                <a:srgbClr val="003087"/>
              </a:solidFill>
            </a:endParaRPr>
          </a:p>
        </p:txBody>
      </p:sp>
      <p:pic>
        <p:nvPicPr>
          <p:cNvPr id="13" name="Content Placeholder 24" descr="A close up of a map&#10;&#10;Description automatically generated">
            <a:extLst>
              <a:ext uri="{FF2B5EF4-FFF2-40B4-BE49-F238E27FC236}">
                <a16:creationId xmlns:a16="http://schemas.microsoft.com/office/drawing/2014/main" id="{24631E8C-F1B7-4656-A255-DE2D9161BCAD}"/>
              </a:ext>
            </a:extLst>
          </p:cNvPr>
          <p:cNvPicPr>
            <a:picLocks noChangeAspect="1"/>
          </p:cNvPicPr>
          <p:nvPr/>
        </p:nvPicPr>
        <p:blipFill>
          <a:blip r:embed="rId3"/>
          <a:stretch>
            <a:fillRect/>
          </a:stretch>
        </p:blipFill>
        <p:spPr>
          <a:xfrm>
            <a:off x="3601365" y="2240381"/>
            <a:ext cx="4563643" cy="2841777"/>
          </a:xfrm>
          <a:prstGeom prst="rect">
            <a:avLst/>
          </a:prstGeom>
        </p:spPr>
      </p:pic>
      <p:sp>
        <p:nvSpPr>
          <p:cNvPr id="17" name="Content Placeholder 2">
            <a:extLst>
              <a:ext uri="{FF2B5EF4-FFF2-40B4-BE49-F238E27FC236}">
                <a16:creationId xmlns:a16="http://schemas.microsoft.com/office/drawing/2014/main" id="{AF5970DF-7124-40A1-848E-F023B4B6AEA2}"/>
              </a:ext>
            </a:extLst>
          </p:cNvPr>
          <p:cNvSpPr txBox="1">
            <a:spLocks/>
          </p:cNvSpPr>
          <p:nvPr/>
        </p:nvSpPr>
        <p:spPr>
          <a:xfrm>
            <a:off x="8241125" y="1810705"/>
            <a:ext cx="4199435" cy="420158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None/>
            </a:pPr>
            <a:r>
              <a:rPr lang="en-US" sz="2000" b="1" dirty="0">
                <a:solidFill>
                  <a:schemeClr val="tx2"/>
                </a:solidFill>
              </a:rPr>
              <a:t>PIP-II Scope </a:t>
            </a:r>
          </a:p>
          <a:p>
            <a:pPr marL="0" indent="0">
              <a:spcBef>
                <a:spcPts val="0"/>
              </a:spcBef>
              <a:spcAft>
                <a:spcPts val="0"/>
              </a:spcAft>
              <a:buNone/>
            </a:pPr>
            <a:endParaRPr lang="en-US" sz="2000" b="1" dirty="0">
              <a:solidFill>
                <a:schemeClr val="tx2"/>
              </a:solidFill>
            </a:endParaRPr>
          </a:p>
          <a:p>
            <a:pPr marL="0" indent="0">
              <a:spcBef>
                <a:spcPts val="0"/>
              </a:spcBef>
              <a:spcAft>
                <a:spcPts val="0"/>
              </a:spcAft>
              <a:buNone/>
            </a:pPr>
            <a:r>
              <a:rPr lang="en-US" sz="2000" dirty="0">
                <a:solidFill>
                  <a:schemeClr val="tx2"/>
                </a:solidFill>
              </a:rPr>
              <a:t>800 MeV H−  </a:t>
            </a:r>
            <a:r>
              <a:rPr lang="en-US" sz="2000" dirty="0" err="1">
                <a:solidFill>
                  <a:schemeClr val="tx2"/>
                </a:solidFill>
              </a:rPr>
              <a:t>linac</a:t>
            </a:r>
            <a:endParaRPr lang="en-US" sz="2000" dirty="0">
              <a:solidFill>
                <a:schemeClr val="tx2"/>
              </a:solidFill>
            </a:endParaRPr>
          </a:p>
          <a:p>
            <a:pPr lvl="1">
              <a:spcBef>
                <a:spcPts val="0"/>
              </a:spcBef>
              <a:spcAft>
                <a:spcPts val="0"/>
              </a:spcAft>
              <a:buFont typeface="Arial" panose="020B0604020202020204" pitchFamily="34" charset="0"/>
              <a:buChar char="•"/>
            </a:pPr>
            <a:r>
              <a:rPr lang="en-US" sz="1800" dirty="0">
                <a:solidFill>
                  <a:srgbClr val="505050"/>
                </a:solidFill>
              </a:rPr>
              <a:t>Warm Front End &amp; SRF section</a:t>
            </a:r>
          </a:p>
          <a:p>
            <a:pPr marL="0" indent="0">
              <a:spcBef>
                <a:spcPts val="0"/>
              </a:spcBef>
              <a:spcAft>
                <a:spcPts val="0"/>
              </a:spcAft>
              <a:buNone/>
            </a:pPr>
            <a:r>
              <a:rPr lang="en-US" sz="2000" dirty="0" err="1">
                <a:solidFill>
                  <a:schemeClr val="tx2"/>
                </a:solidFill>
              </a:rPr>
              <a:t>Linac</a:t>
            </a:r>
            <a:r>
              <a:rPr lang="en-US" sz="2000" dirty="0">
                <a:solidFill>
                  <a:schemeClr val="tx2"/>
                </a:solidFill>
              </a:rPr>
              <a:t>-to-Booster transfer line</a:t>
            </a:r>
          </a:p>
          <a:p>
            <a:pPr lvl="1">
              <a:spcBef>
                <a:spcPts val="0"/>
              </a:spcBef>
              <a:spcAft>
                <a:spcPts val="0"/>
              </a:spcAft>
              <a:buFont typeface="Arial" panose="020B0604020202020204" pitchFamily="34" charset="0"/>
              <a:buChar char="•"/>
            </a:pPr>
            <a:r>
              <a:rPr lang="en-US" sz="1800" dirty="0">
                <a:solidFill>
                  <a:srgbClr val="505050"/>
                </a:solidFill>
              </a:rPr>
              <a:t>3-way beam split</a:t>
            </a:r>
          </a:p>
          <a:p>
            <a:pPr marL="0" indent="0">
              <a:spcBef>
                <a:spcPts val="0"/>
              </a:spcBef>
              <a:spcAft>
                <a:spcPts val="0"/>
              </a:spcAft>
              <a:buNone/>
            </a:pPr>
            <a:r>
              <a:rPr lang="en-US" sz="2000" dirty="0">
                <a:solidFill>
                  <a:schemeClr val="tx2"/>
                </a:solidFill>
              </a:rPr>
              <a:t>Upgraded Booster </a:t>
            </a:r>
          </a:p>
          <a:p>
            <a:pPr lvl="1">
              <a:spcBef>
                <a:spcPts val="0"/>
              </a:spcBef>
              <a:spcAft>
                <a:spcPts val="0"/>
              </a:spcAft>
              <a:buFont typeface="Arial" panose="020B0604020202020204" pitchFamily="34" charset="0"/>
              <a:buChar char="•"/>
            </a:pPr>
            <a:r>
              <a:rPr lang="en-US" sz="1800" dirty="0">
                <a:solidFill>
                  <a:srgbClr val="505050"/>
                </a:solidFill>
              </a:rPr>
              <a:t>20 Hz, 800 MeV injection</a:t>
            </a:r>
          </a:p>
          <a:p>
            <a:pPr lvl="1">
              <a:spcBef>
                <a:spcPts val="0"/>
              </a:spcBef>
              <a:spcAft>
                <a:spcPts val="0"/>
              </a:spcAft>
              <a:buFont typeface="Arial" panose="020B0604020202020204" pitchFamily="34" charset="0"/>
              <a:buChar char="•"/>
            </a:pPr>
            <a:r>
              <a:rPr lang="en-US" sz="1800" dirty="0">
                <a:solidFill>
                  <a:srgbClr val="505050"/>
                </a:solidFill>
              </a:rPr>
              <a:t>New injection area </a:t>
            </a:r>
          </a:p>
          <a:p>
            <a:pPr marL="0" indent="0">
              <a:spcBef>
                <a:spcPts val="0"/>
              </a:spcBef>
              <a:spcAft>
                <a:spcPts val="0"/>
              </a:spcAft>
              <a:buNone/>
            </a:pPr>
            <a:r>
              <a:rPr lang="en-US" sz="2000" dirty="0">
                <a:solidFill>
                  <a:schemeClr val="tx2"/>
                </a:solidFill>
              </a:rPr>
              <a:t>Upgraded Recycler, Main Injector</a:t>
            </a:r>
          </a:p>
          <a:p>
            <a:pPr lvl="1">
              <a:spcBef>
                <a:spcPts val="0"/>
              </a:spcBef>
              <a:spcAft>
                <a:spcPts val="0"/>
              </a:spcAft>
              <a:buFont typeface="Arial" panose="020B0604020202020204" pitchFamily="34" charset="0"/>
              <a:buChar char="•"/>
            </a:pPr>
            <a:r>
              <a:rPr lang="en-US" sz="1800" dirty="0">
                <a:solidFill>
                  <a:srgbClr val="505050"/>
                </a:solidFill>
              </a:rPr>
              <a:t>RF in both rings</a:t>
            </a:r>
          </a:p>
          <a:p>
            <a:pPr marL="0" indent="0">
              <a:spcBef>
                <a:spcPts val="0"/>
              </a:spcBef>
              <a:spcAft>
                <a:spcPts val="0"/>
              </a:spcAft>
              <a:buNone/>
            </a:pPr>
            <a:r>
              <a:rPr lang="en-US" sz="2000" dirty="0">
                <a:solidFill>
                  <a:schemeClr val="tx2"/>
                </a:solidFill>
              </a:rPr>
              <a:t>Conventional facilities, incl.  </a:t>
            </a:r>
          </a:p>
          <a:p>
            <a:pPr lvl="1" indent="-342900">
              <a:spcBef>
                <a:spcPts val="0"/>
              </a:spcBef>
              <a:spcAft>
                <a:spcPts val="0"/>
              </a:spcAft>
              <a:buFont typeface="Arial" panose="020B0604020202020204" pitchFamily="34" charset="0"/>
              <a:buChar char="•"/>
            </a:pPr>
            <a:r>
              <a:rPr lang="en-US" sz="1800" dirty="0">
                <a:solidFill>
                  <a:srgbClr val="505050"/>
                </a:solidFill>
              </a:rPr>
              <a:t>Site preparation </a:t>
            </a:r>
          </a:p>
          <a:p>
            <a:pPr lvl="1" indent="-342900">
              <a:spcBef>
                <a:spcPts val="0"/>
              </a:spcBef>
              <a:spcAft>
                <a:spcPts val="0"/>
              </a:spcAft>
              <a:buFont typeface="Arial" panose="020B0604020202020204" pitchFamily="34" charset="0"/>
              <a:buChar char="•"/>
            </a:pPr>
            <a:r>
              <a:rPr lang="en-US" sz="1800" dirty="0" err="1">
                <a:solidFill>
                  <a:srgbClr val="505050"/>
                </a:solidFill>
              </a:rPr>
              <a:t>Cryoplant</a:t>
            </a:r>
            <a:r>
              <a:rPr lang="en-US" sz="1800" dirty="0">
                <a:solidFill>
                  <a:srgbClr val="505050"/>
                </a:solidFill>
              </a:rPr>
              <a:t> Building</a:t>
            </a:r>
          </a:p>
          <a:p>
            <a:pPr lvl="1" indent="-342900">
              <a:spcBef>
                <a:spcPts val="0"/>
              </a:spcBef>
              <a:spcAft>
                <a:spcPts val="0"/>
              </a:spcAft>
              <a:buFont typeface="Arial" panose="020B0604020202020204" pitchFamily="34" charset="0"/>
              <a:buChar char="•"/>
            </a:pPr>
            <a:r>
              <a:rPr lang="en-US" sz="1800" dirty="0" err="1">
                <a:solidFill>
                  <a:srgbClr val="505050"/>
                </a:solidFill>
              </a:rPr>
              <a:t>Linac</a:t>
            </a:r>
            <a:r>
              <a:rPr lang="en-US" sz="1800" dirty="0">
                <a:solidFill>
                  <a:srgbClr val="505050"/>
                </a:solidFill>
              </a:rPr>
              <a:t> Complex</a:t>
            </a:r>
          </a:p>
          <a:p>
            <a:pPr lvl="1" indent="-342900">
              <a:spcBef>
                <a:spcPts val="0"/>
              </a:spcBef>
              <a:spcAft>
                <a:spcPts val="0"/>
              </a:spcAft>
              <a:buFont typeface="Arial" panose="020B0604020202020204" pitchFamily="34" charset="0"/>
              <a:buChar char="•"/>
            </a:pPr>
            <a:r>
              <a:rPr lang="en-US" sz="1800" dirty="0">
                <a:solidFill>
                  <a:srgbClr val="505050"/>
                </a:solidFill>
              </a:rPr>
              <a:t>Booster Connection</a:t>
            </a:r>
          </a:p>
        </p:txBody>
      </p:sp>
      <p:sp>
        <p:nvSpPr>
          <p:cNvPr id="19" name="TextBox 18">
            <a:extLst>
              <a:ext uri="{FF2B5EF4-FFF2-40B4-BE49-F238E27FC236}">
                <a16:creationId xmlns:a16="http://schemas.microsoft.com/office/drawing/2014/main" id="{BEEA3714-09E9-4B1E-81A0-5A087C738E0C}"/>
              </a:ext>
            </a:extLst>
          </p:cNvPr>
          <p:cNvSpPr txBox="1"/>
          <p:nvPr/>
        </p:nvSpPr>
        <p:spPr>
          <a:xfrm>
            <a:off x="256677" y="5740651"/>
            <a:ext cx="8036432" cy="646331"/>
          </a:xfrm>
          <a:prstGeom prst="rect">
            <a:avLst/>
          </a:prstGeom>
          <a:noFill/>
        </p:spPr>
        <p:txBody>
          <a:bodyPr wrap="square" rtlCol="0">
            <a:spAutoFit/>
          </a:bodyPr>
          <a:lstStyle/>
          <a:p>
            <a:pPr algn="ctr"/>
            <a:r>
              <a:rPr lang="en-US" sz="1800" dirty="0">
                <a:solidFill>
                  <a:srgbClr val="505050"/>
                </a:solidFill>
                <a:latin typeface="Helvetica" panose="020B0604020202020204" pitchFamily="34" charset="0"/>
                <a:ea typeface="HGGothicE" panose="020B0400000000000000" pitchFamily="49" charset="-128"/>
                <a:cs typeface="Helvetica" panose="020B0604020202020204" pitchFamily="34" charset="0"/>
              </a:rPr>
              <a:t>The PIP-II scope </a:t>
            </a:r>
            <a:r>
              <a:rPr lang="en-US" sz="1800" dirty="0">
                <a:solidFill>
                  <a:srgbClr val="505050"/>
                </a:solidFill>
                <a:latin typeface="Helvetica" panose="020B0604020202020204" pitchFamily="34" charset="0"/>
                <a:cs typeface="Helvetica" panose="020B0604020202020204" pitchFamily="34" charset="0"/>
              </a:rPr>
              <a:t>enables the accelerator complex to reach </a:t>
            </a:r>
            <a:r>
              <a:rPr lang="en-US" sz="1800" dirty="0">
                <a:solidFill>
                  <a:srgbClr val="505050"/>
                </a:solidFill>
                <a:latin typeface="Helvetica" panose="020B0604020202020204" pitchFamily="34" charset="0"/>
                <a:ea typeface="HGGothicE" panose="020B0400000000000000" pitchFamily="49" charset="-128"/>
                <a:cs typeface="Helvetica" panose="020B0604020202020204" pitchFamily="34" charset="0"/>
              </a:rPr>
              <a:t>1.2 MW proton beam on LBNF target. </a:t>
            </a:r>
            <a:endParaRPr lang="en-US" sz="1800" strike="sngStrike" dirty="0">
              <a:solidFill>
                <a:srgbClr val="505050"/>
              </a:solidFill>
              <a:latin typeface="Helvetica" panose="020B0604020202020204" pitchFamily="34" charset="0"/>
              <a:ea typeface="HGGothicE" panose="020B0400000000000000" pitchFamily="49" charset="-128"/>
              <a:cs typeface="Helvetica" panose="020B0604020202020204" pitchFamily="34" charset="0"/>
            </a:endParaRPr>
          </a:p>
        </p:txBody>
      </p:sp>
      <p:sp>
        <p:nvSpPr>
          <p:cNvPr id="15" name="Footer Placeholder 3">
            <a:extLst>
              <a:ext uri="{FF2B5EF4-FFF2-40B4-BE49-F238E27FC236}">
                <a16:creationId xmlns:a16="http://schemas.microsoft.com/office/drawing/2014/main" id="{855ADDFD-C5F8-4353-9D14-14D2D7301EB3}"/>
              </a:ext>
            </a:extLst>
          </p:cNvPr>
          <p:cNvSpPr>
            <a:spLocks noGrp="1"/>
          </p:cNvSpPr>
          <p:nvPr>
            <p:ph type="ftr" sz="quarter" idx="11"/>
          </p:nvPr>
        </p:nvSpPr>
        <p:spPr>
          <a:xfrm>
            <a:off x="2051914" y="6545704"/>
            <a:ext cx="8347199" cy="242873"/>
          </a:xfrm>
        </p:spPr>
        <p:txBody>
          <a:bodyPr/>
          <a:lstStyle/>
          <a:p>
            <a:pPr>
              <a:defRPr/>
            </a:pPr>
            <a:r>
              <a:rPr lang="en-US" sz="1200"/>
              <a:t>Lia Merminga | CD-3A IPR | PIP-II</a:t>
            </a:r>
            <a:endParaRPr lang="en-US" sz="1200" b="1" dirty="0"/>
          </a:p>
        </p:txBody>
      </p:sp>
      <p:pic>
        <p:nvPicPr>
          <p:cNvPr id="16" name="Content Placeholder 6">
            <a:extLst>
              <a:ext uri="{FF2B5EF4-FFF2-40B4-BE49-F238E27FC236}">
                <a16:creationId xmlns:a16="http://schemas.microsoft.com/office/drawing/2014/main" id="{81658948-05FE-4565-BF12-DF33E6E77573}"/>
              </a:ext>
            </a:extLst>
          </p:cNvPr>
          <p:cNvPicPr>
            <a:picLocks noChangeAspect="1"/>
          </p:cNvPicPr>
          <p:nvPr/>
        </p:nvPicPr>
        <p:blipFill>
          <a:blip r:embed="rId4"/>
          <a:stretch>
            <a:fillRect/>
          </a:stretch>
        </p:blipFill>
        <p:spPr>
          <a:xfrm>
            <a:off x="11309449" y="58375"/>
            <a:ext cx="677859" cy="864856"/>
          </a:xfrm>
          <a:prstGeom prst="rect">
            <a:avLst/>
          </a:prstGeom>
          <a:ln w="19050">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61868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3999FF-BC1E-4AC1-8AE1-68CC83AAE91C}"/>
              </a:ext>
            </a:extLst>
          </p:cNvPr>
          <p:cNvSpPr>
            <a:spLocks noGrp="1"/>
          </p:cNvSpPr>
          <p:nvPr>
            <p:ph type="sldNum" sz="quarter" idx="4294967295"/>
          </p:nvPr>
        </p:nvSpPr>
        <p:spPr>
          <a:xfrm>
            <a:off x="0" y="6548438"/>
            <a:ext cx="552450" cy="238125"/>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16" name="TextBox 15">
            <a:extLst>
              <a:ext uri="{FF2B5EF4-FFF2-40B4-BE49-F238E27FC236}">
                <a16:creationId xmlns:a16="http://schemas.microsoft.com/office/drawing/2014/main" id="{A1B3186C-0F83-FE41-BC29-FE9471E07EF4}"/>
              </a:ext>
            </a:extLst>
          </p:cNvPr>
          <p:cNvSpPr txBox="1"/>
          <p:nvPr/>
        </p:nvSpPr>
        <p:spPr>
          <a:xfrm>
            <a:off x="9928189" y="3747052"/>
            <a:ext cx="117609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087"/>
                </a:solidFill>
                <a:effectLst/>
                <a:highlight>
                  <a:srgbClr val="FFFF00"/>
                </a:highlight>
                <a:uLnTx/>
                <a:uFillTx/>
                <a:latin typeface="Calibri" charset="0"/>
              </a:rPr>
              <a:t>Booster</a:t>
            </a:r>
          </a:p>
        </p:txBody>
      </p:sp>
      <p:sp>
        <p:nvSpPr>
          <p:cNvPr id="17" name="TextBox 16">
            <a:extLst>
              <a:ext uri="{FF2B5EF4-FFF2-40B4-BE49-F238E27FC236}">
                <a16:creationId xmlns:a16="http://schemas.microsoft.com/office/drawing/2014/main" id="{50B69683-143C-C042-A5DC-2BC5DD8CA727}"/>
              </a:ext>
            </a:extLst>
          </p:cNvPr>
          <p:cNvSpPr txBox="1"/>
          <p:nvPr/>
        </p:nvSpPr>
        <p:spPr>
          <a:xfrm>
            <a:off x="10107094" y="1760744"/>
            <a:ext cx="1903278"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087"/>
                </a:solidFill>
                <a:effectLst/>
                <a:highlight>
                  <a:srgbClr val="FFFF00"/>
                </a:highlight>
                <a:uLnTx/>
                <a:uFillTx/>
                <a:latin typeface="Calibri" charset="0"/>
              </a:rPr>
              <a:t>Main Injector</a:t>
            </a:r>
          </a:p>
        </p:txBody>
      </p:sp>
      <p:sp>
        <p:nvSpPr>
          <p:cNvPr id="18" name="Oval 17">
            <a:extLst>
              <a:ext uri="{FF2B5EF4-FFF2-40B4-BE49-F238E27FC236}">
                <a16:creationId xmlns:a16="http://schemas.microsoft.com/office/drawing/2014/main" id="{29CE7BC5-DCD1-AB43-A85F-58AD7076A6ED}"/>
              </a:ext>
            </a:extLst>
          </p:cNvPr>
          <p:cNvSpPr/>
          <p:nvPr/>
        </p:nvSpPr>
        <p:spPr>
          <a:xfrm rot="154126">
            <a:off x="9045170" y="3488482"/>
            <a:ext cx="2872402" cy="834887"/>
          </a:xfrm>
          <a:prstGeom prst="ellipse">
            <a:avLst/>
          </a:prstGeom>
          <a:noFill/>
          <a:ln w="3810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EFF9F4F1-2E56-3A4F-A82E-9DF7AFE655F5}"/>
              </a:ext>
            </a:extLst>
          </p:cNvPr>
          <p:cNvPicPr>
            <a:picLocks noChangeAspect="1"/>
          </p:cNvPicPr>
          <p:nvPr/>
        </p:nvPicPr>
        <p:blipFill rotWithShape="1">
          <a:blip r:embed="rId4"/>
          <a:srcRect r="34365"/>
          <a:stretch/>
        </p:blipFill>
        <p:spPr>
          <a:xfrm>
            <a:off x="7547516" y="1527427"/>
            <a:ext cx="4559603" cy="850900"/>
          </a:xfrm>
          <a:prstGeom prst="rect">
            <a:avLst/>
          </a:prstGeom>
        </p:spPr>
      </p:pic>
      <p:sp>
        <p:nvSpPr>
          <p:cNvPr id="23" name="Freeform 22">
            <a:extLst>
              <a:ext uri="{FF2B5EF4-FFF2-40B4-BE49-F238E27FC236}">
                <a16:creationId xmlns:a16="http://schemas.microsoft.com/office/drawing/2014/main" id="{CCD17455-3F63-D747-AB47-F67BFDC98E5E}"/>
              </a:ext>
            </a:extLst>
          </p:cNvPr>
          <p:cNvSpPr/>
          <p:nvPr/>
        </p:nvSpPr>
        <p:spPr>
          <a:xfrm>
            <a:off x="10038664" y="2395959"/>
            <a:ext cx="2161052" cy="1169044"/>
          </a:xfrm>
          <a:custGeom>
            <a:avLst/>
            <a:gdLst>
              <a:gd name="connsiteX0" fmla="*/ 1211928 w 2161052"/>
              <a:gd name="connsiteY0" fmla="*/ 1169044 h 1169044"/>
              <a:gd name="connsiteX1" fmla="*/ 644769 w 2161052"/>
              <a:gd name="connsiteY1" fmla="*/ 856527 h 1169044"/>
              <a:gd name="connsiteX2" fmla="*/ 170207 w 2161052"/>
              <a:gd name="connsiteY2" fmla="*/ 625033 h 1169044"/>
              <a:gd name="connsiteX3" fmla="*/ 8161 w 2161052"/>
              <a:gd name="connsiteY3" fmla="*/ 405114 h 1169044"/>
              <a:gd name="connsiteX4" fmla="*/ 390126 w 2161052"/>
              <a:gd name="connsiteY4" fmla="*/ 312517 h 1169044"/>
              <a:gd name="connsiteX5" fmla="*/ 1640192 w 2161052"/>
              <a:gd name="connsiteY5" fmla="*/ 115747 h 1169044"/>
              <a:gd name="connsiteX6" fmla="*/ 2161052 w 2161052"/>
              <a:gd name="connsiteY6" fmla="*/ 0 h 116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052" h="1169044">
                <a:moveTo>
                  <a:pt x="1211928" y="1169044"/>
                </a:moveTo>
                <a:cubicBezTo>
                  <a:pt x="1015158" y="1058119"/>
                  <a:pt x="818389" y="947195"/>
                  <a:pt x="644769" y="856527"/>
                </a:cubicBezTo>
                <a:cubicBezTo>
                  <a:pt x="471149" y="765859"/>
                  <a:pt x="276308" y="700268"/>
                  <a:pt x="170207" y="625033"/>
                </a:cubicBezTo>
                <a:cubicBezTo>
                  <a:pt x="64106" y="549798"/>
                  <a:pt x="-28492" y="457200"/>
                  <a:pt x="8161" y="405114"/>
                </a:cubicBezTo>
                <a:cubicBezTo>
                  <a:pt x="44814" y="353028"/>
                  <a:pt x="118121" y="360745"/>
                  <a:pt x="390126" y="312517"/>
                </a:cubicBezTo>
                <a:cubicBezTo>
                  <a:pt x="662131" y="264289"/>
                  <a:pt x="1345038" y="167833"/>
                  <a:pt x="1640192" y="115747"/>
                </a:cubicBezTo>
                <a:cubicBezTo>
                  <a:pt x="1935346" y="63661"/>
                  <a:pt x="2048199" y="31830"/>
                  <a:pt x="2161052" y="0"/>
                </a:cubicBezTo>
              </a:path>
            </a:pathLst>
          </a:custGeom>
          <a:noFill/>
          <a:ln w="38100">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57BB3D45-6D0E-8943-B8FD-E686EB960204}"/>
              </a:ext>
            </a:extLst>
          </p:cNvPr>
          <p:cNvSpPr txBox="1"/>
          <p:nvPr/>
        </p:nvSpPr>
        <p:spPr>
          <a:xfrm>
            <a:off x="4536059" y="2715245"/>
            <a:ext cx="844783"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087"/>
                </a:solidFill>
                <a:effectLst/>
                <a:highlight>
                  <a:srgbClr val="FFFF00"/>
                </a:highlight>
                <a:uLnTx/>
                <a:uFillTx/>
                <a:latin typeface="Calibri" charset="0"/>
              </a:rPr>
              <a:t>PIP-II</a:t>
            </a:r>
          </a:p>
        </p:txBody>
      </p:sp>
      <p:sp>
        <p:nvSpPr>
          <p:cNvPr id="20" name="TextBox 19">
            <a:extLst>
              <a:ext uri="{FF2B5EF4-FFF2-40B4-BE49-F238E27FC236}">
                <a16:creationId xmlns:a16="http://schemas.microsoft.com/office/drawing/2014/main" id="{D403EFC1-DE31-D845-8D3B-8F4E1BDE49DD}"/>
              </a:ext>
            </a:extLst>
          </p:cNvPr>
          <p:cNvSpPr txBox="1"/>
          <p:nvPr/>
        </p:nvSpPr>
        <p:spPr>
          <a:xfrm>
            <a:off x="5579392" y="3692985"/>
            <a:ext cx="1364476"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087"/>
                </a:solidFill>
                <a:effectLst/>
                <a:highlight>
                  <a:srgbClr val="FFFF00"/>
                </a:highlight>
                <a:uLnTx/>
                <a:uFillTx/>
                <a:latin typeface="Calibri" charset="0"/>
              </a:rPr>
              <a:t>SRF </a:t>
            </a:r>
            <a:r>
              <a:rPr kumimoji="0" lang="en-US" sz="2400" b="1" i="0" u="none" strike="noStrike" kern="1200" cap="none" spc="0" normalizeH="0" baseline="0" noProof="0" dirty="0" err="1">
                <a:ln>
                  <a:noFill/>
                </a:ln>
                <a:solidFill>
                  <a:srgbClr val="003087"/>
                </a:solidFill>
                <a:effectLst/>
                <a:highlight>
                  <a:srgbClr val="FFFF00"/>
                </a:highlight>
                <a:uLnTx/>
                <a:uFillTx/>
                <a:latin typeface="Calibri" charset="0"/>
              </a:rPr>
              <a:t>Linac</a:t>
            </a:r>
            <a:endParaRPr kumimoji="0" lang="en-US" sz="2400" b="1" i="0" u="none" strike="noStrike" kern="1200" cap="none" spc="0" normalizeH="0" baseline="0" noProof="0" dirty="0">
              <a:ln>
                <a:noFill/>
              </a:ln>
              <a:solidFill>
                <a:srgbClr val="003087"/>
              </a:solidFill>
              <a:effectLst/>
              <a:highlight>
                <a:srgbClr val="FFFF00"/>
              </a:highlight>
              <a:uLnTx/>
              <a:uFillTx/>
              <a:latin typeface="Calibri" charset="0"/>
            </a:endParaRPr>
          </a:p>
        </p:txBody>
      </p:sp>
      <p:sp>
        <p:nvSpPr>
          <p:cNvPr id="22" name="Freeform 21">
            <a:extLst>
              <a:ext uri="{FF2B5EF4-FFF2-40B4-BE49-F238E27FC236}">
                <a16:creationId xmlns:a16="http://schemas.microsoft.com/office/drawing/2014/main" id="{654EA805-7407-C645-BDAB-691057F64076}"/>
              </a:ext>
            </a:extLst>
          </p:cNvPr>
          <p:cNvSpPr/>
          <p:nvPr/>
        </p:nvSpPr>
        <p:spPr>
          <a:xfrm>
            <a:off x="7192115" y="2946078"/>
            <a:ext cx="2278868" cy="478455"/>
          </a:xfrm>
          <a:custGeom>
            <a:avLst/>
            <a:gdLst>
              <a:gd name="connsiteX0" fmla="*/ 0 w 2278868"/>
              <a:gd name="connsiteY0" fmla="*/ 120647 h 478455"/>
              <a:gd name="connsiteX1" fmla="*/ 854766 w 2278868"/>
              <a:gd name="connsiteY1" fmla="*/ 11316 h 478455"/>
              <a:gd name="connsiteX2" fmla="*/ 1520687 w 2278868"/>
              <a:gd name="connsiteY2" fmla="*/ 11316 h 478455"/>
              <a:gd name="connsiteX3" fmla="*/ 2057400 w 2278868"/>
              <a:gd name="connsiteY3" fmla="*/ 80890 h 478455"/>
              <a:gd name="connsiteX4" fmla="*/ 2256183 w 2278868"/>
              <a:gd name="connsiteY4" fmla="*/ 259795 h 478455"/>
              <a:gd name="connsiteX5" fmla="*/ 2266122 w 2278868"/>
              <a:gd name="connsiteY5"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868" h="478455">
                <a:moveTo>
                  <a:pt x="0" y="120647"/>
                </a:moveTo>
                <a:cubicBezTo>
                  <a:pt x="300659" y="75092"/>
                  <a:pt x="601318" y="29538"/>
                  <a:pt x="854766" y="11316"/>
                </a:cubicBezTo>
                <a:cubicBezTo>
                  <a:pt x="1108214" y="-6906"/>
                  <a:pt x="1320248" y="-280"/>
                  <a:pt x="1520687" y="11316"/>
                </a:cubicBezTo>
                <a:cubicBezTo>
                  <a:pt x="1721126" y="22912"/>
                  <a:pt x="1934817" y="39477"/>
                  <a:pt x="2057400" y="80890"/>
                </a:cubicBezTo>
                <a:cubicBezTo>
                  <a:pt x="2179983" y="122303"/>
                  <a:pt x="2221396" y="193534"/>
                  <a:pt x="2256183" y="259795"/>
                </a:cubicBezTo>
                <a:cubicBezTo>
                  <a:pt x="2290970" y="326056"/>
                  <a:pt x="2278546" y="402255"/>
                  <a:pt x="2266122" y="478455"/>
                </a:cubicBezTo>
              </a:path>
            </a:pathLst>
          </a:custGeom>
          <a:ln w="38100">
            <a:solidFill>
              <a:srgbClr val="FF0000"/>
            </a:solidFill>
            <a:prstDash val="lgDash"/>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087"/>
              </a:solidFill>
              <a:effectLst/>
              <a:uLnTx/>
              <a:uFillTx/>
              <a:latin typeface="Arial"/>
              <a:ea typeface="+mn-ea"/>
              <a:cs typeface="+mn-cs"/>
            </a:endParaRPr>
          </a:p>
        </p:txBody>
      </p:sp>
      <p:sp>
        <p:nvSpPr>
          <p:cNvPr id="24" name="TextBox 23">
            <a:extLst>
              <a:ext uri="{FF2B5EF4-FFF2-40B4-BE49-F238E27FC236}">
                <a16:creationId xmlns:a16="http://schemas.microsoft.com/office/drawing/2014/main" id="{BC0AE592-E1EF-BB4B-86D7-6495E191DB75}"/>
              </a:ext>
            </a:extLst>
          </p:cNvPr>
          <p:cNvSpPr txBox="1"/>
          <p:nvPr/>
        </p:nvSpPr>
        <p:spPr>
          <a:xfrm>
            <a:off x="7349192" y="2383159"/>
            <a:ext cx="1813317"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087"/>
                </a:solidFill>
                <a:effectLst/>
                <a:highlight>
                  <a:srgbClr val="FFFF00"/>
                </a:highlight>
                <a:uLnTx/>
                <a:uFillTx/>
                <a:latin typeface="Calibri" charset="0"/>
              </a:rPr>
              <a:t>Transfer Line</a:t>
            </a:r>
          </a:p>
        </p:txBody>
      </p:sp>
      <p:cxnSp>
        <p:nvCxnSpPr>
          <p:cNvPr id="25" name="Straight Connector 24">
            <a:extLst>
              <a:ext uri="{FF2B5EF4-FFF2-40B4-BE49-F238E27FC236}">
                <a16:creationId xmlns:a16="http://schemas.microsoft.com/office/drawing/2014/main" id="{C3309C4E-E8AC-AC4E-A723-456CC40A3260}"/>
              </a:ext>
            </a:extLst>
          </p:cNvPr>
          <p:cNvCxnSpPr>
            <a:cxnSpLocks/>
          </p:cNvCxnSpPr>
          <p:nvPr/>
        </p:nvCxnSpPr>
        <p:spPr>
          <a:xfrm flipH="1">
            <a:off x="4611756" y="3093302"/>
            <a:ext cx="2504662" cy="830516"/>
          </a:xfrm>
          <a:prstGeom prst="line">
            <a:avLst/>
          </a:prstGeom>
          <a:ln w="38100">
            <a:solidFill>
              <a:srgbClr val="FF0000"/>
            </a:solidFill>
            <a:prstDash val="lgDash"/>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9B0E2631-D1C3-40F8-A9A5-39B38643A9D7}"/>
              </a:ext>
            </a:extLst>
          </p:cNvPr>
          <p:cNvGrpSpPr/>
          <p:nvPr/>
        </p:nvGrpSpPr>
        <p:grpSpPr>
          <a:xfrm>
            <a:off x="2378930" y="366130"/>
            <a:ext cx="6783579" cy="566428"/>
            <a:chOff x="1647626" y="184192"/>
            <a:chExt cx="6783579" cy="566428"/>
          </a:xfrm>
        </p:grpSpPr>
        <p:sp>
          <p:nvSpPr>
            <p:cNvPr id="29" name="Rectangle 28">
              <a:extLst>
                <a:ext uri="{FF2B5EF4-FFF2-40B4-BE49-F238E27FC236}">
                  <a16:creationId xmlns:a16="http://schemas.microsoft.com/office/drawing/2014/main" id="{5BD6D4C2-F3D5-4065-8A17-52935D43324C}"/>
                </a:ext>
              </a:extLst>
            </p:cNvPr>
            <p:cNvSpPr>
              <a:spLocks noChangeAspect="1"/>
            </p:cNvSpPr>
            <p:nvPr/>
          </p:nvSpPr>
          <p:spPr>
            <a:xfrm>
              <a:off x="6482664" y="184192"/>
              <a:ext cx="768096" cy="512064"/>
            </a:xfrm>
            <a:prstGeom prst="rect">
              <a:avLst/>
            </a:prstGeom>
            <a:blipFill>
              <a:blip r:embed="rId5"/>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2" descr="Image result">
              <a:extLst>
                <a:ext uri="{FF2B5EF4-FFF2-40B4-BE49-F238E27FC236}">
                  <a16:creationId xmlns:a16="http://schemas.microsoft.com/office/drawing/2014/main" id="{636CD7B4-3C16-4549-AE9A-954A479DA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7626" y="233947"/>
              <a:ext cx="844782" cy="51667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B80FF07B-29D3-40EB-AE07-D3726B4DEFCD}"/>
                </a:ext>
              </a:extLst>
            </p:cNvPr>
            <p:cNvSpPr>
              <a:spLocks noChangeAspect="1"/>
            </p:cNvSpPr>
            <p:nvPr/>
          </p:nvSpPr>
          <p:spPr>
            <a:xfrm>
              <a:off x="2849892" y="233947"/>
              <a:ext cx="768096" cy="512844"/>
            </a:xfrm>
            <a:prstGeom prst="rect">
              <a:avLst/>
            </a:prstGeom>
            <a:blipFill>
              <a:blip r:embed="rId7"/>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D0F1D-A12D-46D5-8072-4006E1B7B64A}"/>
                </a:ext>
              </a:extLst>
            </p:cNvPr>
            <p:cNvSpPr>
              <a:spLocks noChangeAspect="1"/>
            </p:cNvSpPr>
            <p:nvPr/>
          </p:nvSpPr>
          <p:spPr>
            <a:xfrm>
              <a:off x="3975472" y="217984"/>
              <a:ext cx="768096" cy="512064"/>
            </a:xfrm>
            <a:prstGeom prst="rect">
              <a:avLst/>
            </a:prstGeom>
            <a:blipFill>
              <a:blip r:embed="rId8">
                <a:extLst>
                  <a:ext uri="{96DAC541-7B7A-43D3-8B79-37D633B846F1}">
                    <asvg:svgBlip xmlns:asvg="http://schemas.microsoft.com/office/drawing/2016/SVG/main" r:embed="rId9"/>
                  </a:ext>
                </a:extLst>
              </a:blip>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09D496-8286-435C-ADEF-6F9145BC3C14}"/>
                </a:ext>
              </a:extLst>
            </p:cNvPr>
            <p:cNvSpPr>
              <a:spLocks noChangeAspect="1"/>
            </p:cNvSpPr>
            <p:nvPr/>
          </p:nvSpPr>
          <p:spPr>
            <a:xfrm>
              <a:off x="5101052" y="213375"/>
              <a:ext cx="1024128" cy="512064"/>
            </a:xfrm>
            <a:prstGeom prst="rect">
              <a:avLst/>
            </a:prstGeom>
            <a:blipFill>
              <a:blip r:embed="rId10"/>
              <a:stretch>
                <a:fillRect/>
              </a:stretch>
            </a:blipFill>
            <a:ln>
              <a:solidFill>
                <a:schemeClr val="accent6">
                  <a:alpha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6E5ABA6-689D-44A0-B958-2A69C116C3B0}"/>
                </a:ext>
              </a:extLst>
            </p:cNvPr>
            <p:cNvPicPr>
              <a:picLocks noChangeAspect="1"/>
            </p:cNvPicPr>
            <p:nvPr/>
          </p:nvPicPr>
          <p:blipFill>
            <a:blip r:embed="rId11"/>
            <a:stretch>
              <a:fillRect/>
            </a:stretch>
          </p:blipFill>
          <p:spPr>
            <a:xfrm>
              <a:off x="7608245" y="184192"/>
              <a:ext cx="822960" cy="512064"/>
            </a:xfrm>
            <a:prstGeom prst="rect">
              <a:avLst/>
            </a:prstGeom>
            <a:blipFill>
              <a:blip r:embed="rId5"/>
              <a:stretch>
                <a:fillRect/>
              </a:stretch>
            </a:blipFill>
            <a:ln w="3175">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7536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6">
            <a:extLst>
              <a:ext uri="{FF2B5EF4-FFF2-40B4-BE49-F238E27FC236}">
                <a16:creationId xmlns:a16="http://schemas.microsoft.com/office/drawing/2014/main" id="{C1D79B26-AA71-E241-95A9-3B301113BDE8}"/>
              </a:ext>
            </a:extLst>
          </p:cNvPr>
          <p:cNvGraphicFramePr>
            <a:graphicFrameLocks noGrp="1"/>
          </p:cNvGraphicFramePr>
          <p:nvPr>
            <p:ph idx="1"/>
          </p:nvPr>
        </p:nvGraphicFramePr>
        <p:xfrm>
          <a:off x="1759744" y="1051239"/>
          <a:ext cx="8672511" cy="3961113"/>
        </p:xfrm>
        <a:graphic>
          <a:graphicData uri="http://schemas.openxmlformats.org/drawingml/2006/table">
            <a:tbl>
              <a:tblPr firstRow="1" firstCol="1" bandRow="1" bandCol="1">
                <a:tableStyleId>{7E9639D4-E3E2-4D34-9284-5A2195B3D0D7}</a:tableStyleId>
              </a:tblPr>
              <a:tblGrid>
                <a:gridCol w="433066">
                  <a:extLst>
                    <a:ext uri="{9D8B030D-6E8A-4147-A177-3AD203B41FA5}">
                      <a16:colId xmlns:a16="http://schemas.microsoft.com/office/drawing/2014/main" val="403924221"/>
                    </a:ext>
                  </a:extLst>
                </a:gridCol>
                <a:gridCol w="1413337">
                  <a:extLst>
                    <a:ext uri="{9D8B030D-6E8A-4147-A177-3AD203B41FA5}">
                      <a16:colId xmlns:a16="http://schemas.microsoft.com/office/drawing/2014/main" val="1261470421"/>
                    </a:ext>
                  </a:extLst>
                </a:gridCol>
                <a:gridCol w="3255053">
                  <a:extLst>
                    <a:ext uri="{9D8B030D-6E8A-4147-A177-3AD203B41FA5}">
                      <a16:colId xmlns:a16="http://schemas.microsoft.com/office/drawing/2014/main" val="837778807"/>
                    </a:ext>
                  </a:extLst>
                </a:gridCol>
                <a:gridCol w="3571055">
                  <a:extLst>
                    <a:ext uri="{9D8B030D-6E8A-4147-A177-3AD203B41FA5}">
                      <a16:colId xmlns:a16="http://schemas.microsoft.com/office/drawing/2014/main" val="1974484087"/>
                    </a:ext>
                  </a:extLst>
                </a:gridCol>
              </a:tblGrid>
              <a:tr h="434472">
                <a:tc>
                  <a:txBody>
                    <a:bodyPr/>
                    <a:lstStyle/>
                    <a:p>
                      <a:pPr marL="0" marR="0">
                        <a:spcBef>
                          <a:spcPts val="0"/>
                        </a:spcBef>
                        <a:spcAft>
                          <a:spcPts val="0"/>
                        </a:spcAft>
                      </a:pPr>
                      <a:r>
                        <a:rPr lang="en-US" sz="2000" dirty="0">
                          <a:effectLst/>
                        </a:rPr>
                        <a:t>#</a:t>
                      </a:r>
                      <a:endParaRPr lang="en-US" sz="2000" b="1" dirty="0">
                        <a:solidFill>
                          <a:srgbClr val="FF0000"/>
                        </a:solidFill>
                        <a:effectLst/>
                        <a:latin typeface="Helvetica" pitchFamily="34"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800" dirty="0">
                          <a:effectLst/>
                          <a:latin typeface="Helvetica" panose="020B0604020202020204" pitchFamily="34" charset="0"/>
                          <a:cs typeface="Helvetica" panose="020B0604020202020204" pitchFamily="34" charset="0"/>
                        </a:rPr>
                        <a:t>Scope</a:t>
                      </a:r>
                      <a:endParaRPr lang="en-US" sz="1800" b="1" dirty="0">
                        <a:solidFill>
                          <a:srgbClr val="FF0000"/>
                        </a:solidFill>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a:spcBef>
                          <a:spcPts val="0"/>
                        </a:spcBef>
                        <a:spcAft>
                          <a:spcPts val="0"/>
                        </a:spcAft>
                      </a:pPr>
                      <a:r>
                        <a:rPr lang="en-US" sz="1800" dirty="0">
                          <a:effectLst/>
                          <a:latin typeface="Helvetica" panose="020B0604020202020204" pitchFamily="34" charset="0"/>
                          <a:cs typeface="Helvetica" panose="020B0604020202020204" pitchFamily="34" charset="0"/>
                        </a:rPr>
                        <a:t>Threshold KPPs</a:t>
                      </a:r>
                      <a:endParaRPr lang="en-US" sz="18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a:spcBef>
                          <a:spcPts val="0"/>
                        </a:spcBef>
                        <a:spcAft>
                          <a:spcPts val="0"/>
                        </a:spcAft>
                      </a:pPr>
                      <a:r>
                        <a:rPr lang="en-US" sz="1800" dirty="0">
                          <a:effectLst/>
                          <a:latin typeface="Helvetica" panose="020B0604020202020204" pitchFamily="34" charset="0"/>
                          <a:cs typeface="Helvetica" panose="020B0604020202020204" pitchFamily="34" charset="0"/>
                        </a:rPr>
                        <a:t>Objective KPPs</a:t>
                      </a:r>
                      <a:endParaRPr lang="en-US" sz="1800" b="1" dirty="0">
                        <a:solidFill>
                          <a:schemeClr val="bg1"/>
                        </a:solidFill>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extLst>
                  <a:ext uri="{0D108BD9-81ED-4DB2-BD59-A6C34878D82A}">
                    <a16:rowId xmlns:a16="http://schemas.microsoft.com/office/drawing/2014/main" val="4180608102"/>
                  </a:ext>
                </a:extLst>
              </a:tr>
              <a:tr h="1084021">
                <a:tc>
                  <a:txBody>
                    <a:bodyPr/>
                    <a:lstStyle/>
                    <a:p>
                      <a:pPr marL="0" marR="0">
                        <a:spcBef>
                          <a:spcPts val="0"/>
                        </a:spcBef>
                        <a:spcAft>
                          <a:spcPts val="0"/>
                        </a:spcAft>
                      </a:pPr>
                      <a:r>
                        <a:rPr lang="en-US" sz="1600" dirty="0">
                          <a:effectLst/>
                          <a:latin typeface="Helvetica" pitchFamily="2" charset="0"/>
                        </a:rPr>
                        <a:t>1</a:t>
                      </a:r>
                      <a:endParaRPr lang="en-US" sz="1600" b="0" dirty="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dirty="0" err="1">
                          <a:effectLst/>
                          <a:latin typeface="Helvetica" panose="020B0604020202020204" pitchFamily="34" charset="0"/>
                          <a:cs typeface="Helvetica" panose="020B0604020202020204" pitchFamily="34" charset="0"/>
                        </a:rPr>
                        <a:t>Linac</a:t>
                      </a:r>
                      <a:r>
                        <a:rPr lang="en-US" sz="1600" dirty="0">
                          <a:effectLst/>
                          <a:latin typeface="Helvetica" panose="020B0604020202020204" pitchFamily="34" charset="0"/>
                          <a:cs typeface="Helvetica" panose="020B0604020202020204" pitchFamily="34" charset="0"/>
                        </a:rPr>
                        <a:t> Beam Energy</a:t>
                      </a:r>
                      <a:endParaRPr lang="en-US" sz="1600" b="0" dirty="0">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600" dirty="0">
                          <a:effectLst/>
                          <a:latin typeface="Helvetica" panose="020B0604020202020204" pitchFamily="34" charset="0"/>
                          <a:cs typeface="Helvetica" panose="020B0604020202020204" pitchFamily="34" charset="0"/>
                        </a:rPr>
                        <a:t>Accelerate H- beam to 600  MeV</a:t>
                      </a:r>
                    </a:p>
                  </a:txBody>
                  <a:tcPr marL="50904" marR="50904" marT="9525" marB="0" anchor="ctr"/>
                </a:tc>
                <a:tc>
                  <a:txBody>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600" dirty="0">
                          <a:effectLst/>
                          <a:latin typeface="Helvetica" panose="020B0604020202020204" pitchFamily="34" charset="0"/>
                          <a:cs typeface="Helvetica" panose="020B0604020202020204" pitchFamily="34" charset="0"/>
                        </a:rPr>
                        <a:t>Accelerate H- beam to 700  MeV</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600" dirty="0" err="1">
                          <a:latin typeface="Helvetica" panose="020B0604020202020204" pitchFamily="34" charset="0"/>
                          <a:cs typeface="Helvetica" panose="020B0604020202020204" pitchFamily="34" charset="0"/>
                        </a:rPr>
                        <a:t>Linac</a:t>
                      </a:r>
                      <a:r>
                        <a:rPr lang="en-US" sz="1600" dirty="0">
                          <a:latin typeface="Helvetica" panose="020B0604020202020204" pitchFamily="34" charset="0"/>
                          <a:cs typeface="Helvetica" panose="020B0604020202020204" pitchFamily="34" charset="0"/>
                        </a:rPr>
                        <a:t> systems required to accelerate beam to 800 MeV installed and tested</a:t>
                      </a:r>
                    </a:p>
                  </a:txBody>
                  <a:tcPr marL="50904" marR="50904" marT="9525" marB="0" anchor="ctr"/>
                </a:tc>
                <a:extLst>
                  <a:ext uri="{0D108BD9-81ED-4DB2-BD59-A6C34878D82A}">
                    <a16:rowId xmlns:a16="http://schemas.microsoft.com/office/drawing/2014/main" val="2837995875"/>
                  </a:ext>
                </a:extLst>
              </a:tr>
              <a:tr h="960305">
                <a:tc>
                  <a:txBody>
                    <a:bodyPr/>
                    <a:lstStyle/>
                    <a:p>
                      <a:pPr marL="0" marR="0">
                        <a:spcBef>
                          <a:spcPts val="0"/>
                        </a:spcBef>
                        <a:spcAft>
                          <a:spcPts val="0"/>
                        </a:spcAft>
                      </a:pPr>
                      <a:r>
                        <a:rPr lang="en-US" sz="1600" dirty="0">
                          <a:effectLst/>
                          <a:latin typeface="Helvetica" pitchFamily="2" charset="0"/>
                        </a:rPr>
                        <a:t>2</a:t>
                      </a:r>
                      <a:endParaRPr lang="en-US" sz="1600" b="0" dirty="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dirty="0" err="1">
                          <a:effectLst/>
                          <a:latin typeface="Helvetica" panose="020B0604020202020204" pitchFamily="34" charset="0"/>
                          <a:cs typeface="Helvetica" panose="020B0604020202020204" pitchFamily="34" charset="0"/>
                        </a:rPr>
                        <a:t>Linac</a:t>
                      </a:r>
                      <a:r>
                        <a:rPr lang="en-US" sz="1600" dirty="0">
                          <a:effectLst/>
                          <a:latin typeface="Helvetica" panose="020B0604020202020204" pitchFamily="34" charset="0"/>
                          <a:cs typeface="Helvetica" panose="020B0604020202020204" pitchFamily="34" charset="0"/>
                        </a:rPr>
                        <a:t> Beam Intensity</a:t>
                      </a:r>
                      <a:endParaRPr lang="en-US" sz="1600" b="0" dirty="0">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a:spcBef>
                          <a:spcPts val="0"/>
                        </a:spcBef>
                        <a:spcAft>
                          <a:spcPts val="0"/>
                        </a:spcAft>
                      </a:pPr>
                      <a:r>
                        <a:rPr lang="en-US" sz="1600" dirty="0">
                          <a:effectLst/>
                          <a:latin typeface="Helvetica" panose="020B0604020202020204" pitchFamily="34" charset="0"/>
                          <a:cs typeface="Helvetica" panose="020B0604020202020204" pitchFamily="34" charset="0"/>
                        </a:rPr>
                        <a:t>Beam delivered to Beam Dump at the end of </a:t>
                      </a:r>
                      <a:r>
                        <a:rPr lang="en-US" sz="1600" dirty="0" err="1">
                          <a:effectLst/>
                          <a:latin typeface="Helvetica" panose="020B0604020202020204" pitchFamily="34" charset="0"/>
                          <a:cs typeface="Helvetica" panose="020B0604020202020204" pitchFamily="34" charset="0"/>
                        </a:rPr>
                        <a:t>Linac</a:t>
                      </a:r>
                      <a:endParaRPr lang="en-US" sz="1600" b="0" dirty="0">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effectLst/>
                          <a:latin typeface="Helvetica" panose="020B0604020202020204" pitchFamily="34" charset="0"/>
                          <a:cs typeface="Helvetica" panose="020B0604020202020204" pitchFamily="34" charset="0"/>
                        </a:rPr>
                        <a:t>Beam with intensity of 1.3E12 particles per pulse (H-) at 20 Hz delivered to Beam Line Dump</a:t>
                      </a:r>
                    </a:p>
                  </a:txBody>
                  <a:tcPr marL="50904" marR="50904" marT="9525" marB="0" anchor="ctr"/>
                </a:tc>
                <a:extLst>
                  <a:ext uri="{0D108BD9-81ED-4DB2-BD59-A6C34878D82A}">
                    <a16:rowId xmlns:a16="http://schemas.microsoft.com/office/drawing/2014/main" val="4270740615"/>
                  </a:ext>
                </a:extLst>
              </a:tr>
              <a:tr h="1482315">
                <a:tc>
                  <a:txBody>
                    <a:bodyPr/>
                    <a:lstStyle/>
                    <a:p>
                      <a:pPr marL="0" marR="0">
                        <a:spcBef>
                          <a:spcPts val="0"/>
                        </a:spcBef>
                        <a:spcAft>
                          <a:spcPts val="0"/>
                        </a:spcAft>
                      </a:pPr>
                      <a:r>
                        <a:rPr lang="en-US" sz="1600" dirty="0">
                          <a:effectLst/>
                          <a:latin typeface="Helvetica" pitchFamily="2" charset="0"/>
                        </a:rPr>
                        <a:t>3</a:t>
                      </a:r>
                      <a:endParaRPr lang="en-US" sz="1600" b="0" dirty="0">
                        <a:solidFill>
                          <a:schemeClr val="tx2"/>
                        </a:solidFill>
                        <a:effectLst/>
                        <a:latin typeface="Helvetica" pitchFamily="2" charset="0"/>
                        <a:ea typeface="Calibri" panose="020F0502020204030204" pitchFamily="34" charset="0"/>
                        <a:cs typeface="Times New Roman" panose="02020603050405020304" pitchFamily="18" charset="0"/>
                      </a:endParaRPr>
                    </a:p>
                  </a:txBody>
                  <a:tcPr marL="50904" marR="50904" marT="9525" marB="0" anchor="ctr"/>
                </a:tc>
                <a:tc>
                  <a:txBody>
                    <a:bodyPr/>
                    <a:lstStyle/>
                    <a:p>
                      <a:pPr marL="0" marR="0">
                        <a:spcBef>
                          <a:spcPts val="0"/>
                        </a:spcBef>
                        <a:spcAft>
                          <a:spcPts val="0"/>
                        </a:spcAft>
                      </a:pPr>
                      <a:r>
                        <a:rPr lang="en-US" sz="1600" dirty="0">
                          <a:effectLst/>
                          <a:latin typeface="Helvetica" panose="020B0604020202020204" pitchFamily="34" charset="0"/>
                          <a:cs typeface="Helvetica" panose="020B0604020202020204" pitchFamily="34" charset="0"/>
                        </a:rPr>
                        <a:t>Booster/</a:t>
                      </a:r>
                    </a:p>
                    <a:p>
                      <a:pPr marL="0" marR="0">
                        <a:spcBef>
                          <a:spcPts val="0"/>
                        </a:spcBef>
                        <a:spcAft>
                          <a:spcPts val="0"/>
                        </a:spcAft>
                      </a:pPr>
                      <a:r>
                        <a:rPr lang="en-US" sz="1600" dirty="0">
                          <a:effectLst/>
                          <a:latin typeface="Helvetica" panose="020B0604020202020204" pitchFamily="34" charset="0"/>
                          <a:cs typeface="Helvetica" panose="020B0604020202020204" pitchFamily="34" charset="0"/>
                        </a:rPr>
                        <a:t>Recycler/</a:t>
                      </a:r>
                    </a:p>
                    <a:p>
                      <a:pPr marL="0" marR="0">
                        <a:spcBef>
                          <a:spcPts val="0"/>
                        </a:spcBef>
                        <a:spcAft>
                          <a:spcPts val="0"/>
                        </a:spcAft>
                      </a:pPr>
                      <a:r>
                        <a:rPr lang="en-US" sz="1600" dirty="0">
                          <a:effectLst/>
                          <a:latin typeface="Helvetica" panose="020B0604020202020204" pitchFamily="34" charset="0"/>
                          <a:cs typeface="Helvetica" panose="020B0604020202020204" pitchFamily="34" charset="0"/>
                        </a:rPr>
                        <a:t>Main Injector upgrades</a:t>
                      </a:r>
                      <a:endParaRPr lang="en-US" sz="1600" b="0" dirty="0">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effectLst/>
                          <a:latin typeface="Helvetica" panose="020B0604020202020204" pitchFamily="34" charset="0"/>
                          <a:cs typeface="Helvetica" panose="020B0604020202020204" pitchFamily="34" charset="0"/>
                        </a:rPr>
                        <a:t>Booster, Recycler, and Main Injector Upgrades to support operations with beam power of 1.2 MW on the LBNF target are installed and tested without beam</a:t>
                      </a:r>
                      <a:endParaRPr lang="en-US" sz="1600" b="0" dirty="0">
                        <a:effectLst/>
                        <a:latin typeface="Helvetica" panose="020B0604020202020204" pitchFamily="34" charset="0"/>
                        <a:ea typeface="Calibri" panose="020F0502020204030204" pitchFamily="34" charset="0"/>
                        <a:cs typeface="Helvetica" panose="020B0604020202020204" pitchFamily="34" charset="0"/>
                      </a:endParaRPr>
                    </a:p>
                  </a:txBody>
                  <a:tcPr marL="50904" marR="50904" marT="9525" marB="0" anchor="ctr"/>
                </a:tc>
                <a:tc>
                  <a:txBody>
                    <a:bodyPr/>
                    <a:lstStyle/>
                    <a:p>
                      <a:pPr algn="l"/>
                      <a:r>
                        <a:rPr lang="en-US" sz="1600" dirty="0" err="1">
                          <a:effectLst/>
                          <a:latin typeface="Helvetica" panose="020B0604020202020204" pitchFamily="34" charset="0"/>
                          <a:cs typeface="Helvetica" panose="020B0604020202020204" pitchFamily="34" charset="0"/>
                        </a:rPr>
                        <a:t>Linac</a:t>
                      </a:r>
                      <a:r>
                        <a:rPr lang="en-US" sz="1600" dirty="0">
                          <a:effectLst/>
                          <a:latin typeface="Helvetica" panose="020B0604020202020204" pitchFamily="34" charset="0"/>
                          <a:cs typeface="Helvetica" panose="020B0604020202020204" pitchFamily="34" charset="0"/>
                        </a:rPr>
                        <a:t> beam injected and circulated in Booster</a:t>
                      </a:r>
                      <a:endParaRPr lang="en-US" sz="1600" dirty="0">
                        <a:latin typeface="Helvetica" panose="020B0604020202020204" pitchFamily="34" charset="0"/>
                        <a:cs typeface="Helvetica" panose="020B0604020202020204" pitchFamily="34" charset="0"/>
                      </a:endParaRPr>
                    </a:p>
                  </a:txBody>
                  <a:tcPr marL="90496" marR="90496" anchor="ctr"/>
                </a:tc>
                <a:extLst>
                  <a:ext uri="{0D108BD9-81ED-4DB2-BD59-A6C34878D82A}">
                    <a16:rowId xmlns:a16="http://schemas.microsoft.com/office/drawing/2014/main" val="1205404726"/>
                  </a:ext>
                </a:extLst>
              </a:tr>
            </a:tbl>
          </a:graphicData>
        </a:graphic>
      </p:graphicFrame>
      <p:sp>
        <p:nvSpPr>
          <p:cNvPr id="7" name="Footer Placeholder 6">
            <a:extLst>
              <a:ext uri="{FF2B5EF4-FFF2-40B4-BE49-F238E27FC236}">
                <a16:creationId xmlns:a16="http://schemas.microsoft.com/office/drawing/2014/main" id="{97327BC0-E899-624E-9198-D38055A2BCC7}"/>
              </a:ext>
            </a:extLst>
          </p:cNvPr>
          <p:cNvSpPr>
            <a:spLocks noGrp="1"/>
          </p:cNvSpPr>
          <p:nvPr>
            <p:ph type="ftr" sz="quarter" idx="3"/>
          </p:nvPr>
        </p:nvSpPr>
        <p:spPr>
          <a:xfrm>
            <a:off x="4623828" y="6547277"/>
            <a:ext cx="6002841"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Lia Merminga | CD-3A IPR | PIP-II</a:t>
            </a:r>
            <a:endParaRPr lang="en-US" b="1" dirty="0"/>
          </a:p>
        </p:txBody>
      </p:sp>
      <p:sp>
        <p:nvSpPr>
          <p:cNvPr id="5" name="Slide Number Placeholder 4">
            <a:extLst>
              <a:ext uri="{FF2B5EF4-FFF2-40B4-BE49-F238E27FC236}">
                <a16:creationId xmlns:a16="http://schemas.microsoft.com/office/drawing/2014/main" id="{95644694-04EE-CD46-B2B0-E1BFD1B6369F}"/>
              </a:ext>
            </a:extLst>
          </p:cNvPr>
          <p:cNvSpPr>
            <a:spLocks noGrp="1"/>
          </p:cNvSpPr>
          <p:nvPr>
            <p:ph type="sldNum" sz="quarter" idx="4"/>
          </p:nvPr>
        </p:nvSpPr>
        <p:spPr>
          <a:xfrm>
            <a:off x="284394" y="6539781"/>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7</a:t>
            </a:fld>
            <a:endParaRPr lang="en-US" altLang="en-US"/>
          </a:p>
        </p:txBody>
      </p:sp>
      <p:sp>
        <p:nvSpPr>
          <p:cNvPr id="10" name="Rectangle 9">
            <a:extLst>
              <a:ext uri="{FF2B5EF4-FFF2-40B4-BE49-F238E27FC236}">
                <a16:creationId xmlns:a16="http://schemas.microsoft.com/office/drawing/2014/main" id="{36195213-A994-394A-B75A-E09B76595AA5}"/>
              </a:ext>
            </a:extLst>
          </p:cNvPr>
          <p:cNvSpPr/>
          <p:nvPr/>
        </p:nvSpPr>
        <p:spPr>
          <a:xfrm>
            <a:off x="1784082" y="5137305"/>
            <a:ext cx="8672511" cy="923330"/>
          </a:xfrm>
          <a:prstGeom prst="rect">
            <a:avLst/>
          </a:prstGeom>
        </p:spPr>
        <p:txBody>
          <a:bodyPr wrap="square">
            <a:spAutoFit/>
          </a:bodyPr>
          <a:lstStyle/>
          <a:p>
            <a:r>
              <a:rPr lang="en-US" sz="1800" dirty="0">
                <a:solidFill>
                  <a:schemeClr val="accent6">
                    <a:lumMod val="50000"/>
                  </a:schemeClr>
                </a:solidFill>
                <a:latin typeface="Helvetica" panose="020B0604020202020204" pitchFamily="34" charset="0"/>
                <a:cs typeface="Helvetica" panose="020B0604020202020204" pitchFamily="34" charset="0"/>
              </a:rPr>
              <a:t>Objective KPPs are aligned with the baseline project scope and assure that the accelerator facility, as constructed, is capable of meeting the scientific needs of the Fermilab program (Project Execution Plan, PIP-II </a:t>
            </a:r>
            <a:r>
              <a:rPr lang="en-US" sz="1800" dirty="0" err="1">
                <a:solidFill>
                  <a:schemeClr val="accent6">
                    <a:lumMod val="50000"/>
                  </a:schemeClr>
                </a:solidFill>
                <a:latin typeface="Helvetica" panose="020B0604020202020204" pitchFamily="34" charset="0"/>
                <a:cs typeface="Helvetica" panose="020B0604020202020204" pitchFamily="34" charset="0"/>
              </a:rPr>
              <a:t>DocDB</a:t>
            </a:r>
            <a:r>
              <a:rPr lang="en-US" sz="1800" dirty="0">
                <a:solidFill>
                  <a:schemeClr val="accent6">
                    <a:lumMod val="50000"/>
                  </a:schemeClr>
                </a:solidFill>
                <a:latin typeface="Helvetica" panose="020B0604020202020204" pitchFamily="34" charset="0"/>
                <a:cs typeface="Helvetica" panose="020B0604020202020204" pitchFamily="34" charset="0"/>
              </a:rPr>
              <a:t> #3036)</a:t>
            </a:r>
          </a:p>
        </p:txBody>
      </p:sp>
      <p:sp>
        <p:nvSpPr>
          <p:cNvPr id="13" name="Title 1">
            <a:extLst>
              <a:ext uri="{FF2B5EF4-FFF2-40B4-BE49-F238E27FC236}">
                <a16:creationId xmlns:a16="http://schemas.microsoft.com/office/drawing/2014/main" id="{0E467793-DD22-4976-8B97-5705DCCE66E6}"/>
              </a:ext>
            </a:extLst>
          </p:cNvPr>
          <p:cNvSpPr txBox="1">
            <a:spLocks noGrp="1"/>
          </p:cNvSpPr>
          <p:nvPr>
            <p:ph type="title"/>
          </p:nvPr>
        </p:nvSpPr>
        <p:spPr>
          <a:xfrm>
            <a:off x="1738310" y="411969"/>
            <a:ext cx="8686800" cy="42703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ltLang="en-US"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CD-4 Key Performance Parameters in PEP</a:t>
            </a:r>
          </a:p>
          <a:p>
            <a:r>
              <a:rPr lang="en-US" altLang="en-US" sz="2400" dirty="0">
                <a:solidFill>
                  <a:schemeClr val="tx1"/>
                </a:solidFill>
                <a:latin typeface="Helvetica" panose="020B0604020202020204" pitchFamily="34" charset="0"/>
                <a:ea typeface="Times New Roman" panose="02020603050405020304" pitchFamily="18" charset="0"/>
                <a:cs typeface="Helvetica" panose="020B0604020202020204" pitchFamily="34" charset="0"/>
              </a:rPr>
              <a:t>Demonstrated at Project Completion  </a:t>
            </a:r>
            <a:endParaRPr lang="en-US" sz="2400" dirty="0">
              <a:latin typeface="Helvetica" panose="020B0604020202020204" pitchFamily="34" charset="0"/>
              <a:cs typeface="Helvetica" panose="020B0604020202020204" pitchFamily="34" charset="0"/>
            </a:endParaRPr>
          </a:p>
        </p:txBody>
      </p:sp>
      <p:sp>
        <p:nvSpPr>
          <p:cNvPr id="2" name="Date Placeholder 1">
            <a:extLst>
              <a:ext uri="{FF2B5EF4-FFF2-40B4-BE49-F238E27FC236}">
                <a16:creationId xmlns:a16="http://schemas.microsoft.com/office/drawing/2014/main" id="{70E74583-5B1D-454B-81EA-11960D9EA361}"/>
              </a:ext>
            </a:extLst>
          </p:cNvPr>
          <p:cNvSpPr>
            <a:spLocks noGrp="1"/>
          </p:cNvSpPr>
          <p:nvPr>
            <p:ph type="dt" sz="half" idx="10"/>
          </p:nvPr>
        </p:nvSpPr>
        <p:spPr/>
        <p:txBody>
          <a:bodyPr/>
          <a:lstStyle/>
          <a:p>
            <a:pPr>
              <a:defRPr/>
            </a:pPr>
            <a:r>
              <a:rPr lang="en-US"/>
              <a:t>17-Feb-2021</a:t>
            </a:r>
            <a:endParaRPr lang="en-US" dirty="0"/>
          </a:p>
        </p:txBody>
      </p:sp>
    </p:spTree>
    <p:extLst>
      <p:ext uri="{BB962C8B-B14F-4D97-AF65-F5344CB8AC3E}">
        <p14:creationId xmlns:p14="http://schemas.microsoft.com/office/powerpoint/2010/main" val="296153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F7242A-E142-4BBC-BFAE-C2F8A6D922D5}"/>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6" name="Footer Placeholder 5">
            <a:extLst>
              <a:ext uri="{FF2B5EF4-FFF2-40B4-BE49-F238E27FC236}">
                <a16:creationId xmlns:a16="http://schemas.microsoft.com/office/drawing/2014/main" id="{DC914C01-56F3-4494-BFEC-E3AAB5616AE9}"/>
              </a:ext>
            </a:extLst>
          </p:cNvPr>
          <p:cNvSpPr>
            <a:spLocks noGrp="1"/>
          </p:cNvSpPr>
          <p:nvPr>
            <p:ph type="ftr" sz="quarter" idx="3"/>
          </p:nvPr>
        </p:nvSpPr>
        <p:spPr>
          <a:xfrm>
            <a:off x="1949823" y="6504213"/>
            <a:ext cx="5842897" cy="242873"/>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b="1"/>
              <a:t>Lia Merminga | CD-3A IPR | PIP-II</a:t>
            </a:r>
            <a:endParaRPr lang="en-US" b="1" dirty="0"/>
          </a:p>
        </p:txBody>
      </p:sp>
      <p:sp>
        <p:nvSpPr>
          <p:cNvPr id="9" name="Title 1">
            <a:extLst>
              <a:ext uri="{FF2B5EF4-FFF2-40B4-BE49-F238E27FC236}">
                <a16:creationId xmlns:a16="http://schemas.microsoft.com/office/drawing/2014/main" id="{97012AE9-C94D-481A-A779-308E1C20A85E}"/>
              </a:ext>
            </a:extLst>
          </p:cNvPr>
          <p:cNvSpPr txBox="1">
            <a:spLocks noGrp="1"/>
          </p:cNvSpPr>
          <p:nvPr>
            <p:ph type="title"/>
          </p:nvPr>
        </p:nvSpPr>
        <p:spPr>
          <a:xfrm>
            <a:off x="1766887" y="208160"/>
            <a:ext cx="8686800" cy="428625"/>
          </a:xfrm>
        </p:spPr>
        <p:txBody>
          <a:bodyPr anchor="b"/>
          <a:lstStyle>
            <a:lvl1pPr algn="ctr" defTabSz="457200" rtl="0" eaLnBrk="1" fontAlgn="base" hangingPunct="1">
              <a:spcBef>
                <a:spcPct val="0"/>
              </a:spcBef>
              <a:spcAft>
                <a:spcPct val="0"/>
              </a:spcAft>
              <a:defRPr sz="60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l"/>
            <a:r>
              <a:rPr lang="en-US" sz="2800" dirty="0">
                <a:solidFill>
                  <a:schemeClr val="tx2"/>
                </a:solidFill>
                <a:latin typeface="Helvetica" panose="020B0604020202020204" pitchFamily="34" charset="0"/>
                <a:cs typeface="Helvetica" panose="020B0604020202020204" pitchFamily="34" charset="0"/>
              </a:rPr>
              <a:t>PIP-II Top Level </a:t>
            </a:r>
            <a:r>
              <a:rPr lang="en-US" sz="2800" dirty="0">
                <a:solidFill>
                  <a:schemeClr val="tx2"/>
                </a:solidFill>
              </a:rPr>
              <a:t>Management</a:t>
            </a:r>
            <a:r>
              <a:rPr lang="en-US" sz="2800" dirty="0">
                <a:solidFill>
                  <a:schemeClr val="tx2"/>
                </a:solidFill>
                <a:latin typeface="Helvetica" panose="020B0604020202020204" pitchFamily="34" charset="0"/>
                <a:cs typeface="Helvetica" panose="020B0604020202020204" pitchFamily="34" charset="0"/>
              </a:rPr>
              <a:t> &amp; Governance</a:t>
            </a:r>
          </a:p>
        </p:txBody>
      </p:sp>
      <p:sp>
        <p:nvSpPr>
          <p:cNvPr id="10" name="Rectangle 9">
            <a:extLst>
              <a:ext uri="{FF2B5EF4-FFF2-40B4-BE49-F238E27FC236}">
                <a16:creationId xmlns:a16="http://schemas.microsoft.com/office/drawing/2014/main" id="{31DBEB06-4BC1-425D-8216-34C58B59EE2A}"/>
              </a:ext>
            </a:extLst>
          </p:cNvPr>
          <p:cNvSpPr/>
          <p:nvPr/>
        </p:nvSpPr>
        <p:spPr>
          <a:xfrm>
            <a:off x="1950114" y="6150114"/>
            <a:ext cx="8883790" cy="707886"/>
          </a:xfrm>
          <a:prstGeom prst="rect">
            <a:avLst/>
          </a:prstGeom>
          <a:solidFill>
            <a:srgbClr val="C00000"/>
          </a:solidFill>
        </p:spPr>
        <p:txBody>
          <a:bodyPr wrap="square">
            <a:spAutoFit/>
          </a:bodyPr>
          <a:lstStyle/>
          <a:p>
            <a:pPr algn="ctr"/>
            <a:r>
              <a:rPr lang="en-US" sz="2000" b="1" i="1" dirty="0">
                <a:solidFill>
                  <a:schemeClr val="bg1"/>
                </a:solidFill>
                <a:latin typeface="Helvetica" pitchFamily="34" charset="0"/>
              </a:rPr>
              <a:t>Strong, effective, highly engaged IPT. Smooth transition to new FPD.</a:t>
            </a:r>
          </a:p>
          <a:p>
            <a:pPr algn="ctr"/>
            <a:r>
              <a:rPr lang="en-US" sz="2000" b="1" i="1" dirty="0">
                <a:solidFill>
                  <a:schemeClr val="bg1"/>
                </a:solidFill>
                <a:latin typeface="Helvetica" pitchFamily="34" charset="0"/>
              </a:rPr>
              <a:t>PIP-II International Partners are engaged at the top level.</a:t>
            </a:r>
          </a:p>
        </p:txBody>
      </p:sp>
      <p:pic>
        <p:nvPicPr>
          <p:cNvPr id="12" name="Picture 11">
            <a:extLst>
              <a:ext uri="{FF2B5EF4-FFF2-40B4-BE49-F238E27FC236}">
                <a16:creationId xmlns:a16="http://schemas.microsoft.com/office/drawing/2014/main" id="{1F7DCA09-64ED-41CA-A3EC-E1B6C1820D8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50114" y="994112"/>
            <a:ext cx="8015867" cy="5156002"/>
          </a:xfrm>
          <a:prstGeom prst="rect">
            <a:avLst/>
          </a:prstGeom>
          <a:noFill/>
        </p:spPr>
      </p:pic>
      <p:sp>
        <p:nvSpPr>
          <p:cNvPr id="8" name="Rectangle: Rounded Corners 7">
            <a:extLst>
              <a:ext uri="{FF2B5EF4-FFF2-40B4-BE49-F238E27FC236}">
                <a16:creationId xmlns:a16="http://schemas.microsoft.com/office/drawing/2014/main" id="{47FF542E-05B1-41F6-971F-8DF6AE3C0F76}"/>
              </a:ext>
            </a:extLst>
          </p:cNvPr>
          <p:cNvSpPr/>
          <p:nvPr/>
        </p:nvSpPr>
        <p:spPr>
          <a:xfrm>
            <a:off x="6716006" y="871267"/>
            <a:ext cx="2415637" cy="4825691"/>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93828F09-2653-44B2-8144-0B7241E43D25}"/>
              </a:ext>
            </a:extLst>
          </p:cNvPr>
          <p:cNvSpPr>
            <a:spLocks noGrp="1"/>
          </p:cNvSpPr>
          <p:nvPr>
            <p:ph type="dt" sz="half" idx="2"/>
          </p:nvPr>
        </p:nvSpPr>
        <p:spPr/>
        <p:txBody>
          <a:bodyPr/>
          <a:lstStyle/>
          <a:p>
            <a:pPr>
              <a:defRPr/>
            </a:pPr>
            <a:r>
              <a:rPr lang="en-US"/>
              <a:t>17-Feb-2021</a:t>
            </a:r>
            <a:endParaRPr lang="en-US" dirty="0"/>
          </a:p>
        </p:txBody>
      </p:sp>
    </p:spTree>
    <p:extLst>
      <p:ext uri="{BB962C8B-B14F-4D97-AF65-F5344CB8AC3E}">
        <p14:creationId xmlns:p14="http://schemas.microsoft.com/office/powerpoint/2010/main" val="2986013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DE33B-DBA9-464C-85A4-B86F28494ABE}"/>
              </a:ext>
            </a:extLst>
          </p:cNvPr>
          <p:cNvSpPr>
            <a:spLocks noGrp="1"/>
          </p:cNvSpPr>
          <p:nvPr>
            <p:ph type="title"/>
          </p:nvPr>
        </p:nvSpPr>
        <p:spPr>
          <a:xfrm>
            <a:off x="1681138" y="129582"/>
            <a:ext cx="8686800" cy="427877"/>
          </a:xfrm>
        </p:spPr>
        <p:txBody>
          <a:bodyPr/>
          <a:lstStyle/>
          <a:p>
            <a:r>
              <a:rPr lang="en-US" sz="2400" dirty="0">
                <a:solidFill>
                  <a:schemeClr val="tx2"/>
                </a:solidFill>
                <a:latin typeface="Helvetica" panose="020B0604020202020204" pitchFamily="34" charset="0"/>
                <a:cs typeface="Helvetica" panose="020B0604020202020204" pitchFamily="34" charset="0"/>
              </a:rPr>
              <a:t>PIP-II Project Management and Level 2 Systems/Managers</a:t>
            </a:r>
            <a:endParaRPr lang="en-US" sz="2400" dirty="0"/>
          </a:p>
        </p:txBody>
      </p:sp>
      <p:sp>
        <p:nvSpPr>
          <p:cNvPr id="4" name="Slide Number Placeholder 3">
            <a:extLst>
              <a:ext uri="{FF2B5EF4-FFF2-40B4-BE49-F238E27FC236}">
                <a16:creationId xmlns:a16="http://schemas.microsoft.com/office/drawing/2014/main" id="{11657230-6672-476C-B870-4582990E11D5}"/>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grpSp>
        <p:nvGrpSpPr>
          <p:cNvPr id="39" name="Group 38">
            <a:extLst>
              <a:ext uri="{FF2B5EF4-FFF2-40B4-BE49-F238E27FC236}">
                <a16:creationId xmlns:a16="http://schemas.microsoft.com/office/drawing/2014/main" id="{732B8D85-0E7E-4375-BC21-2B592990AD4B}"/>
              </a:ext>
            </a:extLst>
          </p:cNvPr>
          <p:cNvGrpSpPr/>
          <p:nvPr/>
        </p:nvGrpSpPr>
        <p:grpSpPr>
          <a:xfrm>
            <a:off x="1236759" y="730368"/>
            <a:ext cx="9394458" cy="5178846"/>
            <a:chOff x="-291351" y="1083496"/>
            <a:chExt cx="9394458" cy="5178846"/>
          </a:xfrm>
        </p:grpSpPr>
        <p:cxnSp>
          <p:nvCxnSpPr>
            <p:cNvPr id="40" name="Line 684">
              <a:extLst>
                <a:ext uri="{FF2B5EF4-FFF2-40B4-BE49-F238E27FC236}">
                  <a16:creationId xmlns:a16="http://schemas.microsoft.com/office/drawing/2014/main" id="{1EA57FE3-CB47-490E-A83F-119E0438519A}"/>
                </a:ext>
              </a:extLst>
            </p:cNvPr>
            <p:cNvCxnSpPr>
              <a:cxnSpLocks noChangeShapeType="1"/>
            </p:cNvCxnSpPr>
            <p:nvPr/>
          </p:nvCxnSpPr>
          <p:spPr bwMode="auto">
            <a:xfrm>
              <a:off x="-291351" y="2445424"/>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587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1" name="Text Box 1859">
              <a:extLst>
                <a:ext uri="{FF2B5EF4-FFF2-40B4-BE49-F238E27FC236}">
                  <a16:creationId xmlns:a16="http://schemas.microsoft.com/office/drawing/2014/main" id="{5325D912-B576-47FE-AB4C-39C54B6AA558}"/>
                </a:ext>
              </a:extLst>
            </p:cNvPr>
            <p:cNvSpPr txBox="1">
              <a:spLocks noChangeArrowheads="1"/>
            </p:cNvSpPr>
            <p:nvPr/>
          </p:nvSpPr>
          <p:spPr bwMode="auto">
            <a:xfrm>
              <a:off x="92461" y="1090717"/>
              <a:ext cx="2656814" cy="8227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b"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r>
                <a:rPr lang="en-US" sz="1000" u="sng" dirty="0">
                  <a:effectLst/>
                  <a:latin typeface="Helvetica" charset="0"/>
                  <a:ea typeface="Helvetica" charset="0"/>
                  <a:cs typeface="Helvetica" charset="0"/>
                </a:rPr>
                <a:t>ADVISORY COMMITTEES</a:t>
              </a:r>
              <a:endParaRPr lang="en-US" sz="1000" dirty="0">
                <a:effectLst/>
                <a:latin typeface="Helvetica" charset="0"/>
                <a:ea typeface="Helvetica" charset="0"/>
                <a:cs typeface="Helvetica" charset="0"/>
              </a:endParaRPr>
            </a:p>
            <a:p>
              <a:pPr marL="1428750" marR="0" indent="-1333500">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PIP-II Machine Advisory Committee</a:t>
              </a:r>
              <a:r>
                <a:rPr lang="en-US" sz="800" dirty="0">
                  <a:latin typeface="Helvetica" panose="020B0604020202020204" pitchFamily="34" charset="0"/>
                  <a:ea typeface="Helvetica" charset="0"/>
                  <a:cs typeface="Helvetica" panose="020B0604020202020204" pitchFamily="34" charset="0"/>
                </a:rPr>
                <a:t>    </a:t>
              </a:r>
              <a:r>
                <a:rPr lang="en-US" sz="800" b="1" dirty="0">
                  <a:effectLst/>
                  <a:latin typeface="Helvetica" panose="020B0604020202020204" pitchFamily="34" charset="0"/>
                  <a:ea typeface="Helvetica" charset="0"/>
                  <a:cs typeface="Helvetica" panose="020B0604020202020204" pitchFamily="34" charset="0"/>
                </a:rPr>
                <a:t>H. Weise</a:t>
              </a:r>
            </a:p>
            <a:p>
              <a:pPr marL="1428750" marR="0" indent="-1333500">
                <a:spcBef>
                  <a:spcPts val="300"/>
                </a:spcBef>
                <a:spcAft>
                  <a:spcPts val="0"/>
                </a:spcAft>
              </a:pPr>
              <a:r>
                <a:rPr lang="en-US" sz="800" dirty="0">
                  <a:effectLst/>
                  <a:latin typeface="Helvetica" panose="020B0604020202020204" pitchFamily="34" charset="0"/>
                  <a:ea typeface="Helvetica" charset="0"/>
                  <a:cs typeface="Helvetica" panose="020B0604020202020204" pitchFamily="34" charset="0"/>
                </a:rPr>
                <a:t>PIP-II Project Management Group </a:t>
              </a:r>
              <a:r>
                <a:rPr lang="en-US" sz="800" dirty="0">
                  <a:latin typeface="Helvetica" panose="020B0604020202020204" pitchFamily="34" charset="0"/>
                  <a:ea typeface="Helvetica" charset="0"/>
                  <a:cs typeface="Helvetica" panose="020B0604020202020204" pitchFamily="34" charset="0"/>
                </a:rPr>
                <a:t>     </a:t>
              </a:r>
              <a:r>
                <a:rPr lang="en-US" sz="800" b="1" dirty="0">
                  <a:latin typeface="Helvetica" panose="020B0604020202020204" pitchFamily="34" charset="0"/>
                  <a:cs typeface="Helvetica" panose="020B0604020202020204" pitchFamily="34" charset="0"/>
                </a:rPr>
                <a:t>D. Glenzinski</a:t>
              </a:r>
            </a:p>
            <a:p>
              <a:pPr marL="1428750" marR="0" indent="-1333500">
                <a:spcBef>
                  <a:spcPts val="300"/>
                </a:spcBef>
                <a:spcAft>
                  <a:spcPts val="0"/>
                </a:spcAft>
              </a:pPr>
              <a:r>
                <a:rPr lang="en-US" sz="800" dirty="0">
                  <a:latin typeface="Helvetica" panose="020B0604020202020204" pitchFamily="34" charset="0"/>
                  <a:cs typeface="Helvetica" panose="020B0604020202020204" pitchFamily="34" charset="0"/>
                </a:rPr>
                <a:t>PIP-II Strategic Project Advisory Committee </a:t>
              </a:r>
              <a:r>
                <a:rPr lang="en-US" sz="800" b="1" dirty="0">
                  <a:latin typeface="Helvetica" panose="020B0604020202020204" pitchFamily="34" charset="0"/>
                  <a:cs typeface="Helvetica" panose="020B0604020202020204" pitchFamily="34" charset="0"/>
                </a:rPr>
                <a:t>J. Yeck </a:t>
              </a:r>
              <a:r>
                <a:rPr lang="en-US" sz="800"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p:txBody>
        </p:sp>
        <p:cxnSp>
          <p:nvCxnSpPr>
            <p:cNvPr id="42" name="Line 964">
              <a:extLst>
                <a:ext uri="{FF2B5EF4-FFF2-40B4-BE49-F238E27FC236}">
                  <a16:creationId xmlns:a16="http://schemas.microsoft.com/office/drawing/2014/main" id="{B526A614-C52E-4BD4-BB84-B23E5C14F094}"/>
                </a:ext>
              </a:extLst>
            </p:cNvPr>
            <p:cNvCxnSpPr>
              <a:cxnSpLocks noChangeShapeType="1"/>
            </p:cNvCxnSpPr>
            <p:nvPr/>
          </p:nvCxnSpPr>
          <p:spPr bwMode="auto">
            <a:xfrm>
              <a:off x="3830071" y="2940845"/>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3" name="Line 992">
              <a:extLst>
                <a:ext uri="{FF2B5EF4-FFF2-40B4-BE49-F238E27FC236}">
                  <a16:creationId xmlns:a16="http://schemas.microsoft.com/office/drawing/2014/main" id="{A9FF812C-CA32-45B2-9AFD-C3668400EFC7}"/>
                </a:ext>
              </a:extLst>
            </p:cNvPr>
            <p:cNvCxnSpPr>
              <a:cxnSpLocks noChangeShapeType="1"/>
            </p:cNvCxnSpPr>
            <p:nvPr/>
          </p:nvCxnSpPr>
          <p:spPr bwMode="auto">
            <a:xfrm>
              <a:off x="1704726" y="2938305"/>
              <a:ext cx="121031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4" name="Line 1020">
              <a:extLst>
                <a:ext uri="{FF2B5EF4-FFF2-40B4-BE49-F238E27FC236}">
                  <a16:creationId xmlns:a16="http://schemas.microsoft.com/office/drawing/2014/main" id="{A5C7012B-A311-4D83-AA5A-D99B64C9021C}"/>
                </a:ext>
              </a:extLst>
            </p:cNvPr>
            <p:cNvCxnSpPr>
              <a:cxnSpLocks noChangeShapeType="1"/>
            </p:cNvCxnSpPr>
            <p:nvPr/>
          </p:nvCxnSpPr>
          <p:spPr bwMode="auto">
            <a:xfrm>
              <a:off x="5466466" y="3105945"/>
              <a:ext cx="156273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5" name="Text Box 1730">
              <a:extLst>
                <a:ext uri="{FF2B5EF4-FFF2-40B4-BE49-F238E27FC236}">
                  <a16:creationId xmlns:a16="http://schemas.microsoft.com/office/drawing/2014/main" id="{40FE45FD-FCE7-4CCE-A5FB-AE899BCA166F}"/>
                </a:ext>
              </a:extLst>
            </p:cNvPr>
            <p:cNvSpPr txBox="1">
              <a:spLocks noChangeArrowheads="1"/>
            </p:cNvSpPr>
            <p:nvPr/>
          </p:nvSpPr>
          <p:spPr bwMode="auto">
            <a:xfrm>
              <a:off x="123709" y="3182389"/>
              <a:ext cx="2636260" cy="1845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t"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r>
                <a:rPr lang="en-US" sz="1000" u="sng" dirty="0">
                  <a:effectLst/>
                  <a:latin typeface="Helvetica" charset="0"/>
                  <a:ea typeface="Helvetica" charset="0"/>
                  <a:cs typeface="Helvetica" charset="0"/>
                </a:rPr>
                <a:t>TECHNICAL INTEGRATION</a:t>
              </a:r>
              <a:endParaRPr lang="en-US" sz="1000" dirty="0">
                <a:effectLst/>
                <a:latin typeface="Helvetica" charset="0"/>
                <a:ea typeface="Helvetica" charset="0"/>
                <a:cs typeface="Helvetica" charset="0"/>
              </a:endParaRPr>
            </a:p>
            <a:p>
              <a:pPr marL="0" marR="0" algn="ctr">
                <a:spcBef>
                  <a:spcPts val="300"/>
                </a:spcBef>
                <a:spcAft>
                  <a:spcPts val="0"/>
                </a:spcAft>
              </a:pPr>
              <a:r>
                <a:rPr lang="en-US" sz="900" b="1" dirty="0">
                  <a:latin typeface="Helvetica" charset="0"/>
                  <a:ea typeface="Helvetica" charset="0"/>
                  <a:cs typeface="Helvetica" charset="0"/>
                </a:rPr>
                <a:t>Technical Director - </a:t>
              </a:r>
              <a:r>
                <a:rPr lang="en-US" sz="900" b="1" dirty="0">
                  <a:effectLst/>
                  <a:latin typeface="Helvetica" charset="0"/>
                  <a:ea typeface="Helvetica" charset="0"/>
                  <a:cs typeface="Helvetica" charset="0"/>
                </a:rPr>
                <a:t>A. Klebaner</a:t>
              </a:r>
              <a:endParaRPr lang="en-US" sz="900" dirty="0">
                <a:effectLst/>
                <a:latin typeface="Helvetica" charset="0"/>
                <a:ea typeface="Helvetica" charset="0"/>
                <a:cs typeface="Helvetica" charset="0"/>
              </a:endParaRPr>
            </a:p>
            <a:p>
              <a:pPr marL="1428750" marR="0" indent="-1333500">
                <a:spcBef>
                  <a:spcPts val="300"/>
                </a:spcBef>
                <a:spcAft>
                  <a:spcPts val="0"/>
                </a:spcAft>
              </a:pPr>
              <a:endParaRPr lang="en-US" sz="800" dirty="0">
                <a:effectLst/>
                <a:latin typeface="Helvetica" charset="0"/>
                <a:ea typeface="Helvetica" charset="0"/>
                <a:cs typeface="Helvetica" charset="0"/>
              </a:endParaRPr>
            </a:p>
            <a:p>
              <a:pPr marL="1428750" marR="0" indent="-1333500">
                <a:spcBef>
                  <a:spcPts val="300"/>
                </a:spcBef>
                <a:spcAft>
                  <a:spcPts val="0"/>
                </a:spcAft>
              </a:pPr>
              <a:r>
                <a:rPr lang="en-US" sz="800" dirty="0">
                  <a:effectLst/>
                  <a:latin typeface="Helvetica" charset="0"/>
                  <a:ea typeface="Helvetica" charset="0"/>
                  <a:cs typeface="Helvetica" charset="0"/>
                </a:rPr>
                <a:t>PROJECT ENGINEER</a:t>
              </a:r>
              <a:r>
                <a:rPr lang="en-US" sz="800" dirty="0">
                  <a:latin typeface="Helvetica" charset="0"/>
                  <a:ea typeface="Helvetica" charset="0"/>
                  <a:cs typeface="Helvetica" charset="0"/>
                </a:rPr>
                <a:t>	          	</a:t>
              </a:r>
              <a:r>
                <a:rPr lang="en-US" sz="800" b="1" dirty="0">
                  <a:effectLst/>
                  <a:latin typeface="Helvetica" charset="0"/>
                  <a:ea typeface="Helvetica" charset="0"/>
                  <a:cs typeface="Helvetica" charset="0"/>
                </a:rPr>
                <a:t>L. Kokoska</a:t>
              </a:r>
            </a:p>
            <a:p>
              <a:pPr marL="1428750" indent="-1333500">
                <a:spcBef>
                  <a:spcPts val="300"/>
                </a:spcBef>
              </a:pPr>
              <a:r>
                <a:rPr lang="en-US" sz="800" dirty="0">
                  <a:latin typeface="Helvetica" pitchFamily="2" charset="0"/>
                  <a:ea typeface="Helvetica" charset="0"/>
                  <a:cs typeface="Helvetica" charset="0"/>
                </a:rPr>
                <a:t>IN-KIND TECHNICAL INTEGRATION </a:t>
              </a:r>
              <a:r>
                <a:rPr lang="en-US" sz="800" b="1" dirty="0">
                  <a:latin typeface="Helvetica" charset="0"/>
                  <a:ea typeface="Helvetica" charset="0"/>
                  <a:cs typeface="Helvetica" charset="0"/>
                </a:rPr>
                <a:t>A. Rowe</a:t>
              </a:r>
              <a:endParaRPr lang="en-US" sz="800" dirty="0">
                <a:latin typeface="Helvetica" pitchFamily="2" charset="0"/>
                <a:ea typeface="Helvetica" charset="0"/>
                <a:cs typeface="Helvetica" charset="0"/>
              </a:endParaRPr>
            </a:p>
            <a:p>
              <a:pPr marL="1428750" indent="-1333500">
                <a:spcBef>
                  <a:spcPts val="300"/>
                </a:spcBef>
              </a:pPr>
              <a:r>
                <a:rPr lang="en-US" sz="800" dirty="0">
                  <a:latin typeface="Helvetica" pitchFamily="2" charset="0"/>
                  <a:ea typeface="Helvetica" charset="0"/>
                  <a:cs typeface="Helvetica" charset="0"/>
                </a:rPr>
                <a:t>INTEGRATION COORDINATOR     	</a:t>
              </a:r>
              <a:r>
                <a:rPr lang="en-US" sz="800" b="1" dirty="0">
                  <a:latin typeface="Helvetica" pitchFamily="2" charset="0"/>
                  <a:ea typeface="Helvetica" charset="0"/>
                  <a:cs typeface="Helvetica" charset="0"/>
                </a:rPr>
                <a:t>A. Martinez</a:t>
              </a:r>
            </a:p>
            <a:p>
              <a:pPr marL="1428750" indent="-1333500">
                <a:spcBef>
                  <a:spcPts val="300"/>
                </a:spcBef>
              </a:pPr>
              <a:r>
                <a:rPr lang="en-US" sz="800" dirty="0">
                  <a:latin typeface="Helvetica" pitchFamily="2" charset="0"/>
                  <a:ea typeface="Helvetica" charset="0"/>
                  <a:cs typeface="Helvetica" charset="0"/>
                </a:rPr>
                <a:t>ELECTRICAL SYSTEMS COORD	</a:t>
              </a:r>
              <a:r>
                <a:rPr lang="en-US" sz="800" b="1" dirty="0">
                  <a:latin typeface="Helvetica" pitchFamily="2" charset="0"/>
                  <a:ea typeface="Helvetica" charset="0"/>
                  <a:cs typeface="Helvetica" charset="0"/>
                </a:rPr>
                <a:t>R. Crawford</a:t>
              </a:r>
              <a:endParaRPr lang="en-US" sz="800" dirty="0">
                <a:latin typeface="Helvetica" pitchFamily="2" charset="0"/>
                <a:ea typeface="Helvetica" charset="0"/>
                <a:cs typeface="Helvetica" charset="0"/>
              </a:endParaRPr>
            </a:p>
            <a:p>
              <a:pPr marL="1428750" indent="-1333500">
                <a:spcBef>
                  <a:spcPts val="300"/>
                </a:spcBef>
              </a:pPr>
              <a:r>
                <a:rPr lang="en-US" sz="800" dirty="0">
                  <a:latin typeface="Helvetica" pitchFamily="2" charset="0"/>
                  <a:ea typeface="Helvetica" charset="0"/>
                  <a:cs typeface="Helvetica" charset="0"/>
                </a:rPr>
                <a:t>SRF COORDINATOR </a:t>
              </a:r>
              <a:r>
                <a:rPr lang="en-US" sz="800" b="1" dirty="0">
                  <a:latin typeface="Helvetica" pitchFamily="2" charset="0"/>
                  <a:ea typeface="Helvetica" charset="0"/>
                  <a:cs typeface="Helvetica" charset="0"/>
                </a:rPr>
                <a:t>	          	</a:t>
              </a:r>
              <a:r>
                <a:rPr lang="de-DE" sz="800" b="1" dirty="0">
                  <a:latin typeface="Helvetica" pitchFamily="2" charset="0"/>
                  <a:ea typeface="Helvetica" charset="0"/>
                  <a:cs typeface="Helvetica" charset="0"/>
                </a:rPr>
                <a:t>J. Holzbauer </a:t>
              </a:r>
              <a:r>
                <a:rPr lang="en-US" sz="800" b="1" dirty="0">
                  <a:latin typeface="Helvetica" pitchFamily="2" charset="0"/>
                  <a:ea typeface="Helvetica" charset="0"/>
                  <a:cs typeface="Helvetica" charset="0"/>
                </a:rPr>
                <a:t> </a:t>
              </a:r>
            </a:p>
            <a:p>
              <a:pPr marL="1428750" indent="-1333500">
                <a:spcBef>
                  <a:spcPts val="300"/>
                </a:spcBef>
              </a:pPr>
              <a:r>
                <a:rPr lang="en-US" sz="800" dirty="0">
                  <a:latin typeface="Helvetica" panose="020B0604020202020204" pitchFamily="34" charset="0"/>
                  <a:ea typeface="Helvetica" charset="0"/>
                  <a:cs typeface="Helvetica" panose="020B0604020202020204" pitchFamily="34" charset="0"/>
                </a:rPr>
                <a:t>QUALITY ASSURANCE MGR         	</a:t>
              </a:r>
              <a:r>
                <a:rPr lang="en-US" sz="800" b="1" dirty="0">
                  <a:latin typeface="Helvetica" panose="020B0604020202020204" pitchFamily="34" charset="0"/>
                  <a:ea typeface="Helvetica" charset="0"/>
                  <a:cs typeface="Helvetica" panose="020B0604020202020204" pitchFamily="34" charset="0"/>
                </a:rPr>
                <a:t>J. Adetunji</a:t>
              </a:r>
            </a:p>
            <a:p>
              <a:pPr marL="1428750" indent="-1333500">
                <a:lnSpc>
                  <a:spcPts val="900"/>
                </a:lnSpc>
                <a:spcBef>
                  <a:spcPts val="300"/>
                </a:spcBef>
              </a:pPr>
              <a:r>
                <a:rPr lang="en-US" sz="800" dirty="0">
                  <a:latin typeface="Helvetica" panose="020B0604020202020204" pitchFamily="34" charset="0"/>
                  <a:ea typeface="Helvetica" charset="0"/>
                  <a:cs typeface="Helvetica" panose="020B0604020202020204" pitchFamily="34" charset="0"/>
                </a:rPr>
                <a:t>      Quality Engineer 	          	</a:t>
              </a:r>
              <a:r>
                <a:rPr lang="en-US" sz="800" b="1" dirty="0">
                  <a:latin typeface="Helvetica" pitchFamily="34" charset="0"/>
                </a:rPr>
                <a:t>T. </a:t>
              </a:r>
              <a:r>
                <a:rPr lang="en-US" sz="800" b="1" dirty="0" err="1">
                  <a:latin typeface="Helvetica" pitchFamily="34" charset="0"/>
                </a:rPr>
                <a:t>DiGrazia</a:t>
              </a:r>
              <a:endParaRPr lang="en-US" sz="800" b="1" dirty="0">
                <a:latin typeface="Helvetica" pitchFamily="34" charset="0"/>
              </a:endParaRPr>
            </a:p>
            <a:p>
              <a:pPr marL="1428750" indent="-1333500">
                <a:lnSpc>
                  <a:spcPts val="900"/>
                </a:lnSpc>
                <a:spcBef>
                  <a:spcPts val="300"/>
                </a:spcBef>
              </a:pPr>
              <a:r>
                <a:rPr lang="en-US" sz="800" b="1" dirty="0">
                  <a:latin typeface="Helvetica" pitchFamily="34" charset="0"/>
                  <a:ea typeface="Helvetica" charset="0"/>
                  <a:cs typeface="Helvetica" panose="020B0604020202020204" pitchFamily="34" charset="0"/>
                </a:rPr>
                <a:t>      </a:t>
              </a:r>
              <a:r>
                <a:rPr lang="en-US" sz="800" dirty="0">
                  <a:latin typeface="Helvetica" pitchFamily="34" charset="0"/>
                  <a:ea typeface="Helvetica" charset="0"/>
                  <a:cs typeface="Helvetica" panose="020B0604020202020204" pitchFamily="34" charset="0"/>
                </a:rPr>
                <a:t>Quality Engineer (SRF/CRYO)	</a:t>
              </a:r>
              <a:r>
                <a:rPr lang="en-US" sz="800" b="1" dirty="0">
                  <a:latin typeface="Helvetica" pitchFamily="34" charset="0"/>
                  <a:ea typeface="Helvetica" charset="0"/>
                  <a:cs typeface="Helvetica" panose="020B0604020202020204" pitchFamily="34" charset="0"/>
                </a:rPr>
                <a:t>M. Luedke</a:t>
              </a:r>
            </a:p>
            <a:p>
              <a:pPr marL="0" marR="0">
                <a:spcBef>
                  <a:spcPts val="300"/>
                </a:spcBef>
                <a:spcAft>
                  <a:spcPts val="0"/>
                </a:spcAft>
              </a:pPr>
              <a:endParaRPr lang="en-US" sz="800" dirty="0">
                <a:effectLst/>
                <a:latin typeface="Helvetica" charset="0"/>
                <a:ea typeface="Helvetica" charset="0"/>
                <a:cs typeface="Helvetica" charset="0"/>
              </a:endParaRPr>
            </a:p>
          </p:txBody>
        </p:sp>
        <p:sp>
          <p:nvSpPr>
            <p:cNvPr id="46" name="Text Box 1457">
              <a:extLst>
                <a:ext uri="{FF2B5EF4-FFF2-40B4-BE49-F238E27FC236}">
                  <a16:creationId xmlns:a16="http://schemas.microsoft.com/office/drawing/2014/main" id="{10EB3C0F-7885-4B0C-B770-3418B1753596}"/>
                </a:ext>
              </a:extLst>
            </p:cNvPr>
            <p:cNvSpPr txBox="1">
              <a:spLocks noChangeArrowheads="1"/>
            </p:cNvSpPr>
            <p:nvPr/>
          </p:nvSpPr>
          <p:spPr bwMode="auto">
            <a:xfrm>
              <a:off x="103155" y="2002101"/>
              <a:ext cx="2656814" cy="1046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endParaRPr lang="en-US" sz="1000" u="sng" dirty="0">
                <a:latin typeface="Helvetica" charset="0"/>
                <a:ea typeface="Helvetica" charset="0"/>
                <a:cs typeface="Helvetica" charset="0"/>
              </a:endParaRPr>
            </a:p>
            <a:p>
              <a:pPr marL="0" marR="0" algn="ctr">
                <a:spcBef>
                  <a:spcPts val="300"/>
                </a:spcBef>
                <a:spcAft>
                  <a:spcPts val="0"/>
                </a:spcAft>
              </a:pPr>
              <a:r>
                <a:rPr lang="en-US" sz="1000" u="sng" dirty="0">
                  <a:latin typeface="Helvetica" charset="0"/>
                  <a:ea typeface="Helvetica" charset="0"/>
                  <a:cs typeface="Helvetica" charset="0"/>
                </a:rPr>
                <a:t>FNAL</a:t>
              </a:r>
              <a:r>
                <a:rPr lang="en-US" sz="1000" u="sng" dirty="0">
                  <a:effectLst/>
                  <a:latin typeface="Helvetica" charset="0"/>
                  <a:ea typeface="Helvetica" charset="0"/>
                  <a:cs typeface="Helvetica" charset="0"/>
                </a:rPr>
                <a:t> SUPPORT</a:t>
              </a:r>
              <a:endParaRPr lang="en-US" sz="1000" dirty="0">
                <a:effectLst/>
                <a:latin typeface="Helvetica" charset="0"/>
                <a:ea typeface="Helvetica" charset="0"/>
                <a:cs typeface="Helvetica" charset="0"/>
              </a:endParaRPr>
            </a:p>
            <a:p>
              <a:pPr marL="1428750" marR="0" indent="-1292225">
                <a:lnSpc>
                  <a:spcPts val="800"/>
                </a:lnSpc>
                <a:spcAft>
                  <a:spcPts val="0"/>
                </a:spcAft>
              </a:pPr>
              <a:endParaRPr lang="en-US" sz="800"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latin typeface="Helvetica" panose="020B0604020202020204" pitchFamily="34" charset="0"/>
                  <a:ea typeface="Helvetica" charset="0"/>
                  <a:cs typeface="Helvetica" panose="020B0604020202020204" pitchFamily="34" charset="0"/>
                </a:rPr>
                <a:t>ACCELERATOR DIV	 </a:t>
              </a:r>
              <a:r>
                <a:rPr lang="en-US" sz="800" b="1" dirty="0">
                  <a:latin typeface="Helvetica" panose="020B0604020202020204" pitchFamily="34" charset="0"/>
                  <a:ea typeface="Helvetica" charset="0"/>
                  <a:cs typeface="Helvetica" panose="020B0604020202020204" pitchFamily="34" charset="0"/>
                </a:rPr>
                <a:t>M. Lindgren</a:t>
              </a: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APS-TD	</a:t>
              </a:r>
              <a:r>
                <a:rPr lang="en-US" sz="800" dirty="0">
                  <a:latin typeface="Helvetica" panose="020B0604020202020204" pitchFamily="34" charset="0"/>
                  <a:ea typeface="Helvetica" charset="0"/>
                  <a:cs typeface="Helvetica" panose="020B0604020202020204" pitchFamily="34" charset="0"/>
                </a:rPr>
                <a:t> </a:t>
              </a:r>
              <a:r>
                <a:rPr lang="en-US" sz="800" b="1" dirty="0">
                  <a:latin typeface="Helvetica" panose="020B0604020202020204" pitchFamily="34" charset="0"/>
                  <a:ea typeface="Helvetica" charset="0"/>
                  <a:cs typeface="Helvetica" panose="020B0604020202020204" pitchFamily="34" charset="0"/>
                </a:rPr>
                <a:t>A. Romanenko</a:t>
              </a:r>
              <a:endParaRPr lang="en-US" sz="800"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CFO OFFICE 	 </a:t>
              </a:r>
              <a:r>
                <a:rPr lang="en-US" sz="800" b="1" dirty="0">
                  <a:effectLst/>
                  <a:latin typeface="Helvetica" panose="020B0604020202020204" pitchFamily="34" charset="0"/>
                  <a:ea typeface="Helvetica" charset="0"/>
                  <a:cs typeface="Helvetica" panose="020B0604020202020204" pitchFamily="34" charset="0"/>
                </a:rPr>
                <a:t>V. Peoples</a:t>
              </a:r>
            </a:p>
            <a:p>
              <a:pPr marL="1428750" marR="0" indent="-1292225">
                <a:lnSpc>
                  <a:spcPts val="800"/>
                </a:lnSpc>
                <a:spcAft>
                  <a:spcPts val="0"/>
                </a:spcAft>
              </a:pPr>
              <a:r>
                <a:rPr lang="en-US" sz="800" dirty="0">
                  <a:effectLst/>
                  <a:latin typeface="Helvetica" panose="020B0604020202020204" pitchFamily="34" charset="0"/>
                  <a:ea typeface="Helvetica" charset="0"/>
                  <a:cs typeface="Helvetica" panose="020B0604020202020204" pitchFamily="34" charset="0"/>
                </a:rPr>
                <a:t>WDRS 	 </a:t>
              </a:r>
              <a:r>
                <a:rPr lang="en-US" sz="800" b="1" dirty="0">
                  <a:latin typeface="Helvetica" panose="020B0604020202020204" pitchFamily="34" charset="0"/>
                  <a:ea typeface="Helvetica" charset="0"/>
                  <a:cs typeface="Helvetica" panose="020B0604020202020204" pitchFamily="34" charset="0"/>
                </a:rPr>
                <a:t>T. Turner (acting)</a:t>
              </a:r>
            </a:p>
            <a:p>
              <a:pPr marL="1428750" marR="0" indent="-1292225">
                <a:lnSpc>
                  <a:spcPts val="800"/>
                </a:lnSpc>
                <a:spcAft>
                  <a:spcPts val="0"/>
                </a:spcAft>
              </a:pPr>
              <a:r>
                <a:rPr lang="en-US" sz="800" dirty="0">
                  <a:latin typeface="Helvetica" panose="020B0604020202020204" pitchFamily="34" charset="0"/>
                  <a:cs typeface="Helvetica" panose="020B0604020202020204" pitchFamily="34" charset="0"/>
                </a:rPr>
                <a:t>CSO OFFICE	 </a:t>
              </a:r>
              <a:r>
                <a:rPr lang="en-US" sz="800" b="1" dirty="0">
                  <a:latin typeface="Helvetica" panose="020B0604020202020204" pitchFamily="34" charset="0"/>
                  <a:cs typeface="Helvetica" panose="020B0604020202020204" pitchFamily="34" charset="0"/>
                </a:rPr>
                <a:t>A. Kenney</a:t>
              </a:r>
              <a:endParaRPr lang="en-US" sz="800" b="1" dirty="0">
                <a:effectLst/>
                <a:latin typeface="Helvetica" panose="020B0604020202020204" pitchFamily="34" charset="0"/>
                <a:ea typeface="Helvetica" charset="0"/>
                <a:cs typeface="Helvetica" panose="020B0604020202020204" pitchFamily="34" charset="0"/>
              </a:endParaRPr>
            </a:p>
            <a:p>
              <a:pPr marL="1428750" marR="0" indent="-1292225">
                <a:lnSpc>
                  <a:spcPts val="800"/>
                </a:lnSpc>
                <a:spcAft>
                  <a:spcPts val="0"/>
                </a:spcAft>
              </a:pPr>
              <a:r>
                <a:rPr lang="en-US" sz="800" dirty="0">
                  <a:latin typeface="Helvetica" panose="020B0604020202020204" pitchFamily="34" charset="0"/>
                  <a:ea typeface="Helvetica" charset="0"/>
                  <a:cs typeface="Helvetica" panose="020B0604020202020204" pitchFamily="34" charset="0"/>
                </a:rPr>
                <a:t>COO OFFICE	 </a:t>
              </a:r>
              <a:r>
                <a:rPr lang="en-US" sz="800" b="1" dirty="0">
                  <a:latin typeface="Helvetica" panose="020B0604020202020204" pitchFamily="34" charset="0"/>
                  <a:ea typeface="Helvetica" charset="0"/>
                  <a:cs typeface="Helvetica" panose="020B0604020202020204" pitchFamily="34" charset="0"/>
                </a:rPr>
                <a:t>K. Gregory</a:t>
              </a:r>
            </a:p>
            <a:p>
              <a:pPr marL="1428750" indent="-1292225">
                <a:lnSpc>
                  <a:spcPts val="800"/>
                </a:lnSpc>
              </a:pPr>
              <a:r>
                <a:rPr lang="en-US" sz="800" dirty="0">
                  <a:latin typeface="Helvetica" charset="0"/>
                  <a:ea typeface="Helvetica" charset="0"/>
                  <a:cs typeface="Helvetica" charset="0"/>
                </a:rPr>
                <a:t>CPO OFFICE</a:t>
              </a:r>
              <a:r>
                <a:rPr lang="en-US" sz="800" b="1" dirty="0">
                  <a:latin typeface="Helvetica" charset="0"/>
                  <a:ea typeface="Helvetica" charset="0"/>
                  <a:cs typeface="Helvetica" charset="0"/>
                </a:rPr>
                <a:t>	 </a:t>
              </a:r>
              <a:r>
                <a:rPr lang="en-US" sz="800" b="1" dirty="0">
                  <a:latin typeface="Helvetica" panose="020B0604020202020204" pitchFamily="34" charset="0"/>
                  <a:ea typeface="Helvetica" charset="0"/>
                  <a:cs typeface="Helvetica" panose="020B0604020202020204" pitchFamily="34" charset="0"/>
                </a:rPr>
                <a:t>D. Glenzinski</a:t>
              </a:r>
              <a:r>
                <a:rPr lang="en-US" sz="800" b="1" dirty="0">
                  <a:latin typeface="Helvetica" panose="020B0604020202020204" pitchFamily="34" charset="0"/>
                  <a:cs typeface="Helvetica" panose="020B0604020202020204" pitchFamily="34" charset="0"/>
                </a:rPr>
                <a:t> </a:t>
              </a:r>
              <a:endParaRPr lang="en-US" sz="800" b="1" dirty="0">
                <a:latin typeface="Helvetica" panose="020B0604020202020204" pitchFamily="34" charset="0"/>
                <a:ea typeface="Helvetica" charset="0"/>
                <a:cs typeface="Helvetica" panose="020B0604020202020204" pitchFamily="34" charset="0"/>
              </a:endParaRPr>
            </a:p>
            <a:p>
              <a:pPr marL="1428750" marR="0" indent="-1292225">
                <a:spcBef>
                  <a:spcPts val="300"/>
                </a:spcBef>
                <a:spcAft>
                  <a:spcPts val="0"/>
                </a:spcAft>
              </a:pPr>
              <a:endParaRPr lang="en-US" sz="800" b="1" dirty="0">
                <a:effectLst/>
                <a:latin typeface="Helvetica" panose="020B0604020202020204" pitchFamily="34" charset="0"/>
                <a:ea typeface="Helvetica" charset="0"/>
                <a:cs typeface="Helvetica" panose="020B0604020202020204" pitchFamily="34" charset="0"/>
              </a:endParaRPr>
            </a:p>
            <a:p>
              <a:pPr marL="0" marR="0">
                <a:spcBef>
                  <a:spcPts val="300"/>
                </a:spcBef>
                <a:spcAft>
                  <a:spcPts val="0"/>
                </a:spcAft>
              </a:pPr>
              <a:r>
                <a:rPr lang="en-US" sz="800" b="1"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0">
                <a:spcBef>
                  <a:spcPts val="0"/>
                </a:spcBef>
                <a:spcAft>
                  <a:spcPts val="0"/>
                </a:spcAft>
              </a:pPr>
              <a:r>
                <a:rPr lang="en-US" sz="900" b="1" dirty="0">
                  <a:solidFill>
                    <a:srgbClr val="141EA6"/>
                  </a:solidFill>
                  <a:effectLst/>
                  <a:latin typeface="Helvetica" charset="0"/>
                  <a:ea typeface="Helvetica" charset="0"/>
                  <a:cs typeface="Helvetica" charset="0"/>
                </a:rPr>
                <a:t> 					</a:t>
              </a:r>
              <a:endParaRPr lang="en-US" sz="1000" dirty="0">
                <a:effectLst/>
                <a:latin typeface="Helvetica" charset="0"/>
                <a:ea typeface="Helvetica" charset="0"/>
                <a:cs typeface="Helvetica" charset="0"/>
              </a:endParaRPr>
            </a:p>
          </p:txBody>
        </p:sp>
        <p:sp>
          <p:nvSpPr>
            <p:cNvPr id="47" name="Text Box 1590">
              <a:extLst>
                <a:ext uri="{FF2B5EF4-FFF2-40B4-BE49-F238E27FC236}">
                  <a16:creationId xmlns:a16="http://schemas.microsoft.com/office/drawing/2014/main" id="{02EB20B7-A3C5-473D-A81E-50158A9AF1F8}"/>
                </a:ext>
              </a:extLst>
            </p:cNvPr>
            <p:cNvSpPr txBox="1">
              <a:spLocks noChangeArrowheads="1"/>
            </p:cNvSpPr>
            <p:nvPr/>
          </p:nvSpPr>
          <p:spPr bwMode="auto">
            <a:xfrm>
              <a:off x="6278475" y="2262567"/>
              <a:ext cx="2821606" cy="2922093"/>
            </a:xfrm>
            <a:prstGeom prst="rect">
              <a:avLst/>
            </a:prstGeom>
            <a:noFill/>
            <a:ln w="9525">
              <a:solidFill>
                <a:srgbClr val="000000"/>
              </a:solidFill>
              <a:miter lim="800000"/>
              <a:headEnd/>
              <a:tailEnd/>
            </a:ln>
          </p:spPr>
          <p:txBody>
            <a:bodyPr rot="0" vert="horz" wrap="square" lIns="0" tIns="0" rIns="0" bIns="0" anchor="t"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300"/>
                </a:spcBef>
                <a:spcAft>
                  <a:spcPts val="0"/>
                </a:spcAft>
              </a:pPr>
              <a:r>
                <a:rPr lang="en-US" sz="1000" u="sng" dirty="0">
                  <a:effectLst/>
                  <a:latin typeface="Helvetica" charset="0"/>
                  <a:ea typeface="Helvetica" charset="0"/>
                  <a:cs typeface="Helvetica" charset="0"/>
                </a:rPr>
                <a:t>PROJECT OFFICE</a:t>
              </a:r>
            </a:p>
            <a:p>
              <a:pPr marL="0" marR="0" algn="ctr">
                <a:spcBef>
                  <a:spcPts val="300"/>
                </a:spcBef>
                <a:spcAft>
                  <a:spcPts val="0"/>
                </a:spcAft>
              </a:pPr>
              <a:r>
                <a:rPr lang="en-US" sz="750" b="1" dirty="0">
                  <a:latin typeface="Helvetica" charset="0"/>
                  <a:ea typeface="Helvetica" charset="0"/>
                  <a:cs typeface="Helvetica" charset="0"/>
                </a:rPr>
                <a:t>Project Manager -  </a:t>
              </a:r>
              <a:r>
                <a:rPr lang="en-US" sz="750" b="1" dirty="0">
                  <a:effectLst/>
                  <a:latin typeface="Helvetica" charset="0"/>
                  <a:ea typeface="Helvetica" charset="0"/>
                  <a:cs typeface="Helvetica" charset="0"/>
                </a:rPr>
                <a:t>M. Kaducak</a:t>
              </a:r>
              <a:endParaRPr lang="en-US" sz="750" dirty="0">
                <a:latin typeface="Helvetica" charset="0"/>
                <a:ea typeface="Helvetica" charset="0"/>
                <a:cs typeface="Helvetica" charset="0"/>
              </a:endParaRPr>
            </a:p>
            <a:p>
              <a:pPr marL="1428750" marR="0" indent="-1292225">
                <a:spcBef>
                  <a:spcPts val="300"/>
                </a:spcBef>
                <a:spcAft>
                  <a:spcPts val="0"/>
                </a:spcAft>
              </a:pPr>
              <a:r>
                <a:rPr lang="en-US" sz="750" dirty="0">
                  <a:effectLst/>
                  <a:latin typeface="Helvetica" panose="020B0604020202020204" pitchFamily="34" charset="0"/>
                  <a:ea typeface="Helvetica" charset="0"/>
                  <a:cs typeface="Helvetica" panose="020B0604020202020204" pitchFamily="34" charset="0"/>
                </a:rPr>
                <a:t>PROJECT CONTROLS MANAGER	</a:t>
              </a:r>
              <a:r>
                <a:rPr lang="en-US" sz="750" b="1" dirty="0">
                  <a:effectLst/>
                  <a:latin typeface="Helvetica" panose="020B0604020202020204" pitchFamily="34" charset="0"/>
                  <a:ea typeface="Helvetica" charset="0"/>
                  <a:cs typeface="Helvetica" panose="020B0604020202020204" pitchFamily="34" charset="0"/>
                </a:rPr>
                <a:t>D. Leeb</a:t>
              </a:r>
            </a:p>
            <a:p>
              <a:pPr marL="1428750" marR="0" indent="-1292225">
                <a:spcBef>
                  <a:spcPts val="300"/>
                </a:spcBef>
                <a:spcAft>
                  <a:spcPts val="0"/>
                </a:spcAft>
              </a:pPr>
              <a:r>
                <a:rPr lang="en-US" sz="750" dirty="0">
                  <a:latin typeface="Helvetica" panose="020B0604020202020204" pitchFamily="34" charset="0"/>
                  <a:cs typeface="Helvetica" panose="020B0604020202020204" pitchFamily="34" charset="0"/>
                </a:rPr>
                <a:t>    Project Controls Specialists		</a:t>
              </a:r>
              <a:r>
                <a:rPr lang="en-US" sz="750" b="1" dirty="0">
                  <a:latin typeface="Helvetica" panose="020B0604020202020204" pitchFamily="34" charset="0"/>
                  <a:cs typeface="Helvetica" panose="020B0604020202020204" pitchFamily="34" charset="0"/>
                </a:rPr>
                <a:t>M. Bossert</a:t>
              </a:r>
            </a:p>
            <a:p>
              <a:pPr marL="1428750" marR="0" indent="-1292225">
                <a:spcBef>
                  <a:spcPts val="300"/>
                </a:spcBef>
                <a:spcAft>
                  <a:spcPts val="0"/>
                </a:spcAft>
              </a:pPr>
              <a:r>
                <a:rPr lang="en-US" sz="750" b="1" dirty="0">
                  <a:latin typeface="Helvetica" panose="020B0604020202020204" pitchFamily="34" charset="0"/>
                  <a:cs typeface="Helvetica" panose="020B0604020202020204" pitchFamily="34" charset="0"/>
                </a:rPr>
                <a:t>		</a:t>
              </a:r>
              <a:r>
                <a:rPr lang="en-US" sz="750" b="1" dirty="0">
                  <a:latin typeface="Helvetica" panose="020B0604020202020204" pitchFamily="34" charset="0"/>
                  <a:ea typeface="Helvetica" charset="0"/>
                  <a:cs typeface="Helvetica" panose="020B0604020202020204" pitchFamily="34" charset="0"/>
                </a:rPr>
                <a:t>C. Jackson</a:t>
              </a:r>
              <a:endParaRPr lang="en-US" sz="750" b="1" dirty="0">
                <a:latin typeface="Helvetica" panose="020B0604020202020204" pitchFamily="34" charset="0"/>
                <a:cs typeface="Helvetica" panose="020B0604020202020204" pitchFamily="34" charset="0"/>
              </a:endParaRPr>
            </a:p>
            <a:p>
              <a:pPr marL="1428750" marR="0" indent="-1292225">
                <a:spcBef>
                  <a:spcPts val="300"/>
                </a:spcBef>
                <a:spcAft>
                  <a:spcPts val="0"/>
                </a:spcAft>
              </a:pPr>
              <a:r>
                <a:rPr lang="en-US" sz="750" b="1" dirty="0">
                  <a:latin typeface="Helvetica" panose="020B0604020202020204" pitchFamily="34" charset="0"/>
                  <a:cs typeface="Helvetica" panose="020B0604020202020204" pitchFamily="34" charset="0"/>
                </a:rPr>
                <a:t>		J. Randall</a:t>
              </a:r>
            </a:p>
            <a:p>
              <a:pPr marL="1428750" marR="0" indent="-1292225">
                <a:spcBef>
                  <a:spcPts val="300"/>
                </a:spcBef>
                <a:spcAft>
                  <a:spcPts val="0"/>
                </a:spcAft>
              </a:pPr>
              <a:r>
                <a:rPr lang="en-US" sz="750" b="1" dirty="0">
                  <a:latin typeface="Helvetica" panose="020B0604020202020204" pitchFamily="34" charset="0"/>
                  <a:cs typeface="Helvetica" panose="020B0604020202020204" pitchFamily="34" charset="0"/>
                </a:rPr>
                <a:t>		</a:t>
              </a:r>
              <a:r>
                <a:rPr lang="en-US" sz="750" b="1" dirty="0">
                  <a:effectLst/>
                  <a:latin typeface="Helvetica" panose="020B0604020202020204" pitchFamily="34" charset="0"/>
                  <a:ea typeface="Helvetica" charset="0"/>
                  <a:cs typeface="Helvetica" panose="020B0604020202020204" pitchFamily="34" charset="0"/>
                </a:rPr>
                <a:t>A. Tomori</a:t>
              </a:r>
              <a:endParaRPr lang="en-US" sz="750" b="1" dirty="0">
                <a:latin typeface="Helvetica" panose="020B0604020202020204" pitchFamily="34" charset="0"/>
                <a:cs typeface="Helvetica" panose="020B0604020202020204" pitchFamily="34" charset="0"/>
              </a:endParaRPr>
            </a:p>
            <a:p>
              <a:pPr marL="1428750" marR="0" indent="-1292225">
                <a:spcBef>
                  <a:spcPts val="300"/>
                </a:spcBef>
                <a:spcAft>
                  <a:spcPts val="0"/>
                </a:spcAft>
              </a:pPr>
              <a:r>
                <a:rPr lang="en-US" sz="750" b="1" dirty="0">
                  <a:effectLst/>
                  <a:latin typeface="Helvetica" panose="020B0604020202020204" pitchFamily="34" charset="0"/>
                  <a:ea typeface="Helvetica" charset="0"/>
                  <a:cs typeface="Helvetica" panose="020B0604020202020204" pitchFamily="34" charset="0"/>
                </a:rPr>
                <a:t>                                                   	L. Wolfe</a:t>
              </a:r>
            </a:p>
            <a:p>
              <a:pPr marL="1428750" indent="-1292225">
                <a:spcBef>
                  <a:spcPts val="300"/>
                </a:spcBef>
              </a:pPr>
              <a:r>
                <a:rPr lang="en-US" sz="750" dirty="0">
                  <a:latin typeface="Helvetica" panose="020B0604020202020204" pitchFamily="34" charset="0"/>
                  <a:cs typeface="Helvetica" panose="020B0604020202020204" pitchFamily="34" charset="0"/>
                </a:rPr>
                <a:t>OPSS </a:t>
              </a:r>
              <a:r>
                <a:rPr lang="en-US" sz="750" cap="all" dirty="0">
                  <a:latin typeface="Helvetica" panose="020B0604020202020204" pitchFamily="34" charset="0"/>
                  <a:cs typeface="Helvetica" panose="020B0604020202020204" pitchFamily="34" charset="0"/>
                </a:rPr>
                <a:t>Consultant</a:t>
              </a:r>
              <a:r>
                <a:rPr lang="en-US" sz="750" dirty="0">
                  <a:latin typeface="Helvetica" panose="020B0604020202020204" pitchFamily="34" charset="0"/>
                  <a:cs typeface="Helvetica" panose="020B0604020202020204" pitchFamily="34" charset="0"/>
                </a:rPr>
                <a:t> 	              </a:t>
              </a:r>
              <a:r>
                <a:rPr lang="en-US" sz="750" b="1" dirty="0">
                  <a:latin typeface="Helvetica" panose="020B0604020202020204" pitchFamily="34" charset="0"/>
                  <a:cs typeface="Helvetica" panose="020B0604020202020204" pitchFamily="34" charset="0"/>
                </a:rPr>
                <a:t>D. Hoffer</a:t>
              </a:r>
              <a:endParaRPr lang="en-US" sz="750" b="1" dirty="0">
                <a:effectLst/>
                <a:latin typeface="Helvetica" panose="020B0604020202020204" pitchFamily="34" charset="0"/>
                <a:ea typeface="Helvetica" charset="0"/>
                <a:cs typeface="Helvetica" panose="020B0604020202020204" pitchFamily="34" charset="0"/>
              </a:endParaRPr>
            </a:p>
            <a:p>
              <a:pPr marL="1428750" marR="0" indent="-1292225">
                <a:spcBef>
                  <a:spcPts val="300"/>
                </a:spcBef>
                <a:spcAft>
                  <a:spcPts val="0"/>
                </a:spcAft>
              </a:pPr>
              <a:r>
                <a:rPr lang="en-US" sz="750" dirty="0">
                  <a:effectLst/>
                  <a:latin typeface="Helvetica" panose="020B0604020202020204" pitchFamily="34" charset="0"/>
                  <a:ea typeface="Helvetica" charset="0"/>
                  <a:cs typeface="Helvetica" panose="020B0604020202020204" pitchFamily="34" charset="0"/>
                </a:rPr>
                <a:t>FINANCIAL MANAGER		</a:t>
              </a:r>
              <a:r>
                <a:rPr lang="en-US" sz="750" b="1" dirty="0">
                  <a:effectLst/>
                  <a:latin typeface="Helvetica" panose="020B0604020202020204" pitchFamily="34" charset="0"/>
                  <a:ea typeface="Helvetica" charset="0"/>
                  <a:cs typeface="Helvetica" panose="020B0604020202020204" pitchFamily="34" charset="0"/>
                </a:rPr>
                <a:t>T. Casillas</a:t>
              </a:r>
            </a:p>
            <a:p>
              <a:pPr marL="1428750" indent="-1292225">
                <a:spcBef>
                  <a:spcPts val="300"/>
                </a:spcBef>
                <a:spcAft>
                  <a:spcPts val="0"/>
                </a:spcAft>
              </a:pPr>
              <a:r>
                <a:rPr lang="en-US" sz="750" dirty="0">
                  <a:latin typeface="Helvetica" panose="020B0604020202020204" pitchFamily="34" charset="0"/>
                  <a:ea typeface="Helvetica" charset="0"/>
                  <a:cs typeface="Helvetica" panose="020B0604020202020204" pitchFamily="34" charset="0"/>
                </a:rPr>
                <a:t>PROCUREMENT MANAGER		</a:t>
              </a:r>
              <a:r>
                <a:rPr lang="en-US" sz="750" b="1" dirty="0">
                  <a:latin typeface="Helvetica" panose="020B0604020202020204" pitchFamily="34" charset="0"/>
                  <a:ea typeface="Helvetica" charset="0"/>
                  <a:cs typeface="Helvetica" panose="020B0604020202020204" pitchFamily="34" charset="0"/>
                </a:rPr>
                <a:t>S. Gaugel</a:t>
              </a:r>
            </a:p>
            <a:p>
              <a:pPr marL="1428750" indent="-1292225">
                <a:spcBef>
                  <a:spcPts val="300"/>
                </a:spcBef>
                <a:spcAft>
                  <a:spcPts val="0"/>
                </a:spcAft>
              </a:pPr>
              <a:r>
                <a:rPr lang="en-US" sz="750" dirty="0">
                  <a:latin typeface="Helvetica" panose="020B0604020202020204" pitchFamily="34" charset="0"/>
                  <a:ea typeface="Helvetica" charset="0"/>
                  <a:cs typeface="Helvetica" panose="020B0604020202020204" pitchFamily="34" charset="0"/>
                </a:rPr>
                <a:t>    Procurement Administrators		</a:t>
              </a:r>
              <a:r>
                <a:rPr lang="en-US" sz="750" b="1" dirty="0">
                  <a:latin typeface="Helvetica" panose="020B0604020202020204" pitchFamily="34" charset="0"/>
                  <a:ea typeface="Helvetica" charset="0"/>
                  <a:cs typeface="Helvetica" panose="020B0604020202020204" pitchFamily="34" charset="0"/>
                </a:rPr>
                <a:t>C. Blanchard</a:t>
              </a:r>
            </a:p>
            <a:p>
              <a:pPr marL="1428750" indent="-1292225">
                <a:spcBef>
                  <a:spcPts val="300"/>
                </a:spcBef>
                <a:spcAft>
                  <a:spcPts val="0"/>
                </a:spcAft>
              </a:pPr>
              <a:r>
                <a:rPr lang="en-US" sz="750" b="1" dirty="0">
                  <a:latin typeface="Helvetica" panose="020B0604020202020204" pitchFamily="34" charset="0"/>
                  <a:ea typeface="Helvetica" charset="0"/>
                  <a:cs typeface="Helvetica" panose="020B0604020202020204" pitchFamily="34" charset="0"/>
                </a:rPr>
                <a:t>		S. Cozzens</a:t>
              </a:r>
            </a:p>
            <a:p>
              <a:pPr marL="1428750" indent="-1292225">
                <a:spcBef>
                  <a:spcPts val="300"/>
                </a:spcBef>
                <a:spcAft>
                  <a:spcPts val="0"/>
                </a:spcAft>
              </a:pPr>
              <a:r>
                <a:rPr lang="en-US" sz="750" b="1" dirty="0">
                  <a:latin typeface="Helvetica" panose="020B0604020202020204" pitchFamily="34" charset="0"/>
                  <a:ea typeface="Helvetica" charset="0"/>
                  <a:cs typeface="Helvetica" panose="020B0604020202020204" pitchFamily="34" charset="0"/>
                </a:rPr>
                <a:t>		J. Eddy</a:t>
              </a:r>
            </a:p>
            <a:p>
              <a:pPr marL="1428750" marR="0" indent="-1292225">
                <a:spcBef>
                  <a:spcPts val="300"/>
                </a:spcBef>
                <a:spcAft>
                  <a:spcPts val="0"/>
                </a:spcAft>
              </a:pPr>
              <a:r>
                <a:rPr lang="en-US" sz="750" dirty="0">
                  <a:effectLst/>
                  <a:latin typeface="Helvetica" panose="020B0604020202020204" pitchFamily="34" charset="0"/>
                  <a:ea typeface="Helvetica" charset="0"/>
                  <a:cs typeface="Helvetica" panose="020B0604020202020204" pitchFamily="34" charset="0"/>
                </a:rPr>
                <a:t>RISK MANAGER		</a:t>
              </a:r>
              <a:r>
                <a:rPr lang="en-US" sz="750" b="1" dirty="0">
                  <a:effectLst/>
                  <a:latin typeface="Helvetica" panose="020B0604020202020204" pitchFamily="34" charset="0"/>
                  <a:ea typeface="Helvetica" charset="0"/>
                  <a:cs typeface="Helvetica" panose="020B0604020202020204" pitchFamily="34" charset="0"/>
                </a:rPr>
                <a:t>L. Taylor</a:t>
              </a:r>
            </a:p>
            <a:p>
              <a:pPr marL="1428750" indent="-1292225">
                <a:spcBef>
                  <a:spcPts val="300"/>
                </a:spcBef>
                <a:spcAft>
                  <a:spcPts val="0"/>
                </a:spcAft>
              </a:pPr>
              <a:r>
                <a:rPr lang="en-US" sz="750" dirty="0">
                  <a:latin typeface="Helvetica" panose="020B0604020202020204" pitchFamily="34" charset="0"/>
                  <a:ea typeface="Helvetica" charset="0"/>
                  <a:cs typeface="Helvetica" panose="020B0604020202020204" pitchFamily="34" charset="0"/>
                </a:rPr>
                <a:t>LOGISTICS MANAGER		</a:t>
              </a:r>
              <a:r>
                <a:rPr lang="en-US" sz="750" b="1" dirty="0">
                  <a:latin typeface="Helvetica" panose="020B0604020202020204" pitchFamily="34" charset="0"/>
                  <a:ea typeface="Helvetica" charset="0"/>
                  <a:cs typeface="Helvetica" panose="020B0604020202020204" pitchFamily="34" charset="0"/>
                </a:rPr>
                <a:t>TBD</a:t>
              </a:r>
            </a:p>
            <a:p>
              <a:pPr marL="1428750" indent="-1292225">
                <a:spcBef>
                  <a:spcPts val="300"/>
                </a:spcBef>
                <a:spcAft>
                  <a:spcPts val="0"/>
                </a:spcAft>
              </a:pPr>
              <a:r>
                <a:rPr lang="en-US" sz="750" dirty="0">
                  <a:latin typeface="Helvetica" panose="020B0604020202020204" pitchFamily="34" charset="0"/>
                  <a:ea typeface="Helvetica" charset="0"/>
                  <a:cs typeface="Helvetica" panose="020B0604020202020204" pitchFamily="34" charset="0"/>
                </a:rPr>
                <a:t>DOCUMENT SYSTEM MANAGER	</a:t>
              </a:r>
              <a:r>
                <a:rPr lang="en-US" sz="750" b="1" dirty="0">
                  <a:latin typeface="Helvetica" charset="0"/>
                  <a:ea typeface="Helvetica" charset="0"/>
                  <a:cs typeface="Helvetica" charset="0"/>
                </a:rPr>
                <a:t> T. Langford </a:t>
              </a:r>
              <a:endParaRPr lang="en-US" sz="750" b="1" dirty="0">
                <a:latin typeface="Helvetica" panose="020B0604020202020204" pitchFamily="34" charset="0"/>
                <a:ea typeface="Helvetica" charset="0"/>
                <a:cs typeface="Helvetica" panose="020B0604020202020204" pitchFamily="34" charset="0"/>
              </a:endParaRPr>
            </a:p>
            <a:p>
              <a:pPr marL="1428750" marR="0" indent="-1292225">
                <a:spcBef>
                  <a:spcPts val="300"/>
                </a:spcBef>
                <a:spcAft>
                  <a:spcPts val="0"/>
                </a:spcAft>
              </a:pPr>
              <a:r>
                <a:rPr lang="en-US" sz="750" dirty="0">
                  <a:latin typeface="Helvetica" charset="0"/>
                  <a:ea typeface="Helvetica" charset="0"/>
                  <a:cs typeface="Helvetica" charset="0"/>
                </a:rPr>
                <a:t>EXECUTIVE ADMINISTRATION	</a:t>
              </a:r>
              <a:r>
                <a:rPr lang="en-US" sz="750" b="1" dirty="0">
                  <a:latin typeface="Helvetica" charset="0"/>
                  <a:ea typeface="Helvetica" charset="0"/>
                  <a:cs typeface="Helvetica" charset="0"/>
                </a:rPr>
                <a:t> T. Langford</a:t>
              </a:r>
            </a:p>
            <a:p>
              <a:pPr marL="1428750" marR="0" indent="-1292225">
                <a:spcBef>
                  <a:spcPts val="300"/>
                </a:spcBef>
                <a:spcAft>
                  <a:spcPts val="0"/>
                </a:spcAft>
              </a:pPr>
              <a:r>
                <a:rPr lang="en-US" sz="750" dirty="0">
                  <a:latin typeface="Helvetica" panose="020B0604020202020204" pitchFamily="34" charset="0"/>
                  <a:ea typeface="Helvetica" charset="0"/>
                  <a:cs typeface="Helvetica" panose="020B0604020202020204" pitchFamily="34" charset="0"/>
                </a:rPr>
                <a:t>    Administrative Support	</a:t>
              </a:r>
              <a:r>
                <a:rPr lang="fr-FR" sz="750" dirty="0">
                  <a:latin typeface="Helvetica" charset="0"/>
                  <a:ea typeface="Helvetica" charset="0"/>
                  <a:cs typeface="Helvetica" charset="0"/>
                </a:rPr>
                <a:t>	</a:t>
              </a:r>
              <a:r>
                <a:rPr lang="fr-FR" sz="750" b="1" dirty="0">
                  <a:latin typeface="Helvetica" charset="0"/>
                  <a:ea typeface="Helvetica" charset="0"/>
                  <a:cs typeface="Helvetica" charset="0"/>
                </a:rPr>
                <a:t> K. Hannapel</a:t>
              </a:r>
              <a:endParaRPr lang="en-US" sz="750" b="1" dirty="0">
                <a:effectLst/>
                <a:latin typeface="Helvetica" panose="020B0604020202020204" pitchFamily="34" charset="0"/>
                <a:ea typeface="Helvetica" charset="0"/>
                <a:cs typeface="Helvetica" panose="020B0604020202020204" pitchFamily="34" charset="0"/>
              </a:endParaRPr>
            </a:p>
          </p:txBody>
        </p:sp>
        <p:sp>
          <p:nvSpPr>
            <p:cNvPr id="48" name="Text Box 1670">
              <a:extLst>
                <a:ext uri="{FF2B5EF4-FFF2-40B4-BE49-F238E27FC236}">
                  <a16:creationId xmlns:a16="http://schemas.microsoft.com/office/drawing/2014/main" id="{4685FEA4-1B1E-4F1B-88F1-8A14F0E410A9}"/>
                </a:ext>
              </a:extLst>
            </p:cNvPr>
            <p:cNvSpPr txBox="1">
              <a:spLocks noChangeArrowheads="1"/>
            </p:cNvSpPr>
            <p:nvPr/>
          </p:nvSpPr>
          <p:spPr bwMode="auto">
            <a:xfrm>
              <a:off x="2993101" y="1083496"/>
              <a:ext cx="3090938" cy="28229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9525" algn="ctr">
                <a:spcBef>
                  <a:spcPts val="600"/>
                </a:spcBef>
                <a:spcAft>
                  <a:spcPts val="0"/>
                </a:spcAft>
              </a:pPr>
              <a:endParaRPr lang="en-US" sz="1400" b="1" dirty="0">
                <a:effectLst/>
                <a:latin typeface="Helvetica" charset="0"/>
                <a:ea typeface="Helvetica" charset="0"/>
                <a:cs typeface="Helvetica" charset="0"/>
              </a:endParaRPr>
            </a:p>
            <a:p>
              <a:pPr marL="0" marR="9525" algn="ctr">
                <a:spcBef>
                  <a:spcPts val="600"/>
                </a:spcBef>
                <a:spcAft>
                  <a:spcPts val="0"/>
                </a:spcAft>
              </a:pPr>
              <a:r>
                <a:rPr lang="en-US" sz="1400" b="1" dirty="0">
                  <a:effectLst/>
                  <a:latin typeface="Helvetica" charset="0"/>
                  <a:ea typeface="Helvetica" charset="0"/>
                  <a:cs typeface="Helvetica" charset="0"/>
                </a:rPr>
                <a:t>PIP-II Project</a:t>
              </a:r>
            </a:p>
            <a:p>
              <a:pPr marL="0" marR="9525" algn="ctr">
                <a:spcBef>
                  <a:spcPts val="600"/>
                </a:spcBef>
                <a:spcAft>
                  <a:spcPts val="0"/>
                </a:spcAft>
              </a:pPr>
              <a:endParaRPr lang="en-US" sz="1000" dirty="0">
                <a:effectLst/>
                <a:latin typeface="Helvetica" charset="0"/>
                <a:ea typeface="Helvetica" charset="0"/>
                <a:cs typeface="Helvetica" charset="0"/>
              </a:endParaRPr>
            </a:p>
            <a:p>
              <a:pPr marL="0" marR="9525" algn="ctr">
                <a:spcBef>
                  <a:spcPts val="0"/>
                </a:spcBef>
                <a:spcAft>
                  <a:spcPts val="0"/>
                </a:spcAft>
              </a:pPr>
              <a:r>
                <a:rPr lang="en-US" sz="600" b="1"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0" marR="9525" algn="ctr">
                <a:spcBef>
                  <a:spcPts val="0"/>
                </a:spcBef>
                <a:spcAft>
                  <a:spcPts val="0"/>
                </a:spcAft>
              </a:pPr>
              <a:r>
                <a:rPr lang="en-US" sz="1100" b="1" dirty="0">
                  <a:effectLst/>
                  <a:latin typeface="Helvetica" charset="0"/>
                  <a:ea typeface="Helvetica" charset="0"/>
                  <a:cs typeface="Helvetica" charset="0"/>
                </a:rPr>
                <a:t>L. Merminga</a:t>
              </a:r>
              <a:endParaRPr lang="en-US" sz="1100" dirty="0">
                <a:effectLst/>
                <a:latin typeface="Helvetica" charset="0"/>
                <a:ea typeface="Helvetica" charset="0"/>
                <a:cs typeface="Helvetica" charset="0"/>
              </a:endParaRPr>
            </a:p>
            <a:p>
              <a:pPr marL="0" marR="9525" algn="ctr">
                <a:spcBef>
                  <a:spcPts val="0"/>
                </a:spcBef>
                <a:spcAft>
                  <a:spcPts val="0"/>
                </a:spcAft>
              </a:pPr>
              <a:r>
                <a:rPr lang="en-US" sz="900" dirty="0">
                  <a:effectLst/>
                  <a:latin typeface="Helvetica" charset="0"/>
                  <a:ea typeface="Helvetica" charset="0"/>
                  <a:cs typeface="Helvetica" charset="0"/>
                </a:rPr>
                <a:t>PROJECT DIRECTOR</a:t>
              </a:r>
            </a:p>
            <a:p>
              <a:pPr marL="0" marR="9525" algn="ctr">
                <a:spcBef>
                  <a:spcPts val="0"/>
                </a:spcBef>
                <a:spcAft>
                  <a:spcPts val="0"/>
                </a:spcAft>
              </a:pPr>
              <a:r>
                <a:rPr lang="en-US" sz="900" dirty="0">
                  <a:latin typeface="Helvetica" charset="0"/>
                  <a:ea typeface="Helvetica" charset="0"/>
                  <a:cs typeface="Helvetica" charset="0"/>
                </a:rPr>
                <a:t>US TECHNICAL COORDINATOR</a:t>
              </a:r>
              <a:endParaRPr lang="en-US" sz="900" dirty="0">
                <a:effectLst/>
                <a:latin typeface="Helvetica" charset="0"/>
                <a:ea typeface="Helvetica" charset="0"/>
                <a:cs typeface="Helvetica" charset="0"/>
              </a:endParaRPr>
            </a:p>
            <a:p>
              <a:pPr marL="0" marR="9525">
                <a:spcBef>
                  <a:spcPts val="0"/>
                </a:spcBef>
                <a:spcAft>
                  <a:spcPts val="0"/>
                </a:spcAft>
              </a:pPr>
              <a:r>
                <a:rPr lang="en-US" sz="800" dirty="0">
                  <a:effectLst/>
                  <a:latin typeface="Helvetica" charset="0"/>
                  <a:ea typeface="Helvetica" charset="0"/>
                  <a:cs typeface="Helvetica" charset="0"/>
                </a:rPr>
                <a:t> </a:t>
              </a:r>
              <a:endParaRPr lang="en-US" sz="1000" dirty="0">
                <a:effectLst/>
                <a:latin typeface="Helvetica" charset="0"/>
                <a:ea typeface="Helvetica" charset="0"/>
                <a:cs typeface="Helvetica" charset="0"/>
              </a:endParaRP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latin typeface="Helvetica" charset="0"/>
                  <a:ea typeface="Helvetica" charset="0"/>
                  <a:cs typeface="Helvetica" charset="0"/>
                </a:rPr>
                <a:t>PROJECT MANAGER	</a:t>
              </a:r>
              <a:r>
                <a:rPr lang="en-US" sz="800" b="1" dirty="0">
                  <a:latin typeface="Helvetica" charset="0"/>
                  <a:ea typeface="Helvetica" charset="0"/>
                  <a:cs typeface="Helvetica" charset="0"/>
                </a:rPr>
                <a:t>M. Kaducak</a:t>
              </a:r>
            </a:p>
            <a:p>
              <a:pPr marL="2287588" marR="9525" indent="-2149475">
                <a:spcBef>
                  <a:spcPts val="0"/>
                </a:spcBef>
                <a:spcAft>
                  <a:spcPts val="0"/>
                </a:spcAft>
              </a:pPr>
              <a:r>
                <a:rPr lang="en-US" sz="800" dirty="0">
                  <a:latin typeface="Helvetica" charset="0"/>
                  <a:ea typeface="Helvetica" charset="0"/>
                  <a:cs typeface="Helvetica" charset="0"/>
                </a:rPr>
                <a:t>TECHNICAL DIRECTOR	</a:t>
              </a:r>
              <a:r>
                <a:rPr lang="en-US" sz="800" b="1" dirty="0">
                  <a:latin typeface="Helvetica" charset="0"/>
                  <a:ea typeface="Helvetica" charset="0"/>
                  <a:cs typeface="Helvetica" charset="0"/>
                </a:rPr>
                <a:t>A. Klebaner</a:t>
              </a:r>
              <a:endParaRPr lang="en-US" sz="800" dirty="0">
                <a:effectLst/>
                <a:latin typeface="Helvetica" charset="0"/>
                <a:ea typeface="Helvetica" charset="0"/>
                <a:cs typeface="Helvetica" charset="0"/>
              </a:endParaRPr>
            </a:p>
            <a:p>
              <a:pPr marL="2287588" marR="9525" indent="-2149475">
                <a:spcBef>
                  <a:spcPts val="0"/>
                </a:spcBef>
                <a:spcAft>
                  <a:spcPts val="0"/>
                </a:spcAft>
              </a:pPr>
              <a:r>
                <a:rPr lang="en-US" sz="800" dirty="0">
                  <a:effectLst/>
                  <a:latin typeface="Helvetica" charset="0"/>
                  <a:ea typeface="Helvetica" charset="0"/>
                  <a:cs typeface="Helvetica" charset="0"/>
                </a:rPr>
                <a:t>PROJECT SCIENTIST	</a:t>
              </a:r>
              <a:r>
                <a:rPr lang="en-US" sz="800" b="1" dirty="0">
                  <a:effectLst/>
                  <a:latin typeface="Helvetica" charset="0"/>
                  <a:ea typeface="Helvetica" charset="0"/>
                  <a:cs typeface="Helvetica" charset="0"/>
                </a:rPr>
                <a:t>E. Pozdeyev </a:t>
              </a:r>
            </a:p>
            <a:p>
              <a:pPr marL="2287588" marR="9525" indent="-2149475">
                <a:spcBef>
                  <a:spcPts val="0"/>
                </a:spcBef>
                <a:spcAft>
                  <a:spcPts val="0"/>
                </a:spcAft>
              </a:pPr>
              <a:r>
                <a:rPr lang="en-US" sz="800" dirty="0">
                  <a:latin typeface="Helvetica" charset="0"/>
                  <a:ea typeface="Helvetica" charset="0"/>
                  <a:cs typeface="Helvetica" charset="0"/>
                </a:rPr>
                <a:t>IN-KIND CONTRIBUTIONS MANAGER</a:t>
              </a:r>
              <a:r>
                <a:rPr lang="en-US" sz="800" b="1" dirty="0">
                  <a:latin typeface="Helvetica" charset="0"/>
                  <a:ea typeface="Helvetica" charset="0"/>
                  <a:cs typeface="Helvetica" charset="0"/>
                </a:rPr>
                <a:t>	L. Lari</a:t>
              </a:r>
              <a:endParaRPr lang="en-US" sz="1000" dirty="0">
                <a:effectLst/>
                <a:latin typeface="Helvetica" charset="0"/>
                <a:ea typeface="Helvetica" charset="0"/>
                <a:cs typeface="Helvetica" charset="0"/>
              </a:endParaRPr>
            </a:p>
            <a:p>
              <a:pPr marL="2287588" marR="9525" indent="-2149475">
                <a:spcBef>
                  <a:spcPts val="0"/>
                </a:spcBef>
                <a:spcAft>
                  <a:spcPts val="0"/>
                </a:spcAft>
              </a:pPr>
              <a:r>
                <a:rPr lang="de-DE" sz="800" dirty="0">
                  <a:effectLst/>
                  <a:latin typeface="Helvetica" charset="0"/>
                  <a:ea typeface="Helvetica" charset="0"/>
                  <a:cs typeface="Helvetica" charset="0"/>
                </a:rPr>
                <a:t>ENVIRONMENTAL, SAFETY &amp; HEALTH	</a:t>
              </a:r>
              <a:r>
                <a:rPr lang="en-US" sz="800" b="1" dirty="0">
                  <a:latin typeface="Arial" panose="020B0604020202020204" pitchFamily="34" charset="0"/>
                  <a:cs typeface="Arial" panose="020B0604020202020204" pitchFamily="34" charset="0"/>
                </a:rPr>
                <a:t>J. Anderson Jr.</a:t>
              </a:r>
              <a:endParaRPr lang="en-US" sz="800" b="1" dirty="0">
                <a:effectLst/>
                <a:latin typeface="Arial" panose="020B0604020202020204" pitchFamily="34" charset="0"/>
                <a:ea typeface="Helvetica" charset="0"/>
                <a:cs typeface="Arial" panose="020B0604020202020204" pitchFamily="34" charset="0"/>
              </a:endParaRPr>
            </a:p>
            <a:p>
              <a:pPr marL="2287588" marR="9525" indent="-2149475">
                <a:spcBef>
                  <a:spcPts val="0"/>
                </a:spcBef>
                <a:spcAft>
                  <a:spcPts val="0"/>
                </a:spcAft>
              </a:pPr>
              <a:r>
                <a:rPr lang="en-US" sz="800" dirty="0">
                  <a:effectLst/>
                  <a:latin typeface="Helvetica" charset="0"/>
                  <a:ea typeface="Helvetica" charset="0"/>
                  <a:cs typeface="Helvetica" charset="0"/>
                </a:rPr>
                <a:t>SPECIAL ADVISOR</a:t>
              </a:r>
              <a:r>
                <a:rPr lang="en-US" sz="800" dirty="0">
                  <a:latin typeface="Helvetica" charset="0"/>
                  <a:ea typeface="Helvetica" charset="0"/>
                  <a:cs typeface="Helvetica" charset="0"/>
                </a:rPr>
                <a:t>	</a:t>
              </a:r>
              <a:r>
                <a:rPr lang="en-US" sz="800" b="1" dirty="0">
                  <a:latin typeface="Helvetica" charset="0"/>
                  <a:ea typeface="Helvetica" charset="0"/>
                  <a:cs typeface="Helvetica" charset="0"/>
                </a:rPr>
                <a:t>S. Holmes </a:t>
              </a:r>
            </a:p>
            <a:p>
              <a:pPr marL="2287588" marR="9525" indent="-2149475">
                <a:spcBef>
                  <a:spcPts val="0"/>
                </a:spcBef>
                <a:spcAft>
                  <a:spcPts val="0"/>
                </a:spcAft>
              </a:pPr>
              <a:endParaRPr lang="en-US" sz="800" dirty="0">
                <a:effectLst/>
                <a:latin typeface="Helvetica" charset="0"/>
                <a:ea typeface="Helvetica" charset="0"/>
                <a:cs typeface="Helvetica" charset="0"/>
              </a:endParaRPr>
            </a:p>
            <a:p>
              <a:pPr marL="2287588" marR="9525" indent="-2149475">
                <a:spcBef>
                  <a:spcPts val="0"/>
                </a:spcBef>
                <a:spcAft>
                  <a:spcPts val="0"/>
                </a:spcAft>
              </a:pPr>
              <a:endParaRPr lang="en-US" sz="1000" dirty="0">
                <a:effectLst/>
                <a:latin typeface="Helvetica" charset="0"/>
                <a:ea typeface="Helvetica" charset="0"/>
                <a:cs typeface="Helvetica" charset="0"/>
              </a:endParaRPr>
            </a:p>
          </p:txBody>
        </p:sp>
        <p:grpSp>
          <p:nvGrpSpPr>
            <p:cNvPr id="49" name="Group 48">
              <a:extLst>
                <a:ext uri="{FF2B5EF4-FFF2-40B4-BE49-F238E27FC236}">
                  <a16:creationId xmlns:a16="http://schemas.microsoft.com/office/drawing/2014/main" id="{38A8217E-A1E3-4816-BDC4-D6D5317360EF}"/>
                </a:ext>
              </a:extLst>
            </p:cNvPr>
            <p:cNvGrpSpPr/>
            <p:nvPr/>
          </p:nvGrpSpPr>
          <p:grpSpPr>
            <a:xfrm>
              <a:off x="92461" y="5262920"/>
              <a:ext cx="8938085" cy="999422"/>
              <a:chOff x="122666" y="1274005"/>
              <a:chExt cx="8938085" cy="999422"/>
            </a:xfrm>
          </p:grpSpPr>
          <p:sp>
            <p:nvSpPr>
              <p:cNvPr id="57" name="Text Box 1836">
                <a:extLst>
                  <a:ext uri="{FF2B5EF4-FFF2-40B4-BE49-F238E27FC236}">
                    <a16:creationId xmlns:a16="http://schemas.microsoft.com/office/drawing/2014/main" id="{521A456C-F2EA-472C-BA32-9259FD4C2429}"/>
                  </a:ext>
                </a:extLst>
              </p:cNvPr>
              <p:cNvSpPr txBox="1">
                <a:spLocks noChangeArrowheads="1"/>
              </p:cNvSpPr>
              <p:nvPr/>
            </p:nvSpPr>
            <p:spPr bwMode="auto">
              <a:xfrm>
                <a:off x="3277412" y="1491833"/>
                <a:ext cx="1198898" cy="7808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WBS 121.03</a:t>
                </a:r>
              </a:p>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ACCELERATOR</a:t>
                </a:r>
                <a:r>
                  <a:rPr lang="en-US" sz="900" u="sng" dirty="0">
                    <a:effectLst/>
                    <a:latin typeface="Helvetica" panose="020B0604020202020204" pitchFamily="34" charset="0"/>
                    <a:ea typeface="Helvetica" charset="0"/>
                    <a:cs typeface="Helvetica" panose="020B0604020202020204" pitchFamily="34" charset="0"/>
                  </a:rPr>
                  <a:t> SYSTEMS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E. Harms</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p>
            </p:txBody>
          </p:sp>
          <p:sp>
            <p:nvSpPr>
              <p:cNvPr id="58" name="Text Box 1852">
                <a:extLst>
                  <a:ext uri="{FF2B5EF4-FFF2-40B4-BE49-F238E27FC236}">
                    <a16:creationId xmlns:a16="http://schemas.microsoft.com/office/drawing/2014/main" id="{19C88487-0DAF-4FB1-9554-9D2B221B2C10}"/>
                  </a:ext>
                </a:extLst>
              </p:cNvPr>
              <p:cNvSpPr txBox="1">
                <a:spLocks noChangeArrowheads="1"/>
              </p:cNvSpPr>
              <p:nvPr/>
            </p:nvSpPr>
            <p:spPr bwMode="auto">
              <a:xfrm>
                <a:off x="1733930" y="1483353"/>
                <a:ext cx="1459363" cy="7868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900" u="sng" dirty="0">
                    <a:latin typeface="Helvetica" panose="020B0604020202020204" pitchFamily="34" charset="0"/>
                    <a:ea typeface="Helvetica" charset="0"/>
                    <a:cs typeface="Helvetica" panose="020B0604020202020204" pitchFamily="34" charset="0"/>
                  </a:rPr>
                  <a:t>WBS 121.02</a:t>
                </a:r>
              </a:p>
              <a:p>
                <a:pPr algn="ctr"/>
                <a:r>
                  <a:rPr lang="en-US" sz="900" u="sng" dirty="0">
                    <a:latin typeface="Helvetica" panose="020B0604020202020204" pitchFamily="34" charset="0"/>
                    <a:ea typeface="Helvetica" charset="0"/>
                    <a:cs typeface="Helvetica" panose="020B0604020202020204" pitchFamily="34" charset="0"/>
                  </a:rPr>
                  <a:t>SRF &amp; CRYO SYSTEMS</a:t>
                </a: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G. Wu</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C. Boffo, </a:t>
                </a:r>
                <a:r>
                  <a:rPr lang="en-US" sz="900" dirty="0">
                    <a:latin typeface="Helvetica" panose="020B0604020202020204" pitchFamily="34" charset="0"/>
                    <a:ea typeface="Helvetica" charset="0"/>
                    <a:cs typeface="Helvetica" panose="020B0604020202020204" pitchFamily="34" charset="0"/>
                  </a:rPr>
                  <a:t>Deputy Mgr.</a:t>
                </a:r>
                <a:endParaRPr lang="en-US" sz="900" b="1" dirty="0">
                  <a:effectLst/>
                  <a:latin typeface="Helvetica" panose="020B0604020202020204" pitchFamily="34" charset="0"/>
                  <a:ea typeface="Helvetica" charset="0"/>
                  <a:cs typeface="Helvetica" panose="020B0604020202020204" pitchFamily="34" charset="0"/>
                </a:endParaRPr>
              </a:p>
            </p:txBody>
          </p:sp>
          <p:sp>
            <p:nvSpPr>
              <p:cNvPr id="59" name="Text Box 1855">
                <a:extLst>
                  <a:ext uri="{FF2B5EF4-FFF2-40B4-BE49-F238E27FC236}">
                    <a16:creationId xmlns:a16="http://schemas.microsoft.com/office/drawing/2014/main" id="{75DCF7A7-35AA-498D-BA7A-1BDCCCF050C7}"/>
                  </a:ext>
                </a:extLst>
              </p:cNvPr>
              <p:cNvSpPr txBox="1">
                <a:spLocks noChangeArrowheads="1"/>
              </p:cNvSpPr>
              <p:nvPr/>
            </p:nvSpPr>
            <p:spPr bwMode="auto">
              <a:xfrm>
                <a:off x="122666" y="1482401"/>
                <a:ext cx="1524577" cy="786859"/>
              </a:xfrm>
              <a:prstGeom prst="rect">
                <a:avLst/>
              </a:prstGeom>
              <a:noFill/>
              <a:ln w="9525">
                <a:solidFill>
                  <a:srgbClr val="000000"/>
                </a:solidFill>
                <a:miter lim="800000"/>
                <a:headEnd/>
                <a:tailEnd/>
              </a:ln>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WBS 121.01</a:t>
                </a:r>
              </a:p>
              <a:p>
                <a:pPr marL="0" marR="0" algn="ctr">
                  <a:spcBef>
                    <a:spcPts val="0"/>
                  </a:spcBef>
                  <a:spcAft>
                    <a:spcPts val="0"/>
                  </a:spcAft>
                </a:pPr>
                <a:r>
                  <a:rPr lang="en-US" sz="900" u="sng" dirty="0">
                    <a:effectLst/>
                    <a:latin typeface="Helvetica" panose="020B0604020202020204" pitchFamily="34" charset="0"/>
                    <a:ea typeface="Helvetica" charset="0"/>
                    <a:cs typeface="Helvetica" panose="020B0604020202020204" pitchFamily="34" charset="0"/>
                  </a:rPr>
                  <a:t>PROJECT MANAGEMENT</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M</a:t>
                </a:r>
                <a:r>
                  <a:rPr lang="en-US" sz="900" b="1" dirty="0">
                    <a:effectLst/>
                    <a:latin typeface="Helvetica" panose="020B0604020202020204" pitchFamily="34" charset="0"/>
                    <a:ea typeface="Helvetica" charset="0"/>
                    <a:cs typeface="Helvetica" panose="020B0604020202020204" pitchFamily="34" charset="0"/>
                  </a:rPr>
                  <a:t>. Kaducak</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effectLst/>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sp>
            <p:nvSpPr>
              <p:cNvPr id="60" name="Text Box 1873">
                <a:extLst>
                  <a:ext uri="{FF2B5EF4-FFF2-40B4-BE49-F238E27FC236}">
                    <a16:creationId xmlns:a16="http://schemas.microsoft.com/office/drawing/2014/main" id="{30D10F8F-5ECC-484D-99F9-5773EB99DA53}"/>
                  </a:ext>
                </a:extLst>
              </p:cNvPr>
              <p:cNvSpPr txBox="1">
                <a:spLocks noChangeArrowheads="1"/>
              </p:cNvSpPr>
              <p:nvPr/>
            </p:nvSpPr>
            <p:spPr bwMode="auto">
              <a:xfrm>
                <a:off x="5942986" y="1486568"/>
                <a:ext cx="1420032" cy="786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WBS 121.05</a:t>
                </a:r>
              </a:p>
              <a:p>
                <a:pPr marL="0" marR="0" algn="ctr">
                  <a:spcBef>
                    <a:spcPts val="0"/>
                  </a:spcBef>
                  <a:spcAft>
                    <a:spcPts val="0"/>
                  </a:spcAft>
                </a:pPr>
                <a:r>
                  <a:rPr lang="en-US" sz="900" u="sng" dirty="0">
                    <a:latin typeface="Helvetica" panose="020B0604020202020204" pitchFamily="34" charset="0"/>
                    <a:ea typeface="Helvetica" charset="0"/>
                    <a:cs typeface="Helvetica" panose="020B0604020202020204" pitchFamily="34" charset="0"/>
                  </a:rPr>
                  <a:t>ACCELERATOR COMPLEX</a:t>
                </a:r>
                <a:r>
                  <a:rPr lang="en-US" sz="900" u="sng" dirty="0">
                    <a:effectLst/>
                    <a:latin typeface="Helvetica" panose="020B0604020202020204" pitchFamily="34" charset="0"/>
                    <a:ea typeface="Helvetica" charset="0"/>
                    <a:cs typeface="Helvetica" panose="020B0604020202020204" pitchFamily="34" charset="0"/>
                  </a:rPr>
                  <a:t> UPGRADES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I. Kourbanis</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sp>
            <p:nvSpPr>
              <p:cNvPr id="61" name="Text Box 1873">
                <a:extLst>
                  <a:ext uri="{FF2B5EF4-FFF2-40B4-BE49-F238E27FC236}">
                    <a16:creationId xmlns:a16="http://schemas.microsoft.com/office/drawing/2014/main" id="{375910AE-8AB6-4E97-BED7-1134A4EB90B3}"/>
                  </a:ext>
                </a:extLst>
              </p:cNvPr>
              <p:cNvSpPr txBox="1">
                <a:spLocks noChangeArrowheads="1"/>
              </p:cNvSpPr>
              <p:nvPr/>
            </p:nvSpPr>
            <p:spPr bwMode="auto">
              <a:xfrm>
                <a:off x="7417244" y="1486568"/>
                <a:ext cx="1643507" cy="7836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0"/>
                  </a:spcBef>
                  <a:spcAft>
                    <a:spcPts val="0"/>
                  </a:spcAft>
                </a:pPr>
                <a:r>
                  <a:rPr lang="en-US" sz="900" u="sng" dirty="0">
                    <a:effectLst/>
                    <a:latin typeface="Helvetica" panose="020B0604020202020204" pitchFamily="34" charset="0"/>
                    <a:ea typeface="Helvetica" charset="0"/>
                    <a:cs typeface="Helvetica" panose="020B0604020202020204" pitchFamily="34" charset="0"/>
                  </a:rPr>
                  <a:t>WBS 121.06</a:t>
                </a:r>
              </a:p>
              <a:p>
                <a:pPr marL="0" marR="0" algn="ctr">
                  <a:spcBef>
                    <a:spcPts val="0"/>
                  </a:spcBef>
                  <a:spcAft>
                    <a:spcPts val="0"/>
                  </a:spcAft>
                </a:pPr>
                <a:r>
                  <a:rPr lang="en-US" sz="900" u="sng" dirty="0">
                    <a:effectLst/>
                    <a:latin typeface="Helvetica" panose="020B0604020202020204" pitchFamily="34" charset="0"/>
                    <a:ea typeface="Helvetica" charset="0"/>
                    <a:cs typeface="Helvetica" panose="020B0604020202020204" pitchFamily="34" charset="0"/>
                  </a:rPr>
                  <a:t>CONVENTIONAL FACILITIES</a:t>
                </a:r>
                <a:endParaRPr lang="en-US" sz="1000"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S. Dixon</a:t>
                </a:r>
                <a:endParaRPr lang="en-US" sz="900" b="1" dirty="0">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dirty="0">
                    <a:latin typeface="Helvetica" panose="020B0604020202020204" pitchFamily="34" charset="0"/>
                    <a:ea typeface="Helvetica" charset="0"/>
                    <a:cs typeface="Helvetica" panose="020B0604020202020204" pitchFamily="34" charset="0"/>
                  </a:rPr>
                  <a:t>System Manager</a:t>
                </a:r>
                <a:endParaRPr lang="en-US" sz="1000" dirty="0">
                  <a:effectLst/>
                  <a:latin typeface="Helvetica" panose="020B0604020202020204" pitchFamily="34" charset="0"/>
                  <a:ea typeface="Helvetica" charset="0"/>
                  <a:cs typeface="Helvetica" panose="020B0604020202020204" pitchFamily="34" charset="0"/>
                </a:endParaRPr>
              </a:p>
            </p:txBody>
          </p:sp>
          <p:cxnSp>
            <p:nvCxnSpPr>
              <p:cNvPr id="62" name="Straight Connector 61">
                <a:extLst>
                  <a:ext uri="{FF2B5EF4-FFF2-40B4-BE49-F238E27FC236}">
                    <a16:creationId xmlns:a16="http://schemas.microsoft.com/office/drawing/2014/main" id="{3AC48FDA-7D11-4CA8-8F86-C6A8E06BBD0E}"/>
                  </a:ext>
                </a:extLst>
              </p:cNvPr>
              <p:cNvCxnSpPr>
                <a:cxnSpLocks/>
                <a:stCxn id="58" idx="0"/>
              </p:cNvCxnSpPr>
              <p:nvPr/>
            </p:nvCxnSpPr>
            <p:spPr>
              <a:xfrm flipV="1">
                <a:off x="2463612" y="1286708"/>
                <a:ext cx="0" cy="19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4F499F-5751-41DA-8570-8EB8461FDD74}"/>
                  </a:ext>
                </a:extLst>
              </p:cNvPr>
              <p:cNvCxnSpPr>
                <a:cxnSpLocks/>
                <a:stCxn id="57" idx="0"/>
              </p:cNvCxnSpPr>
              <p:nvPr/>
            </p:nvCxnSpPr>
            <p:spPr>
              <a:xfrm flipV="1">
                <a:off x="3876861" y="1286708"/>
                <a:ext cx="0" cy="20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9C74FF-A621-4236-BCD6-20E61FAD1091}"/>
                  </a:ext>
                </a:extLst>
              </p:cNvPr>
              <p:cNvCxnSpPr>
                <a:cxnSpLocks/>
              </p:cNvCxnSpPr>
              <p:nvPr/>
            </p:nvCxnSpPr>
            <p:spPr>
              <a:xfrm flipV="1">
                <a:off x="6597025" y="1279270"/>
                <a:ext cx="0" cy="2031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 Box 1836">
                <a:extLst>
                  <a:ext uri="{FF2B5EF4-FFF2-40B4-BE49-F238E27FC236}">
                    <a16:creationId xmlns:a16="http://schemas.microsoft.com/office/drawing/2014/main" id="{8D4F0E3B-53FD-4616-BB60-CC964DFBB33D}"/>
                  </a:ext>
                </a:extLst>
              </p:cNvPr>
              <p:cNvSpPr txBox="1">
                <a:spLocks noChangeArrowheads="1"/>
              </p:cNvSpPr>
              <p:nvPr/>
            </p:nvSpPr>
            <p:spPr bwMode="auto">
              <a:xfrm>
                <a:off x="4532133" y="1484395"/>
                <a:ext cx="1345477" cy="786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ctr"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r>
                  <a:rPr lang="en-US" sz="900" u="sng" dirty="0">
                    <a:solidFill>
                      <a:srgbClr val="004C97"/>
                    </a:solidFill>
                    <a:effectLst/>
                    <a:latin typeface="Helvetica" panose="020B0604020202020204" pitchFamily="34" charset="0"/>
                    <a:ea typeface="Helvetica" charset="0"/>
                    <a:cs typeface="Helvetica" panose="020B0604020202020204" pitchFamily="34" charset="0"/>
                  </a:rPr>
                  <a:t>WBS 121.04</a:t>
                </a:r>
              </a:p>
              <a:p>
                <a:pPr algn="ctr"/>
                <a:r>
                  <a:rPr lang="en-US" sz="900" u="sng" dirty="0">
                    <a:solidFill>
                      <a:srgbClr val="004C97"/>
                    </a:solidFill>
                    <a:effectLst/>
                    <a:latin typeface="Helvetica" panose="020B0604020202020204" pitchFamily="34" charset="0"/>
                    <a:ea typeface="Helvetica" charset="0"/>
                    <a:cs typeface="Helvetica" panose="020B0604020202020204" pitchFamily="34" charset="0"/>
                  </a:rPr>
                  <a:t>LINAC INSTALLATION &amp; COMMISSIONING</a:t>
                </a:r>
                <a:endParaRPr lang="en-US" sz="900" dirty="0">
                  <a:solidFill>
                    <a:srgbClr val="004C97"/>
                  </a:solidFill>
                  <a:effectLst/>
                  <a:latin typeface="Helvetica" panose="020B0604020202020204" pitchFamily="34" charset="0"/>
                  <a:ea typeface="Helvetica" charset="0"/>
                  <a:cs typeface="Helvetica" panose="020B0604020202020204" pitchFamily="34" charset="0"/>
                </a:endParaRPr>
              </a:p>
              <a:p>
                <a:pPr marL="0" marR="0" algn="ctr">
                  <a:spcBef>
                    <a:spcPts val="0"/>
                  </a:spcBef>
                  <a:spcAft>
                    <a:spcPts val="0"/>
                  </a:spcAft>
                </a:pPr>
                <a:r>
                  <a:rPr lang="en-US" sz="900" b="1" dirty="0">
                    <a:latin typeface="Helvetica" panose="020B0604020202020204" pitchFamily="34" charset="0"/>
                    <a:ea typeface="Helvetica" charset="0"/>
                    <a:cs typeface="Helvetica" panose="020B0604020202020204" pitchFamily="34" charset="0"/>
                  </a:rPr>
                  <a:t>J. Leibfritz</a:t>
                </a:r>
                <a:endParaRPr lang="en-US" sz="900" b="1" dirty="0">
                  <a:effectLst/>
                  <a:latin typeface="Helvetica" panose="020B0604020202020204" pitchFamily="34" charset="0"/>
                  <a:ea typeface="Helvetica" charset="0"/>
                  <a:cs typeface="Helvetica" panose="020B0604020202020204" pitchFamily="34" charset="0"/>
                </a:endParaRPr>
              </a:p>
              <a:p>
                <a:pPr marL="0" marR="0" algn="ctr">
                  <a:lnSpc>
                    <a:spcPts val="900"/>
                  </a:lnSpc>
                  <a:spcBef>
                    <a:spcPts val="0"/>
                  </a:spcBef>
                  <a:spcAft>
                    <a:spcPts val="0"/>
                  </a:spcAft>
                </a:pPr>
                <a:r>
                  <a:rPr lang="en-US" sz="800" dirty="0">
                    <a:solidFill>
                      <a:srgbClr val="004C97"/>
                    </a:solidFill>
                    <a:effectLst/>
                    <a:latin typeface="Helvetica" panose="020B0604020202020204" pitchFamily="34" charset="0"/>
                    <a:ea typeface="Helvetica" charset="0"/>
                    <a:cs typeface="Helvetica" panose="020B0604020202020204" pitchFamily="34" charset="0"/>
                  </a:rPr>
                  <a:t>System Manager</a:t>
                </a:r>
              </a:p>
              <a:p>
                <a:pPr marL="0" marR="0" algn="ctr">
                  <a:lnSpc>
                    <a:spcPts val="900"/>
                  </a:lnSpc>
                  <a:spcBef>
                    <a:spcPts val="0"/>
                  </a:spcBef>
                  <a:spcAft>
                    <a:spcPts val="0"/>
                  </a:spcAft>
                </a:pPr>
                <a:r>
                  <a:rPr lang="en-US" sz="800" b="1" dirty="0">
                    <a:solidFill>
                      <a:srgbClr val="004C97"/>
                    </a:solidFill>
                    <a:latin typeface="Helvetica" panose="020B0604020202020204" pitchFamily="34" charset="0"/>
                    <a:ea typeface="Helvetica" charset="0"/>
                    <a:cs typeface="Helvetica" panose="020B0604020202020204" pitchFamily="34" charset="0"/>
                  </a:rPr>
                  <a:t>A. Soha</a:t>
                </a:r>
                <a:r>
                  <a:rPr lang="en-US" sz="800" dirty="0">
                    <a:solidFill>
                      <a:srgbClr val="004C97"/>
                    </a:solidFill>
                    <a:latin typeface="Helvetica" panose="020B0604020202020204" pitchFamily="34" charset="0"/>
                    <a:ea typeface="Helvetica" charset="0"/>
                    <a:cs typeface="Helvetica" panose="020B0604020202020204" pitchFamily="34" charset="0"/>
                  </a:rPr>
                  <a:t>, Deputy Mgr</a:t>
                </a:r>
                <a:r>
                  <a:rPr lang="en-US" sz="900" dirty="0">
                    <a:solidFill>
                      <a:srgbClr val="004C97"/>
                    </a:solidFill>
                    <a:latin typeface="Helvetica" panose="020B0604020202020204" pitchFamily="34" charset="0"/>
                    <a:ea typeface="Helvetica" charset="0"/>
                    <a:cs typeface="Helvetica" panose="020B0604020202020204" pitchFamily="34" charset="0"/>
                  </a:rPr>
                  <a:t>.</a:t>
                </a:r>
                <a:endParaRPr lang="en-US" sz="900" dirty="0">
                  <a:solidFill>
                    <a:srgbClr val="004C97"/>
                  </a:solidFill>
                  <a:effectLst/>
                  <a:latin typeface="Helvetica" panose="020B0604020202020204" pitchFamily="34" charset="0"/>
                  <a:ea typeface="Helvetica" charset="0"/>
                  <a:cs typeface="Helvetica" panose="020B0604020202020204" pitchFamily="34" charset="0"/>
                </a:endParaRPr>
              </a:p>
            </p:txBody>
          </p:sp>
          <p:cxnSp>
            <p:nvCxnSpPr>
              <p:cNvPr id="66" name="Straight Connector 65">
                <a:extLst>
                  <a:ext uri="{FF2B5EF4-FFF2-40B4-BE49-F238E27FC236}">
                    <a16:creationId xmlns:a16="http://schemas.microsoft.com/office/drawing/2014/main" id="{C1CA6273-85F1-46CA-A253-9CD8E48D9A5B}"/>
                  </a:ext>
                </a:extLst>
              </p:cNvPr>
              <p:cNvCxnSpPr>
                <a:cxnSpLocks/>
              </p:cNvCxnSpPr>
              <p:nvPr/>
            </p:nvCxnSpPr>
            <p:spPr>
              <a:xfrm flipV="1">
                <a:off x="5158214" y="1279270"/>
                <a:ext cx="0" cy="21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52D8FC-1029-4681-9E5E-2529A2374FA2}"/>
                  </a:ext>
                </a:extLst>
              </p:cNvPr>
              <p:cNvCxnSpPr>
                <a:cxnSpLocks/>
              </p:cNvCxnSpPr>
              <p:nvPr/>
            </p:nvCxnSpPr>
            <p:spPr>
              <a:xfrm flipV="1">
                <a:off x="891740" y="1279270"/>
                <a:ext cx="7347257" cy="7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84F7E37-27A1-4E69-B6B2-83C6888E1DAB}"/>
                  </a:ext>
                </a:extLst>
              </p:cNvPr>
              <p:cNvCxnSpPr>
                <a:cxnSpLocks/>
                <a:stCxn id="61" idx="0"/>
              </p:cNvCxnSpPr>
              <p:nvPr/>
            </p:nvCxnSpPr>
            <p:spPr>
              <a:xfrm flipH="1" flipV="1">
                <a:off x="8235973" y="1274005"/>
                <a:ext cx="3025" cy="212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5BC51AE-24A2-4888-B045-1DABDFD87E8A}"/>
                  </a:ext>
                </a:extLst>
              </p:cNvPr>
              <p:cNvCxnSpPr>
                <a:cxnSpLocks/>
                <a:stCxn id="59" idx="0"/>
              </p:cNvCxnSpPr>
              <p:nvPr/>
            </p:nvCxnSpPr>
            <p:spPr>
              <a:xfrm flipV="1">
                <a:off x="884955" y="1279270"/>
                <a:ext cx="1364" cy="203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Text Box 1859">
              <a:extLst>
                <a:ext uri="{FF2B5EF4-FFF2-40B4-BE49-F238E27FC236}">
                  <a16:creationId xmlns:a16="http://schemas.microsoft.com/office/drawing/2014/main" id="{72D6DD07-8F8D-4F01-A643-D7CDEF667C72}"/>
                </a:ext>
              </a:extLst>
            </p:cNvPr>
            <p:cNvSpPr txBox="1">
              <a:spLocks noChangeArrowheads="1"/>
            </p:cNvSpPr>
            <p:nvPr/>
          </p:nvSpPr>
          <p:spPr bwMode="auto">
            <a:xfrm>
              <a:off x="6278475" y="1086084"/>
              <a:ext cx="2824632" cy="1153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CCFFCC"/>
                  </a:solidFill>
                </a14:hiddenFill>
              </a:ext>
            </a:extLst>
          </p:spPr>
          <p:txBody>
            <a:bodyPr rot="0" vert="horz" wrap="square" lIns="0" tIns="0" rIns="0" bIns="0" anchor="t" anchorCtr="0" upright="1">
              <a:no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algn="ctr">
                <a:spcBef>
                  <a:spcPts val="0"/>
                </a:spcBef>
                <a:spcAft>
                  <a:spcPts val="0"/>
                </a:spcAft>
              </a:pPr>
              <a:r>
                <a:rPr lang="en-US" sz="1000" u="sng" dirty="0">
                  <a:effectLst/>
                  <a:latin typeface="Helvetica" charset="0"/>
                  <a:ea typeface="Helvetica" charset="0"/>
                  <a:cs typeface="Helvetica" charset="0"/>
                </a:rPr>
                <a:t>INTERNATIONAL COORDINATION</a:t>
              </a:r>
            </a:p>
            <a:p>
              <a:pPr marL="0" marR="0" algn="ctr">
                <a:lnSpc>
                  <a:spcPts val="700"/>
                </a:lnSpc>
                <a:spcBef>
                  <a:spcPts val="300"/>
                </a:spcBef>
                <a:spcAft>
                  <a:spcPts val="0"/>
                </a:spcAft>
              </a:pPr>
              <a:r>
                <a:rPr lang="en-US" sz="1000" b="1" dirty="0">
                  <a:latin typeface="Helvetica" charset="0"/>
                  <a:ea typeface="Helvetica" charset="0"/>
                  <a:cs typeface="Helvetica" charset="0"/>
                </a:rPr>
                <a:t>Technical Coordinators</a:t>
              </a:r>
              <a:endParaRPr lang="en-US" sz="1000" dirty="0">
                <a:effectLst/>
                <a:latin typeface="Helvetica" charset="0"/>
                <a:ea typeface="Helvetica" charset="0"/>
                <a:cs typeface="Helvetica" charset="0"/>
              </a:endParaRPr>
            </a:p>
            <a:p>
              <a:pPr marL="1828800" marR="9525" indent="-2149475">
                <a:spcBef>
                  <a:spcPts val="0"/>
                </a:spcBef>
                <a:spcAft>
                  <a:spcPts val="0"/>
                </a:spcAft>
              </a:pPr>
              <a:r>
                <a:rPr lang="en-US" sz="800" dirty="0">
                  <a:latin typeface="Helvetica" charset="0"/>
                  <a:ea typeface="Helvetica" charset="0"/>
                  <a:cs typeface="Helvetica" charset="0"/>
                </a:rPr>
                <a:t>  DAE-BARC	</a:t>
              </a:r>
              <a:r>
                <a:rPr lang="en-US" sz="800" b="1" dirty="0">
                  <a:latin typeface="Helvetica" charset="0"/>
                  <a:ea typeface="Helvetica" charset="0"/>
                  <a:cs typeface="Helvetica" charset="0"/>
                </a:rPr>
                <a:t>S. Krishnagopal</a:t>
              </a:r>
            </a:p>
            <a:p>
              <a:pPr marL="1828800" marR="9525" indent="-2149475">
                <a:spcBef>
                  <a:spcPts val="0"/>
                </a:spcBef>
                <a:spcAft>
                  <a:spcPts val="0"/>
                </a:spcAft>
              </a:pPr>
              <a:r>
                <a:rPr lang="en-US" sz="800" b="1" dirty="0">
                  <a:latin typeface="Helvetica" charset="0"/>
                  <a:ea typeface="Helvetica" charset="0"/>
                  <a:cs typeface="Helvetica" charset="0"/>
                </a:rPr>
                <a:t> </a:t>
              </a:r>
              <a:r>
                <a:rPr lang="en-US" sz="800" dirty="0">
                  <a:latin typeface="Helvetica" charset="0"/>
                  <a:ea typeface="Helvetica" charset="0"/>
                  <a:cs typeface="Helvetica" charset="0"/>
                </a:rPr>
                <a:t> DAE-RRCAT                                         </a:t>
              </a:r>
              <a:r>
                <a:rPr lang="en-US" sz="800" b="1" dirty="0">
                  <a:latin typeface="Helvetica" charset="0"/>
                  <a:ea typeface="Helvetica" charset="0"/>
                  <a:cs typeface="Helvetica" charset="0"/>
                </a:rPr>
                <a:t>P. Shrivastava</a:t>
              </a:r>
              <a:endParaRPr lang="en-US" sz="1000" dirty="0">
                <a:latin typeface="Helvetica" charset="0"/>
                <a:ea typeface="Helvetica" charset="0"/>
                <a:cs typeface="Helvetica" charset="0"/>
              </a:endParaRPr>
            </a:p>
            <a:p>
              <a:pPr marL="1828800" marR="9525" indent="-2149475">
                <a:spcBef>
                  <a:spcPts val="0"/>
                </a:spcBef>
                <a:spcAft>
                  <a:spcPts val="0"/>
                </a:spcAft>
              </a:pPr>
              <a:r>
                <a:rPr lang="en-US" sz="800" dirty="0">
                  <a:latin typeface="Helvetica" charset="0"/>
                  <a:ea typeface="Helvetica" charset="0"/>
                  <a:cs typeface="Helvetica" charset="0"/>
                </a:rPr>
                <a:t>  UK-UKRI                  	</a:t>
              </a:r>
              <a:r>
                <a:rPr lang="en-US" sz="800" b="1" dirty="0">
                  <a:latin typeface="Helvetica" charset="0"/>
                  <a:ea typeface="Helvetica" charset="0"/>
                  <a:cs typeface="Helvetica" charset="0"/>
                </a:rPr>
                <a:t>P. McIntosh</a:t>
              </a:r>
            </a:p>
            <a:p>
              <a:pPr marL="1828800" marR="9525" indent="-2149475">
                <a:spcBef>
                  <a:spcPts val="0"/>
                </a:spcBef>
                <a:spcAft>
                  <a:spcPts val="0"/>
                </a:spcAft>
              </a:pPr>
              <a:r>
                <a:rPr lang="en-US" sz="800" dirty="0">
                  <a:latin typeface="Helvetica" charset="0"/>
                  <a:ea typeface="Helvetica" charset="0"/>
                  <a:cs typeface="Helvetica" charset="0"/>
                </a:rPr>
                <a:t>  ITALY-INFN	</a:t>
              </a:r>
              <a:r>
                <a:rPr lang="en-US" sz="800" b="1" dirty="0">
                  <a:latin typeface="Helvetica" charset="0"/>
                  <a:ea typeface="Helvetica" charset="0"/>
                  <a:cs typeface="Helvetica" charset="0"/>
                </a:rPr>
                <a:t>C. Pagani</a:t>
              </a:r>
            </a:p>
            <a:p>
              <a:pPr marL="1828800" marR="9525" indent="-2149475">
                <a:spcBef>
                  <a:spcPts val="0"/>
                </a:spcBef>
                <a:spcAft>
                  <a:spcPts val="0"/>
                </a:spcAft>
              </a:pPr>
              <a:r>
                <a:rPr lang="en-US" sz="800" dirty="0">
                  <a:latin typeface="Helvetica" charset="0"/>
                  <a:ea typeface="Helvetica" charset="0"/>
                  <a:cs typeface="Helvetica" charset="0"/>
                </a:rPr>
                <a:t>  FRANCE-CEA	</a:t>
              </a:r>
              <a:r>
                <a:rPr lang="en-US" sz="800" b="1" dirty="0">
                  <a:latin typeface="Helvetica" charset="0"/>
                  <a:ea typeface="Helvetica" charset="0"/>
                  <a:cs typeface="Helvetica" charset="0"/>
                </a:rPr>
                <a:t>O. Napoly</a:t>
              </a:r>
            </a:p>
            <a:p>
              <a:pPr marL="1828800" marR="9525" indent="-2149475">
                <a:spcBef>
                  <a:spcPts val="0"/>
                </a:spcBef>
                <a:spcAft>
                  <a:spcPts val="0"/>
                </a:spcAft>
              </a:pPr>
              <a:r>
                <a:rPr lang="en-US" sz="800" dirty="0">
                  <a:latin typeface="Helvetica" charset="0"/>
                  <a:ea typeface="Helvetica" charset="0"/>
                  <a:cs typeface="Helvetica" charset="0"/>
                </a:rPr>
                <a:t>  FRANCE-CNRS/IN2P3	</a:t>
              </a:r>
              <a:r>
                <a:rPr lang="en-US" sz="800" b="1" dirty="0">
                  <a:latin typeface="Helvetica" charset="0"/>
                  <a:ea typeface="Helvetica" charset="0"/>
                  <a:cs typeface="Helvetica" charset="0"/>
                </a:rPr>
                <a:t>D. Longuevergne </a:t>
              </a:r>
            </a:p>
            <a:p>
              <a:pPr marL="1828800" marR="9525" indent="-2149475">
                <a:spcBef>
                  <a:spcPts val="0"/>
                </a:spcBef>
                <a:spcAft>
                  <a:spcPts val="0"/>
                </a:spcAft>
              </a:pPr>
              <a:r>
                <a:rPr lang="en-US" sz="800" dirty="0">
                  <a:latin typeface="Helvetica" charset="0"/>
                  <a:ea typeface="Helvetica" charset="0"/>
                  <a:cs typeface="Helvetica" charset="0"/>
                </a:rPr>
                <a:t>  POLAND-WUST	</a:t>
              </a:r>
              <a:r>
                <a:rPr lang="en-US" sz="800" b="1" dirty="0">
                  <a:latin typeface="Helvetica" charset="0"/>
                  <a:ea typeface="Helvetica" charset="0"/>
                  <a:cs typeface="Helvetica" charset="0"/>
                </a:rPr>
                <a:t>M. Chorowski</a:t>
              </a:r>
              <a:r>
                <a:rPr lang="en-US" sz="800" dirty="0">
                  <a:latin typeface="Helvetica" charset="0"/>
                  <a:ea typeface="Helvetica" charset="0"/>
                  <a:cs typeface="Helvetica" charset="0"/>
                </a:rPr>
                <a:t>	</a:t>
              </a:r>
            </a:p>
            <a:p>
              <a:pPr marL="2287588" marR="9525" indent="-2149475">
                <a:spcBef>
                  <a:spcPts val="0"/>
                </a:spcBef>
                <a:spcAft>
                  <a:spcPts val="0"/>
                </a:spcAft>
              </a:pPr>
              <a:endParaRPr lang="en-US" sz="800" b="1" dirty="0">
                <a:latin typeface="Helvetica" charset="0"/>
                <a:ea typeface="Helvetica" charset="0"/>
                <a:cs typeface="Helvetica" charset="0"/>
              </a:endParaRPr>
            </a:p>
            <a:p>
              <a:pPr marL="2287588" marR="9525" indent="-2149475">
                <a:spcBef>
                  <a:spcPts val="0"/>
                </a:spcBef>
                <a:spcAft>
                  <a:spcPts val="0"/>
                </a:spcAft>
              </a:pPr>
              <a:endParaRPr lang="en-US" sz="1000" b="1" dirty="0">
                <a:effectLst/>
                <a:latin typeface="Helvetica" charset="0"/>
                <a:ea typeface="Helvetica" charset="0"/>
                <a:cs typeface="Helvetica" charset="0"/>
              </a:endParaRPr>
            </a:p>
          </p:txBody>
        </p:sp>
        <p:cxnSp>
          <p:nvCxnSpPr>
            <p:cNvPr id="51" name="Line 1714">
              <a:extLst>
                <a:ext uri="{FF2B5EF4-FFF2-40B4-BE49-F238E27FC236}">
                  <a16:creationId xmlns:a16="http://schemas.microsoft.com/office/drawing/2014/main" id="{E853821F-55A0-4DEF-8652-CD09F05CAE4C}"/>
                </a:ext>
              </a:extLst>
            </p:cNvPr>
            <p:cNvCxnSpPr>
              <a:cxnSpLocks noChangeShapeType="1"/>
            </p:cNvCxnSpPr>
            <p:nvPr/>
          </p:nvCxnSpPr>
          <p:spPr bwMode="auto">
            <a:xfrm flipV="1">
              <a:off x="6089393" y="1634225"/>
              <a:ext cx="189943" cy="1"/>
            </a:xfrm>
            <a:prstGeom prst="line">
              <a:avLst/>
            </a:prstGeom>
            <a:noFill/>
            <a:ln w="15875">
              <a:solidFill>
                <a:srgbClr val="000000"/>
              </a:solidFill>
              <a:prstDash val="dash"/>
              <a:round/>
              <a:headEnd/>
              <a:tailEnd/>
            </a:ln>
          </p:spPr>
        </p:cxnSp>
        <p:cxnSp>
          <p:nvCxnSpPr>
            <p:cNvPr id="52" name="Line 1726">
              <a:extLst>
                <a:ext uri="{FF2B5EF4-FFF2-40B4-BE49-F238E27FC236}">
                  <a16:creationId xmlns:a16="http://schemas.microsoft.com/office/drawing/2014/main" id="{488B9905-04FF-4195-94A2-0D10932643C7}"/>
                </a:ext>
              </a:extLst>
            </p:cNvPr>
            <p:cNvCxnSpPr>
              <a:cxnSpLocks noChangeShapeType="1"/>
            </p:cNvCxnSpPr>
            <p:nvPr/>
          </p:nvCxnSpPr>
          <p:spPr bwMode="auto">
            <a:xfrm>
              <a:off x="6084039" y="3633525"/>
              <a:ext cx="194436" cy="0"/>
            </a:xfrm>
            <a:prstGeom prst="line">
              <a:avLst/>
            </a:prstGeom>
            <a:noFill/>
            <a:ln w="9525">
              <a:solidFill>
                <a:srgbClr val="000000"/>
              </a:solidFill>
              <a:round/>
              <a:headEnd/>
              <a:tailEnd/>
            </a:ln>
          </p:spPr>
        </p:cxnSp>
        <p:cxnSp>
          <p:nvCxnSpPr>
            <p:cNvPr id="53" name="Line 1715">
              <a:extLst>
                <a:ext uri="{FF2B5EF4-FFF2-40B4-BE49-F238E27FC236}">
                  <a16:creationId xmlns:a16="http://schemas.microsoft.com/office/drawing/2014/main" id="{CEABEC70-666D-4270-8CEE-C666147F2AFD}"/>
                </a:ext>
              </a:extLst>
            </p:cNvPr>
            <p:cNvCxnSpPr>
              <a:cxnSpLocks noChangeShapeType="1"/>
              <a:stCxn id="46" idx="3"/>
            </p:cNvCxnSpPr>
            <p:nvPr/>
          </p:nvCxnSpPr>
          <p:spPr bwMode="auto">
            <a:xfrm>
              <a:off x="2759969" y="2525485"/>
              <a:ext cx="231120" cy="0"/>
            </a:xfrm>
            <a:prstGeom prst="line">
              <a:avLst/>
            </a:prstGeom>
            <a:noFill/>
            <a:ln w="15875">
              <a:solidFill>
                <a:srgbClr val="000000"/>
              </a:solidFill>
              <a:prstDash val="dash"/>
              <a:round/>
              <a:headEnd/>
              <a:tailEnd/>
            </a:ln>
          </p:spPr>
        </p:cxnSp>
        <p:cxnSp>
          <p:nvCxnSpPr>
            <p:cNvPr id="54" name="Straight Connector 53">
              <a:extLst>
                <a:ext uri="{FF2B5EF4-FFF2-40B4-BE49-F238E27FC236}">
                  <a16:creationId xmlns:a16="http://schemas.microsoft.com/office/drawing/2014/main" id="{ECC6A359-B17E-4B26-AD79-0CFCB0A07B6B}"/>
                </a:ext>
              </a:extLst>
            </p:cNvPr>
            <p:cNvCxnSpPr>
              <a:cxnSpLocks/>
              <a:endCxn id="48" idx="2"/>
            </p:cNvCxnSpPr>
            <p:nvPr/>
          </p:nvCxnSpPr>
          <p:spPr>
            <a:xfrm flipV="1">
              <a:off x="4538570" y="3906494"/>
              <a:ext cx="0" cy="1356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ne 1715">
              <a:extLst>
                <a:ext uri="{FF2B5EF4-FFF2-40B4-BE49-F238E27FC236}">
                  <a16:creationId xmlns:a16="http://schemas.microsoft.com/office/drawing/2014/main" id="{FD4626B3-50C4-4C2B-A7BB-AC031CFCE773}"/>
                </a:ext>
              </a:extLst>
            </p:cNvPr>
            <p:cNvCxnSpPr>
              <a:cxnSpLocks noChangeShapeType="1"/>
            </p:cNvCxnSpPr>
            <p:nvPr/>
          </p:nvCxnSpPr>
          <p:spPr bwMode="auto">
            <a:xfrm>
              <a:off x="2759969" y="1597781"/>
              <a:ext cx="233132" cy="0"/>
            </a:xfrm>
            <a:prstGeom prst="line">
              <a:avLst/>
            </a:prstGeom>
            <a:noFill/>
            <a:ln w="15875">
              <a:solidFill>
                <a:srgbClr val="000000"/>
              </a:solidFill>
              <a:prstDash val="dash"/>
              <a:round/>
              <a:headEnd/>
              <a:tailEnd/>
            </a:ln>
          </p:spPr>
        </p:cxnSp>
        <p:cxnSp>
          <p:nvCxnSpPr>
            <p:cNvPr id="56" name="Line 1726">
              <a:extLst>
                <a:ext uri="{FF2B5EF4-FFF2-40B4-BE49-F238E27FC236}">
                  <a16:creationId xmlns:a16="http://schemas.microsoft.com/office/drawing/2014/main" id="{EE927AE2-6305-4D32-BD39-1040AB319D05}"/>
                </a:ext>
              </a:extLst>
            </p:cNvPr>
            <p:cNvCxnSpPr>
              <a:cxnSpLocks noChangeShapeType="1"/>
            </p:cNvCxnSpPr>
            <p:nvPr/>
          </p:nvCxnSpPr>
          <p:spPr bwMode="auto">
            <a:xfrm>
              <a:off x="2759969" y="3638859"/>
              <a:ext cx="233132" cy="0"/>
            </a:xfrm>
            <a:prstGeom prst="line">
              <a:avLst/>
            </a:prstGeom>
            <a:noFill/>
            <a:ln w="9525">
              <a:solidFill>
                <a:srgbClr val="000000"/>
              </a:solidFill>
              <a:round/>
              <a:headEnd/>
              <a:tailEnd/>
            </a:ln>
          </p:spPr>
        </p:cxnSp>
      </p:grpSp>
      <p:sp>
        <p:nvSpPr>
          <p:cNvPr id="3" name="Date Placeholder 2">
            <a:extLst>
              <a:ext uri="{FF2B5EF4-FFF2-40B4-BE49-F238E27FC236}">
                <a16:creationId xmlns:a16="http://schemas.microsoft.com/office/drawing/2014/main" id="{23039F6A-11D1-4126-AD8C-A6AEA56EBDA6}"/>
              </a:ext>
            </a:extLst>
          </p:cNvPr>
          <p:cNvSpPr>
            <a:spLocks noGrp="1"/>
          </p:cNvSpPr>
          <p:nvPr>
            <p:ph type="dt" sz="half" idx="2"/>
          </p:nvPr>
        </p:nvSpPr>
        <p:spPr>
          <a:xfrm>
            <a:off x="719679" y="6556214"/>
            <a:ext cx="908508" cy="241300"/>
          </a:xfrm>
        </p:spPr>
        <p:txBody>
          <a:bodyPr/>
          <a:lstStyle/>
          <a:p>
            <a:pPr>
              <a:defRPr/>
            </a:pPr>
            <a:r>
              <a:rPr lang="en-US"/>
              <a:t>17-Feb-2021</a:t>
            </a:r>
            <a:endParaRPr lang="en-US" dirty="0"/>
          </a:p>
        </p:txBody>
      </p:sp>
      <p:sp>
        <p:nvSpPr>
          <p:cNvPr id="5" name="Footer Placeholder 4">
            <a:extLst>
              <a:ext uri="{FF2B5EF4-FFF2-40B4-BE49-F238E27FC236}">
                <a16:creationId xmlns:a16="http://schemas.microsoft.com/office/drawing/2014/main" id="{DEA36B39-3E40-45CD-9D18-ACB80777114D}"/>
              </a:ext>
            </a:extLst>
          </p:cNvPr>
          <p:cNvSpPr>
            <a:spLocks noGrp="1"/>
          </p:cNvSpPr>
          <p:nvPr>
            <p:ph type="ftr" sz="quarter" idx="11"/>
          </p:nvPr>
        </p:nvSpPr>
        <p:spPr/>
        <p:txBody>
          <a:bodyPr/>
          <a:lstStyle/>
          <a:p>
            <a:pPr>
              <a:defRPr/>
            </a:pPr>
            <a:r>
              <a:rPr lang="en-US"/>
              <a:t>Lia Merminga | CD-3A IPR | PIP-II</a:t>
            </a:r>
            <a:endParaRPr lang="en-US" b="1" dirty="0"/>
          </a:p>
        </p:txBody>
      </p:sp>
      <p:sp>
        <p:nvSpPr>
          <p:cNvPr id="38" name="Rectangle 37">
            <a:extLst>
              <a:ext uri="{FF2B5EF4-FFF2-40B4-BE49-F238E27FC236}">
                <a16:creationId xmlns:a16="http://schemas.microsoft.com/office/drawing/2014/main" id="{0BCA7EE6-8A85-4B90-811A-2C415D611F65}"/>
              </a:ext>
            </a:extLst>
          </p:cNvPr>
          <p:cNvSpPr/>
          <p:nvPr/>
        </p:nvSpPr>
        <p:spPr>
          <a:xfrm>
            <a:off x="1772194" y="6113654"/>
            <a:ext cx="8647611" cy="680717"/>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i="1" dirty="0">
                <a:solidFill>
                  <a:schemeClr val="bg1"/>
                </a:solidFill>
                <a:latin typeface="Helvetica" panose="020B0604020202020204" pitchFamily="34" charset="0"/>
                <a:cs typeface="Helvetica" panose="020B0604020202020204" pitchFamily="34" charset="0"/>
              </a:rPr>
              <a:t>Experienced, highly motivated team; all key positions filled; </a:t>
            </a:r>
          </a:p>
          <a:p>
            <a:pPr algn="ctr"/>
            <a:r>
              <a:rPr lang="en-US" sz="1900" b="1" i="1" dirty="0">
                <a:latin typeface="Helvetica" panose="020B0604020202020204" pitchFamily="34" charset="0"/>
                <a:cs typeface="Helvetica" panose="020B0604020202020204" pitchFamily="34" charset="0"/>
              </a:rPr>
              <a:t>stable management structure</a:t>
            </a:r>
          </a:p>
        </p:txBody>
      </p:sp>
    </p:spTree>
    <p:extLst>
      <p:ext uri="{BB962C8B-B14F-4D97-AF65-F5344CB8AC3E}">
        <p14:creationId xmlns:p14="http://schemas.microsoft.com/office/powerpoint/2010/main" val="4275211400"/>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3.xml><?xml version="1.0" encoding="utf-8"?>
<a:theme xmlns:a="http://schemas.openxmlformats.org/drawingml/2006/main" name="3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14" ma:contentTypeDescription="Create a new document." ma:contentTypeScope="" ma:versionID="6732c5b438b461bc6dc1a54cebbc9122">
  <xsd:schema xmlns:xsd="http://www.w3.org/2001/XMLSchema" xmlns:xs="http://www.w3.org/2001/XMLSchema" xmlns:p="http://schemas.microsoft.com/office/2006/metadata/properties" xmlns:ns1="http://schemas.microsoft.com/sharepoint/v3" xmlns:ns3="41ffd1a0-94dc-43ab-a856-3f671abd15fd" xmlns:ns4="4015de2c-2a62-45ba-8285-bdf4ae027a83" targetNamespace="http://schemas.microsoft.com/office/2006/metadata/properties" ma:root="true" ma:fieldsID="d23d76453f7eb832c506b4075daa5b1d" ns1:_="" ns3:_="" ns4:_="">
    <xsd:import namespace="http://schemas.microsoft.com/sharepoint/v3"/>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1F245F-DB62-428D-A566-B113377E911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015de2c-2a62-45ba-8285-bdf4ae027a83"/>
    <ds:schemaRef ds:uri="http://schemas.microsoft.com/sharepoint/v3"/>
    <ds:schemaRef ds:uri="41ffd1a0-94dc-43ab-a856-3f671abd15fd"/>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488A1597-3ECC-4272-B0B1-FBB8C11C3C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Fermilab_PPT_090815</Template>
  <TotalTime>59107</TotalTime>
  <Words>3675</Words>
  <Application>Microsoft Office PowerPoint</Application>
  <PresentationFormat>Widescreen</PresentationFormat>
  <Paragraphs>829</Paragraphs>
  <Slides>35</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Calibri</vt:lpstr>
      <vt:lpstr>Helvetica</vt:lpstr>
      <vt:lpstr>Lucida Grande</vt:lpstr>
      <vt:lpstr>Wingdings</vt:lpstr>
      <vt:lpstr>1_Fermilab_PPT_090915</vt:lpstr>
      <vt:lpstr>2_Fermilab_PPT_090915</vt:lpstr>
      <vt:lpstr>3_Fermilab_PPT_090915</vt:lpstr>
      <vt:lpstr>PowerPoint Presentation</vt:lpstr>
      <vt:lpstr>A few words about me </vt:lpstr>
      <vt:lpstr>Bottom Line Up Front – PIP-II Status</vt:lpstr>
      <vt:lpstr>Outline</vt:lpstr>
      <vt:lpstr>PowerPoint Presentation</vt:lpstr>
      <vt:lpstr>PowerPoint Presentation</vt:lpstr>
      <vt:lpstr>CD-4 Key Performance Parameters in PEP Demonstrated at Project Completion  </vt:lpstr>
      <vt:lpstr>PIP-II Top Level Management &amp; Governance</vt:lpstr>
      <vt:lpstr>PIP-II Project Management and Level 2 Systems/Managers</vt:lpstr>
      <vt:lpstr>PIP-II International Partners, Expertise and Capabilities</vt:lpstr>
      <vt:lpstr>L3 Systems/Managers and International Partners</vt:lpstr>
      <vt:lpstr>Approved Tailoring Strategy</vt:lpstr>
      <vt:lpstr>Scope of CD-3A – Approval for Long-lead Procurement</vt:lpstr>
      <vt:lpstr>PowerPoint Presentation</vt:lpstr>
      <vt:lpstr>PIP-II Superconducting RF CW Linac, 800 MeV Consists of  Five Types of Cryomodules</vt:lpstr>
      <vt:lpstr>The state-of-the-art PIP-II Superconducting RF Systems</vt:lpstr>
      <vt:lpstr>PowerPoint Presentation</vt:lpstr>
      <vt:lpstr>PowerPoint Presentation</vt:lpstr>
      <vt:lpstr>SSR1 Prototype Cryomodule Tests: Phase 1 Gradients achieved</vt:lpstr>
      <vt:lpstr>SSR2 Cavities, Pre-Production Cryomodule</vt:lpstr>
      <vt:lpstr>LB650 Cavities </vt:lpstr>
      <vt:lpstr>HB650 Prototype Cryomodule</vt:lpstr>
      <vt:lpstr>Cryoplant &amp; Cryogenic Distribution System (CDS)</vt:lpstr>
      <vt:lpstr>Accelerator Systems</vt:lpstr>
      <vt:lpstr>PowerPoint Presentation</vt:lpstr>
      <vt:lpstr>Accelerator Complex Upgrades</vt:lpstr>
      <vt:lpstr>Conventional Facilities</vt:lpstr>
      <vt:lpstr>PowerPoint Presentation</vt:lpstr>
      <vt:lpstr>Inaugural PIP-II Technical Workshop held in December 2020 </vt:lpstr>
      <vt:lpstr>ESH and Quality</vt:lpstr>
      <vt:lpstr>PIP-II Baseline Schedule</vt:lpstr>
      <vt:lpstr>PowerPoint Presentation</vt:lpstr>
      <vt:lpstr>PIP-II 2021 Major Milestones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Lia Merminga</cp:lastModifiedBy>
  <cp:revision>2539</cp:revision>
  <cp:lastPrinted>2020-01-24T20:57:46Z</cp:lastPrinted>
  <dcterms:created xsi:type="dcterms:W3CDTF">2019-12-16T19:54:36Z</dcterms:created>
  <dcterms:modified xsi:type="dcterms:W3CDTF">2021-02-17T13:41:25Z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