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127" r:id="rId2"/>
    <p:sldMasterId id="2147484148" r:id="rId3"/>
    <p:sldMasterId id="2147484156" r:id="rId4"/>
    <p:sldMasterId id="2147484164" r:id="rId5"/>
    <p:sldMasterId id="2147484160" r:id="rId6"/>
    <p:sldMasterId id="2147484159" r:id="rId7"/>
  </p:sldMasterIdLst>
  <p:notesMasterIdLst>
    <p:notesMasterId r:id="rId38"/>
  </p:notesMasterIdLst>
  <p:sldIdLst>
    <p:sldId id="257" r:id="rId8"/>
    <p:sldId id="357" r:id="rId9"/>
    <p:sldId id="375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48" r:id="rId18"/>
    <p:sldId id="377" r:id="rId19"/>
    <p:sldId id="378" r:id="rId20"/>
    <p:sldId id="380" r:id="rId21"/>
    <p:sldId id="381" r:id="rId22"/>
    <p:sldId id="359" r:id="rId23"/>
    <p:sldId id="360" r:id="rId24"/>
    <p:sldId id="361" r:id="rId25"/>
    <p:sldId id="366" r:id="rId26"/>
    <p:sldId id="362" r:id="rId27"/>
    <p:sldId id="356" r:id="rId28"/>
    <p:sldId id="363" r:id="rId29"/>
    <p:sldId id="365" r:id="rId30"/>
    <p:sldId id="358" r:id="rId31"/>
    <p:sldId id="355" r:id="rId32"/>
    <p:sldId id="279" r:id="rId33"/>
    <p:sldId id="351" r:id="rId34"/>
    <p:sldId id="339" r:id="rId35"/>
    <p:sldId id="264" r:id="rId36"/>
    <p:sldId id="281" r:id="rId3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2" autoAdjust="0"/>
    <p:restoredTop sz="94202" autoAdjust="0"/>
  </p:normalViewPr>
  <p:slideViewPr>
    <p:cSldViewPr snapToGrid="0">
      <p:cViewPr varScale="1">
        <p:scale>
          <a:sx n="69" d="100"/>
          <a:sy n="69" d="100"/>
        </p:scale>
        <p:origin x="472" y="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presProps" Target="presProps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8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2-24T23:03:48.517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2033 101,'-49'6,"-95"-1,104-5,22 0,-83-1,78 0,-1-2,-29-6,-78-14,-8-2,102 16,0 2,-1 2,-40-1,60 5,1-1,-20-5,-18-2,-133 6,106 4,64-1,0 0,0 2,0 0,0 1,-25 7,26-4,-74 26,78-26,0 0,0 1,1 0,-19 15,-22 28,28-25,16-18,0 0,0 0,-17 9,10-7,6-1,0-1,0 2,1-1,0 1,1 1,-9 12,-14 15,-6-2,22-22,-13 16,24-24,0 0,0 1,0 0,1 0,0 0,-5 12,5-10,1 1,0 0,1 0,-1 16,4 37,-1-47,0-1,-1 1,-1 0,0-1,-5 27,-1-19,2-7,1 0,1 1,-2 16,3 77,2-88,0-18,0 1,1-1,-1 0,1 0,-1 0,1 0,0 0,1 3,-1-4,0 0,0-1,0 1,0-1,0 1,1-1,-1 0,0 0,1 1,-1-1,1 0,0 0,-1 0,1-1,2 2,12 6,0 0,-1 2,0-1,14 14,-11-9,0-1,24 12,-28-18,0-1,1-1,0 0,0-1,0 0,0-2,1 1,-1-2,24 0,17-2,110 0,-140 3,-1 1,42 11,49 21,-98-29,0-1,1-1,-1-1,1 0,33 0,3-4,-12 0,83 10,-78-1,28 5,85 3,12-16,-74-1,-83 2,1 1,-1 0,18 6,-15-4,20 6,-20-5,1 0,31 2,130-6,-92-2,-34 1,142-4,163-4,-282 9,-77-1,6 0,0 0,12-2,-17 1,1 0,-1 1,0-1,0 0,1 0,-1 0,0 0,0-1,0 1,0-1,2-1,0-1,0-1,0 1,0-1,-1 0,1 0,-1 0,0-1,3-9,-3 6,-1 0,0 0,0 0,-1 0,1-11,-2 16,0 1,0-1,0 1,1-1,-1 1,1-1,0 1,0-1,1 1,-1 0,1-1,-1 1,1 0,3-3,3-5,1 0,1 1,0 1,0-1,1 2,23-16,-29 22,-1-1,1-1,-1 1,1-1,-1 1,0-1,0 0,-1-1,5-5,16-23,-17 26,-2-1,1 0,-1 0,0 0,-1 0,5-11,-6 8,0-1,0 0,-2 0,2-20,-5-50,0 28,2-138,0 187,-1-1,1 1,-1 0,0-1,0 1,-1 0,1 0,-6-10,3 7,-1 1,0-1,-1 1,-9-10,-26-31,-17-17,42 52,-1 0,1 1,-2 1,-21-11,32 19,-3-2,0 0,0 2,0-1,0 1,-1 1,0 0,1 0,-1 1,-21 0,18 1,1-1,0-1,0 0,0-1,-20-7,-59-30,68 28,15 7,0 0,-1 1,1 0,-1 0,-11-1,-9 0,-51-2,-31 8,45 0,-273-1,333 0,1 0,-1 0,1 1,-1 0,1 0,-1 1,1 0,0 0,0 1,0-1,0 1,-7 5,-26 16,24-15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99F725-1F05-44B3-BA29-169626DF5DF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4E1A5D9-2D64-40FD-8A56-6FFDCCEA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47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1281113"/>
            <a:ext cx="6148388" cy="3459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9A75F-B560-4BF9-9746-51AFEAE1B51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65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1A5D9-2D64-40FD-8A56-6FFDCCEAAA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06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1A5D9-2D64-40FD-8A56-6FFDCCEAAA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79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1A5D9-2D64-40FD-8A56-6FFDCCEAAA3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74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1A5D9-2D64-40FD-8A56-6FFDCCEAAA3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84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CBA9F-A27A-45C2-8955-F3F262359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E5F380-06D8-44D0-8E92-CB021C4F4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54744-630B-447D-8864-7F80021A9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8AB5E-AB82-4361-B8F3-0E23462CD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3EAF0-0E75-4147-B708-8596F3E5E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7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C095-1C3C-41C8-9483-D63363CB3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008E54-630C-4904-ADA2-39045594A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73582-7E8E-43A1-917B-77224F195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E0D07-4199-4D83-BA92-6E7409411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4B5C6-48CD-4E14-A38F-F6D01F23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80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7E8D01-685A-448F-B37E-E3442741CD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953412-9F0B-4DD1-9B40-9D074BD8F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BF78B-BE5E-454C-9E63-D2AAB6B38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BA807-7A09-4F56-B255-1E63A5856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5A297-FDC7-489F-AC2F-6C13AF40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94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3/3/2021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F. Porter - Mu2e Snowmass21 workshop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ED6B132F-6805-4893-89C2-BBCD70512F5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400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AA6890-F358-464D-9180-9B87A05A3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FAD68-B2AD-4BEE-95E9-4D2E0417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C40C2-417E-4602-A953-63D40D93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91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F79B7-8999-421B-BB4E-E2E68373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E8786-8456-41B6-9C3C-AF8624258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1C33A-32A2-4B13-87B6-6E2F1E53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17BED-C57D-4950-A74D-E79C893C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0CDE6-4AE4-45DB-8C6B-C7922F6C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51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AA6890-F358-464D-9180-9B87A05A3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FAD68-B2AD-4BEE-95E9-4D2E0417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C40C2-417E-4602-A953-63D40D93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91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F79B7-8999-421B-BB4E-E2E68373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E8786-8456-41B6-9C3C-AF8624258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1C33A-32A2-4B13-87B6-6E2F1E53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17BED-C57D-4950-A74D-E79C893C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0CDE6-4AE4-45DB-8C6B-C7922F6C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51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CBA9F-A27A-45C2-8955-F3F262359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E5F380-06D8-44D0-8E92-CB021C4F4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54744-630B-447D-8864-7F80021A9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8AB5E-AB82-4361-B8F3-0E23462CD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3EAF0-0E75-4147-B708-8596F3E5E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788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AA6890-F358-464D-9180-9B87A05A3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FAD68-B2AD-4BEE-95E9-4D2E0417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C40C2-417E-4602-A953-63D40D93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912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F79B7-8999-421B-BB4E-E2E68373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E8786-8456-41B6-9C3C-AF8624258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1C33A-32A2-4B13-87B6-6E2F1E53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17BED-C57D-4950-A74D-E79C893C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0CDE6-4AE4-45DB-8C6B-C7922F6C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5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F79B7-8999-421B-BB4E-E2E68373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E8786-8456-41B6-9C3C-AF8624258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1C33A-32A2-4B13-87B6-6E2F1E53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17BED-C57D-4950-A74D-E79C893C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0CDE6-4AE4-45DB-8C6B-C7922F6C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518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CBA9F-A27A-45C2-8955-F3F262359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E5F380-06D8-44D0-8E92-CB021C4F4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54744-630B-447D-8864-7F80021A9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8AB5E-AB82-4361-B8F3-0E23462CD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3EAF0-0E75-4147-B708-8596F3E5E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788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F79B7-8999-421B-BB4E-E2E68373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E8786-8456-41B6-9C3C-AF8624258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1C33A-32A2-4B13-87B6-6E2F1E53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17BED-C57D-4950-A74D-E79C893C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0CDE6-4AE4-45DB-8C6B-C7922F6C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51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F79B7-8999-421B-BB4E-E2E68373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E8786-8456-41B6-9C3C-AF8624258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1C33A-32A2-4B13-87B6-6E2F1E53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17BED-C57D-4950-A74D-E79C893C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0CDE6-4AE4-45DB-8C6B-C7922F6C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5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077DF-4D90-4ACF-8CE7-DFC83B4A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EEAD8-16D4-4FFA-ACB1-DDCED8745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A9086-25A0-44EB-B241-47ED606E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2EDD2-FCFF-4078-8A09-77D3916C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E3E0D-28AB-477F-BD72-E80DD2BEE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9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CE7F7-9648-4ACC-A838-CE6260C3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2396A-77FA-4F9A-9939-FD9D442CD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AFEC8-6D40-4F4E-8906-7F7F16806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0AA12-FA56-4BBA-B5A6-252E3FB26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55277-31B4-4784-AD08-3A28C7B34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F2A3A-449B-4D51-B4A0-B3A83302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5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FA444-34BD-4837-961E-BDF4D6226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28154-1BB1-45C9-AC94-18C140202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46AE4-7DC1-4701-8EF1-F03941A0A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9F5039-C492-4322-A2E6-1D61802554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9A4357-17B4-477B-AE6E-9F36AE2587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C9687A-2D4E-4CD8-B251-6F64E5F8B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E7CEE2-3922-48C1-87FE-57CD5DCF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3F87E-78EF-4BC3-B7F7-F6E9A2FB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9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912B9-3C9B-4735-976F-A76819F0D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7D7842-C7E6-4474-BA37-23C50F47D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5A0617-D673-4C65-A127-E6A0303B9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0AFFE2-9D06-4B59-9FE3-7F91C6FD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8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AA6890-F358-464D-9180-9B87A05A3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FAD68-B2AD-4BEE-95E9-4D2E0417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C40C2-417E-4602-A953-63D40D93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9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005C5-0E35-4108-AF1F-5C6D0511A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C58B-BAF4-4DF0-ADB9-CB527316E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E5D9A-21B2-4C1E-BBE4-F9F13BDCD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22D8C2-DB9F-4FFC-AA89-61B7734AC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AB2264-29EF-452E-BBD9-EDF131448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98D48F-3382-4446-8BB7-0B71F0A62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9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B00A-7332-41A4-9232-FAE98D937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59E1A8-5A74-4833-8330-F4FD72BE4C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3222D-5AF5-47FF-920A-5BAE4157A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EE6BA-6B27-4084-9C9F-7227543C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BDDA6E-C323-486E-AFF5-5E245588F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6E8114-7A88-4AAB-BB90-B431E0712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8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4274AC-5A9F-4EDF-AC92-BC75DD1E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1DE2B-AF6F-4C92-B479-63FFD77E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AD8F-8842-4C3A-946C-99FE27C72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54DD6-A3BA-4BE6-A932-254679C6D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57B8E-F8C0-4CD9-91F9-FECE65B8F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3/3/2021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B132F-6805-4893-89C2-BBCD70512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6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4274AC-5A9F-4EDF-AC92-BC75DD1E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1DE2B-AF6F-4C92-B479-63FFD77E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AD8F-8842-4C3A-946C-99FE27C72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54DD6-A3BA-4BE6-A932-254679C6D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57B8E-F8C0-4CD9-91F9-FECE65B8F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9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4274AC-5A9F-4EDF-AC92-BC75DD1E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1DE2B-AF6F-4C92-B479-63FFD77E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AD8F-8842-4C3A-946C-99FE27C72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54DD6-A3BA-4BE6-A932-254679C6D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57B8E-F8C0-4CD9-91F9-FECE65B8F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55" r:id="rId2"/>
    <p:sldLayoutId id="2147484139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4274AC-5A9F-4EDF-AC92-BC75DD1E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1DE2B-AF6F-4C92-B479-63FFD77E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AD8F-8842-4C3A-946C-99FE27C72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54DD6-A3BA-4BE6-A932-254679C6D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57B8E-F8C0-4CD9-91F9-FECE65B8F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2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4274AC-5A9F-4EDF-AC92-BC75DD1E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1DE2B-AF6F-4C92-B479-63FFD77E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AD8F-8842-4C3A-946C-99FE27C72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54DD6-A3BA-4BE6-A932-254679C6D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57B8E-F8C0-4CD9-91F9-FECE65B8F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8" r:id="rId1"/>
    <p:sldLayoutId id="2147484161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4274AC-5A9F-4EDF-AC92-BC75DD1E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1DE2B-AF6F-4C92-B479-63FFD77E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AD8F-8842-4C3A-946C-99FE27C72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54DD6-A3BA-4BE6-A932-254679C6D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57B8E-F8C0-4CD9-91F9-FECE65B8F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nowmass21.org/announcements" TargetMode="External"/><Relationship Id="rId2" Type="http://schemas.openxmlformats.org/officeDocument/2006/relationships/hyperlink" Target="https://indico.fnal.gov/event/47394/attachments/139229/175180/Snowmass_Newsletter_Jan.2021.pdf" TargetMode="Externa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verleaf.com/read/mrbgttkmfgvq" TargetMode="External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fcp@caltech.edu" TargetMode="External"/><Relationship Id="rId2" Type="http://schemas.openxmlformats.org/officeDocument/2006/relationships/hyperlink" Target="mailto:klynch@york.cuny.edu" TargetMode="Externa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mu2e-docdb.fnal.gov/cgi-bin/private/ShowDocument?docid=4083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indico.fnal.gov/event/44997/" TargetMode="External"/><Relationship Id="rId13" Type="http://schemas.openxmlformats.org/officeDocument/2006/relationships/hyperlink" Target="https://indico.fnal.gov/event/46433/" TargetMode="External"/><Relationship Id="rId3" Type="http://schemas.openxmlformats.org/officeDocument/2006/relationships/hyperlink" Target="https://mu2e-docdb.fnal.gov/cgi-bin/sso/DisplayMeeting?conferenceid=9755" TargetMode="External"/><Relationship Id="rId7" Type="http://schemas.openxmlformats.org/officeDocument/2006/relationships/hyperlink" Target="https://caltech.box.com/s/k45jik5i7uztq2letmaxb93fq3arl0kf" TargetMode="External"/><Relationship Id="rId12" Type="http://schemas.openxmlformats.org/officeDocument/2006/relationships/hyperlink" Target="https://caltech.zoom.us/rec/share/zCGxa2uJwAKwONXm7pyiqrrLPJvIxTaNHkY2cxHRDjtmb_mWOYqraV8D9ynUMATk.JNeSkLhSj4-Hfco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indico.fnal.gov/event/44541/" TargetMode="External"/><Relationship Id="rId11" Type="http://schemas.openxmlformats.org/officeDocument/2006/relationships/hyperlink" Target="https://indico.fnal.gov/event/45937/" TargetMode="External"/><Relationship Id="rId5" Type="http://schemas.openxmlformats.org/officeDocument/2006/relationships/hyperlink" Target="https://caltech.box.com/s/vnsm9nh7qroznt3n6q5n3sn4ut1bswo5" TargetMode="External"/><Relationship Id="rId15" Type="http://schemas.openxmlformats.org/officeDocument/2006/relationships/hyperlink" Target="https://indico.fnal.gov/event/47787/" TargetMode="External"/><Relationship Id="rId10" Type="http://schemas.openxmlformats.org/officeDocument/2006/relationships/hyperlink" Target="https://indico.fnal.gov/event/45632/" TargetMode="External"/><Relationship Id="rId4" Type="http://schemas.openxmlformats.org/officeDocument/2006/relationships/hyperlink" Target="https://caltech.box.com/s/b67edbgtxofaujuooorafm4kfq9owhjd" TargetMode="External"/><Relationship Id="rId9" Type="http://schemas.openxmlformats.org/officeDocument/2006/relationships/hyperlink" Target="https://caltech.box.com/s/ws8hkzmjo96xlnile8q27yphb87nlpjp" TargetMode="External"/><Relationship Id="rId14" Type="http://schemas.openxmlformats.org/officeDocument/2006/relationships/hyperlink" Target="https://caltech.zoom.us/rec/share/xXVV4YURBMeRsnF0GLQSgAPv-FJ466HNnTGze3VeiAoooyUcRSU7cP16QBwlvNPv.XvSqSC_JVmuSKVA9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u2eii-internal-wiki.fnal.gov/wiki/Main_Page" TargetMode="External"/><Relationship Id="rId2" Type="http://schemas.openxmlformats.org/officeDocument/2006/relationships/hyperlink" Target="https://mu2eiiwiki.fnal.gov/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mailto:mu2eii@listserv.fnal.gov" TargetMode="External"/><Relationship Id="rId5" Type="http://schemas.openxmlformats.org/officeDocument/2006/relationships/hyperlink" Target="https://join.slack.com/t/caltech-tka1525/shared_invite/zt-glsr3405-OondWg0KCpBoUJwIr2uyJw" TargetMode="External"/><Relationship Id="rId4" Type="http://schemas.openxmlformats.org/officeDocument/2006/relationships/hyperlink" Target="https://mu2ewiki.fnal.gov/wiki/ComputingStart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u2eii-internal-wiki.fnal.gov/wiki/Main_Page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45937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indico.fnal.gov/event/47787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44997/" TargetMode="Externa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mu2eii-crv@listserv.fnal.gov" TargetMode="External"/><Relationship Id="rId3" Type="http://schemas.openxmlformats.org/officeDocument/2006/relationships/hyperlink" Target="mailto:mu2eii-theory@fnal.gov" TargetMode="External"/><Relationship Id="rId7" Type="http://schemas.openxmlformats.org/officeDocument/2006/relationships/hyperlink" Target="mailto:mu2eii-calorimeter@listserv.fnal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6" Type="http://schemas.openxmlformats.org/officeDocument/2006/relationships/hyperlink" Target="mailto:mu2eii-tracker@fnal.gov" TargetMode="External"/><Relationship Id="rId5" Type="http://schemas.openxmlformats.org/officeDocument/2006/relationships/hyperlink" Target="mailto:MU2EII-RADIATION@fnal.gov" TargetMode="External"/><Relationship Id="rId10" Type="http://schemas.openxmlformats.org/officeDocument/2006/relationships/hyperlink" Target="mailto:mu2eii-tdaq@listserv.fnal.gov" TargetMode="External"/><Relationship Id="rId4" Type="http://schemas.openxmlformats.org/officeDocument/2006/relationships/hyperlink" Target="mailto:mu2e-ii-accelerator@fnal.gov" TargetMode="External"/><Relationship Id="rId9" Type="http://schemas.openxmlformats.org/officeDocument/2006/relationships/hyperlink" Target="mailto:mu2e-ii-sensitivity@listserv.fnal.gov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snowmass21.org/rare/start#calendar_of_meetings" TargetMode="External"/><Relationship Id="rId2" Type="http://schemas.openxmlformats.org/officeDocument/2006/relationships/hyperlink" Target="https://mu2eiiwiki.fnal.gov/wiki/Calendar_of_Workshop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fnal.gov/event/46752/" TargetMode="Externa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84985" y="1881542"/>
            <a:ext cx="5519618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</a:rPr>
              <a:t>Mu2e-II Workshop (vii) - Introduction</a:t>
            </a:r>
          </a:p>
          <a:p>
            <a:pPr algn="ctr"/>
            <a:endParaRPr lang="en-US" sz="2700" dirty="0"/>
          </a:p>
          <a:p>
            <a:pPr algn="ctr"/>
            <a:endParaRPr lang="en-US" sz="2100" dirty="0"/>
          </a:p>
          <a:p>
            <a:pPr algn="ctr"/>
            <a:r>
              <a:rPr lang="en-US" sz="2100" dirty="0"/>
              <a:t>Frank Porter</a:t>
            </a:r>
          </a:p>
          <a:p>
            <a:pPr algn="ctr"/>
            <a:r>
              <a:rPr lang="en-US" sz="2100" dirty="0"/>
              <a:t>March 3, 2021</a:t>
            </a:r>
          </a:p>
          <a:p>
            <a:pPr algn="ctr"/>
            <a:r>
              <a:rPr lang="en-US" sz="2100" dirty="0"/>
              <a:t>DocDB-37229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335" y="992115"/>
            <a:ext cx="750094" cy="750094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30490-B092-43CD-901F-47206698C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59B63-B7A4-4C64-B514-0AC619C56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60D5B1-7944-493E-8A8F-98C5D3864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4817312-1E44-40F0-9A20-91A3BD95BECC}"/>
              </a:ext>
            </a:extLst>
          </p:cNvPr>
          <p:cNvGrpSpPr/>
          <p:nvPr/>
        </p:nvGrpSpPr>
        <p:grpSpPr>
          <a:xfrm>
            <a:off x="9388630" y="992115"/>
            <a:ext cx="1388227" cy="591796"/>
            <a:chOff x="9388630" y="992115"/>
            <a:chExt cx="1388227" cy="591796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388630" y="1058845"/>
              <a:ext cx="914400" cy="5250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6E23329-0A5D-448C-9A4F-8148EE900DE3}"/>
                </a:ext>
              </a:extLst>
            </p:cNvPr>
            <p:cNvSpPr txBox="1"/>
            <p:nvPr/>
          </p:nvSpPr>
          <p:spPr>
            <a:xfrm>
              <a:off x="10230459" y="992115"/>
              <a:ext cx="54639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B050"/>
                  </a:solidFill>
                </a:rPr>
                <a:t>-II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41A60C0-47D9-4E88-BF2D-DE1DBD80A76F}"/>
              </a:ext>
            </a:extLst>
          </p:cNvPr>
          <p:cNvSpPr txBox="1"/>
          <p:nvPr/>
        </p:nvSpPr>
        <p:spPr>
          <a:xfrm>
            <a:off x="3626031" y="5035138"/>
            <a:ext cx="5670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This meeting will be recorded</a:t>
            </a:r>
          </a:p>
        </p:txBody>
      </p:sp>
    </p:spTree>
    <p:extLst>
      <p:ext uri="{BB962C8B-B14F-4D97-AF65-F5344CB8AC3E}">
        <p14:creationId xmlns:p14="http://schemas.microsoft.com/office/powerpoint/2010/main" val="2626162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Trigger/DAQ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9154" y="151548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Antonio Gioiosa, Convenor, INFN Pisa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Gianantonio Pezzullo, Convenor, Yale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Richard Bonventre, LBNL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Rebecca Chislett, UCL, </a:t>
            </a:r>
            <a:r>
              <a:rPr lang="en-US" dirty="0">
                <a:solidFill>
                  <a:srgbClr val="00B0F0"/>
                </a:solidFill>
              </a:rPr>
              <a:t>Tracker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Raffaella Donghia, LNF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Bertrand Echenard, Caltech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Ryan Rivera, FNAL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Franco Spinella, INFN Pisa</a:t>
            </a:r>
            <a:r>
              <a:rPr lang="en-US" dirty="0">
                <a:solidFill>
                  <a:srgbClr val="00B0F0"/>
                </a:solidFill>
              </a:rPr>
              <a:t> – Calorimeter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Craig Dukes,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UVa</a:t>
            </a:r>
            <a:r>
              <a:rPr lang="en-US" dirty="0">
                <a:solidFill>
                  <a:srgbClr val="00B0F0"/>
                </a:solidFill>
              </a:rPr>
              <a:t> - CRV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90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Sensitivity estimates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9793" y="1600775"/>
            <a:ext cx="803393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Lisa Goodenough, Convenor, FNAL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Sophie Middleton, Convenor, Caltech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Yuri Oksuzian, Convenor, ANL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Rebecca Chislett, UCL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Michael Hedges, Purdue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Cole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Kampa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Northwestern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Manolis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Kargiantoulakis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FNAL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Michael MacKenzie, Northwestern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4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7226" y="-93534"/>
            <a:ext cx="8518667" cy="111359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Snowmass 22 Planning – “</a:t>
            </a:r>
            <a:r>
              <a:rPr lang="en-US" dirty="0" err="1">
                <a:solidFill>
                  <a:srgbClr val="0070C0"/>
                </a:solidFill>
              </a:rPr>
              <a:t>covid</a:t>
            </a:r>
            <a:r>
              <a:rPr lang="en-US" dirty="0">
                <a:solidFill>
                  <a:srgbClr val="0070C0"/>
                </a:solidFill>
              </a:rPr>
              <a:t> pause”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12</a:t>
            </a:fld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F2274A2-FEC2-4906-A540-2D37739E3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836" y="2453421"/>
            <a:ext cx="957430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     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High-level activities on hold until the end of June 2021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ncludes Frontier-level and Topical Group-level workshops, All-conveners meetings, Advisory Group meetings and Newsletters. 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     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Other Topical Group and cross-frontier activities paused or reduced to a significantly lower level, proceeding only as necessary to ensure: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scientific continuity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meet essential programmatic 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maintain collaborative work with other units and communities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 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 critical decisions will be made during the hiatus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o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 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 individuals obligated to participate in these activities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·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     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Individual, collaborative and self-organized work can continue at the discretion of the individuals involved 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E9F14D7A-CA5D-4E27-B685-8193D5F97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056"/>
            <a:ext cx="10515600" cy="13160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January Snowmass newsletter:</a:t>
            </a:r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https://indico.fnal.gov/event/47394/attachments/139229/175180/Snowmass_Newsletter_Jan.2021.pdf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hlinkClick r:id="rId3"/>
              </a:rPr>
              <a:t>https://snowmass21.org/announcements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257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431" y="390689"/>
            <a:ext cx="7476057" cy="111359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 Snowmass 22 - Endgame Schedule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13</a:t>
            </a:fld>
            <a:endParaRPr lang="en-US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EFBE240-65F7-4F61-ABEE-80B72FB4E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814" y="1569199"/>
            <a:ext cx="1078992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White Paper submission to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arXiv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no later than March 15, 2022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Late submissions and updates unlikely to be incorporated in the working group reports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· 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Preliminary reports by the Topical Groups due: no later than May 31, 2022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· 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Preliminary reports by the Frontiers due: no later than June 30, 2022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· 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Snowmass Community Summer Study (CSS): July 2022 at UW-Seattle 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· 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inal reports by Frontiers due: no later than September 30, 2022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Times New Roman" panose="02020603050405020304" pitchFamily="18" charset="0"/>
              </a:rPr>
              <a:t>   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Snowmass Book and on-line archive documents due: October 31, 2022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393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5126"/>
            <a:ext cx="9982199" cy="111359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Snowmass 22 RP Frontier Schedule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sz="4000" dirty="0">
                <a:solidFill>
                  <a:srgbClr val="00B050"/>
                </a:solidFill>
              </a:rPr>
              <a:t>Rare Processes &amp; Precision Measurements Frontier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14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14ABE-3B9A-4EFC-BEBF-6F75C054A3FB}"/>
              </a:ext>
            </a:extLst>
          </p:cNvPr>
          <p:cNvSpPr txBox="1"/>
          <p:nvPr/>
        </p:nvSpPr>
        <p:spPr>
          <a:xfrm>
            <a:off x="2484120" y="1601599"/>
            <a:ext cx="7498080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The rare processes and precision measurements frontier plans to pause activities until the end of August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Will be about three “heartbeat” status meetings among the topical group conveners in that time but no workshops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CLFV coffee hour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First one was Feb 25, 2021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Watch Snowmass CLFV email; I’ll post future ones on the Mu2e-II calendar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Community members should pursue their individual physics interests as they wish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At the end of August, will resume activities again with a schedule to be determined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Plan to postpone Frontier meeting by one year to around May 2022. </a:t>
            </a:r>
          </a:p>
        </p:txBody>
      </p:sp>
    </p:spTree>
    <p:extLst>
      <p:ext uri="{BB962C8B-B14F-4D97-AF65-F5344CB8AC3E}">
        <p14:creationId xmlns:p14="http://schemas.microsoft.com/office/powerpoint/2010/main" val="3056971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6383" y="248666"/>
            <a:ext cx="6173072" cy="55362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Mu2e-II Snowmass Schedule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15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4954C0F-B584-4889-ACB8-AB8D9ADAF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226" y="956865"/>
            <a:ext cx="9936574" cy="1513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Main new information for us is the March 15, 2022 deadline for submission of Mu2e-II contribution to </a:t>
            </a:r>
            <a:r>
              <a:rPr lang="en-US" dirty="0" err="1">
                <a:solidFill>
                  <a:srgbClr val="FF0000"/>
                </a:solidFill>
              </a:rPr>
              <a:t>arXiv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195ED8-7B65-42E0-AB5D-43039E1FCD05}"/>
              </a:ext>
            </a:extLst>
          </p:cNvPr>
          <p:cNvSpPr txBox="1"/>
          <p:nvPr/>
        </p:nvSpPr>
        <p:spPr>
          <a:xfrm>
            <a:off x="1162082" y="5290821"/>
            <a:ext cx="9053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5B046-ECA4-485E-BC49-AEBF9205E950}"/>
              </a:ext>
            </a:extLst>
          </p:cNvPr>
          <p:cNvSpPr txBox="1"/>
          <p:nvPr/>
        </p:nvSpPr>
        <p:spPr>
          <a:xfrm>
            <a:off x="1893491" y="2030942"/>
            <a:ext cx="77603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This will serve as the input to the Topical Group Convenors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Their deadline for preliminary reports is May 31,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Mu2e-II aims for a “good first draft: by February 1, 2022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Not so long from now!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768DEE-75EC-46D2-A892-F8FB89A02958}"/>
              </a:ext>
            </a:extLst>
          </p:cNvPr>
          <p:cNvSpPr txBox="1"/>
          <p:nvPr/>
        </p:nvSpPr>
        <p:spPr>
          <a:xfrm>
            <a:off x="724894" y="4031987"/>
            <a:ext cx="109032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2800" dirty="0">
                <a:solidFill>
                  <a:srgbClr val="00B050"/>
                </a:solidFill>
              </a:rPr>
              <a:t>Outline and framework on Overleaf (read link):</a:t>
            </a:r>
          </a:p>
          <a:p>
            <a:pPr marL="914400" lvl="2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D6879"/>
                </a:solidFill>
                <a:effectLst/>
                <a:latin typeface="Courier New" panose="02070309020205020404" pitchFamily="49" charset="0"/>
                <a:hlinkClick r:id="rId2"/>
              </a:rPr>
              <a:t>https://www.overleaf.com/read/mrbgttkmfgvq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5D6879"/>
              </a:solidFill>
              <a:effectLst/>
              <a:latin typeface="Courier New" panose="02070309020205020404" pitchFamily="49" charset="0"/>
            </a:endParaRPr>
          </a:p>
          <a:p>
            <a:pPr lvl="1"/>
            <a:r>
              <a:rPr lang="en-US" altLang="en-US" sz="2800" dirty="0">
                <a:solidFill>
                  <a:srgbClr val="00B050"/>
                </a:solidFill>
              </a:rPr>
              <a:t>Let me know if you would like the Edit link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8775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3902" y="430630"/>
            <a:ext cx="5805135" cy="111359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Mu2e-II talks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16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4954C0F-B584-4889-ACB8-AB8D9ADAF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35" y="2191385"/>
            <a:ext cx="10515600" cy="3016340"/>
          </a:xfrm>
        </p:spPr>
        <p:txBody>
          <a:bodyPr>
            <a:normAutofit/>
          </a:bodyPr>
          <a:lstStyle/>
          <a:p>
            <a:r>
              <a:rPr lang="en-US" dirty="0"/>
              <a:t>“Mu2e-II” talks for  CPAD (Mar 18-22), APS (Apr 17-20), IPAC21 (May 24-28)</a:t>
            </a:r>
          </a:p>
          <a:p>
            <a:pPr lvl="1"/>
            <a:r>
              <a:rPr lang="en-US" dirty="0"/>
              <a:t>Extinction monitor (?)</a:t>
            </a:r>
          </a:p>
          <a:p>
            <a:pPr lvl="1"/>
            <a:r>
              <a:rPr lang="en-US" dirty="0"/>
              <a:t>Calorimeter (David Hitlin – </a:t>
            </a:r>
            <a:r>
              <a:rPr lang="en-US" dirty="0" err="1"/>
              <a:t>SiPMs</a:t>
            </a:r>
            <a:r>
              <a:rPr lang="en-US" dirty="0"/>
              <a:t>, Renyuan Zhu – crystals)</a:t>
            </a:r>
          </a:p>
          <a:p>
            <a:pPr lvl="1"/>
            <a:r>
              <a:rPr lang="en-US" dirty="0"/>
              <a:t>Tracker (Dan Ambrose)</a:t>
            </a:r>
          </a:p>
          <a:p>
            <a:pPr lvl="1"/>
            <a:r>
              <a:rPr lang="en-US" dirty="0"/>
              <a:t>Production target (Vitaly Pronskikh)</a:t>
            </a:r>
          </a:p>
          <a:p>
            <a:pPr lvl="1"/>
            <a:r>
              <a:rPr lang="en-US" dirty="0"/>
              <a:t>TDAQ (Richie Bonventre)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8FCA64-3075-4CFD-B57A-219C5828EA12}"/>
              </a:ext>
            </a:extLst>
          </p:cNvPr>
          <p:cNvSpPr txBox="1"/>
          <p:nvPr/>
        </p:nvSpPr>
        <p:spPr>
          <a:xfrm>
            <a:off x="1025435" y="1487424"/>
            <a:ext cx="8592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Discussion with Kevin Lynch, Mu2e Speakers Bureau Chair</a:t>
            </a:r>
          </a:p>
        </p:txBody>
      </p:sp>
    </p:spTree>
    <p:extLst>
      <p:ext uri="{BB962C8B-B14F-4D97-AF65-F5344CB8AC3E}">
        <p14:creationId xmlns:p14="http://schemas.microsoft.com/office/powerpoint/2010/main" val="1268974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3902" y="430630"/>
            <a:ext cx="5805135" cy="111359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Speakers Bureau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17</a:t>
            </a:fld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7491BB5-CCF1-4902-9887-14DF6BF3E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4559" y="1916497"/>
            <a:ext cx="794609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Purpose of a speakers bureau:</a:t>
            </a:r>
          </a:p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Spread public talks among deserving speakers</a:t>
            </a: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Junior speakers</a:t>
            </a: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Diversity</a:t>
            </a: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Career advancement</a:t>
            </a:r>
          </a:p>
          <a:p>
            <a:r>
              <a:rPr lang="en-US" dirty="0">
                <a:solidFill>
                  <a:srgbClr val="7030A0"/>
                </a:solidFill>
              </a:rPr>
              <a:t>Quality control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Review of material to be presented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Suggestions for improvements in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2019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680" y="-69168"/>
            <a:ext cx="5805135" cy="111359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Mu2e-II talks - approaches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8FCA64-3075-4CFD-B57A-219C5828EA12}"/>
              </a:ext>
            </a:extLst>
          </p:cNvPr>
          <p:cNvSpPr txBox="1"/>
          <p:nvPr/>
        </p:nvSpPr>
        <p:spPr>
          <a:xfrm>
            <a:off x="1058872" y="1123936"/>
            <a:ext cx="1041419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Some possible ways to handle Mu2e-II talks, from Kevin Lynch (edited)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79B3216-7233-4E62-96D1-CC522B296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1608"/>
            <a:ext cx="10515600" cy="3872456"/>
          </a:xfrm>
        </p:spPr>
        <p:txBody>
          <a:bodyPr>
            <a:normAutofit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Keep it wild west for now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Give the Mu2e Speakers Committee "jurisdiction" at some level of formality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Give Mu2e-II committee jurisdiction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ybrid of 2 and 3 where one or more Mu2e-II committee members "join" the Mu2e Speakers Committee for Mu2e-II talk issues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Delegate to 2 or 3 case-by-case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Some other idea?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E1B8A3-0681-4FE6-AD41-F8CC65628BA3}"/>
              </a:ext>
            </a:extLst>
          </p:cNvPr>
          <p:cNvSpPr txBox="1"/>
          <p:nvPr/>
        </p:nvSpPr>
        <p:spPr>
          <a:xfrm>
            <a:off x="2209800" y="5598488"/>
            <a:ext cx="7544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Some presentations today serve as “practice talks”</a:t>
            </a:r>
          </a:p>
        </p:txBody>
      </p:sp>
    </p:spTree>
    <p:extLst>
      <p:ext uri="{BB962C8B-B14F-4D97-AF65-F5344CB8AC3E}">
        <p14:creationId xmlns:p14="http://schemas.microsoft.com/office/powerpoint/2010/main" val="3844705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279" y="-69168"/>
            <a:ext cx="4775536" cy="111359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Mu2e-II talks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19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FDE8445-6BC4-4BB4-BB75-47441F906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059" y="817008"/>
            <a:ext cx="10515600" cy="558920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3300" dirty="0"/>
              <a:t>If you plan to submit an abstract or give a Mu2e-II talk, or are invited to give such a talk, please</a:t>
            </a:r>
          </a:p>
          <a:p>
            <a:pPr lvl="1">
              <a:lnSpc>
                <a:spcPct val="120000"/>
              </a:lnSpc>
            </a:pPr>
            <a:r>
              <a:rPr lang="en-US" sz="3300" dirty="0"/>
              <a:t>Email </a:t>
            </a:r>
            <a:r>
              <a:rPr lang="en-US" sz="3300" dirty="0">
                <a:hlinkClick r:id="rId2"/>
              </a:rPr>
              <a:t>Kevin Lynch</a:t>
            </a:r>
            <a:r>
              <a:rPr lang="en-US" sz="3300" dirty="0"/>
              <a:t> and </a:t>
            </a:r>
            <a:r>
              <a:rPr lang="en-US" sz="3300" dirty="0">
                <a:hlinkClick r:id="rId3"/>
              </a:rPr>
              <a:t>Frank Porter</a:t>
            </a:r>
            <a:r>
              <a:rPr lang="en-US" sz="3300" dirty="0"/>
              <a:t> </a:t>
            </a:r>
          </a:p>
          <a:p>
            <a:pPr lvl="1">
              <a:lnSpc>
                <a:spcPct val="120000"/>
              </a:lnSpc>
            </a:pPr>
            <a:r>
              <a:rPr lang="en-US" sz="3300" dirty="0"/>
              <a:t>If you have an invitation, please email us even if you do not wish to accept – we may be able to suggest someone else</a:t>
            </a:r>
          </a:p>
          <a:p>
            <a:pPr>
              <a:lnSpc>
                <a:spcPct val="120000"/>
              </a:lnSpc>
            </a:pPr>
            <a:r>
              <a:rPr lang="en-US" sz="3300" dirty="0"/>
              <a:t>Fermilab requirements – writeups</a:t>
            </a:r>
          </a:p>
          <a:p>
            <a:pPr lvl="1">
              <a:lnSpc>
                <a:spcPct val="120000"/>
              </a:lnSpc>
            </a:pPr>
            <a:r>
              <a:rPr lang="en-US" sz="3300" dirty="0"/>
              <a:t>Acknowledgment should usually include:</a:t>
            </a:r>
          </a:p>
          <a:p>
            <a:pPr lvl="2">
              <a:lnSpc>
                <a:spcPct val="120000"/>
              </a:lnSpc>
            </a:pPr>
            <a:r>
              <a:rPr kumimoji="0" lang="en-US" altLang="en-US" sz="3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This document was prepared by members of the Mu2e-II Collaboration using the resources of the Fermi National Accelerator Laboratory (Fermilab), a U.S. Department of Energy, Office of Science, HEP User Facility. Fermilab is managed by Fermi Research Alliance, LLC (FRA), acting under Contract No. DE-AC02-07CH11359.</a:t>
            </a:r>
            <a:r>
              <a:rPr kumimoji="0" lang="en-US" altLang="en-US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sz="3300" dirty="0"/>
              <a:t>Fermilab preprint number</a:t>
            </a:r>
          </a:p>
          <a:p>
            <a:pPr lvl="2">
              <a:lnSpc>
                <a:spcPct val="120000"/>
              </a:lnSpc>
            </a:pPr>
            <a:r>
              <a:rPr lang="en-US" sz="3300" dirty="0">
                <a:hlinkClick r:id="rId4"/>
              </a:rPr>
              <a:t>https://mu2e-docdb.fnal.gov/cgi-bin/private/ShowDocument?docid=4083</a:t>
            </a:r>
            <a:endParaRPr lang="en-US" sz="3300" dirty="0"/>
          </a:p>
          <a:p>
            <a:pPr>
              <a:lnSpc>
                <a:spcPct val="120000"/>
              </a:lnSpc>
            </a:pPr>
            <a:r>
              <a:rPr lang="en-US" sz="3300" dirty="0"/>
              <a:t>Propose with byline:</a:t>
            </a:r>
          </a:p>
          <a:p>
            <a:pPr lvl="1">
              <a:lnSpc>
                <a:spcPct val="120000"/>
              </a:lnSpc>
            </a:pPr>
            <a:r>
              <a:rPr lang="en-US" sz="3300" dirty="0"/>
              <a:t>“For the Mu2e-II Collaboration”</a:t>
            </a:r>
          </a:p>
          <a:p>
            <a:pPr lvl="1">
              <a:lnSpc>
                <a:spcPct val="120000"/>
              </a:lnSpc>
            </a:pPr>
            <a:r>
              <a:rPr lang="en-US" sz="3300" dirty="0"/>
              <a:t>Optionally as applicable; “For the &lt;appropriate group name&gt; working group of the Mu2e-II Collaboration”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667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1D83-AAF3-4342-BB00-019430F4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787" y="-142808"/>
            <a:ext cx="5099305" cy="70712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Mu2e-II workshops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DD8D-D010-4377-A2D3-C076EF77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F2EF-6B58-412F-8FF9-020F1358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E995-2205-4800-B956-98EAEE3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30FBFBE-2142-44BD-8629-F7EFB9A7AEEC}"/>
              </a:ext>
            </a:extLst>
          </p:cNvPr>
          <p:cNvGraphicFramePr>
            <a:graphicFrameLocks noGrp="1"/>
          </p:cNvGraphicFramePr>
          <p:nvPr/>
        </p:nvGraphicFramePr>
        <p:xfrm>
          <a:off x="1168400" y="504967"/>
          <a:ext cx="10250715" cy="610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8268">
                  <a:extLst>
                    <a:ext uri="{9D8B030D-6E8A-4147-A177-3AD203B41FA5}">
                      <a16:colId xmlns:a16="http://schemas.microsoft.com/office/drawing/2014/main" val="1715283641"/>
                    </a:ext>
                  </a:extLst>
                </a:gridCol>
                <a:gridCol w="5932447">
                  <a:extLst>
                    <a:ext uri="{9D8B030D-6E8A-4147-A177-3AD203B41FA5}">
                      <a16:colId xmlns:a16="http://schemas.microsoft.com/office/drawing/2014/main" val="51950313"/>
                    </a:ext>
                  </a:extLst>
                </a:gridCol>
              </a:tblGrid>
              <a:tr h="679162">
                <a:tc>
                  <a:txBody>
                    <a:bodyPr/>
                    <a:lstStyle/>
                    <a:p>
                      <a:r>
                        <a:rPr lang="en-US" sz="3200" dirty="0"/>
                        <a:t>Workshop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Links to recordings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827835"/>
                  </a:ext>
                </a:extLst>
              </a:tr>
              <a:tr h="734678">
                <a:tc>
                  <a:txBody>
                    <a:bodyPr/>
                    <a:lstStyle/>
                    <a:p>
                      <a:r>
                        <a:rPr lang="en-US" sz="2800" dirty="0"/>
                        <a:t>Thursday, June 18</a:t>
                      </a:r>
                    </a:p>
                    <a:p>
                      <a:r>
                        <a:rPr lang="en-US" sz="1000" dirty="0">
                          <a:hlinkClick r:id="rId3"/>
                        </a:rPr>
                        <a:t>https://mu2e-docdb.fnal.gov/cgi-bin/sso/DisplayMeeting?conferenceid=9755</a:t>
                      </a:r>
                      <a:endParaRPr lang="en-US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AM: https://caltech.box.com/s/b67edbgtxofaujuooorafm4kfq9owhjd</a:t>
                      </a:r>
                      <a:endParaRPr lang="en-US" sz="12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PM: https://caltech.box.com/s/vnsm9nh7qroznt3n6q5n3sn4ut1bswo5</a:t>
                      </a:r>
                      <a:endParaRPr lang="en-US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958977"/>
                  </a:ext>
                </a:extLst>
              </a:tr>
              <a:tr h="564315">
                <a:tc>
                  <a:txBody>
                    <a:bodyPr/>
                    <a:lstStyle/>
                    <a:p>
                      <a:r>
                        <a:rPr lang="en-US" sz="2800" dirty="0"/>
                        <a:t>Wednesday, July 29</a:t>
                      </a:r>
                    </a:p>
                    <a:p>
                      <a:r>
                        <a:rPr lang="en-US" sz="1600" dirty="0">
                          <a:hlinkClick r:id="rId6"/>
                        </a:rPr>
                        <a:t>https://indico.fnal.gov/event/44541/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70C0"/>
                          </a:solidFill>
                          <a:hlinkClick r:id="rId7"/>
                        </a:rPr>
                        <a:t>https://caltech.box.com/s/k45jik5i7uztq2letmaxb93fq3arl0kf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362797"/>
                  </a:ext>
                </a:extLst>
              </a:tr>
              <a:tr h="595666">
                <a:tc>
                  <a:txBody>
                    <a:bodyPr/>
                    <a:lstStyle/>
                    <a:p>
                      <a:r>
                        <a:rPr lang="en-US" sz="2800" dirty="0"/>
                        <a:t>Wednesday, August 26</a:t>
                      </a:r>
                    </a:p>
                    <a:p>
                      <a:r>
                        <a:rPr lang="en-US" sz="1600" dirty="0">
                          <a:hlinkClick r:id="rId8"/>
                        </a:rPr>
                        <a:t>https://indico.fnal.gov/event/44997/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hlinkClick r:id="rId9"/>
                        </a:rPr>
                        <a:t>https://caltech.box.com/s/ws8hkzmjo96xlnile8q27yphb87nlpjp</a:t>
                      </a:r>
                      <a:endParaRPr lang="en-US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446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800" dirty="0"/>
                        <a:t>Wednesday, September 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hlinkClick r:id="rId10"/>
                        </a:rPr>
                        <a:t>https://indico.fnal.gov/event/45632/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https://caltech.zoom.us/rec/play/_xbOzK448M0VhhDArf9UE8AjiOKdshh4et0tYOOhtViPn3qveG95CkQUOHQ0_SzeJ8pxVzw5M0PoIvjD.I-zdhaNXvu3i5Sll?autoplay=true&amp;startTime=1600873315000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005820"/>
                  </a:ext>
                </a:extLst>
              </a:tr>
              <a:tr h="630391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Wednesday, October 28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hlinkClick r:id="rId11"/>
                        </a:rPr>
                        <a:t>https://indico.fnal.gov/event/45937/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https://caltech.zoom.us/rec/share/zCGxa2uJwAKwONXm7pyiqrrLPJvIxTaNHkY2cxHRDjtmb_mWOYqraV8D9ynUMATk.JNeSkLhSj4-Hfcof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749228"/>
                  </a:ext>
                </a:extLst>
              </a:tr>
              <a:tr h="644434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Wednesday, December 9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hlinkClick r:id="rId13"/>
                        </a:rPr>
                        <a:t>https://indico.fnal.gov/event/46433/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/>
                        </a:rPr>
                        <a:t>https://caltech.zoom.us/rec/share/xXVV4YURBMeRsnF0GLQSgAPv-FJ466HNnTGze3VeiAoooyUcRSU7cP16QBwlvNPv.XvSqSC_JVmuSKVA9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083202"/>
                  </a:ext>
                </a:extLst>
              </a:tr>
              <a:tr h="644434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Wednesday, March 3</a:t>
                      </a:r>
                    </a:p>
                    <a:p>
                      <a:r>
                        <a:rPr lang="en-US" sz="2000" dirty="0">
                          <a:solidFill>
                            <a:srgbClr val="FF0000"/>
                          </a:solidFill>
                          <a:hlinkClick r:id="rId15"/>
                        </a:rPr>
                        <a:t>https://indico.fnal.gov/event/47787/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48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358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A0D88-6646-45E9-9F92-6E63D4786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80" y="77265"/>
            <a:ext cx="10515600" cy="102436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Mu2e-II Collaboration (author list)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4E840-2125-4F16-A0F1-D587C0FA5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151" y="960050"/>
            <a:ext cx="10515600" cy="525471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So far, closest things to a collaboration list we have in Mu2e-II is</a:t>
            </a:r>
          </a:p>
          <a:p>
            <a:pPr lvl="1"/>
            <a:r>
              <a:rPr lang="en-US" dirty="0"/>
              <a:t>LOI author list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Mu2e-II mailing list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Mu2e-II working group participant lists</a:t>
            </a:r>
            <a:endParaRPr lang="en-US" dirty="0"/>
          </a:p>
          <a:p>
            <a:r>
              <a:rPr lang="en-US" dirty="0"/>
              <a:t>It would be convenient to have a standing author list</a:t>
            </a:r>
          </a:p>
          <a:p>
            <a:pPr lvl="1"/>
            <a:r>
              <a:rPr lang="en-US" dirty="0"/>
              <a:t>Probably not just the Snowmass white paper</a:t>
            </a:r>
          </a:p>
          <a:p>
            <a:pPr lvl="1"/>
            <a:r>
              <a:rPr lang="en-US" dirty="0"/>
              <a:t>Cumbersome to ask for authors every time</a:t>
            </a:r>
          </a:p>
          <a:p>
            <a:pPr lvl="2"/>
            <a:r>
              <a:rPr lang="en-US" dirty="0"/>
              <a:t>Likely to miss people under principle that people have to explicitly sign</a:t>
            </a:r>
          </a:p>
          <a:p>
            <a:pPr lvl="2"/>
            <a:r>
              <a:rPr lang="en-US" dirty="0"/>
              <a:t>A lot of tedious work</a:t>
            </a:r>
          </a:p>
          <a:p>
            <a:r>
              <a:rPr lang="en-US" dirty="0"/>
              <a:t>For some people, useful to have a formal connection</a:t>
            </a:r>
          </a:p>
          <a:p>
            <a:pPr lvl="1"/>
            <a:r>
              <a:rPr lang="en-US" dirty="0"/>
              <a:t>I.e., membership in ‘’Mu2e-II collaboration’’</a:t>
            </a:r>
          </a:p>
          <a:p>
            <a:pPr lvl="1"/>
            <a:r>
              <a:rPr lang="en-US" dirty="0"/>
              <a:t>If we have a standing author list, that can define the collaboration</a:t>
            </a:r>
          </a:p>
          <a:p>
            <a:r>
              <a:rPr lang="en-US" dirty="0"/>
              <a:t>Plan to create a standing “Mu2e-II Collaboration List”</a:t>
            </a:r>
          </a:p>
          <a:p>
            <a:pPr lvl="1"/>
            <a:r>
              <a:rPr lang="en-US" dirty="0"/>
              <a:t>Identical with the standing author list</a:t>
            </a:r>
          </a:p>
          <a:p>
            <a:pPr lvl="1"/>
            <a:r>
              <a:rPr lang="en-US" dirty="0"/>
              <a:t>A subset of the Mu2e-II email list</a:t>
            </a:r>
          </a:p>
          <a:p>
            <a:pPr lvl="1"/>
            <a:r>
              <a:rPr lang="en-US" dirty="0"/>
              <a:t>Publications announced to email list; default is authorship, individuals may remove themselves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D12F2-6367-49B2-B200-231FDCC88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547AF-8C9C-43DD-9CF7-6872006B3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0DBA7-293F-42D1-BFDD-DB821A393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54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BC02B4-DBD9-49D1-A203-6A0C4643F511}"/>
              </a:ext>
            </a:extLst>
          </p:cNvPr>
          <p:cNvSpPr/>
          <p:nvPr/>
        </p:nvSpPr>
        <p:spPr>
          <a:xfrm>
            <a:off x="3375442" y="356339"/>
            <a:ext cx="54814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0070C0"/>
                </a:solidFill>
                <a:latin typeface="Calibri" panose="020F0502020204030204"/>
              </a:rPr>
              <a:t>Mu2e-II Communication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BB6A9-2EA6-4821-8953-CA0634EB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DCAC8-0849-47D2-98B6-2CCD70D9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9B5B7-00B1-4BB8-8B64-A5535E11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21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C34434-ECCB-4AA2-898D-C595A51E0AB4}"/>
              </a:ext>
            </a:extLst>
          </p:cNvPr>
          <p:cNvSpPr txBox="1"/>
          <p:nvPr/>
        </p:nvSpPr>
        <p:spPr>
          <a:xfrm>
            <a:off x="838200" y="1065424"/>
            <a:ext cx="91910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Public wiki page: </a:t>
            </a:r>
            <a:r>
              <a:rPr lang="en-US" sz="24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https://mu2eiiwiki.fnal.gov</a:t>
            </a:r>
            <a:endParaRPr lang="en-US" sz="2400" dirty="0">
              <a:solidFill>
                <a:srgbClr val="0070C0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Please email Lisa or Frank if you wish to have write access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352E68-B3CD-4E16-B3E7-815CD13F50CE}"/>
              </a:ext>
            </a:extLst>
          </p:cNvPr>
          <p:cNvSpPr txBox="1"/>
          <p:nvPr/>
        </p:nvSpPr>
        <p:spPr>
          <a:xfrm>
            <a:off x="1271450" y="2106412"/>
            <a:ext cx="798401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Private wiki page:</a:t>
            </a:r>
            <a:endParaRPr lang="en-US" sz="2400" dirty="0"/>
          </a:p>
          <a:p>
            <a:pPr lvl="2" algn="just"/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https://mu2eii-internal-wiki.fnal.gov/wiki/Main_Page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SSO log-on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Need to contact Lisa or Frank to request access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This page has the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Mu2e-II calendar with links to zoom, indico, etc.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2" algn="just"/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hlinkClick r:id="rId4"/>
            <a:extLst>
              <a:ext uri="{FF2B5EF4-FFF2-40B4-BE49-F238E27FC236}">
                <a16:creationId xmlns:a16="http://schemas.microsoft.com/office/drawing/2014/main" id="{3AEFC5B3-48F0-45CB-B022-50DD2E0DA539}"/>
              </a:ext>
            </a:extLst>
          </p:cNvPr>
          <p:cNvSpPr txBox="1"/>
          <p:nvPr/>
        </p:nvSpPr>
        <p:spPr>
          <a:xfrm>
            <a:off x="1271450" y="5015516"/>
            <a:ext cx="882918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Mu2e-II Slack channel invite link: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u="none" strike="noStrike" dirty="0">
                <a:solidFill>
                  <a:srgbClr val="0576B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https://join.slack.com/t/caltech-tka1525/shared_invite/zt-glsr3405-OondWg0KCpBoUJwIr2uyJw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485840-9A40-48CC-AA96-AB68EB75D495}"/>
              </a:ext>
            </a:extLst>
          </p:cNvPr>
          <p:cNvSpPr txBox="1"/>
          <p:nvPr/>
        </p:nvSpPr>
        <p:spPr>
          <a:xfrm>
            <a:off x="1271450" y="4355186"/>
            <a:ext cx="7984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Mu2e-II mailing list: </a:t>
            </a:r>
            <a:r>
              <a:rPr lang="en-US" sz="2400" dirty="0">
                <a:hlinkClick r:id="rId6"/>
              </a:rPr>
              <a:t>mu2eii@listserv.fnal.gov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1985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BC02B4-DBD9-49D1-A203-6A0C4643F511}"/>
              </a:ext>
            </a:extLst>
          </p:cNvPr>
          <p:cNvSpPr/>
          <p:nvPr/>
        </p:nvSpPr>
        <p:spPr>
          <a:xfrm>
            <a:off x="7855080" y="84124"/>
            <a:ext cx="30750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0070C0"/>
                </a:solidFill>
                <a:latin typeface="Calibri" panose="020F0502020204030204"/>
              </a:rPr>
              <a:t>Mu2e-II Calendar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BB6A9-2EA6-4821-8953-CA0634EB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DCAC8-0849-47D2-98B6-2CCD70D9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9B5B7-00B1-4BB8-8B64-A5535E11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352E68-B3CD-4E16-B3E7-815CD13F50CE}"/>
              </a:ext>
            </a:extLst>
          </p:cNvPr>
          <p:cNvSpPr txBox="1"/>
          <p:nvPr/>
        </p:nvSpPr>
        <p:spPr>
          <a:xfrm>
            <a:off x="383403" y="417758"/>
            <a:ext cx="79840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On main page of private Wiki</a:t>
            </a:r>
          </a:p>
          <a:p>
            <a:pPr lvl="2" algn="just"/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https://mu2eii-internal-wiki.fnal.gov/wiki/Main_Page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2" algn="just"/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C4EC5DA1-E76F-41CF-84D8-400EE68258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310" y="3820999"/>
            <a:ext cx="6420180" cy="2571882"/>
          </a:xfrm>
          <a:prstGeom prst="rect">
            <a:avLst/>
          </a:prstGeom>
        </p:spPr>
      </p:pic>
      <p:pic>
        <p:nvPicPr>
          <p:cNvPr id="13" name="Picture 12" descr="Table&#10;&#10;Description automatically generated">
            <a:extLst>
              <a:ext uri="{FF2B5EF4-FFF2-40B4-BE49-F238E27FC236}">
                <a16:creationId xmlns:a16="http://schemas.microsoft.com/office/drawing/2014/main" id="{5D250210-3BCA-4E56-B4A1-7074A2BB2A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26" y="1372948"/>
            <a:ext cx="6620215" cy="244805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98BD624-F64A-4F91-BAE4-767F384B0788}"/>
              </a:ext>
            </a:extLst>
          </p:cNvPr>
          <p:cNvCxnSpPr/>
          <p:nvPr/>
        </p:nvCxnSpPr>
        <p:spPr>
          <a:xfrm flipH="1">
            <a:off x="3800764" y="2258291"/>
            <a:ext cx="1593272" cy="23876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B5081C7-DFC8-4FE0-B9CC-9E5DC3615E7C}"/>
              </a:ext>
            </a:extLst>
          </p:cNvPr>
          <p:cNvCxnSpPr/>
          <p:nvPr/>
        </p:nvCxnSpPr>
        <p:spPr>
          <a:xfrm>
            <a:off x="3804106" y="4657883"/>
            <a:ext cx="944712" cy="0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E7E5FC2-AC27-43FA-97BE-FD8696FADB42}"/>
              </a:ext>
            </a:extLst>
          </p:cNvPr>
          <p:cNvSpPr txBox="1"/>
          <p:nvPr/>
        </p:nvSpPr>
        <p:spPr>
          <a:xfrm>
            <a:off x="2037641" y="4295693"/>
            <a:ext cx="1763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Clicking on date provides details</a:t>
            </a:r>
          </a:p>
        </p:txBody>
      </p:sp>
    </p:spTree>
    <p:extLst>
      <p:ext uri="{BB962C8B-B14F-4D97-AF65-F5344CB8AC3E}">
        <p14:creationId xmlns:p14="http://schemas.microsoft.com/office/powerpoint/2010/main" val="80317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BC02B4-DBD9-49D1-A203-6A0C4643F511}"/>
              </a:ext>
            </a:extLst>
          </p:cNvPr>
          <p:cNvSpPr/>
          <p:nvPr/>
        </p:nvSpPr>
        <p:spPr>
          <a:xfrm>
            <a:off x="637130" y="1898848"/>
            <a:ext cx="3604505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B050"/>
                </a:solidFill>
              </a:rPr>
              <a:t>Sophie Middleton will give  Mu2e-II summary at Mu2e collaboration meeting </a:t>
            </a:r>
          </a:p>
          <a:p>
            <a:pPr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B050"/>
                </a:solidFill>
              </a:rPr>
              <a:t>Saturday, March 13 at 1:30PM (CT)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E233146-C50F-4FB3-9982-9E11740268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8544" y="1306287"/>
            <a:ext cx="7052330" cy="4760322"/>
          </a:xfrm>
          <a:prstGeom prst="rect">
            <a:avLst/>
          </a:prstGeom>
          <a:effectLst/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BB6A9-2EA6-4821-8953-CA0634EB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3/3/2021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DCAC8-0849-47D2-98B6-2CCD70D9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kern="1200">
                <a:solidFill>
                  <a:srgbClr val="303030"/>
                </a:solidFill>
                <a:latin typeface="+mn-lt"/>
                <a:ea typeface="+mn-ea"/>
                <a:cs typeface="+mn-cs"/>
              </a:rPr>
              <a:t>F. Porter - Mu2e Snowmass21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9B5B7-00B1-4BB8-8B64-A5535E11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D546182-FD2A-49FA-9D37-2828763E0D32}" type="slidenum">
              <a:rPr lang="en-US">
                <a:solidFill>
                  <a:srgbClr val="303030"/>
                </a:solidFill>
              </a:rPr>
              <a:pPr>
                <a:spcAft>
                  <a:spcPts val="600"/>
                </a:spcAft>
              </a:pPr>
              <a:t>23</a:t>
            </a:fld>
            <a:endParaRPr lang="en-US">
              <a:solidFill>
                <a:srgbClr val="30303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55DB91-8302-4F2A-8627-66C8F6CC93E8}"/>
              </a:ext>
            </a:extLst>
          </p:cNvPr>
          <p:cNvSpPr/>
          <p:nvPr/>
        </p:nvSpPr>
        <p:spPr>
          <a:xfrm>
            <a:off x="2720482" y="356339"/>
            <a:ext cx="72356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0070C0"/>
                </a:solidFill>
                <a:latin typeface="Calibri" panose="020F0502020204030204"/>
              </a:rPr>
              <a:t>Mu2e-II at Mu2e Collaboration Meeting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B013D1D-3497-4AA8-A426-1BA6AEEA952F}"/>
                  </a:ext>
                </a:extLst>
              </p14:cNvPr>
              <p14:cNvContentPartPr/>
              <p14:nvPr/>
            </p14:nvContentPartPr>
            <p14:xfrm>
              <a:off x="9998092" y="4773850"/>
              <a:ext cx="1183320" cy="4665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B013D1D-3497-4AA8-A426-1BA6AEEA952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44092" y="4666210"/>
                <a:ext cx="1290960" cy="68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9700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1D83-AAF3-4342-BB00-019430F4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784" y="-42120"/>
            <a:ext cx="10345347" cy="7843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March 3 Mu2e-II workshop agenda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DD8D-D010-4377-A2D3-C076EF77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F2EF-6B58-412F-8FF9-020F1358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E995-2205-4800-B956-98EAEE3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8" name="Table 11">
            <a:extLst>
              <a:ext uri="{FF2B5EF4-FFF2-40B4-BE49-F238E27FC236}">
                <a16:creationId xmlns:a16="http://schemas.microsoft.com/office/drawing/2014/main" id="{B3396628-555D-489A-9DCC-6F5E33570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679124"/>
              </p:ext>
            </p:extLst>
          </p:nvPr>
        </p:nvGraphicFramePr>
        <p:xfrm>
          <a:off x="510668" y="725269"/>
          <a:ext cx="10732012" cy="5647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678">
                  <a:extLst>
                    <a:ext uri="{9D8B030D-6E8A-4147-A177-3AD203B41FA5}">
                      <a16:colId xmlns:a16="http://schemas.microsoft.com/office/drawing/2014/main" val="2368833776"/>
                    </a:ext>
                  </a:extLst>
                </a:gridCol>
                <a:gridCol w="2818662">
                  <a:extLst>
                    <a:ext uri="{9D8B030D-6E8A-4147-A177-3AD203B41FA5}">
                      <a16:colId xmlns:a16="http://schemas.microsoft.com/office/drawing/2014/main" val="4268498197"/>
                    </a:ext>
                  </a:extLst>
                </a:gridCol>
                <a:gridCol w="6237672">
                  <a:extLst>
                    <a:ext uri="{9D8B030D-6E8A-4147-A177-3AD203B41FA5}">
                      <a16:colId xmlns:a16="http://schemas.microsoft.com/office/drawing/2014/main" val="3924101932"/>
                    </a:ext>
                  </a:extLst>
                </a:gridCol>
              </a:tblGrid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When (CT)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What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627646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10:00-10:20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Frank Porter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Introduction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213762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10:20-10:45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Yuri Oksuzian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CRV - report from Dec 11 workshop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585617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10:45-11:10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Vitaly Pronskikh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Production target – (APS/IPAC)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972324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11:10-11:30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David Hitlin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Calorimeter Readout  (CPAD)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131637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11:30-11:55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Renyuan Zhu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Calorimeter Crystals (CPAD)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755593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12:00-12:30</a:t>
                      </a:r>
                    </a:p>
                  </a:txBody>
                  <a:tcPr>
                    <a:solidFill>
                      <a:srgbClr val="92D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All</a:t>
                      </a:r>
                    </a:p>
                  </a:txBody>
                  <a:tcPr>
                    <a:solidFill>
                      <a:srgbClr val="92D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Break</a:t>
                      </a:r>
                    </a:p>
                  </a:txBody>
                  <a:tcPr>
                    <a:solidFill>
                      <a:srgbClr val="92D050">
                        <a:alpha val="1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57572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12:30-12:55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 Dan Ambrose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Tracker  (CPAD)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311769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12:55-13:20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Sophie Middleton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Sensitivity – stopping targets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965343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12:20-13:30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Stefan Mueller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Radiation studies – brief report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000513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13:30-13:40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Eric/Karie/David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Accelerator - brief report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969766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13:40-13:50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Julian Heeck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Theory – brief report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078127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13:50-14:00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Antonio/</a:t>
                      </a:r>
                      <a:r>
                        <a:rPr lang="en-US" sz="2000" dirty="0" err="1">
                          <a:solidFill>
                            <a:srgbClr val="00B050"/>
                          </a:solidFill>
                        </a:rPr>
                        <a:t>Giani</a:t>
                      </a:r>
                      <a:endParaRPr lang="en-US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TDAQ – brief report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492112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14:00</a:t>
                      </a:r>
                    </a:p>
                  </a:txBody>
                  <a:tcPr>
                    <a:solidFill>
                      <a:srgbClr val="92D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All</a:t>
                      </a:r>
                    </a:p>
                  </a:txBody>
                  <a:tcPr>
                    <a:solidFill>
                      <a:srgbClr val="92D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End</a:t>
                      </a:r>
                    </a:p>
                  </a:txBody>
                  <a:tcPr>
                    <a:solidFill>
                      <a:srgbClr val="92D050">
                        <a:alpha val="1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12132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29DA84D-C67F-4534-BD52-8C90F5DC8948}"/>
              </a:ext>
            </a:extLst>
          </p:cNvPr>
          <p:cNvSpPr txBox="1"/>
          <p:nvPr/>
        </p:nvSpPr>
        <p:spPr>
          <a:xfrm>
            <a:off x="3960898" y="419014"/>
            <a:ext cx="66707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Indico timetable at: </a:t>
            </a:r>
            <a:r>
              <a:rPr lang="en-US" sz="1800" dirty="0">
                <a:solidFill>
                  <a:schemeClr val="tx1"/>
                </a:solidFill>
                <a:hlinkClick r:id="rId4"/>
              </a:rPr>
              <a:t>https://indico.fnal.gov/event/47787/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02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1D83-AAF3-4342-BB00-019430F4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719" y="1499616"/>
            <a:ext cx="9653451" cy="375687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Next Mu2e-II workshop: 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4000" dirty="0">
                <a:solidFill>
                  <a:srgbClr val="FF0000"/>
                </a:solidFill>
              </a:rPr>
              <a:t>             Late April or Early May? </a:t>
            </a:r>
            <a:br>
              <a:rPr lang="en-US" sz="4000" dirty="0">
                <a:solidFill>
                  <a:srgbClr val="FF0000"/>
                </a:solidFill>
              </a:rPr>
            </a:b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4000" dirty="0">
                <a:solidFill>
                  <a:srgbClr val="FF0000"/>
                </a:solidFill>
              </a:rPr>
              <a:t>PIP-II presentation planned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4000" dirty="0">
                <a:solidFill>
                  <a:srgbClr val="FF0000"/>
                </a:solidFill>
              </a:rPr>
              <a:t>Production Solenoid – Karie Badgley</a:t>
            </a:r>
            <a:br>
              <a:rPr lang="en-US" sz="5400" dirty="0">
                <a:solidFill>
                  <a:srgbClr val="00B0F0"/>
                </a:solidFill>
              </a:rPr>
            </a:br>
            <a:endParaRPr lang="en-US" sz="5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DD8D-D010-4377-A2D3-C076EF77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F2EF-6B58-412F-8FF9-020F1358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E995-2205-4800-B956-98EAEE3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44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1D83-AAF3-4342-BB00-019430F4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473" y="2332471"/>
            <a:ext cx="6070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B0F0"/>
                </a:solidFill>
              </a:rPr>
              <a:t>Additional Material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DD8D-D010-4377-A2D3-C076EF77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F2EF-6B58-412F-8FF9-020F1358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E995-2205-4800-B956-98EAEE3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055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1D83-AAF3-4342-BB00-019430F4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063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Contributed Paper – Proposed Top Level Outline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DD8D-D010-4377-A2D3-C076EF77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F2EF-6B58-412F-8FF9-020F1358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E995-2205-4800-B956-98EAEE3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27</a:t>
            </a:fld>
            <a:endParaRPr 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964187D-314C-45ED-A24C-8C38C438B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34544"/>
            <a:ext cx="184731" cy="2326288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98375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F5E47C97-9DDF-4B71-9CEA-26441AA44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34544"/>
            <a:ext cx="184731" cy="2326288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98375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CFF3FCC9-38ED-4ED1-96B6-A23DEF3CA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34544"/>
            <a:ext cx="184731" cy="2326288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98375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067DD91A-AEC8-4838-82E2-D8E5FDECFB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753" y="1115635"/>
            <a:ext cx="3428950" cy="524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16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18" y="158590"/>
            <a:ext cx="87134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Proposed Mu2e-II beam nomenclature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BB6A9-2EA6-4821-8953-CA0634EB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DCAC8-0849-47D2-98B6-2CCD70D9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9B5B7-00B1-4BB8-8B64-A5535E11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28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CBE612-65E4-1E43-9A82-A15835F627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7481" y="566057"/>
            <a:ext cx="4211538" cy="19954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B151FA7-846A-42E7-9B66-BE8260477EAC}"/>
              </a:ext>
            </a:extLst>
          </p:cNvPr>
          <p:cNvSpPr txBox="1"/>
          <p:nvPr/>
        </p:nvSpPr>
        <p:spPr>
          <a:xfrm>
            <a:off x="7989917" y="5052887"/>
            <a:ext cx="37222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Eric Prebys </a:t>
            </a:r>
            <a:r>
              <a:rPr lang="en-US" dirty="0">
                <a:hlinkClick r:id="rId3"/>
              </a:rPr>
              <a:t>https://indico.fnal.gov/event/44997/</a:t>
            </a:r>
            <a:endParaRPr lang="en-US" dirty="0"/>
          </a:p>
          <a:p>
            <a:r>
              <a:rPr lang="en-US" dirty="0"/>
              <a:t>David </a:t>
            </a:r>
            <a:r>
              <a:rPr lang="en-US" dirty="0" err="1"/>
              <a:t>Neuffer</a:t>
            </a:r>
            <a:r>
              <a:rPr lang="en-US" dirty="0"/>
              <a:t>, DocDB 33896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EEDA254-9A0A-DA49-83C8-2B0E4790CB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3889" y="2663578"/>
            <a:ext cx="3574310" cy="21745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140FAFC-F92D-408E-8AF3-AA80C238A860}"/>
              </a:ext>
            </a:extLst>
          </p:cNvPr>
          <p:cNvSpPr txBox="1"/>
          <p:nvPr/>
        </p:nvSpPr>
        <p:spPr>
          <a:xfrm>
            <a:off x="668786" y="872369"/>
            <a:ext cx="673962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accelerator group usage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Beam delivery is different than Mu2e</a:t>
            </a:r>
            <a:endParaRPr lang="en-US" sz="28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160F83E-AD72-4FC7-B1D7-DCF60275E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51710"/>
              </p:ext>
            </p:extLst>
          </p:nvPr>
        </p:nvGraphicFramePr>
        <p:xfrm>
          <a:off x="553801" y="2016543"/>
          <a:ext cx="6932216" cy="2433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5293">
                  <a:extLst>
                    <a:ext uri="{9D8B030D-6E8A-4147-A177-3AD203B41FA5}">
                      <a16:colId xmlns:a16="http://schemas.microsoft.com/office/drawing/2014/main" val="2626700857"/>
                    </a:ext>
                  </a:extLst>
                </a:gridCol>
                <a:gridCol w="3516923">
                  <a:extLst>
                    <a:ext uri="{9D8B030D-6E8A-4147-A177-3AD203B41FA5}">
                      <a16:colId xmlns:a16="http://schemas.microsoft.com/office/drawing/2014/main" val="2938543179"/>
                    </a:ext>
                  </a:extLst>
                </a:gridCol>
              </a:tblGrid>
              <a:tr h="448239">
                <a:tc>
                  <a:txBody>
                    <a:bodyPr/>
                    <a:lstStyle/>
                    <a:p>
                      <a:r>
                        <a:rPr lang="en-US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077331"/>
                  </a:ext>
                </a:extLst>
              </a:tr>
              <a:tr h="448239">
                <a:tc>
                  <a:txBody>
                    <a:bodyPr/>
                    <a:lstStyle/>
                    <a:p>
                      <a:r>
                        <a:rPr lang="en-US" dirty="0"/>
                        <a:t>Beam in one PIP-II RF bucket (162.5 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347862"/>
                  </a:ext>
                </a:extLst>
              </a:tr>
              <a:tr h="448239">
                <a:tc>
                  <a:txBody>
                    <a:bodyPr/>
                    <a:lstStyle/>
                    <a:p>
                      <a:r>
                        <a:rPr lang="en-US" dirty="0"/>
                        <a:t>PIP-II pulse (20 Hz/0.55 </a:t>
                      </a:r>
                      <a:r>
                        <a:rPr lang="en-US" dirty="0" err="1"/>
                        <a:t>ms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Pulse (but see below)*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117411"/>
                  </a:ext>
                </a:extLst>
              </a:tr>
              <a:tr h="448239">
                <a:tc>
                  <a:txBody>
                    <a:bodyPr/>
                    <a:lstStyle/>
                    <a:p>
                      <a:r>
                        <a:rPr lang="en-US" dirty="0"/>
                        <a:t>Mu2e-II repetition (e.g., 1693 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Spill (also pulse, but see above)**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880732"/>
                  </a:ext>
                </a:extLst>
              </a:tr>
              <a:tr h="448239">
                <a:tc>
                  <a:txBody>
                    <a:bodyPr/>
                    <a:lstStyle/>
                    <a:p>
                      <a:r>
                        <a:rPr lang="en-US" dirty="0"/>
                        <a:t>Set of bunches in one spill (e.g., 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Burst (also pulse, but see above)**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89986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DB4661D-984B-4CFB-B941-4E9E13D93418}"/>
              </a:ext>
            </a:extLst>
          </p:cNvPr>
          <p:cNvSpPr txBox="1"/>
          <p:nvPr/>
        </p:nvSpPr>
        <p:spPr>
          <a:xfrm>
            <a:off x="409914" y="4491451"/>
            <a:ext cx="72632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*One PIP-II pulse is about 27770 Mu2e-II spills; suggest saying “PIP-II pulse”</a:t>
            </a:r>
          </a:p>
          <a:p>
            <a:r>
              <a:rPr lang="en-US" dirty="0"/>
              <a:t>      to avoid confusion.</a:t>
            </a:r>
          </a:p>
          <a:p>
            <a:r>
              <a:rPr lang="en-US" dirty="0"/>
              <a:t>**”Pulse” may be used when distinction is not important</a:t>
            </a:r>
          </a:p>
        </p:txBody>
      </p:sp>
    </p:spTree>
    <p:extLst>
      <p:ext uri="{BB962C8B-B14F-4D97-AF65-F5344CB8AC3E}">
        <p14:creationId xmlns:p14="http://schemas.microsoft.com/office/powerpoint/2010/main" val="29585211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3/3/2021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465865" y="6356356"/>
            <a:ext cx="3890010" cy="365125"/>
          </a:xfrm>
        </p:spPr>
        <p:txBody>
          <a:bodyPr/>
          <a:lstStyle/>
          <a:p>
            <a:pPr>
              <a:defRPr/>
            </a:pPr>
            <a:r>
              <a:rPr lang="en-US"/>
              <a:t>F. Porter - Mu2e Snowmass21 workshop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29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3271303" y="97927"/>
            <a:ext cx="68525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Mu2e-II Snowmass21 Committee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97929" y="621147"/>
          <a:ext cx="9269006" cy="5816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5666">
                  <a:extLst>
                    <a:ext uri="{9D8B030D-6E8A-4147-A177-3AD203B41FA5}">
                      <a16:colId xmlns:a16="http://schemas.microsoft.com/office/drawing/2014/main" val="3794896014"/>
                    </a:ext>
                  </a:extLst>
                </a:gridCol>
                <a:gridCol w="2584219">
                  <a:extLst>
                    <a:ext uri="{9D8B030D-6E8A-4147-A177-3AD203B41FA5}">
                      <a16:colId xmlns:a16="http://schemas.microsoft.com/office/drawing/2014/main" val="1698443108"/>
                    </a:ext>
                  </a:extLst>
                </a:gridCol>
                <a:gridCol w="3319121">
                  <a:extLst>
                    <a:ext uri="{9D8B030D-6E8A-4147-A177-3AD203B41FA5}">
                      <a16:colId xmlns:a16="http://schemas.microsoft.com/office/drawing/2014/main" val="3019934301"/>
                    </a:ext>
                  </a:extLst>
                </a:gridCol>
              </a:tblGrid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087057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Dan Ambrose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 </a:t>
                      </a:r>
                      <a:r>
                        <a:rPr lang="en-US" sz="2000" dirty="0" err="1"/>
                        <a:t>Minn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  ambrose0028@gmail.com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123250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Rebecca Chislett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UC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rebecca.chislett@ucl.ac.uk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06194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Lisa Goodenough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goodenou@fnal.gov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25279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Julian </a:t>
                      </a:r>
                      <a:r>
                        <a:rPr lang="en-US" sz="2000" dirty="0" err="1"/>
                        <a:t>Heeck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 Virginia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julian.heeck@gmail.com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22499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David Neuffer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neuffer@fnal.gov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036032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Yuri Oksuzian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yoksuzian@anl.gov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838294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Frank Porter (chair)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Caltech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fcp@caltech.edu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692976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Giovanni </a:t>
                      </a:r>
                      <a:r>
                        <a:rPr lang="en-US" sz="2000" dirty="0" err="1"/>
                        <a:t>Tassielli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INFN-Lecce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giovani.tassielli@le.infn.it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16034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Robert Bernstein (ex officio)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FNAL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rhbob@fnal.gov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637965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Jim Miller (ex officio)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Boston U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miller@bu.edu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446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150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6C49F-CF7C-4EDF-8402-F29B158DD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D6CF1-429C-45D0-BE55-F08100993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75F18-918C-47D6-A64E-72D47F6C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E55A60-AF46-4C21-894F-35ABE6AB0046}"/>
              </a:ext>
            </a:extLst>
          </p:cNvPr>
          <p:cNvSpPr/>
          <p:nvPr/>
        </p:nvSpPr>
        <p:spPr>
          <a:xfrm>
            <a:off x="3886910" y="0"/>
            <a:ext cx="49645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0070C0"/>
                </a:solidFill>
                <a:latin typeface="Calibri" panose="020F0502020204030204"/>
              </a:rPr>
              <a:t>Mu2e-II Working Groups</a:t>
            </a:r>
            <a:endParaRPr lang="en-US" sz="3200" dirty="0">
              <a:solidFill>
                <a:srgbClr val="0070C0"/>
              </a:solidFill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6B66879-D013-451E-BFA8-D441DE1CFF44}"/>
              </a:ext>
            </a:extLst>
          </p:cNvPr>
          <p:cNvGraphicFramePr>
            <a:graphicFrameLocks noGrp="1"/>
          </p:cNvGraphicFramePr>
          <p:nvPr/>
        </p:nvGraphicFramePr>
        <p:xfrm>
          <a:off x="2209800" y="479478"/>
          <a:ext cx="8318766" cy="6108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7550">
                  <a:extLst>
                    <a:ext uri="{9D8B030D-6E8A-4147-A177-3AD203B41FA5}">
                      <a16:colId xmlns:a16="http://schemas.microsoft.com/office/drawing/2014/main" val="2984652802"/>
                    </a:ext>
                  </a:extLst>
                </a:gridCol>
                <a:gridCol w="2831216">
                  <a:extLst>
                    <a:ext uri="{9D8B030D-6E8A-4147-A177-3AD203B41FA5}">
                      <a16:colId xmlns:a16="http://schemas.microsoft.com/office/drawing/2014/main" val="7381999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Mu2e-II working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Convenors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120197"/>
                  </a:ext>
                </a:extLst>
              </a:tr>
              <a:tr h="520499">
                <a:tc>
                  <a:txBody>
                    <a:bodyPr/>
                    <a:lstStyle/>
                    <a:p>
                      <a:r>
                        <a:rPr lang="en-US" sz="1600" dirty="0"/>
                        <a:t>Theory</a:t>
                      </a:r>
                      <a:endParaRPr lang="en-US" sz="1400" dirty="0"/>
                    </a:p>
                    <a:p>
                      <a:pPr lvl="1"/>
                      <a:r>
                        <a:rPr lang="en-US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mu2eii-theory@fnal.gov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Lorenzo Calibbi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Julian Heeck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642589"/>
                  </a:ext>
                </a:extLst>
              </a:tr>
              <a:tr h="527605">
                <a:tc>
                  <a:txBody>
                    <a:bodyPr/>
                    <a:lstStyle/>
                    <a:p>
                      <a:r>
                        <a:rPr lang="en-US" sz="1600" dirty="0"/>
                        <a:t>Accelerator (including PS, production target, extinction)</a:t>
                      </a:r>
                    </a:p>
                    <a:p>
                      <a:pPr lvl="1"/>
                      <a:r>
                        <a:rPr lang="en-US" sz="1600" dirty="0">
                          <a:solidFill>
                            <a:srgbClr val="0070C0"/>
                          </a:solidFill>
                          <a:hlinkClick r:id="rId4"/>
                        </a:rPr>
                        <a:t>mu2e-ii-accelerator@fnal.gov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Karie Badgley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David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Neuffer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Eric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Prebys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862752"/>
                  </a:ext>
                </a:extLst>
              </a:tr>
              <a:tr h="520499">
                <a:tc>
                  <a:txBody>
                    <a:bodyPr/>
                    <a:lstStyle/>
                    <a:p>
                      <a:r>
                        <a:rPr lang="en-US" sz="1600" dirty="0"/>
                        <a:t>Radiation mitigation (includes radiation simulation)</a:t>
                      </a:r>
                    </a:p>
                    <a:p>
                      <a:pPr lvl="1"/>
                      <a:r>
                        <a:rPr lang="en-US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mu2eii-radiation@fnal.gov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Michael MacKenzie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Stefan Mueller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Vitaly Pronskikh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265211"/>
                  </a:ext>
                </a:extLst>
              </a:tr>
              <a:tr h="527605">
                <a:tc>
                  <a:txBody>
                    <a:bodyPr/>
                    <a:lstStyle/>
                    <a:p>
                      <a:r>
                        <a:rPr lang="en-US" sz="1600" dirty="0"/>
                        <a:t>Tracker</a:t>
                      </a:r>
                    </a:p>
                    <a:p>
                      <a:pPr lvl="1"/>
                      <a:r>
                        <a:rPr lang="en-US" sz="1600" dirty="0">
                          <a:hlinkClick r:id="rId6"/>
                        </a:rPr>
                        <a:t>mu2eii-tracker@fnal.gov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Daniel Ambrose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Giovanni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Tassielli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032076"/>
                  </a:ext>
                </a:extLst>
              </a:tr>
              <a:tr h="743569">
                <a:tc>
                  <a:txBody>
                    <a:bodyPr/>
                    <a:lstStyle/>
                    <a:p>
                      <a:r>
                        <a:rPr lang="en-US" sz="1600" dirty="0"/>
                        <a:t>Calorimeter (and STM?)</a:t>
                      </a:r>
                    </a:p>
                    <a:p>
                      <a:pPr lvl="1"/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hlinkClick r:id="rId7"/>
                        </a:rPr>
                        <a:t>mu2eii-calorimeter@listserv.fnal.gov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David Hitlin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Luca Morescalchi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Ivano Sarra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831249"/>
                  </a:ext>
                </a:extLst>
              </a:tr>
              <a:tr h="520499">
                <a:tc>
                  <a:txBody>
                    <a:bodyPr/>
                    <a:lstStyle/>
                    <a:p>
                      <a:r>
                        <a:rPr lang="en-US" sz="1600" dirty="0"/>
                        <a:t>CRV</a:t>
                      </a:r>
                    </a:p>
                    <a:p>
                      <a:pPr lvl="1"/>
                      <a:r>
                        <a:rPr lang="en-US" sz="1600" dirty="0">
                          <a:hlinkClick r:id="rId8"/>
                        </a:rPr>
                        <a:t>mu2eii-crv@listserv.fnal.gov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Craig Dukes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Yuri Oksuzian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802488"/>
                  </a:ext>
                </a:extLst>
              </a:tr>
              <a:tr h="771116">
                <a:tc>
                  <a:txBody>
                    <a:bodyPr/>
                    <a:lstStyle/>
                    <a:p>
                      <a:r>
                        <a:rPr lang="en-US" sz="1600" dirty="0"/>
                        <a:t>Sensitivity estimate (includes simulation, stopping target)</a:t>
                      </a:r>
                    </a:p>
                    <a:p>
                      <a:pPr lvl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mu2e-ii-sensitivity@listserv.fnal.gov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Lisa Goodenough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Sophie Middleton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Yuri Oksuzian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921185"/>
                  </a:ext>
                </a:extLst>
              </a:tr>
              <a:tr h="743569">
                <a:tc>
                  <a:txBody>
                    <a:bodyPr/>
                    <a:lstStyle/>
                    <a:p>
                      <a:r>
                        <a:rPr lang="en-US" sz="1600" dirty="0"/>
                        <a:t>Trigger and DAQ</a:t>
                      </a:r>
                    </a:p>
                    <a:p>
                      <a:pPr lvl="1"/>
                      <a:r>
                        <a:rPr lang="en-US" sz="1600" dirty="0">
                          <a:hlinkClick r:id="rId10"/>
                        </a:rPr>
                        <a:t>mu2eii-tdaq@listserv.fnal.gov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Antonio Gioiosa</a:t>
                      </a:r>
                    </a:p>
                    <a:p>
                      <a:r>
                        <a:rPr lang="en-US" sz="1600" dirty="0" err="1"/>
                        <a:t>Giani</a:t>
                      </a:r>
                      <a:r>
                        <a:rPr lang="en-US" sz="1600" dirty="0"/>
                        <a:t> Pezzullo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02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61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1D83-AAF3-4342-BB00-019430F4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7525" y="51915"/>
            <a:ext cx="6996466" cy="1045663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70C0"/>
                </a:solidFill>
              </a:rPr>
              <a:t>Calendar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DD8D-D010-4377-A2D3-C076EF77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F2EF-6B58-412F-8FF9-020F1358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E995-2205-4800-B956-98EAEE3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30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C82D08-9008-478F-8672-BE2FF1AADFB3}"/>
              </a:ext>
            </a:extLst>
          </p:cNvPr>
          <p:cNvSpPr txBox="1"/>
          <p:nvPr/>
        </p:nvSpPr>
        <p:spPr>
          <a:xfrm>
            <a:off x="2105869" y="1024301"/>
            <a:ext cx="798026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Wiki already has a calendar of Mu2e-II workshops: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https://mu2eiiwiki.fnal.gov/wiki/Calendar_of_Workshops</a:t>
            </a:r>
            <a:endParaRPr lang="en-US" sz="2400" dirty="0"/>
          </a:p>
          <a:p>
            <a:r>
              <a:rPr lang="en-US" sz="2400" dirty="0"/>
              <a:t>Also, Rare frontier has a calendar: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linkClick r:id="rId3"/>
              </a:rPr>
              <a:t>https://snowmass21.org/rare/start#calendar_of_meetings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Proposing to provide an editable Mu2e-II calendar on the private Wiki page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Working group meetings and workshops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Ad hoc working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Convenor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Committee meetings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Related Snowmass21 events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Include links to Zoom, agendas</a:t>
            </a:r>
          </a:p>
        </p:txBody>
      </p:sp>
    </p:spTree>
    <p:extLst>
      <p:ext uri="{BB962C8B-B14F-4D97-AF65-F5344CB8AC3E}">
        <p14:creationId xmlns:p14="http://schemas.microsoft.com/office/powerpoint/2010/main" val="126226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359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Accelerator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8990" y="709454"/>
            <a:ext cx="6212260" cy="32922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Karie Badgley, Convenor, FNAL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David </a:t>
            </a:r>
            <a:r>
              <a:rPr lang="en-US" sz="2000" dirty="0" err="1">
                <a:solidFill>
                  <a:srgbClr val="00B050"/>
                </a:solidFill>
              </a:rPr>
              <a:t>Neuffer</a:t>
            </a:r>
            <a:r>
              <a:rPr lang="en-US" sz="2000" dirty="0">
                <a:solidFill>
                  <a:srgbClr val="00B050"/>
                </a:solidFill>
              </a:rPr>
              <a:t>, Convenor, FNAL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Eric Prebys, Convenor, UCD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Mary Anne Cummings, Muons, Inc.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Keegan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</a:rPr>
              <a:t>Harrig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, UCD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Andrei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</a:rPr>
              <a:t>Gaponenko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, FNAL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Vadim Kashikhin, FNAL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Kevin Lynch, CUNY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James Popp, CUNY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</a:rPr>
              <a:t>Diktys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</a:rPr>
              <a:t>Stratakis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, FNAL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D69411-14BF-4F29-B08D-0242711CBB03}"/>
              </a:ext>
            </a:extLst>
          </p:cNvPr>
          <p:cNvSpPr txBox="1"/>
          <p:nvPr/>
        </p:nvSpPr>
        <p:spPr>
          <a:xfrm>
            <a:off x="1291046" y="4989454"/>
            <a:ext cx="955196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TBD, 2021 (10-12 CT): AF2/AF5/AF7/RP/NP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1800" dirty="0"/>
              <a:t>arget workshop (contact: Eric Prebys)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https://indico.fnal.gov/event/46752/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50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Radiation simulation and mitigation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9663" y="2016905"/>
            <a:ext cx="7105759" cy="38726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Michael MacKenzie, Convenor, Northwestern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Stefan Mueller, Convenor, HZDR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Vitaly Pronskikh, Convenor, FNAL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Anna Ferrari,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Reuven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Rachamin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HZDR</a:t>
            </a:r>
            <a:r>
              <a:rPr lang="en-US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Vadim Kashikhin, FNAL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James Popp, CUNY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David Pushka, FNAL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B0F0"/>
                </a:solidFill>
                <a:cs typeface="Times New Roman" panose="02020603050405020304" pitchFamily="18" charset="0"/>
              </a:rPr>
              <a:t>Yuri Oksuzian – CRV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B0F0"/>
                </a:solidFill>
                <a:cs typeface="Times New Roman" panose="02020603050405020304" pitchFamily="18" charset="0"/>
              </a:rPr>
              <a:t>Sophie Middleton – Sensitivity</a:t>
            </a:r>
          </a:p>
          <a:p>
            <a:pPr marL="0" indent="0">
              <a:buNone/>
            </a:pPr>
            <a:r>
              <a:rPr lang="en-US" sz="2600" dirty="0" err="1">
                <a:solidFill>
                  <a:srgbClr val="00B0F0"/>
                </a:solidFill>
                <a:cs typeface="Times New Roman" panose="02020603050405020304" pitchFamily="18" charset="0"/>
              </a:rPr>
              <a:t>Giani</a:t>
            </a:r>
            <a:r>
              <a:rPr lang="en-US" sz="2600" dirty="0">
                <a:solidFill>
                  <a:srgbClr val="00B0F0"/>
                </a:solidFill>
                <a:cs typeface="Times New Roman" panose="02020603050405020304" pitchFamily="18" charset="0"/>
              </a:rPr>
              <a:t> Pezzullo - TDAQ</a:t>
            </a:r>
            <a:endParaRPr lang="en-US" sz="2600" dirty="0">
              <a:solidFill>
                <a:srgbClr val="00B0F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28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7698" y="1690688"/>
            <a:ext cx="7732776" cy="355394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Lorenzo Calibbi, Convenor, Nankai U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Julian Heeck, Convenor, </a:t>
            </a:r>
            <a:r>
              <a:rPr lang="en-US" dirty="0" err="1">
                <a:solidFill>
                  <a:srgbClr val="00B050"/>
                </a:solidFill>
              </a:rPr>
              <a:t>UVa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Robert Szafron, CERN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Yuichi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Uesaka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Kyushu Sangyo University</a:t>
            </a:r>
            <a:b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5276" y="1514993"/>
            <a:ext cx="6881078" cy="3762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Daniel Ambrose, Convenor, </a:t>
            </a:r>
            <a:r>
              <a:rPr lang="en-US" dirty="0" err="1">
                <a:solidFill>
                  <a:srgbClr val="00B050"/>
                </a:solidFill>
              </a:rPr>
              <a:t>UMinn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Giovanni </a:t>
            </a:r>
            <a:r>
              <a:rPr lang="en-US" dirty="0" err="1">
                <a:solidFill>
                  <a:srgbClr val="00B050"/>
                </a:solidFill>
              </a:rPr>
              <a:t>Tassielli</a:t>
            </a:r>
            <a:r>
              <a:rPr lang="en-US" dirty="0">
                <a:solidFill>
                  <a:srgbClr val="00B050"/>
                </a:solidFill>
              </a:rPr>
              <a:t>, Convenor, INFN Lecce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David Brown, LBNL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Brendan Casey, FNAL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Manolis Kargiantoulakis, FNAL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James Popp, CUNY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Mete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Yucel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FNAL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A4D663-B17C-46EB-8FB2-E9F99A213163}"/>
              </a:ext>
            </a:extLst>
          </p:cNvPr>
          <p:cNvSpPr txBox="1"/>
          <p:nvPr/>
        </p:nvSpPr>
        <p:spPr>
          <a:xfrm>
            <a:off x="1954488" y="5408937"/>
            <a:ext cx="8397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Tracker meetings every two weeks on Tuesdays 11:15AM CT</a:t>
            </a:r>
          </a:p>
          <a:p>
            <a:r>
              <a:rPr lang="en-US" sz="2000" dirty="0">
                <a:solidFill>
                  <a:srgbClr val="FF0000"/>
                </a:solidFill>
              </a:rPr>
              <a:t>Next meeting Tuesday, March 16</a:t>
            </a:r>
          </a:p>
        </p:txBody>
      </p:sp>
    </p:spTree>
    <p:extLst>
      <p:ext uri="{BB962C8B-B14F-4D97-AF65-F5344CB8AC3E}">
        <p14:creationId xmlns:p14="http://schemas.microsoft.com/office/powerpoint/2010/main" val="3809874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Calorimeter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4424" y="1609992"/>
            <a:ext cx="9347345" cy="39083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David Hitlin, Convenor, Caltech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Luca </a:t>
            </a:r>
            <a:r>
              <a:rPr lang="en-US" dirty="0" err="1">
                <a:solidFill>
                  <a:srgbClr val="00B050"/>
                </a:solidFill>
              </a:rPr>
              <a:t>Morescalchi</a:t>
            </a:r>
            <a:r>
              <a:rPr lang="en-US" dirty="0">
                <a:solidFill>
                  <a:srgbClr val="00B050"/>
                </a:solidFill>
              </a:rPr>
              <a:t>, Convenor, INFN Pisa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Ivano Sarra, Convenor, LNF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Leo Borrell, Bertrand Echenard, Dexu Lin, Sophie Middleton, James Oyang, Frank Porter, Liyuan Zhang, Renyuan Zhu, Caltech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Eleonora Diociaiuti, Raffaella Donghia, </a:t>
            </a:r>
            <a:r>
              <a:rPr lang="en-US" dirty="0"/>
              <a:t>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Simona Giovannella, Fabio Happacher, Stefano Miscetti, LNF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Stefano Di Falco, Simone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Donati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Antonio Gioiosa, Elena Pedreschi, Franco Spinella, INFN Pisa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48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Cosmic Ray Veto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3/3/2021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 Snowmass21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9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204B572-5AD0-449D-B7F1-3E8D16775625}"/>
              </a:ext>
            </a:extLst>
          </p:cNvPr>
          <p:cNvSpPr txBox="1">
            <a:spLocks/>
          </p:cNvSpPr>
          <p:nvPr/>
        </p:nvSpPr>
        <p:spPr>
          <a:xfrm>
            <a:off x="1361809" y="13439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Craig Dukes, Convenor, </a:t>
            </a:r>
            <a:r>
              <a:rPr lang="en-US" dirty="0" err="1">
                <a:solidFill>
                  <a:srgbClr val="00B050"/>
                </a:solidFill>
              </a:rPr>
              <a:t>Uva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Yuri Oksuzian, Convenor, ANL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Karen Byrum, Simon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Corrodi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Peter Winter, Lei Xia, ANL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Raymond Culbertson, Gary Drake, Anna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Pla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-Dalmau, Greg Rakness, FNAL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Akram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Artikov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Yuri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Davydov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JINR,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Dubna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Timothy Bolton, Glenn Horton-Smith,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Yurii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Maravin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Kres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Neely, KSU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Gerald Blazey, Kurt Francis, Sergey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Uzunyan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Vishnu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Zutshi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NIU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Merrill Jenkins, U South Alabama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Steven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Boi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Ralf Ehrlich, Stephen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Goadhouse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Craig Group,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UVa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958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99158</TotalTime>
  <Words>2728</Words>
  <Application>Microsoft Office PowerPoint</Application>
  <PresentationFormat>Widescreen</PresentationFormat>
  <Paragraphs>469</Paragraphs>
  <Slides>30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30</vt:i4>
      </vt:variant>
    </vt:vector>
  </HeadingPairs>
  <TitlesOfParts>
    <vt:vector size="44" baseType="lpstr">
      <vt:lpstr>Arial Unicode MS</vt:lpstr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PowerPoint Presentation</vt:lpstr>
      <vt:lpstr>Mu2e-II workshops</vt:lpstr>
      <vt:lpstr>PowerPoint Presentation</vt:lpstr>
      <vt:lpstr>Accelerator</vt:lpstr>
      <vt:lpstr>Radiation simulation and mitigation</vt:lpstr>
      <vt:lpstr>Theory</vt:lpstr>
      <vt:lpstr>Tracker</vt:lpstr>
      <vt:lpstr>Calorimeter</vt:lpstr>
      <vt:lpstr>Cosmic Ray Veto</vt:lpstr>
      <vt:lpstr>Trigger/DAQ</vt:lpstr>
      <vt:lpstr>Sensitivity estimates</vt:lpstr>
      <vt:lpstr>Snowmass 22 Planning – “covid pause”</vt:lpstr>
      <vt:lpstr> Snowmass 22 - Endgame Schedule</vt:lpstr>
      <vt:lpstr>Snowmass 22 RP Frontier Schedule Rare Processes &amp; Precision Measurements Frontier</vt:lpstr>
      <vt:lpstr>Mu2e-II Snowmass Schedule</vt:lpstr>
      <vt:lpstr>Mu2e-II talks</vt:lpstr>
      <vt:lpstr>Speakers Bureau</vt:lpstr>
      <vt:lpstr>Mu2e-II talks - approaches</vt:lpstr>
      <vt:lpstr>Mu2e-II talks</vt:lpstr>
      <vt:lpstr>Mu2e-II Collaboration (author list)</vt:lpstr>
      <vt:lpstr>PowerPoint Presentation</vt:lpstr>
      <vt:lpstr>PowerPoint Presentation</vt:lpstr>
      <vt:lpstr>PowerPoint Presentation</vt:lpstr>
      <vt:lpstr>March 3 Mu2e-II workshop agenda</vt:lpstr>
      <vt:lpstr>Next Mu2e-II workshop:               Late April or Early May?   PIP-II presentation planned Production Solenoid – Karie Badgley </vt:lpstr>
      <vt:lpstr>Additional Material</vt:lpstr>
      <vt:lpstr>Contributed Paper – Proposed Top Level Outline</vt:lpstr>
      <vt:lpstr>PowerPoint Presentation</vt:lpstr>
      <vt:lpstr>PowerPoint Presentation</vt:lpstr>
      <vt:lpstr>Calendar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Porter</dc:creator>
  <cp:lastModifiedBy>Frank Porter</cp:lastModifiedBy>
  <cp:revision>472</cp:revision>
  <cp:lastPrinted>2020-10-26T22:14:42Z</cp:lastPrinted>
  <dcterms:created xsi:type="dcterms:W3CDTF">2020-06-18T01:49:09Z</dcterms:created>
  <dcterms:modified xsi:type="dcterms:W3CDTF">2021-03-03T00:02:33Z</dcterms:modified>
</cp:coreProperties>
</file>