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449" r:id="rId3"/>
    <p:sldId id="572" r:id="rId4"/>
    <p:sldId id="573" r:id="rId5"/>
    <p:sldId id="574" r:id="rId6"/>
    <p:sldId id="575" r:id="rId7"/>
    <p:sldId id="284" r:id="rId8"/>
    <p:sldId id="28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289" r:id="rId17"/>
    <p:sldId id="287" r:id="rId18"/>
    <p:sldId id="583" r:id="rId19"/>
    <p:sldId id="584" r:id="rId20"/>
    <p:sldId id="585" r:id="rId21"/>
    <p:sldId id="58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9" autoAdjust="0"/>
    <p:restoredTop sz="94683"/>
  </p:normalViewPr>
  <p:slideViewPr>
    <p:cSldViewPr snapToGrid="0">
      <p:cViewPr>
        <p:scale>
          <a:sx n="97" d="100"/>
          <a:sy n="97" d="100"/>
        </p:scale>
        <p:origin x="13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9EA6-0065-48F9-9BD6-AE1077F30DAD}" type="datetimeFigureOut">
              <a:rPr lang="zh-TW" altLang="en-US" smtClean="0"/>
              <a:t>2021/2/17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A853-ACFF-49AF-BD05-AEC0E65C5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69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3EB7-5369-1846-9326-E9E4290F82DB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77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1DF-8385-5F46-A025-4734191D3264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30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7AA5-C5AF-2C44-83DD-F2FFE7628335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7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4F9-EBBA-454C-9657-0EBD161AEFE5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73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C8D-61B9-3D42-AD68-C99106DCB183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90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FCD9-4C3C-BA41-A3C5-2EE1D7D71469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65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D831-BE10-E440-A2AA-D7BBFC754EA2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78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A4A5-2867-934A-BD1F-41F6B99C3749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6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EA3-BDCF-9C42-BD80-29D00A34581B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7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A98-4C4D-2A46-AD67-2FD86FA18172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65C5-6D91-DB42-89ED-4B5DAF22ACF6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1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FFC1-7401-C34C-883D-BC8A8F999137}" type="datetime1">
              <a:rPr lang="en-US" altLang="zh-TW" smtClean="0"/>
              <a:t>2/19/21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13E2-BA6A-4CCB-A75C-261FBE4EA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24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1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81.png"/><Relationship Id="rId12" Type="http://schemas.openxmlformats.org/officeDocument/2006/relationships/image" Target="../media/image10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1392" y="548680"/>
            <a:ext cx="8481216" cy="3310548"/>
          </a:xfrm>
        </p:spPr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Quantum Luminosity</a:t>
            </a:r>
            <a:br>
              <a:rPr lang="en-US" altLang="zh-TW" dirty="0"/>
            </a:br>
            <a:br>
              <a:rPr lang="en-US" altLang="zh-TW" sz="1600" dirty="0"/>
            </a:br>
            <a:endParaRPr lang="zh-TW" altLang="en-US" sz="5400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>
          <a:xfrm>
            <a:off x="2836892" y="6356354"/>
            <a:ext cx="3470223" cy="365125"/>
          </a:xfrm>
        </p:spPr>
        <p:txBody>
          <a:bodyPr/>
          <a:lstStyle/>
          <a:p>
            <a:r>
              <a:rPr lang="en-US" altLang="zh-TW" sz="1800" dirty="0"/>
              <a:t>Snowmass2021</a:t>
            </a:r>
            <a:endParaRPr lang="zh-TW" altLang="en-US" sz="1800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823-45CD-49B6-BF28-3C200612834C}" type="slidenum">
              <a:rPr lang="zh-TW" altLang="en-US" sz="1800"/>
              <a:t>1</a:t>
            </a:fld>
            <a:endParaRPr lang="zh-TW" altLang="en-US" dirty="0"/>
          </a:p>
        </p:txBody>
      </p:sp>
      <p:pic>
        <p:nvPicPr>
          <p:cNvPr id="5" name="Picture 1" descr="C:\Users\AmibaGelos\Documents\Dropbox\LeCosPA_ presentation\LeCosPA_Travel_Purchase_Form\LeCosP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381250" cy="1092994"/>
          </a:xfrm>
          <a:prstGeom prst="rect">
            <a:avLst/>
          </a:prstGeom>
          <a:noFill/>
        </p:spPr>
      </p:pic>
      <p:pic>
        <p:nvPicPr>
          <p:cNvPr id="6" name="Picture 3" descr="http://www.ntu.edu.tw/chinese2009/about/Emblem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623060" cy="1609344"/>
          </a:xfrm>
          <a:prstGeom prst="rect">
            <a:avLst/>
          </a:prstGeom>
          <a:noFill/>
        </p:spPr>
      </p:pic>
      <p:sp>
        <p:nvSpPr>
          <p:cNvPr id="13" name="副標題 2"/>
          <p:cNvSpPr>
            <a:spLocks noGrp="1"/>
          </p:cNvSpPr>
          <p:nvPr>
            <p:ph type="subTitle" idx="1"/>
          </p:nvPr>
        </p:nvSpPr>
        <p:spPr>
          <a:xfrm>
            <a:off x="228088" y="3143807"/>
            <a:ext cx="8640960" cy="215858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200" dirty="0" err="1"/>
              <a:t>Pisin</a:t>
            </a:r>
            <a:r>
              <a:rPr lang="en-US" altLang="zh-TW" sz="3200" dirty="0"/>
              <a:t> Chen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en-US" altLang="zh-TW" sz="700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accent1"/>
                </a:solidFill>
              </a:rPr>
              <a:t>Department of Physics and Grad. Inst. Astrophysics </a:t>
            </a:r>
            <a:br>
              <a:rPr lang="en-US" altLang="zh-TW" dirty="0"/>
            </a:br>
            <a:r>
              <a:rPr lang="en-US" altLang="zh-TW" dirty="0">
                <a:solidFill>
                  <a:schemeClr val="accent1"/>
                </a:solidFill>
              </a:rPr>
              <a:t>National Taiwan University </a:t>
            </a:r>
            <a:r>
              <a:rPr lang="en-US" altLang="zh-TW" dirty="0"/>
              <a:t>(NTU) 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r>
              <a:rPr lang="en-US" altLang="zh-TW" sz="2400" dirty="0">
                <a:solidFill>
                  <a:schemeClr val="accent1"/>
                </a:solidFill>
              </a:rPr>
              <a:t>Leung Center for Cosmology and Particle Astrophysics 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en-US" altLang="zh-TW" sz="2400" dirty="0" err="1">
                <a:solidFill>
                  <a:schemeClr val="tx1"/>
                </a:solidFill>
              </a:rPr>
              <a:t>LeCosPA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National Taiwan University </a:t>
            </a:r>
            <a:r>
              <a:rPr lang="en-US" altLang="zh-TW" sz="2400" dirty="0">
                <a:solidFill>
                  <a:schemeClr val="tx1"/>
                </a:solidFill>
              </a:rPr>
              <a:t>(NTU) </a:t>
            </a:r>
          </a:p>
          <a:p>
            <a:r>
              <a:rPr lang="en-US" altLang="zh-TW" dirty="0" err="1">
                <a:solidFill>
                  <a:schemeClr val="accent1"/>
                </a:solidFill>
              </a:rPr>
              <a:t>Kavli</a:t>
            </a:r>
            <a:r>
              <a:rPr lang="en-US" altLang="zh-TW" dirty="0">
                <a:solidFill>
                  <a:schemeClr val="accent1"/>
                </a:solidFill>
              </a:rPr>
              <a:t> Institute for Particle Astrophysics and Cosmology </a:t>
            </a:r>
            <a:r>
              <a:rPr lang="en-US" altLang="zh-TW" dirty="0"/>
              <a:t>(KIPAC)</a:t>
            </a:r>
            <a:br>
              <a:rPr lang="en-US" altLang="zh-TW" dirty="0"/>
            </a:br>
            <a:r>
              <a:rPr lang="en-US" altLang="zh-TW" dirty="0">
                <a:solidFill>
                  <a:schemeClr val="accent1"/>
                </a:solidFill>
              </a:rPr>
              <a:t>SLAC and Stanford University</a:t>
            </a:r>
            <a:r>
              <a:rPr lang="en-US" altLang="zh-TW" dirty="0"/>
              <a:t> </a:t>
            </a:r>
          </a:p>
          <a:p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4" name="頁尾版面配置區 11"/>
          <p:cNvSpPr txBox="1">
            <a:spLocks/>
          </p:cNvSpPr>
          <p:nvPr/>
        </p:nvSpPr>
        <p:spPr>
          <a:xfrm>
            <a:off x="251520" y="116633"/>
            <a:ext cx="7251057" cy="88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26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26F4D-3F31-4C43-B299-FBD7BC864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783770"/>
            <a:ext cx="8583904" cy="6222671"/>
          </a:xfrm>
        </p:spPr>
        <p:txBody>
          <a:bodyPr/>
          <a:lstStyle/>
          <a:p>
            <a:r>
              <a:rPr lang="en-US" dirty="0"/>
              <a:t>Coupling between the channeled particle and the radiation field leads to spontaneous emission of photon. Under Coulomb gauge and ignoring      term, we obtain</a:t>
            </a:r>
          </a:p>
          <a:p>
            <a:endParaRPr lang="en-US" dirty="0"/>
          </a:p>
          <a:p>
            <a:r>
              <a:rPr lang="en-US" dirty="0"/>
              <a:t>Moving to the interaction representation, we write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Identifying                                                and</a:t>
            </a:r>
          </a:p>
          <a:p>
            <a:pPr marL="0" indent="0">
              <a:buNone/>
            </a:pPr>
            <a:r>
              <a:rPr lang="en-US" dirty="0"/>
              <a:t>   neglecting          in expansion of                             , we get</a:t>
            </a:r>
          </a:p>
          <a:p>
            <a:endParaRPr lang="en-US" dirty="0"/>
          </a:p>
          <a:p>
            <a:r>
              <a:rPr lang="en-US" dirty="0"/>
              <a:t>Using Fermi golden rule, we have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BFCA9-1AB5-3C45-A4D4-00277894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38" y="1591802"/>
            <a:ext cx="4572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62127-5D5E-1E47-AD45-12F21D62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4" y="2062064"/>
            <a:ext cx="8057323" cy="486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F9BBF1-11E0-5741-9F8C-EAADC61F1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05" y="3065026"/>
            <a:ext cx="4997117" cy="373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45D0EA-7D79-4641-BD24-AB478BB7B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16" y="3667944"/>
            <a:ext cx="896234" cy="318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3BBF93-A832-284C-96A6-52791347C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49" y="4150281"/>
            <a:ext cx="624837" cy="428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91DDFB-C025-824E-A044-61A96D032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7" y="3627321"/>
            <a:ext cx="2833619" cy="399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E8D015-277D-3B47-A69B-A88EE539A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91" y="4156185"/>
            <a:ext cx="2209526" cy="383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DD6E80-9B79-534E-9319-5577BD2ACF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2" y="4621181"/>
            <a:ext cx="6144687" cy="500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718303-C2C7-DB40-B846-CFC4E03973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05" y="5609863"/>
            <a:ext cx="4718821" cy="4537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EF2B70-6B5A-BF40-818D-004A5E709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" y="6054103"/>
            <a:ext cx="6927574" cy="497248"/>
          </a:xfrm>
          <a:prstGeom prst="rect">
            <a:avLst/>
          </a:prstGeo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64828CE-023D-FA46-8920-59A22309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1B879F2-614C-1B48-95A2-ADBBA8AF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36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54AE-2AC7-C84D-82CC-9AA1BB56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49" y="804346"/>
            <a:ext cx="8301594" cy="5810209"/>
          </a:xfrm>
        </p:spPr>
        <p:txBody>
          <a:bodyPr/>
          <a:lstStyle/>
          <a:p>
            <a:r>
              <a:rPr lang="en-US" dirty="0"/>
              <a:t>Therefore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Integral over    gives rise to                                i.e., conservation of longitudinal momentum,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.</a:t>
            </a:r>
          </a:p>
          <a:p>
            <a:r>
              <a:rPr lang="en-US" dirty="0"/>
              <a:t>For                    the longitudinal energy</a:t>
            </a:r>
          </a:p>
          <a:p>
            <a:pPr marL="0" indent="0">
              <a:buNone/>
            </a:pPr>
            <a:r>
              <a:rPr lang="en-US" dirty="0"/>
              <a:t>   must decrease by an amount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Therefore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63689-0BF0-8A4D-86E2-EE9D5F1A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4" y="2427926"/>
            <a:ext cx="241300" cy="29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596F4-6EF3-F94A-8FF2-2FE44F402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1" y="1239404"/>
            <a:ext cx="7337609" cy="989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9D2AD5-DE45-F340-8A36-2A108C80B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45" y="2423489"/>
            <a:ext cx="2478490" cy="40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70CBD1-4B01-0F41-BDDF-469BAA206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3277650"/>
            <a:ext cx="2772974" cy="384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2A2EE3-31D1-AE46-8654-0EDB742FF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79" y="3801803"/>
            <a:ext cx="15367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C738C6-A322-E84A-B458-D95A04E86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21" y="3824894"/>
            <a:ext cx="2266444" cy="3941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E23BFF-8944-9F4E-85E5-295AFC6A6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54" y="4716828"/>
            <a:ext cx="4944950" cy="4022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4FA348-6D2D-2242-A4C8-1F911D6A7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8" y="5764262"/>
            <a:ext cx="1003895" cy="3234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71DB08-36C5-1F40-81BA-87F9616AF5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5728503"/>
            <a:ext cx="3104279" cy="374856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2447F9E-E22A-7545-AC2A-E9F1C976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5DDCAA1-C3B1-7A48-87B9-0842A8C3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3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B19B-6FE2-C24D-9509-D3EA5050E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3148"/>
            <a:ext cx="7886700" cy="5723907"/>
          </a:xfrm>
        </p:spPr>
        <p:txBody>
          <a:bodyPr/>
          <a:lstStyle/>
          <a:p>
            <a:r>
              <a:rPr lang="en-US" dirty="0"/>
              <a:t>It follows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For a small change 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Substituting.                    for           we obtain (finally) an inequality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which is always positive definite.</a:t>
            </a:r>
          </a:p>
          <a:p>
            <a:r>
              <a:rPr lang="en-US" dirty="0">
                <a:solidFill>
                  <a:srgbClr val="C00000"/>
                </a:solidFill>
              </a:rPr>
              <a:t>We therefore conclude that both the transverse energy and transverse quantum number always decrease after a photon emission at all angles.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A9972-9AE4-4646-9BDB-236441EF3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2" y="1305048"/>
            <a:ext cx="2876694" cy="463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07799D-8549-F847-AAC1-F9809A31F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46" y="1336798"/>
            <a:ext cx="4284386" cy="395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A91886-375C-1542-8566-76D33B503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10523"/>
            <a:ext cx="533400" cy="419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4671E0-5486-1A49-BB45-868F3B87F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02" y="2388998"/>
            <a:ext cx="6257563" cy="380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380AAA-7FF9-3146-8DED-5088814F0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69" y="2947177"/>
            <a:ext cx="838200" cy="40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3A426A-F273-C74D-B611-62F08F632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921777"/>
            <a:ext cx="1536700" cy="43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8FB93F-C60B-854D-A688-6706A1521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2" y="3705101"/>
            <a:ext cx="6257839" cy="1075189"/>
          </a:xfrm>
          <a:prstGeom prst="rect">
            <a:avLst/>
          </a:prstGeo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57269A25-BBB6-F445-9064-ED08A3DA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8CD6409-F00B-5146-A35C-327B0576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11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5B2BB-8280-CF42-BF6F-C203F890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8768"/>
            <a:ext cx="8123464" cy="6032665"/>
          </a:xfrm>
        </p:spPr>
        <p:txBody>
          <a:bodyPr>
            <a:normAutofit/>
          </a:bodyPr>
          <a:lstStyle/>
          <a:p>
            <a:r>
              <a:rPr lang="en-US" dirty="0"/>
              <a:t>In the undulator regime where                     the transition rate is nonzero only if                        and 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rate of change of the quantum level is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damps exponentially w. const.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21F07-A075-6A42-8B59-ECF83E6F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70" y="728525"/>
            <a:ext cx="1446204" cy="404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A6A9B-9F78-D746-AE20-A7AD43EFF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02" y="1097644"/>
            <a:ext cx="179070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9DFC9-2F64-2847-AE30-8CA20D97C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6" y="1502134"/>
            <a:ext cx="6744252" cy="152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535FFF-2A58-4145-9B43-E43AC37C1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2" y="3486315"/>
            <a:ext cx="7467518" cy="899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4A24BA-DA37-BA42-8A4E-494CF40F0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5090515"/>
            <a:ext cx="6788978" cy="9868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B9A2AE-F458-394F-92FC-7FD9A7A56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44" y="6240587"/>
            <a:ext cx="2555256" cy="3650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37BAB5-5A08-C148-824C-11FE754AC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6" y="6287202"/>
            <a:ext cx="317500" cy="279400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9B8E3A32-CD74-6746-82BC-8545A6B7AFC2}"/>
              </a:ext>
            </a:extLst>
          </p:cNvPr>
          <p:cNvSpPr/>
          <p:nvPr/>
        </p:nvSpPr>
        <p:spPr>
          <a:xfrm>
            <a:off x="567788" y="6318559"/>
            <a:ext cx="439387" cy="25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7CC14F1-F04B-CF40-B1C2-DF449D80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0B52D92-E6B2-8E41-95C7-9D69E598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04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A2E0-1C03-1541-850B-207E9656F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736270"/>
            <a:ext cx="8657112" cy="5878286"/>
          </a:xfrm>
        </p:spPr>
        <p:txBody>
          <a:bodyPr/>
          <a:lstStyle/>
          <a:p>
            <a:r>
              <a:rPr lang="en-US" dirty="0"/>
              <a:t>The transverse action also damps exponentially, since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and therefore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Because of the lack of recoil and excitation in the transverse dimension, the action damps exponentially to its ground state                   which is stable against further radiation. </a:t>
            </a:r>
          </a:p>
          <a:p>
            <a:r>
              <a:rPr lang="en-US" dirty="0"/>
              <a:t>The normalized emittance is related to this minimum action as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where                         is the Compton wavelength. This is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the minimum emittance limited by uncertainty principle.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438B8-29E7-4C45-861A-87458D04C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0" y="1287153"/>
            <a:ext cx="23495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C27EB-E3C5-A542-BC52-6BAB80041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00" y="1287153"/>
            <a:ext cx="19050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E2D75-BD13-8845-875E-A9E78AAD6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20" y="1731653"/>
            <a:ext cx="41402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D9089-A0D2-D24B-A515-EEC30B7C3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97" y="3084614"/>
            <a:ext cx="1320800" cy="41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8D556D-1382-0D4E-A246-DCD164983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4792435"/>
            <a:ext cx="39624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B32D48-B13D-0E44-B020-3E2E22953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97" y="5353420"/>
            <a:ext cx="1854200" cy="41910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B1F8DAA-D12B-BD4D-85A3-ACD13389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117C6D3-1ED1-2142-8FD4-1A9B583F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10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B7E9-DC5F-F842-8C62-667C37F1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4" y="112590"/>
            <a:ext cx="7886700" cy="953035"/>
          </a:xfrm>
        </p:spPr>
        <p:txBody>
          <a:bodyPr/>
          <a:lstStyle/>
          <a:p>
            <a:pPr algn="ctr"/>
            <a:r>
              <a:rPr lang="en-US" dirty="0"/>
              <a:t>Examples: crystals &amp; nanotubes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1730-A4C2-3546-AC5F-3C3B97D7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866900"/>
            <a:ext cx="8668987" cy="53100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Crystals</a:t>
            </a:r>
          </a:p>
          <a:p>
            <a:r>
              <a:rPr lang="en-US" dirty="0"/>
              <a:t>Channeling strength for typical crystal</a:t>
            </a:r>
          </a:p>
          <a:p>
            <a:pPr marL="0" indent="0">
              <a:buNone/>
            </a:pPr>
            <a:r>
              <a:rPr lang="en-US" dirty="0"/>
              <a:t>  so  </a:t>
            </a:r>
          </a:p>
          <a:p>
            <a:r>
              <a:rPr lang="en-US" dirty="0"/>
              <a:t>Typical crystal channeling potential is               . So for a particle with initial energy                   barely captured by the channel, the initial quantum level is about          So it would take                                                   to damp to the ground state.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Nanotubes</a:t>
            </a:r>
          </a:p>
          <a:p>
            <a:r>
              <a:rPr lang="en-US" dirty="0"/>
              <a:t>Instead of parabolic, the focusing potential is more like a square-well for nanotubes, with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D75C0-A36E-C54D-9748-42007856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387968"/>
            <a:ext cx="3187700" cy="39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5EE29-3B33-1C4E-BF1B-04E926A2B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90" y="1894936"/>
            <a:ext cx="19812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C522C-6301-4F4D-9487-92F6B0A24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0" y="1919041"/>
            <a:ext cx="9271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1A41F-89F7-414E-83C7-7D4944340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3" y="2427361"/>
            <a:ext cx="11557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F99402-9C5F-A946-8E5C-45C1A3361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33" y="2804297"/>
            <a:ext cx="15240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80B954-70AA-AB40-8165-DD2E32A7E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34" y="3207710"/>
            <a:ext cx="749300" cy="393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643946-03B5-8241-9069-7D11F848E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11" y="3571307"/>
            <a:ext cx="2311400" cy="44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70FA59-B851-6542-8721-4CA60D195C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48" y="3596707"/>
            <a:ext cx="1689100" cy="393700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68C7663-3F70-8F43-83CE-D62656EA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E33752-438A-F945-B27A-DF51E7C6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84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2EFF-91A9-2544-87CC-FD78914D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3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Classical Luminosity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>Analogy: Collison of two galaxy clusters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C078D7-954A-0345-B545-37D6F9C18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974" y="1655474"/>
            <a:ext cx="6734051" cy="484647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E8D9F-65D7-E741-BA5A-01BB6DDB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F9F95-1C62-B546-AEB6-0FDCA56E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13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2880"/>
            <a:ext cx="7886700" cy="2182435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Quantum Luminosity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en-US" altLang="zh-TW" sz="2400" dirty="0">
                <a:solidFill>
                  <a:srgbClr val="0070C0"/>
                </a:solidFill>
              </a:rPr>
              <a:t>Chen, Huang, Ruth, “Channeling acceleration: A path to ultrahigh energy colliders”, (1995).</a:t>
            </a:r>
            <a:br>
              <a:rPr lang="en-US" altLang="zh-TW" dirty="0">
                <a:solidFill>
                  <a:srgbClr val="0070C0"/>
                </a:solidFill>
              </a:rPr>
            </a:br>
            <a:r>
              <a:rPr lang="en-US" altLang="zh-TW" sz="2400" dirty="0">
                <a:solidFill>
                  <a:srgbClr val="0070C0"/>
                </a:solidFill>
              </a:rPr>
              <a:t>Chen, Noble, “Crystal channel collider: Ultra-high energy and luminosity in the next century”, (1998).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823-45CD-49B6-BF28-3C200612834C}" type="slidenum">
              <a:rPr lang="zh-TW" altLang="en-US" sz="1800"/>
              <a:t>17</a:t>
            </a:fld>
            <a:endParaRPr lang="zh-TW" alt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A8CB-135E-6240-9B4A-BC0A04F1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5" y="2416656"/>
            <a:ext cx="8415130" cy="4293705"/>
          </a:xfrm>
        </p:spPr>
        <p:txBody>
          <a:bodyPr>
            <a:noAutofit/>
          </a:bodyPr>
          <a:lstStyle/>
          <a:p>
            <a:r>
              <a:rPr lang="en-US" dirty="0"/>
              <a:t>All the channeling radiation damping results are not affected by adiabatic acceleration, provided that it satisfies the condition,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acceleration gradient is                             in metals  and                         in semiconductors. In comparison,              for                          for a channeled particle with an initial energy of                  Thus once the particle is damped to its transverse ground state, it will remain there during adiabatic acceleration.</a:t>
            </a:r>
          </a:p>
          <a:p>
            <a:pPr marL="0" indent="0">
              <a:buNone/>
            </a:pPr>
            <a:r>
              <a:rPr lang="en-US" dirty="0"/>
              <a:t>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6F7F8-84DD-B245-87CF-A4052070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23" y="3392496"/>
            <a:ext cx="4300778" cy="81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E311E-9483-6640-BD9D-BBDB2B8DB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3" y="4306833"/>
            <a:ext cx="2245881" cy="335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D9956-A57B-C74F-89A9-205EE201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69" y="4659940"/>
            <a:ext cx="1896575" cy="427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3465FF-E2F7-7F43-A2DF-26A845E5B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46427"/>
            <a:ext cx="2458219" cy="38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A6BF85-C5C1-754A-BE13-3CB3E458F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6" y="5438393"/>
            <a:ext cx="1293967" cy="359435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8E283D-5A19-2D4C-89CD-7C5CA530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8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A4DD-5FBC-054E-8461-A207E32B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410815"/>
            <a:ext cx="8507896" cy="617551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Idea 1: Acceleration and collision within the same  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                crystal channels. </a:t>
            </a:r>
          </a:p>
          <a:p>
            <a:r>
              <a:rPr lang="en-US" sz="3000" dirty="0">
                <a:solidFill>
                  <a:srgbClr val="C00000"/>
                </a:solidFill>
              </a:rPr>
              <a:t>Ideal 2: As a final focusing system for conventional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                 colliders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Let there be       particles captured in every channel </a:t>
            </a:r>
          </a:p>
          <a:p>
            <a:pPr marL="0" indent="0">
              <a:buNone/>
            </a:pPr>
            <a:r>
              <a:rPr lang="en-US" sz="3000" dirty="0"/>
              <a:t>   during each injection. Since there is no depth-of-focus, </a:t>
            </a:r>
          </a:p>
          <a:p>
            <a:pPr marL="0" indent="0">
              <a:buNone/>
            </a:pPr>
            <a:r>
              <a:rPr lang="en-US" sz="3000" dirty="0"/>
              <a:t>   all       Particles within each channel will pass through </a:t>
            </a:r>
          </a:p>
          <a:p>
            <a:pPr marL="0" indent="0">
              <a:buNone/>
            </a:pPr>
            <a:r>
              <a:rPr lang="en-US" sz="3000" dirty="0"/>
              <a:t>   particles from the opposite side. </a:t>
            </a:r>
          </a:p>
          <a:p>
            <a:r>
              <a:rPr lang="en-US" sz="3000" dirty="0"/>
              <a:t>The luminosity for each channel is, therefore,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     </a:t>
            </a:r>
          </a:p>
          <a:p>
            <a:pPr marL="0" indent="0">
              <a:buNone/>
            </a:pPr>
            <a:r>
              <a:rPr lang="en-US" sz="3000" dirty="0"/>
              <a:t>   where                                    and      is the probability   </a:t>
            </a:r>
          </a:p>
          <a:p>
            <a:pPr marL="0" indent="0">
              <a:buNone/>
            </a:pPr>
            <a:r>
              <a:rPr lang="en-US" sz="3000" dirty="0"/>
              <a:t>   density of the colliding particles in their transverse   </a:t>
            </a:r>
          </a:p>
          <a:p>
            <a:pPr marL="0" indent="0">
              <a:buNone/>
            </a:pPr>
            <a:r>
              <a:rPr lang="en-US" sz="3000" dirty="0"/>
              <a:t>   ground state: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557C8-37F5-A246-AD17-05E0664D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8" y="2398496"/>
            <a:ext cx="419517" cy="352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BB55A-4098-4C4C-BB80-CC4F817F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9" y="3204645"/>
            <a:ext cx="417205" cy="350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C3BFEB-0133-4C4E-9582-7312CC70B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4" y="3217897"/>
            <a:ext cx="427777" cy="35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69BCC-20B8-BF41-A8A8-B58A97550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9" y="4471910"/>
            <a:ext cx="7153017" cy="798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CE7710-F1F1-324A-B0AC-B409A96C2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6" y="5257106"/>
            <a:ext cx="2573723" cy="348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F595B0-F4E2-094B-823F-50602A2A2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4" y="5260695"/>
            <a:ext cx="393700" cy="368300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6489856-7ED3-A44C-9C97-FEB5605D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73E3A97-B4A3-2549-A7C3-C517FC52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15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CE0F-4495-1541-9261-4EC8908F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2" y="331300"/>
            <a:ext cx="8481391" cy="632129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where       is the longitudinal distribution of       particles.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Carrying out the integration, we find the luminosity per channel: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Let there be.       channels in the crystal lattice. Then the total </a:t>
            </a:r>
            <a:r>
              <a:rPr lang="en-US" dirty="0">
                <a:solidFill>
                  <a:srgbClr val="C00000"/>
                </a:solidFill>
              </a:rPr>
              <a:t>quantum luminosity </a:t>
            </a:r>
            <a:r>
              <a:rPr lang="en-US" dirty="0"/>
              <a:t>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F7B70-46E8-0549-9EF0-9FE02219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10" y="3763112"/>
            <a:ext cx="4413527" cy="979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89D781-B4AB-AE4C-BC40-39A54926B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" y="1893492"/>
            <a:ext cx="8017567" cy="981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0355FC-342D-0E46-A2D8-405E10D06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18" y="1397869"/>
            <a:ext cx="431800" cy="431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F1F683-95E8-004B-9D53-EFCDE8A8F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16" y="1383968"/>
            <a:ext cx="470336" cy="395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EE78A1-C4C3-2544-A2D3-F9323D8F1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1" y="540851"/>
            <a:ext cx="6045200" cy="673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322BC0-023A-D14E-A91C-11CA60D167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5859207"/>
            <a:ext cx="774700" cy="520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C9D5E9-5A03-E64E-907A-884CEAB64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17" y="5848939"/>
            <a:ext cx="1104961" cy="6485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B7B03F-5F23-0644-A6D8-FE8DB22F7C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78" y="5645739"/>
            <a:ext cx="1816100" cy="927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478F58-3C57-E24D-8082-81FB72352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3" y="4854420"/>
            <a:ext cx="571500" cy="419100"/>
          </a:xfrm>
          <a:prstGeom prst="rect">
            <a:avLst/>
          </a:prstGeom>
        </p:spPr>
      </p:pic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8914562B-E366-DA4C-832B-D94370AE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42AAB3D3-C831-2F40-90CF-1600E063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23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1207"/>
            <a:ext cx="9042826" cy="20004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Plasma Wakefield Acceleration</a:t>
            </a:r>
            <a:br>
              <a:rPr lang="en-US" sz="4900" dirty="0">
                <a:solidFill>
                  <a:srgbClr val="C0504D"/>
                </a:solidFill>
              </a:rPr>
            </a:br>
            <a:r>
              <a:rPr lang="en-US" sz="2400" dirty="0">
                <a:solidFill>
                  <a:srgbClr val="3366FF"/>
                </a:solidFill>
              </a:rPr>
              <a:t>Tajima-Dawson (1979) (LWFA)   </a:t>
            </a:r>
            <a:br>
              <a:rPr lang="en-US" sz="2400" dirty="0">
                <a:solidFill>
                  <a:srgbClr val="3366FF"/>
                </a:solidFill>
              </a:rPr>
            </a:br>
            <a:r>
              <a:rPr lang="en-US" sz="2400" dirty="0">
                <a:solidFill>
                  <a:srgbClr val="3366FF"/>
                </a:solidFill>
              </a:rPr>
              <a:t>Chen-Huff-Dawson (1984), Chen-Dawson-Huff-</a:t>
            </a:r>
            <a:r>
              <a:rPr lang="en-US" sz="2400" dirty="0" err="1">
                <a:solidFill>
                  <a:srgbClr val="3366FF"/>
                </a:solidFill>
              </a:rPr>
              <a:t>Katsouleas</a:t>
            </a:r>
            <a:r>
              <a:rPr lang="en-US" sz="2400" dirty="0">
                <a:solidFill>
                  <a:srgbClr val="3366FF"/>
                </a:solidFill>
              </a:rPr>
              <a:t> (1985) (PWFA)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8D4-D472-EB47-A751-970602E097F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3" y="2101681"/>
            <a:ext cx="8695639" cy="3130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908" y="5402244"/>
            <a:ext cx="7922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SLAC &amp; LBL- </a:t>
            </a:r>
            <a:r>
              <a:rPr lang="en-US" sz="2800" dirty="0">
                <a:solidFill>
                  <a:srgbClr val="C00000"/>
                </a:solidFill>
              </a:rPr>
              <a:t>Acceleration of O(100) </a:t>
            </a:r>
            <a:r>
              <a:rPr lang="en-US" sz="2800" dirty="0" err="1">
                <a:solidFill>
                  <a:srgbClr val="C00000"/>
                </a:solidFill>
              </a:rPr>
              <a:t>GeV</a:t>
            </a:r>
            <a:r>
              <a:rPr lang="en-US" sz="2800" dirty="0">
                <a:solidFill>
                  <a:srgbClr val="C00000"/>
                </a:solidFill>
              </a:rPr>
              <a:t>/m observed!</a:t>
            </a:r>
          </a:p>
          <a:p>
            <a:r>
              <a:rPr lang="en-US" sz="2800" dirty="0"/>
              <a:t>AWAKE</a:t>
            </a:r>
            <a:r>
              <a:rPr lang="en-US" sz="2800" dirty="0">
                <a:solidFill>
                  <a:srgbClr val="000000"/>
                </a:solidFill>
              </a:rPr>
              <a:t>- A new experiment at CERN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46DF0-7EC7-1543-A955-72BA55AE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93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CDA3-5ACE-7445-9FAC-DCF43629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06" y="450574"/>
            <a:ext cx="8241250" cy="6031189"/>
          </a:xfrm>
        </p:spPr>
        <p:txBody>
          <a:bodyPr>
            <a:normAutofit/>
          </a:bodyPr>
          <a:lstStyle/>
          <a:p>
            <a:r>
              <a:rPr lang="en-US" dirty="0"/>
              <a:t>The number of particles in a channel,      , is determined by two factors, the number of bunches in a train,       , and the number of particles in a bunch,       The crystal lattice would disrupt in about                           or               or about 100 plasma oscillations, which imposes a limit, </a:t>
            </a:r>
          </a:p>
          <a:p>
            <a:r>
              <a:rPr lang="en-US" dirty="0"/>
              <a:t>The number of particles in each plasma oscillation bucket is limited by beam loading, which yields               </a:t>
            </a:r>
          </a:p>
          <a:p>
            <a:r>
              <a:rPr lang="en-US" dirty="0">
                <a:solidFill>
                  <a:srgbClr val="C00000"/>
                </a:solidFill>
              </a:rPr>
              <a:t>Note that these limitations are associated with </a:t>
            </a:r>
            <a:r>
              <a:rPr lang="en-US" i="1" dirty="0">
                <a:solidFill>
                  <a:srgbClr val="3366FF"/>
                </a:solidFill>
              </a:rPr>
              <a:t>Idea-1</a:t>
            </a:r>
            <a:r>
              <a:rPr lang="en-US" dirty="0">
                <a:solidFill>
                  <a:srgbClr val="C00000"/>
                </a:solidFill>
              </a:rPr>
              <a:t> only. If we follow </a:t>
            </a:r>
            <a:r>
              <a:rPr lang="en-US" i="1" dirty="0">
                <a:solidFill>
                  <a:srgbClr val="3366FF"/>
                </a:solidFill>
              </a:rPr>
              <a:t>Idea-2</a:t>
            </a:r>
            <a:r>
              <a:rPr lang="en-US" dirty="0">
                <a:solidFill>
                  <a:srgbClr val="C00000"/>
                </a:solidFill>
              </a:rPr>
              <a:t>, then they can be removed.</a:t>
            </a:r>
          </a:p>
          <a:p>
            <a:r>
              <a:rPr lang="en-US" dirty="0"/>
              <a:t>The cross sectional area of a particle at transverse ground state is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ADF7D-14D5-3148-8DCA-84AB5AC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01" y="3299781"/>
            <a:ext cx="1098155" cy="332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DE3C7-AA9B-5848-811A-870A88C2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00153"/>
            <a:ext cx="1581150" cy="431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BFB71-6D90-E24D-9F2F-85578F0A6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7" y="2016083"/>
            <a:ext cx="1468783" cy="41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A40CD-6C1A-F742-A452-022847156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81" y="1262560"/>
            <a:ext cx="480775" cy="37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B7431-3FCE-4441-BE96-F59C613D0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16" y="1262560"/>
            <a:ext cx="4699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96A1-E4E1-0943-9401-442928C54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78" y="477078"/>
            <a:ext cx="470336" cy="395082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C3A5999-4C8A-854C-AC5D-4E3A70C5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B8DDC0-B498-B348-9B41-88D1537A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5F3C1E-94F4-5C47-981C-9AD3357D5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23228"/>
            <a:ext cx="1104900" cy="381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B147D0-55E2-B94B-AAB8-31C8410552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72" y="5545428"/>
            <a:ext cx="774700" cy="736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8F27F0-4E4A-214D-B507-1142D58585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70" y="5745163"/>
            <a:ext cx="304800" cy="292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D5099A-0C0C-3D44-8596-01A5140B52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2" y="5731456"/>
            <a:ext cx="419100" cy="342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FC6131-D95A-7249-9D68-51DECE631418}"/>
                  </a:ext>
                </a:extLst>
              </p:cNvPr>
              <p:cNvSpPr txBox="1"/>
              <p:nvPr/>
            </p:nvSpPr>
            <p:spPr>
              <a:xfrm>
                <a:off x="4703694" y="5429010"/>
                <a:ext cx="3276808" cy="876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−16 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𝑀𝑒𝑉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FC6131-D95A-7249-9D68-51DECE63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694" y="5429010"/>
                <a:ext cx="3276808" cy="876843"/>
              </a:xfrm>
              <a:prstGeom prst="rect">
                <a:avLst/>
              </a:prstGeom>
              <a:blipFill>
                <a:blip r:embed="rId12"/>
                <a:stretch>
                  <a:fillRect l="-1544" r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441A2A-A49C-D64C-8BA1-89CE823EC81D}"/>
                  </a:ext>
                </a:extLst>
              </p:cNvPr>
              <p:cNvSpPr txBox="1"/>
              <p:nvPr/>
            </p:nvSpPr>
            <p:spPr>
              <a:xfrm>
                <a:off x="-3399475" y="9162427"/>
                <a:ext cx="3276808" cy="522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441A2A-A49C-D64C-8BA1-89CE823EC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9475" y="9162427"/>
                <a:ext cx="3276808" cy="522515"/>
              </a:xfrm>
              <a:prstGeom prst="rect">
                <a:avLst/>
              </a:prstGeom>
              <a:blipFill>
                <a:blip r:embed="rId13"/>
                <a:stretch>
                  <a:fillRect l="-1544" t="-6977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70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EBE7-BC17-7448-92B9-0D2DEF3F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410817"/>
            <a:ext cx="8229599" cy="6082748"/>
          </a:xfrm>
        </p:spPr>
        <p:txBody>
          <a:bodyPr>
            <a:normAutofit/>
          </a:bodyPr>
          <a:lstStyle/>
          <a:p>
            <a:r>
              <a:rPr lang="en-US" dirty="0"/>
              <a:t>The luminosity is therefore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use a proton collider to discover new physics at center-of-mass energy         may require a luminosity       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implies                           at                  and</a:t>
            </a:r>
          </a:p>
          <a:p>
            <a:pPr marL="0" indent="0">
              <a:buNone/>
            </a:pPr>
            <a:r>
              <a:rPr lang="en-US" dirty="0"/>
              <a:t>   at                 The former can be easily attained.         </a:t>
            </a:r>
          </a:p>
          <a:p>
            <a:r>
              <a:rPr lang="en-US" dirty="0"/>
              <a:t>The average beam powers at these energies are</a:t>
            </a:r>
          </a:p>
          <a:p>
            <a:pPr marL="0" indent="0">
              <a:buNone/>
            </a:pPr>
            <a:r>
              <a:rPr lang="en-US" dirty="0"/>
              <a:t>   and                        respectively.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153C-763F-2049-9452-98A593BD8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36" y="3370929"/>
            <a:ext cx="1281043" cy="388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73CB7-F20A-FA46-BAA2-6F210BA1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36" y="3890042"/>
            <a:ext cx="1306443" cy="394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666B0-EB58-3243-8948-A35F7143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59" y="4413093"/>
            <a:ext cx="602145" cy="354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17E85B-9ECB-C746-A4C7-5B9F77077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04" y="4406090"/>
            <a:ext cx="638314" cy="352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B5B725-191F-414E-A534-A2320AEB5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64" y="4905060"/>
            <a:ext cx="1799048" cy="366085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664C24C-B086-5144-A2B3-9DA752C2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0195020-86E4-2D4B-B23A-CEA7E240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2FFEEC-1500-4044-B177-D75C57525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82" y="1854624"/>
            <a:ext cx="646595" cy="4236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93EEA5-31F4-DF48-B15B-F48446255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85" y="948774"/>
            <a:ext cx="4397799" cy="441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F0943A-8662-5040-B11A-90F3832C67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85" y="928060"/>
            <a:ext cx="469900" cy="46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BF1CF2-FA3D-DC4A-98D4-7A775B988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358144"/>
            <a:ext cx="469900" cy="46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EBD511-04A2-414F-B952-E79BB9B75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2362070"/>
            <a:ext cx="4770731" cy="4759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8F5C5C-9C3E-6E41-AD9C-95D956E00317}"/>
                  </a:ext>
                </a:extLst>
              </p:cNvPr>
              <p:cNvSpPr txBox="1"/>
              <p:nvPr/>
            </p:nvSpPr>
            <p:spPr>
              <a:xfrm>
                <a:off x="6310015" y="450546"/>
                <a:ext cx="175112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8F5C5C-9C3E-6E41-AD9C-95D956E0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015" y="450546"/>
                <a:ext cx="1751120" cy="1273041"/>
              </a:xfrm>
              <a:prstGeom prst="rect">
                <a:avLst/>
              </a:prstGeom>
              <a:blipFill>
                <a:blip r:embed="rId11"/>
                <a:stretch>
                  <a:fillRect r="-287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012D8CA3-A03E-DD4C-9C48-6DF7F17344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79" y="3397157"/>
            <a:ext cx="1554647" cy="4000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2DCCB-05A9-E949-807C-EE5E3D5BC3FD}"/>
                  </a:ext>
                </a:extLst>
              </p:cNvPr>
              <p:cNvSpPr txBox="1"/>
              <p:nvPr/>
            </p:nvSpPr>
            <p:spPr>
              <a:xfrm>
                <a:off x="4027255" y="3389965"/>
                <a:ext cx="611005" cy="382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2DCCB-05A9-E949-807C-EE5E3D5B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255" y="3389965"/>
                <a:ext cx="611005" cy="382584"/>
              </a:xfrm>
              <a:prstGeom prst="rect">
                <a:avLst/>
              </a:prstGeom>
              <a:blipFill>
                <a:blip r:embed="rId13"/>
                <a:stretch>
                  <a:fillRect l="-612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A2D2FA-392B-164F-A9CB-B48B5B6E5CD3}"/>
                  </a:ext>
                </a:extLst>
              </p:cNvPr>
              <p:cNvSpPr txBox="1"/>
              <p:nvPr/>
            </p:nvSpPr>
            <p:spPr>
              <a:xfrm>
                <a:off x="7039540" y="3370929"/>
                <a:ext cx="894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A2D2FA-392B-164F-A9CB-B48B5B6E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540" y="3370929"/>
                <a:ext cx="894219" cy="369332"/>
              </a:xfrm>
              <a:prstGeom prst="rect">
                <a:avLst/>
              </a:prstGeom>
              <a:blipFill>
                <a:blip r:embed="rId14"/>
                <a:stretch>
                  <a:fillRect l="-1389" r="-138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23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47328"/>
            <a:ext cx="7886700" cy="792359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Discussion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823-45CD-49B6-BF28-3C200612834C}" type="slidenum">
              <a:rPr lang="zh-TW" altLang="en-US" sz="1800"/>
              <a:t>22</a:t>
            </a:fld>
            <a:endParaRPr lang="zh-TW" alt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A8CB-135E-6240-9B4A-BC0A04F1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39687"/>
            <a:ext cx="8719931" cy="5327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Channeling acceleration inside crystals or nanotubes may provide the ultimate acceleration gradient through plasma </a:t>
            </a:r>
            <a:r>
              <a:rPr lang="en-US" dirty="0" err="1"/>
              <a:t>wakefields</a:t>
            </a:r>
            <a:r>
              <a:rPr lang="en-US" dirty="0"/>
              <a:t>.</a:t>
            </a:r>
          </a:p>
          <a:p>
            <a:r>
              <a:rPr lang="en-US" dirty="0"/>
              <a:t>Channeling radiation results in an absolute damping of transverse emittance limited only by uncertainty principle.</a:t>
            </a:r>
          </a:p>
          <a:p>
            <a:r>
              <a:rPr lang="en-US" dirty="0"/>
              <a:t>One surprising bonus is that it also provides the ultimate luminosity, the quantum luminosity, associated with the overlapping wave-functions of colliding particles in their ground states.</a:t>
            </a:r>
          </a:p>
          <a:p>
            <a:r>
              <a:rPr lang="en-US" dirty="0"/>
              <a:t>We assumed ideal channels and did not discuss about excitations due to scatterings in channels, misalignments, etc. which have been investigated in Chen-Huang-Ruth (1995) and Chen-Noble (1998).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9D21-48AD-E74A-BF3E-F9838741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37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6"/>
            <a:ext cx="8229600" cy="7241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John Dawson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8D4-D472-EB47-A751-970602E097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John Daw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42" y="1934984"/>
            <a:ext cx="2868258" cy="3441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876" y="5686500"/>
            <a:ext cx="6446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Toshi</a:t>
            </a:r>
            <a:r>
              <a:rPr lang="en-US" sz="2400" dirty="0"/>
              <a:t> Tajima, postdoc of John Dawson: 1978-1980</a:t>
            </a:r>
          </a:p>
          <a:p>
            <a:r>
              <a:rPr lang="en-US" sz="2400" dirty="0"/>
              <a:t>Pisin Chen, postdoc of John Dawson: 1984-1986 </a:t>
            </a:r>
          </a:p>
        </p:txBody>
      </p:sp>
      <p:pic>
        <p:nvPicPr>
          <p:cNvPr id="12" name="Picture 11" descr="J J Sakura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4" y="2035761"/>
            <a:ext cx="2286000" cy="2971800"/>
          </a:xfrm>
          <a:prstGeom prst="rect">
            <a:avLst/>
          </a:prstGeom>
        </p:spPr>
      </p:pic>
      <p:pic>
        <p:nvPicPr>
          <p:cNvPr id="13" name="Picture 12" descr="Modern Quantum Mechan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62" y="2760173"/>
            <a:ext cx="1855201" cy="2806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299" y="5007561"/>
            <a:ext cx="226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JJ Sakurai (1934-1983)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322" y="650766"/>
            <a:ext cx="8854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“The Future of High Energy Physics”, </a:t>
            </a:r>
            <a:r>
              <a:rPr lang="en-US" sz="2800" i="1" dirty="0">
                <a:solidFill>
                  <a:schemeClr val="accent1"/>
                </a:solidFill>
              </a:rPr>
              <a:t>Science</a:t>
            </a:r>
            <a:r>
              <a:rPr lang="en-US" sz="2800" dirty="0">
                <a:solidFill>
                  <a:schemeClr val="accent1"/>
                </a:solidFill>
              </a:rPr>
              <a:t> (1983): </a:t>
            </a:r>
          </a:p>
          <a:p>
            <a:r>
              <a:rPr lang="en-US" sz="2800" dirty="0">
                <a:solidFill>
                  <a:srgbClr val="C0504D"/>
                </a:solidFill>
              </a:rPr>
              <a:t>“Tajima and Dawson recently proposed laser acceleration...</a:t>
            </a:r>
          </a:p>
          <a:p>
            <a:r>
              <a:rPr lang="en-US" sz="2800" dirty="0">
                <a:solidFill>
                  <a:srgbClr val="C0504D"/>
                </a:solidFill>
              </a:rPr>
              <a:t> </a:t>
            </a:r>
            <a:r>
              <a:rPr lang="mr-IN" sz="2800" dirty="0">
                <a:solidFill>
                  <a:srgbClr val="C0504D"/>
                </a:solidFill>
              </a:rPr>
              <a:t>…</a:t>
            </a:r>
            <a:r>
              <a:rPr lang="en-US" sz="2800" dirty="0">
                <a:solidFill>
                  <a:srgbClr val="C0504D"/>
                </a:solidFill>
              </a:rPr>
              <a:t>hope of future high energy physics.”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C8778-DE63-E541-A64D-246E43A2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A2229-68DB-DF41-8659-F7F2D062B08F}"/>
              </a:ext>
            </a:extLst>
          </p:cNvPr>
          <p:cNvSpPr txBox="1"/>
          <p:nvPr/>
        </p:nvSpPr>
        <p:spPr>
          <a:xfrm>
            <a:off x="5817714" y="5376893"/>
            <a:ext cx="287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M Dawson (1930-2001)</a:t>
            </a:r>
          </a:p>
        </p:txBody>
      </p:sp>
    </p:spTree>
    <p:extLst>
      <p:ext uri="{BB962C8B-B14F-4D97-AF65-F5344CB8AC3E}">
        <p14:creationId xmlns:p14="http://schemas.microsoft.com/office/powerpoint/2010/main" val="49628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85050"/>
            <a:ext cx="7886700" cy="1325563"/>
          </a:xfrm>
        </p:spPr>
        <p:txBody>
          <a:bodyPr/>
          <a:lstStyle/>
          <a:p>
            <a:pPr algn="ctr"/>
            <a:r>
              <a:rPr lang="en-US" altLang="zh-TW" dirty="0"/>
              <a:t>Pros and cons of LWFA &amp; PWFA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823-45CD-49B6-BF28-3C200612834C}" type="slidenum">
              <a:rPr lang="zh-TW" altLang="en-US" sz="1800"/>
              <a:t>4</a:t>
            </a:fld>
            <a:endParaRPr lang="zh-TW" alt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A8CB-135E-6240-9B4A-BC0A04F1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7580"/>
            <a:ext cx="8038832" cy="4813371"/>
          </a:xfrm>
        </p:spPr>
        <p:txBody>
          <a:bodyPr>
            <a:normAutofit/>
          </a:bodyPr>
          <a:lstStyle/>
          <a:p>
            <a:r>
              <a:rPr lang="en-US" sz="2400" dirty="0"/>
              <a:t>LWFA and PWFA each has its own pros and cons. </a:t>
            </a:r>
          </a:p>
          <a:p>
            <a:r>
              <a:rPr lang="en-US" sz="2400" dirty="0"/>
              <a:t>LWFA: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0070C0"/>
                </a:solidFill>
              </a:rPr>
              <a:t>Pro</a:t>
            </a:r>
            <a:r>
              <a:rPr lang="en-US" sz="2400" dirty="0"/>
              <a:t>: Thanks to the Nobel-winning invention of chirp pulse.                    amplification (CPA) scheme, ultra-intense lasers are compact and more readily available.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C00000"/>
                </a:solidFill>
              </a:rPr>
              <a:t>Con</a:t>
            </a:r>
            <a:r>
              <a:rPr lang="en-US" sz="2400" dirty="0"/>
              <a:t>: Short Raleigh length          Acceleration sections short; Staging is a challenge.  </a:t>
            </a:r>
          </a:p>
          <a:p>
            <a:r>
              <a:rPr lang="en-US" sz="2400" dirty="0"/>
              <a:t>PWFA: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70C0"/>
                </a:solidFill>
              </a:rPr>
              <a:t>Pro</a:t>
            </a:r>
            <a:r>
              <a:rPr lang="en-US" sz="2400" dirty="0"/>
              <a:t>: Particle beams less diverging (emittance low)  Acceleration sections longer.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Con</a:t>
            </a:r>
            <a:r>
              <a:rPr lang="en-US" sz="2400" dirty="0"/>
              <a:t>: Massive infrastructure, few facilities in the world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7C1AE-53B9-D640-BD18-74B69EF3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B656A24-61E7-0D43-AD0D-F4043824FD0F}"/>
              </a:ext>
            </a:extLst>
          </p:cNvPr>
          <p:cNvSpPr/>
          <p:nvPr/>
        </p:nvSpPr>
        <p:spPr>
          <a:xfrm>
            <a:off x="7266956" y="5019846"/>
            <a:ext cx="439387" cy="25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A1E899E-7E95-5442-B42B-9557C90C4D77}"/>
              </a:ext>
            </a:extLst>
          </p:cNvPr>
          <p:cNvSpPr/>
          <p:nvPr/>
        </p:nvSpPr>
        <p:spPr>
          <a:xfrm>
            <a:off x="4132613" y="3800751"/>
            <a:ext cx="439387" cy="25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7E6A-3622-EA46-99C4-63B0267C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59"/>
            <a:ext cx="7886700" cy="1022616"/>
          </a:xfrm>
        </p:spPr>
        <p:txBody>
          <a:bodyPr/>
          <a:lstStyle/>
          <a:p>
            <a:pPr algn="ctr"/>
            <a:r>
              <a:rPr lang="en-US" dirty="0"/>
              <a:t>Recent whitepapers, roadmaps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6D38-4FCD-2C42-A4A2-22007D3D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682"/>
            <a:ext cx="8422784" cy="456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3366FF"/>
                </a:solidFill>
              </a:rPr>
              <a:t>Walker et al., “Horizon 2020 </a:t>
            </a:r>
            <a:r>
              <a:rPr lang="en-US" sz="2000" dirty="0" err="1">
                <a:solidFill>
                  <a:srgbClr val="3366FF"/>
                </a:solidFill>
              </a:rPr>
              <a:t>EuPRAXIA</a:t>
            </a:r>
            <a:r>
              <a:rPr lang="en-US" sz="2000" dirty="0">
                <a:solidFill>
                  <a:srgbClr val="3366FF"/>
                </a:solidFill>
              </a:rPr>
              <a:t> design study” (2017).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3366FF"/>
                </a:solidFill>
              </a:rPr>
              <a:t>Hidding</a:t>
            </a:r>
            <a:r>
              <a:rPr lang="en-US" sz="2000" dirty="0">
                <a:solidFill>
                  <a:srgbClr val="3366FF"/>
                </a:solidFill>
              </a:rPr>
              <a:t> et al., “Plasma Wakefield Accelerator Research 2019–2040- </a:t>
            </a:r>
            <a:r>
              <a:rPr lang="en-US" sz="2000" i="1" dirty="0">
                <a:solidFill>
                  <a:srgbClr val="3366FF"/>
                </a:solidFill>
              </a:rPr>
              <a:t>A community-driven UK roadmap compiled by the Plasma Wakefield Accelerator Steering Committee (PWASC)</a:t>
            </a:r>
            <a:r>
              <a:rPr lang="en-US" sz="2000" dirty="0">
                <a:solidFill>
                  <a:srgbClr val="3366FF"/>
                </a:solidFill>
              </a:rPr>
              <a:t>” (2019).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3366FF"/>
                </a:solidFill>
              </a:rPr>
              <a:t>Assmann</a:t>
            </a:r>
            <a:r>
              <a:rPr lang="en-US" sz="2000" dirty="0">
                <a:solidFill>
                  <a:srgbClr val="3366FF"/>
                </a:solidFill>
              </a:rPr>
              <a:t>, “</a:t>
            </a:r>
            <a:r>
              <a:rPr lang="en-US" sz="2000" dirty="0" err="1">
                <a:solidFill>
                  <a:srgbClr val="3366FF"/>
                </a:solidFill>
              </a:rPr>
              <a:t>EuPraxia</a:t>
            </a:r>
            <a:r>
              <a:rPr lang="en-US" sz="2000" dirty="0">
                <a:solidFill>
                  <a:srgbClr val="3366FF"/>
                </a:solidFill>
              </a:rPr>
              <a:t> Conceptual Design Report” (2020).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3366FF"/>
                </a:solidFill>
              </a:rPr>
              <a:t>Albert, “2020 Roadmap on Plasma Accelerators” (2020).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3366FF"/>
                </a:solidFill>
              </a:rPr>
              <a:t>Joshi, Caldwell, </a:t>
            </a:r>
            <a:r>
              <a:rPr lang="en-US" sz="2000" dirty="0" err="1">
                <a:solidFill>
                  <a:srgbClr val="3366FF"/>
                </a:solidFill>
              </a:rPr>
              <a:t>Muggli</a:t>
            </a:r>
            <a:r>
              <a:rPr lang="en-US" sz="2000" dirty="0">
                <a:solidFill>
                  <a:srgbClr val="3366FF"/>
                </a:solidFill>
              </a:rPr>
              <a:t>, “Outlook for the Future- Plasma Accelerators” (2020).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 common theme shared by most points to the direction of a hybrid LWFA-PWFA approach that takes the advantages of both scheme. 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37BA1-C637-8348-8512-1AD7587D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1934B-5CD9-5C4A-8EAA-18BBB82D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83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8F42-FB8B-7A4C-AED0-CF3E2D3C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Hybrid LWFA-PWFA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90BD8-C4F2-F64B-B177-6A144B5ED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7" y="1694246"/>
            <a:ext cx="7201705" cy="50269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C4287-8AB8-0B4B-BC1C-8D62742CD1D0}"/>
              </a:ext>
            </a:extLst>
          </p:cNvPr>
          <p:cNvSpPr txBox="1"/>
          <p:nvPr/>
        </p:nvSpPr>
        <p:spPr>
          <a:xfrm>
            <a:off x="3272412" y="1321357"/>
            <a:ext cx="259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Hidding</a:t>
            </a:r>
            <a:r>
              <a:rPr lang="en-US" dirty="0"/>
              <a:t> et al., PRL (2010).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013B7-0328-E54A-82E9-F08E6CCC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8E5300-8B63-9F44-B543-354071A6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629" y="163078"/>
            <a:ext cx="8882742" cy="2379210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PWFA in Crystals and Nanotubes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en-US" altLang="zh-TW" sz="2000" dirty="0">
                <a:solidFill>
                  <a:srgbClr val="3366FF"/>
                </a:solidFill>
              </a:rPr>
              <a:t>Chen, Noble, “A Solid State Accelerator” (1987)</a:t>
            </a:r>
            <a:r>
              <a:rPr lang="en-US" sz="2000" dirty="0">
                <a:solidFill>
                  <a:srgbClr val="3366FF"/>
                </a:solidFill>
              </a:rPr>
              <a:t>   </a:t>
            </a:r>
            <a:br>
              <a:rPr lang="en-US" sz="2000" dirty="0">
                <a:solidFill>
                  <a:srgbClr val="3366FF"/>
                </a:solidFill>
              </a:rPr>
            </a:br>
            <a:r>
              <a:rPr lang="en-US" sz="2000" dirty="0">
                <a:solidFill>
                  <a:srgbClr val="3366FF"/>
                </a:solidFill>
              </a:rPr>
              <a:t>Chen, Nobel, “Channeled Particle Acceleration by Plasma Waves in Metals” (1987),</a:t>
            </a:r>
            <a:br>
              <a:rPr lang="en-US" sz="2000" dirty="0">
                <a:solidFill>
                  <a:srgbClr val="3366FF"/>
                </a:solidFill>
              </a:rPr>
            </a:br>
            <a:r>
              <a:rPr lang="en-US" sz="2000" dirty="0">
                <a:solidFill>
                  <a:srgbClr val="3366FF"/>
                </a:solidFill>
              </a:rPr>
              <a:t>Tajima, </a:t>
            </a:r>
            <a:r>
              <a:rPr lang="en-US" sz="2000" dirty="0" err="1">
                <a:solidFill>
                  <a:srgbClr val="3366FF"/>
                </a:solidFill>
              </a:rPr>
              <a:t>Cavenago</a:t>
            </a:r>
            <a:r>
              <a:rPr lang="en-US" sz="2000" dirty="0">
                <a:solidFill>
                  <a:srgbClr val="3366FF"/>
                </a:solidFill>
              </a:rPr>
              <a:t>, “Crystal x-ray accelerator” (1987)</a:t>
            </a:r>
            <a:br>
              <a:rPr lang="en-US" sz="2000" dirty="0">
                <a:solidFill>
                  <a:srgbClr val="3366FF"/>
                </a:solidFill>
              </a:rPr>
            </a:br>
            <a:r>
              <a:rPr lang="en-US" sz="2000" dirty="0">
                <a:solidFill>
                  <a:srgbClr val="3366FF"/>
                </a:solidFill>
              </a:rPr>
              <a:t>Zhang, Tajima et al., “PIC simulations…” (2016)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823-45CD-49B6-BF28-3C200612834C}" type="slidenum">
              <a:rPr lang="zh-TW" altLang="en-US" sz="1800"/>
              <a:t>7</a:t>
            </a:fld>
            <a:endParaRPr lang="zh-TW" alt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42A8CB-135E-6240-9B4A-BC0A04F1C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542288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Highest possible acceleration gradient,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TeV</a:t>
                </a:r>
                <a:r>
                  <a:rPr lang="en-US" dirty="0">
                    <a:solidFill>
                      <a:srgbClr val="0070C0"/>
                    </a:solidFill>
                  </a:rPr>
                  <a:t>/cm.</a:t>
                </a:r>
              </a:p>
              <a:p>
                <a:r>
                  <a:rPr lang="en-US" dirty="0"/>
                  <a:t>Microscopic, compact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42A8CB-135E-6240-9B4A-BC0A04F1C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542288"/>
                <a:ext cx="7886700" cy="4351338"/>
              </a:xfrm>
              <a:blipFill>
                <a:blip r:embed="rId2"/>
                <a:stretch>
                  <a:fillRect l="-1447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12B400-B48F-6F44-AD31-ED2AA633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71" y="3083461"/>
            <a:ext cx="3677557" cy="305218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29285D-E5C5-6042-A295-28286CD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6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85050"/>
            <a:ext cx="7886700" cy="1645708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Absolute Damping in Channels</a:t>
            </a:r>
            <a:br>
              <a:rPr lang="en-US" altLang="zh-TW" dirty="0"/>
            </a:br>
            <a:r>
              <a:rPr lang="en-US" altLang="zh-TW" sz="2400" dirty="0">
                <a:solidFill>
                  <a:schemeClr val="accent1"/>
                </a:solidFill>
              </a:rPr>
              <a:t>Huang, Chen, Ruth, “Radiation reaction in continuous focusing channels”, PRL (1994).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823-45CD-49B6-BF28-3C200612834C}" type="slidenum">
              <a:rPr lang="zh-TW" altLang="en-US" sz="1800"/>
              <a:t>8</a:t>
            </a:fld>
            <a:endParaRPr lang="zh-TW" alt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A8CB-135E-6240-9B4A-BC0A04F1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983178"/>
            <a:ext cx="8573984" cy="4738297"/>
          </a:xfrm>
        </p:spPr>
        <p:txBody>
          <a:bodyPr>
            <a:normAutofit/>
          </a:bodyPr>
          <a:lstStyle/>
          <a:p>
            <a:r>
              <a:rPr lang="en-US" dirty="0"/>
              <a:t>Consider an electrostatic focusing channel that provides a transverse continuous potential,</a:t>
            </a:r>
            <a:r>
              <a:rPr lang="zh-TW" altLang="en-US" dirty="0"/>
              <a:t>                             </a:t>
            </a:r>
            <a:r>
              <a:rPr lang="en-US" altLang="zh-TW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This is a good approximation of the </a:t>
            </a:r>
            <a:r>
              <a:rPr lang="en-US" dirty="0" err="1"/>
              <a:t>Lindhard</a:t>
            </a:r>
            <a:r>
              <a:rPr lang="en-US" dirty="0"/>
              <a:t> potential</a:t>
            </a:r>
          </a:p>
          <a:p>
            <a:pPr marL="0" indent="0">
              <a:buNone/>
            </a:pPr>
            <a:r>
              <a:rPr lang="en-US" dirty="0"/>
              <a:t>   for planar crystal channeling.</a:t>
            </a:r>
          </a:p>
          <a:p>
            <a:r>
              <a:rPr lang="en-US" dirty="0"/>
              <a:t>The channeling particle, e.g., a positron, had relativistic energy and momenta as                  ,                        , and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Defining                                  we can approx. the total energy as </a:t>
            </a:r>
          </a:p>
          <a:p>
            <a:pPr marL="0" indent="0">
              <a:buNone/>
            </a:pPr>
            <a:r>
              <a:rPr lang="en-US" dirty="0"/>
              <a:t>   where                                    is the transverse energy.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3CD2B1-6050-C545-A8D5-366DB225AE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2971800"/>
          <a:ext cx="812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3" imgW="0" imgH="0" progId="Equation.DSMT4">
                  <p:embed/>
                </p:oleObj>
              </mc:Choice>
              <mc:Fallback>
                <p:oleObj r:id="rId3" imgW="0" imgH="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5753100" y="2971800"/>
                        <a:ext cx="812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81C81F-2F2E-8A44-B371-08A237391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479105"/>
            <a:ext cx="2089861" cy="374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22193F-5433-A84B-820E-E531107E6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89" y="4323031"/>
            <a:ext cx="1355919" cy="412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2E0150-729D-3442-8092-6F9ABD6A8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346743"/>
            <a:ext cx="1774135" cy="420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66B4AB-42BC-8E47-BED4-D68FFE6FD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4764056"/>
            <a:ext cx="1962150" cy="4229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38648A-0EB7-C440-A078-6DA27BCDC4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64" y="5330479"/>
            <a:ext cx="2360233" cy="4171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10EFF4-945C-B74B-8053-08951BC5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45" y="5733480"/>
            <a:ext cx="5870212" cy="422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92EFA8-E516-F64A-9B75-AE71642AA0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99" y="6268545"/>
            <a:ext cx="766921" cy="3672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4D275D-A84D-184F-BA47-53B7B1ACC4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75" y="6251836"/>
            <a:ext cx="2034210" cy="360908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19DBD18-EAB2-6243-A588-822993DE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Snowmass2021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927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67EC-C12E-6044-828B-02D728EB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802369"/>
            <a:ext cx="8562109" cy="5593278"/>
          </a:xfrm>
        </p:spPr>
        <p:txBody>
          <a:bodyPr>
            <a:normAutofit/>
          </a:bodyPr>
          <a:lstStyle/>
          <a:p>
            <a:r>
              <a:rPr lang="en-US" dirty="0"/>
              <a:t>The motion of the particle is now decoupled into two parts, a free long. motion and a harmonic trans. oscillation with an effective mass</a:t>
            </a:r>
          </a:p>
          <a:p>
            <a:r>
              <a:rPr lang="en-US" dirty="0"/>
              <a:t>Work on crystal channeling showed that the spin degree of freedom plays negligible effect. So one can invoke Klein-Gordon equation, </a:t>
            </a:r>
          </a:p>
          <a:p>
            <a:endParaRPr lang="en-US" dirty="0"/>
          </a:p>
          <a:p>
            <a:r>
              <a:rPr lang="en-US" dirty="0"/>
              <a:t>In the absence of radiation, we let              and look the energy levels and the stationary states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where                                    length of the channel,  and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C57D3-0CDB-3642-8763-71EC1FB70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38" y="1618198"/>
            <a:ext cx="5842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25EEC-6126-6441-B91B-3A437731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7" y="3287117"/>
            <a:ext cx="5560956" cy="480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B8DF4-948F-234A-B29C-879D824E1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33" y="3879192"/>
            <a:ext cx="11049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D1DE5C-B22F-0F4B-8834-7D393A924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6" y="4270460"/>
            <a:ext cx="1590813" cy="377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0027D-0142-E64B-8653-1B346549B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05" y="4314682"/>
            <a:ext cx="1343291" cy="369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1AC2EB-186A-0145-9E60-6CD6A31CB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5" y="4648135"/>
            <a:ext cx="6209311" cy="583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17F3E5-56FC-3F45-B6D7-2A5C34AB12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47" y="5163106"/>
            <a:ext cx="7408688" cy="5535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8239A2-19E1-B74B-84C3-E9D98CFFB0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0" y="5853142"/>
            <a:ext cx="2542750" cy="3453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A0D796-0885-5248-876F-FAC7678F9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70" y="5861428"/>
            <a:ext cx="330200" cy="304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BF3DB1-48E8-F742-8C95-FD692F7141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5" y="6306334"/>
            <a:ext cx="2055589" cy="394387"/>
          </a:xfrm>
          <a:prstGeom prst="rect">
            <a:avLst/>
          </a:prstGeo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7C9558FA-D4F3-9643-B612-941E9EA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Snowmass2021</a:t>
            </a:r>
            <a:endParaRPr lang="zh-TW" alt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915AF23-4F70-5F4C-B3BE-D1ABB6A8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3E2-BA6A-4CCB-A75C-261FBE4EA56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4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4599</TotalTime>
  <Words>1448</Words>
  <Application>Microsoft Macintosh PowerPoint</Application>
  <PresentationFormat>On-screen Show (4:3)</PresentationFormat>
  <Paragraphs>205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Cambria Math</vt:lpstr>
      <vt:lpstr>Mangal</vt:lpstr>
      <vt:lpstr>Office Theme</vt:lpstr>
      <vt:lpstr>Equation.DSMT4</vt:lpstr>
      <vt:lpstr>Quantum Luminosity  </vt:lpstr>
      <vt:lpstr>Plasma Wakefield Acceleration Tajima-Dawson (1979) (LWFA)    Chen-Huff-Dawson (1984), Chen-Dawson-Huff-Katsouleas (1985) (PWFA)</vt:lpstr>
      <vt:lpstr>John Dawson Connection</vt:lpstr>
      <vt:lpstr>Pros and cons of LWFA &amp; PWFA</vt:lpstr>
      <vt:lpstr>Recent whitepapers, roadmaps</vt:lpstr>
      <vt:lpstr>Hybrid LWFA-PWFA</vt:lpstr>
      <vt:lpstr>PWFA in Crystals and Nanotubes Chen, Noble, “A Solid State Accelerator” (1987)    Chen, Nobel, “Channeled Particle Acceleration by Plasma Waves in Metals” (1987), Tajima, Cavenago, “Crystal x-ray accelerator” (1987) Zhang, Tajima et al., “PIC simulations…” (2016)</vt:lpstr>
      <vt:lpstr>Absolute Damping in Channels Huang, Chen, Ruth, “Radiation reaction in continuous focusing channels”, PRL (1994).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Examples: crystals &amp; nanotubes</vt:lpstr>
      <vt:lpstr>Classical Luminosity Analogy: Collison of two galaxy clusters</vt:lpstr>
      <vt:lpstr>Quantum Luminosity Chen, Huang, Ruth, “Channeling acceleration: A path to ultrahigh energy colliders”, (1995). Chen, Noble, “Crystal channel collider: Ultra-high energy and luminosity in the next century”, (1998).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Amiba Gelos蔣序文</dc:creator>
  <cp:lastModifiedBy>Microsoft Office User</cp:lastModifiedBy>
  <cp:revision>199</cp:revision>
  <dcterms:created xsi:type="dcterms:W3CDTF">2018-05-21T02:53:26Z</dcterms:created>
  <dcterms:modified xsi:type="dcterms:W3CDTF">2021-02-19T14:35:23Z</dcterms:modified>
</cp:coreProperties>
</file>