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26"/>
  </p:notesMasterIdLst>
  <p:handoutMasterIdLst>
    <p:handoutMasterId r:id="rId27"/>
  </p:handoutMasterIdLst>
  <p:sldIdLst>
    <p:sldId id="258" r:id="rId3"/>
    <p:sldId id="378" r:id="rId4"/>
    <p:sldId id="379" r:id="rId5"/>
    <p:sldId id="382" r:id="rId6"/>
    <p:sldId id="385" r:id="rId7"/>
    <p:sldId id="390" r:id="rId8"/>
    <p:sldId id="416" r:id="rId9"/>
    <p:sldId id="420" r:id="rId10"/>
    <p:sldId id="421" r:id="rId11"/>
    <p:sldId id="422" r:id="rId12"/>
    <p:sldId id="417" r:id="rId13"/>
    <p:sldId id="418" r:id="rId14"/>
    <p:sldId id="419" r:id="rId15"/>
    <p:sldId id="405" r:id="rId16"/>
    <p:sldId id="396" r:id="rId17"/>
    <p:sldId id="415" r:id="rId18"/>
    <p:sldId id="423" r:id="rId19"/>
    <p:sldId id="424" r:id="rId20"/>
    <p:sldId id="409" r:id="rId21"/>
    <p:sldId id="399" r:id="rId22"/>
    <p:sldId id="402" r:id="rId23"/>
    <p:sldId id="412" r:id="rId24"/>
    <p:sldId id="39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800080"/>
    <a:srgbClr val="FF1F1F"/>
    <a:srgbClr val="E1F4FF"/>
    <a:srgbClr val="CCECFF"/>
    <a:srgbClr val="FFCC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86356" autoAdjust="0"/>
  </p:normalViewPr>
  <p:slideViewPr>
    <p:cSldViewPr snapToGrid="0">
      <p:cViewPr varScale="1">
        <p:scale>
          <a:sx n="87" d="100"/>
          <a:sy n="87" d="100"/>
        </p:scale>
        <p:origin x="-1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3024"/>
        <p:guide pos="2303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wparams\2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wparams\2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959922843696274"/>
          <c:y val="2.7982698143446789E-2"/>
          <c:w val="0.72420206028439482"/>
          <c:h val="0.80616241077425721"/>
        </c:manualLayout>
      </c:layout>
      <c:scatterChart>
        <c:scatterStyle val="lineMarker"/>
        <c:ser>
          <c:idx val="9"/>
          <c:order val="0"/>
          <c:spPr>
            <a:ln w="28575">
              <a:solidFill>
                <a:srgbClr val="B40CA0"/>
              </a:solidFill>
            </a:ln>
          </c:spPr>
          <c:marker>
            <c:symbol val="square"/>
            <c:size val="7"/>
            <c:spPr>
              <a:solidFill>
                <a:srgbClr val="B40CA0"/>
              </a:solidFill>
              <a:ln>
                <a:solidFill>
                  <a:srgbClr val="9F17A9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ecalc9f225!$L$1:$L$265</c:f>
              <c:numCache>
                <c:formatCode>0.00E+00</c:formatCode>
                <c:ptCount val="265"/>
                <c:pt idx="0">
                  <c:v>74.83</c:v>
                </c:pt>
                <c:pt idx="1">
                  <c:v>316.2</c:v>
                </c:pt>
                <c:pt idx="2">
                  <c:v>1665</c:v>
                </c:pt>
                <c:pt idx="3">
                  <c:v>2113</c:v>
                </c:pt>
                <c:pt idx="4">
                  <c:v>1636</c:v>
                </c:pt>
                <c:pt idx="5">
                  <c:v>1744</c:v>
                </c:pt>
                <c:pt idx="6">
                  <c:v>1817</c:v>
                </c:pt>
                <c:pt idx="7">
                  <c:v>1851</c:v>
                </c:pt>
                <c:pt idx="8">
                  <c:v>1859</c:v>
                </c:pt>
                <c:pt idx="9">
                  <c:v>1866</c:v>
                </c:pt>
                <c:pt idx="10">
                  <c:v>1868</c:v>
                </c:pt>
                <c:pt idx="11">
                  <c:v>1866</c:v>
                </c:pt>
                <c:pt idx="12">
                  <c:v>1869</c:v>
                </c:pt>
                <c:pt idx="13">
                  <c:v>1870</c:v>
                </c:pt>
                <c:pt idx="14">
                  <c:v>1870</c:v>
                </c:pt>
                <c:pt idx="15">
                  <c:v>1871</c:v>
                </c:pt>
                <c:pt idx="16">
                  <c:v>1872</c:v>
                </c:pt>
                <c:pt idx="17">
                  <c:v>1872</c:v>
                </c:pt>
                <c:pt idx="18">
                  <c:v>1873</c:v>
                </c:pt>
                <c:pt idx="19">
                  <c:v>1872</c:v>
                </c:pt>
                <c:pt idx="20">
                  <c:v>1871</c:v>
                </c:pt>
                <c:pt idx="21">
                  <c:v>1867</c:v>
                </c:pt>
                <c:pt idx="22">
                  <c:v>1867</c:v>
                </c:pt>
                <c:pt idx="23">
                  <c:v>1870</c:v>
                </c:pt>
                <c:pt idx="24">
                  <c:v>1868</c:v>
                </c:pt>
                <c:pt idx="25">
                  <c:v>1866</c:v>
                </c:pt>
                <c:pt idx="26">
                  <c:v>1866</c:v>
                </c:pt>
                <c:pt idx="27">
                  <c:v>1866</c:v>
                </c:pt>
                <c:pt idx="28">
                  <c:v>1864</c:v>
                </c:pt>
                <c:pt idx="29">
                  <c:v>1863</c:v>
                </c:pt>
                <c:pt idx="30">
                  <c:v>1861</c:v>
                </c:pt>
                <c:pt idx="31">
                  <c:v>1863</c:v>
                </c:pt>
                <c:pt idx="32">
                  <c:v>1863</c:v>
                </c:pt>
                <c:pt idx="33">
                  <c:v>1865</c:v>
                </c:pt>
                <c:pt idx="34">
                  <c:v>1861</c:v>
                </c:pt>
                <c:pt idx="35">
                  <c:v>1860</c:v>
                </c:pt>
                <c:pt idx="36">
                  <c:v>1857</c:v>
                </c:pt>
                <c:pt idx="37">
                  <c:v>1859</c:v>
                </c:pt>
                <c:pt idx="38">
                  <c:v>1862</c:v>
                </c:pt>
                <c:pt idx="39">
                  <c:v>1857</c:v>
                </c:pt>
                <c:pt idx="40">
                  <c:v>1858</c:v>
                </c:pt>
                <c:pt idx="41">
                  <c:v>1858</c:v>
                </c:pt>
                <c:pt idx="42">
                  <c:v>1855</c:v>
                </c:pt>
                <c:pt idx="43">
                  <c:v>1857</c:v>
                </c:pt>
                <c:pt idx="44">
                  <c:v>1857</c:v>
                </c:pt>
                <c:pt idx="45">
                  <c:v>1852</c:v>
                </c:pt>
                <c:pt idx="46">
                  <c:v>1846</c:v>
                </c:pt>
                <c:pt idx="47">
                  <c:v>1847</c:v>
                </c:pt>
                <c:pt idx="48">
                  <c:v>1842</c:v>
                </c:pt>
                <c:pt idx="49">
                  <c:v>1836</c:v>
                </c:pt>
                <c:pt idx="50">
                  <c:v>1835</c:v>
                </c:pt>
                <c:pt idx="51">
                  <c:v>1833</c:v>
                </c:pt>
                <c:pt idx="52">
                  <c:v>1826</c:v>
                </c:pt>
                <c:pt idx="53">
                  <c:v>1825</c:v>
                </c:pt>
                <c:pt idx="54">
                  <c:v>1826</c:v>
                </c:pt>
                <c:pt idx="55">
                  <c:v>1826</c:v>
                </c:pt>
                <c:pt idx="56">
                  <c:v>1826</c:v>
                </c:pt>
                <c:pt idx="57">
                  <c:v>1826</c:v>
                </c:pt>
                <c:pt idx="58">
                  <c:v>1848</c:v>
                </c:pt>
                <c:pt idx="59">
                  <c:v>1859</c:v>
                </c:pt>
                <c:pt idx="60">
                  <c:v>1876</c:v>
                </c:pt>
                <c:pt idx="61">
                  <c:v>1891</c:v>
                </c:pt>
                <c:pt idx="62">
                  <c:v>1901</c:v>
                </c:pt>
                <c:pt idx="63">
                  <c:v>1909</c:v>
                </c:pt>
                <c:pt idx="64">
                  <c:v>1925</c:v>
                </c:pt>
                <c:pt idx="65">
                  <c:v>1937</c:v>
                </c:pt>
                <c:pt idx="66">
                  <c:v>1949</c:v>
                </c:pt>
                <c:pt idx="67">
                  <c:v>1960</c:v>
                </c:pt>
                <c:pt idx="68">
                  <c:v>1968</c:v>
                </c:pt>
                <c:pt idx="69">
                  <c:v>1975</c:v>
                </c:pt>
                <c:pt idx="70">
                  <c:v>1981</c:v>
                </c:pt>
                <c:pt idx="71">
                  <c:v>1987</c:v>
                </c:pt>
                <c:pt idx="72">
                  <c:v>1994</c:v>
                </c:pt>
                <c:pt idx="73">
                  <c:v>2003</c:v>
                </c:pt>
                <c:pt idx="74">
                  <c:v>2019</c:v>
                </c:pt>
                <c:pt idx="75">
                  <c:v>2042</c:v>
                </c:pt>
                <c:pt idx="76">
                  <c:v>2061</c:v>
                </c:pt>
                <c:pt idx="77">
                  <c:v>2070</c:v>
                </c:pt>
                <c:pt idx="78">
                  <c:v>2073</c:v>
                </c:pt>
                <c:pt idx="79">
                  <c:v>2076</c:v>
                </c:pt>
                <c:pt idx="80">
                  <c:v>2084</c:v>
                </c:pt>
                <c:pt idx="81">
                  <c:v>2092</c:v>
                </c:pt>
                <c:pt idx="82">
                  <c:v>2103</c:v>
                </c:pt>
                <c:pt idx="83">
                  <c:v>2111</c:v>
                </c:pt>
                <c:pt idx="84">
                  <c:v>2124</c:v>
                </c:pt>
                <c:pt idx="85">
                  <c:v>2131</c:v>
                </c:pt>
                <c:pt idx="86">
                  <c:v>2141</c:v>
                </c:pt>
                <c:pt idx="87">
                  <c:v>2146</c:v>
                </c:pt>
                <c:pt idx="88">
                  <c:v>2154</c:v>
                </c:pt>
                <c:pt idx="89">
                  <c:v>2159</c:v>
                </c:pt>
                <c:pt idx="90">
                  <c:v>2166</c:v>
                </c:pt>
                <c:pt idx="91">
                  <c:v>2169</c:v>
                </c:pt>
                <c:pt idx="92">
                  <c:v>2174</c:v>
                </c:pt>
                <c:pt idx="93">
                  <c:v>2175</c:v>
                </c:pt>
                <c:pt idx="94">
                  <c:v>2176</c:v>
                </c:pt>
                <c:pt idx="95">
                  <c:v>2181</c:v>
                </c:pt>
                <c:pt idx="96">
                  <c:v>2183</c:v>
                </c:pt>
                <c:pt idx="97">
                  <c:v>2183</c:v>
                </c:pt>
                <c:pt idx="98">
                  <c:v>2183</c:v>
                </c:pt>
                <c:pt idx="99">
                  <c:v>2181</c:v>
                </c:pt>
                <c:pt idx="100">
                  <c:v>2178</c:v>
                </c:pt>
                <c:pt idx="101">
                  <c:v>2172</c:v>
                </c:pt>
                <c:pt idx="102">
                  <c:v>2171</c:v>
                </c:pt>
                <c:pt idx="103">
                  <c:v>2164</c:v>
                </c:pt>
                <c:pt idx="104">
                  <c:v>2155</c:v>
                </c:pt>
                <c:pt idx="105">
                  <c:v>2153</c:v>
                </c:pt>
                <c:pt idx="106">
                  <c:v>2153</c:v>
                </c:pt>
                <c:pt idx="107">
                  <c:v>2155</c:v>
                </c:pt>
                <c:pt idx="108">
                  <c:v>2152</c:v>
                </c:pt>
                <c:pt idx="109">
                  <c:v>2144</c:v>
                </c:pt>
                <c:pt idx="110">
                  <c:v>2125</c:v>
                </c:pt>
                <c:pt idx="111">
                  <c:v>2106</c:v>
                </c:pt>
                <c:pt idx="112">
                  <c:v>2097</c:v>
                </c:pt>
                <c:pt idx="113">
                  <c:v>2081</c:v>
                </c:pt>
                <c:pt idx="114">
                  <c:v>2059</c:v>
                </c:pt>
                <c:pt idx="115">
                  <c:v>2055</c:v>
                </c:pt>
                <c:pt idx="116">
                  <c:v>2049</c:v>
                </c:pt>
                <c:pt idx="117">
                  <c:v>2038</c:v>
                </c:pt>
                <c:pt idx="118">
                  <c:v>2034</c:v>
                </c:pt>
                <c:pt idx="119">
                  <c:v>2028</c:v>
                </c:pt>
                <c:pt idx="120">
                  <c:v>2028</c:v>
                </c:pt>
                <c:pt idx="121">
                  <c:v>2024</c:v>
                </c:pt>
                <c:pt idx="122">
                  <c:v>2024</c:v>
                </c:pt>
                <c:pt idx="123">
                  <c:v>2030</c:v>
                </c:pt>
                <c:pt idx="124">
                  <c:v>2045</c:v>
                </c:pt>
                <c:pt idx="125">
                  <c:v>2050</c:v>
                </c:pt>
                <c:pt idx="126">
                  <c:v>2065</c:v>
                </c:pt>
                <c:pt idx="127">
                  <c:v>2074</c:v>
                </c:pt>
                <c:pt idx="128">
                  <c:v>2083</c:v>
                </c:pt>
                <c:pt idx="129">
                  <c:v>2091</c:v>
                </c:pt>
                <c:pt idx="130">
                  <c:v>2086</c:v>
                </c:pt>
                <c:pt idx="131">
                  <c:v>2080</c:v>
                </c:pt>
                <c:pt idx="132">
                  <c:v>2073</c:v>
                </c:pt>
                <c:pt idx="133">
                  <c:v>2071</c:v>
                </c:pt>
                <c:pt idx="134">
                  <c:v>2069</c:v>
                </c:pt>
                <c:pt idx="135">
                  <c:v>2053</c:v>
                </c:pt>
                <c:pt idx="136">
                  <c:v>2044</c:v>
                </c:pt>
                <c:pt idx="137">
                  <c:v>2042</c:v>
                </c:pt>
                <c:pt idx="138">
                  <c:v>2036</c:v>
                </c:pt>
                <c:pt idx="139">
                  <c:v>2029</c:v>
                </c:pt>
                <c:pt idx="140">
                  <c:v>2025</c:v>
                </c:pt>
                <c:pt idx="141">
                  <c:v>2019</c:v>
                </c:pt>
                <c:pt idx="142">
                  <c:v>2017</c:v>
                </c:pt>
                <c:pt idx="143">
                  <c:v>2008</c:v>
                </c:pt>
                <c:pt idx="144">
                  <c:v>2001</c:v>
                </c:pt>
                <c:pt idx="145">
                  <c:v>2000</c:v>
                </c:pt>
                <c:pt idx="146">
                  <c:v>1996</c:v>
                </c:pt>
                <c:pt idx="147">
                  <c:v>1995</c:v>
                </c:pt>
                <c:pt idx="148">
                  <c:v>1998</c:v>
                </c:pt>
                <c:pt idx="149">
                  <c:v>1992</c:v>
                </c:pt>
                <c:pt idx="150">
                  <c:v>1994</c:v>
                </c:pt>
                <c:pt idx="151">
                  <c:v>1990</c:v>
                </c:pt>
                <c:pt idx="152">
                  <c:v>1981</c:v>
                </c:pt>
                <c:pt idx="153">
                  <c:v>1978</c:v>
                </c:pt>
                <c:pt idx="154">
                  <c:v>1970</c:v>
                </c:pt>
                <c:pt idx="155">
                  <c:v>1958</c:v>
                </c:pt>
                <c:pt idx="156">
                  <c:v>1947</c:v>
                </c:pt>
                <c:pt idx="157">
                  <c:v>1942</c:v>
                </c:pt>
                <c:pt idx="158">
                  <c:v>1931</c:v>
                </c:pt>
                <c:pt idx="159">
                  <c:v>1921</c:v>
                </c:pt>
                <c:pt idx="160">
                  <c:v>1914</c:v>
                </c:pt>
                <c:pt idx="161">
                  <c:v>1906</c:v>
                </c:pt>
                <c:pt idx="162">
                  <c:v>1899</c:v>
                </c:pt>
                <c:pt idx="163">
                  <c:v>1890</c:v>
                </c:pt>
                <c:pt idx="164">
                  <c:v>1885</c:v>
                </c:pt>
                <c:pt idx="165">
                  <c:v>1883</c:v>
                </c:pt>
                <c:pt idx="166">
                  <c:v>1880</c:v>
                </c:pt>
                <c:pt idx="167">
                  <c:v>1876</c:v>
                </c:pt>
                <c:pt idx="168">
                  <c:v>1870</c:v>
                </c:pt>
                <c:pt idx="169">
                  <c:v>1863</c:v>
                </c:pt>
                <c:pt idx="170">
                  <c:v>1861</c:v>
                </c:pt>
                <c:pt idx="171">
                  <c:v>1859</c:v>
                </c:pt>
                <c:pt idx="172">
                  <c:v>1862</c:v>
                </c:pt>
                <c:pt idx="173">
                  <c:v>1864</c:v>
                </c:pt>
                <c:pt idx="174">
                  <c:v>1862</c:v>
                </c:pt>
                <c:pt idx="175">
                  <c:v>1861</c:v>
                </c:pt>
                <c:pt idx="176">
                  <c:v>1857</c:v>
                </c:pt>
                <c:pt idx="177">
                  <c:v>1854</c:v>
                </c:pt>
                <c:pt idx="178">
                  <c:v>1849</c:v>
                </c:pt>
                <c:pt idx="179">
                  <c:v>1846</c:v>
                </c:pt>
                <c:pt idx="180">
                  <c:v>1840</c:v>
                </c:pt>
                <c:pt idx="181">
                  <c:v>1832</c:v>
                </c:pt>
                <c:pt idx="182">
                  <c:v>1826</c:v>
                </c:pt>
                <c:pt idx="183">
                  <c:v>1823</c:v>
                </c:pt>
                <c:pt idx="184">
                  <c:v>1817</c:v>
                </c:pt>
                <c:pt idx="185">
                  <c:v>1814</c:v>
                </c:pt>
                <c:pt idx="186">
                  <c:v>1808</c:v>
                </c:pt>
                <c:pt idx="187">
                  <c:v>1800</c:v>
                </c:pt>
                <c:pt idx="188">
                  <c:v>1796</c:v>
                </c:pt>
                <c:pt idx="189">
                  <c:v>1797</c:v>
                </c:pt>
                <c:pt idx="190">
                  <c:v>1788</c:v>
                </c:pt>
                <c:pt idx="191">
                  <c:v>1791</c:v>
                </c:pt>
                <c:pt idx="192">
                  <c:v>1788</c:v>
                </c:pt>
                <c:pt idx="193">
                  <c:v>1787</c:v>
                </c:pt>
                <c:pt idx="194">
                  <c:v>1786</c:v>
                </c:pt>
                <c:pt idx="195">
                  <c:v>1787</c:v>
                </c:pt>
                <c:pt idx="196">
                  <c:v>1784</c:v>
                </c:pt>
                <c:pt idx="197">
                  <c:v>1781</c:v>
                </c:pt>
                <c:pt idx="198">
                  <c:v>1772</c:v>
                </c:pt>
                <c:pt idx="199">
                  <c:v>1772</c:v>
                </c:pt>
                <c:pt idx="200">
                  <c:v>1771</c:v>
                </c:pt>
                <c:pt idx="201">
                  <c:v>1769</c:v>
                </c:pt>
                <c:pt idx="202">
                  <c:v>1759</c:v>
                </c:pt>
                <c:pt idx="203">
                  <c:v>1752</c:v>
                </c:pt>
                <c:pt idx="204">
                  <c:v>1745</c:v>
                </c:pt>
                <c:pt idx="205">
                  <c:v>1739</c:v>
                </c:pt>
                <c:pt idx="206">
                  <c:v>1727</c:v>
                </c:pt>
                <c:pt idx="207">
                  <c:v>1718</c:v>
                </c:pt>
                <c:pt idx="208">
                  <c:v>1709</c:v>
                </c:pt>
                <c:pt idx="209">
                  <c:v>1697</c:v>
                </c:pt>
                <c:pt idx="210">
                  <c:v>1692</c:v>
                </c:pt>
                <c:pt idx="211">
                  <c:v>1690</c:v>
                </c:pt>
                <c:pt idx="212">
                  <c:v>1679</c:v>
                </c:pt>
                <c:pt idx="213">
                  <c:v>1679</c:v>
                </c:pt>
                <c:pt idx="214">
                  <c:v>1680</c:v>
                </c:pt>
                <c:pt idx="215">
                  <c:v>1674</c:v>
                </c:pt>
                <c:pt idx="216">
                  <c:v>1669</c:v>
                </c:pt>
                <c:pt idx="217">
                  <c:v>1664</c:v>
                </c:pt>
                <c:pt idx="218">
                  <c:v>1660</c:v>
                </c:pt>
                <c:pt idx="219">
                  <c:v>1659</c:v>
                </c:pt>
                <c:pt idx="220">
                  <c:v>1653</c:v>
                </c:pt>
                <c:pt idx="221">
                  <c:v>1655</c:v>
                </c:pt>
                <c:pt idx="222">
                  <c:v>1646</c:v>
                </c:pt>
                <c:pt idx="223">
                  <c:v>1637</c:v>
                </c:pt>
                <c:pt idx="224">
                  <c:v>1638</c:v>
                </c:pt>
                <c:pt idx="225">
                  <c:v>1631</c:v>
                </c:pt>
                <c:pt idx="226">
                  <c:v>1626</c:v>
                </c:pt>
                <c:pt idx="227">
                  <c:v>1619</c:v>
                </c:pt>
                <c:pt idx="228">
                  <c:v>1608</c:v>
                </c:pt>
                <c:pt idx="229">
                  <c:v>1604</c:v>
                </c:pt>
                <c:pt idx="230">
                  <c:v>1596</c:v>
                </c:pt>
                <c:pt idx="231">
                  <c:v>1589</c:v>
                </c:pt>
                <c:pt idx="232">
                  <c:v>1581</c:v>
                </c:pt>
                <c:pt idx="233">
                  <c:v>1578</c:v>
                </c:pt>
                <c:pt idx="234">
                  <c:v>1572</c:v>
                </c:pt>
                <c:pt idx="235">
                  <c:v>1569</c:v>
                </c:pt>
                <c:pt idx="236">
                  <c:v>1565</c:v>
                </c:pt>
                <c:pt idx="237">
                  <c:v>1563</c:v>
                </c:pt>
                <c:pt idx="238">
                  <c:v>1561</c:v>
                </c:pt>
                <c:pt idx="239">
                  <c:v>1562</c:v>
                </c:pt>
                <c:pt idx="240">
                  <c:v>1562</c:v>
                </c:pt>
                <c:pt idx="241">
                  <c:v>1560</c:v>
                </c:pt>
                <c:pt idx="242">
                  <c:v>1558</c:v>
                </c:pt>
                <c:pt idx="243">
                  <c:v>1554</c:v>
                </c:pt>
                <c:pt idx="244">
                  <c:v>1546</c:v>
                </c:pt>
                <c:pt idx="245">
                  <c:v>1541</c:v>
                </c:pt>
                <c:pt idx="246">
                  <c:v>1536</c:v>
                </c:pt>
                <c:pt idx="247">
                  <c:v>1528</c:v>
                </c:pt>
                <c:pt idx="248">
                  <c:v>1521</c:v>
                </c:pt>
                <c:pt idx="249">
                  <c:v>1524</c:v>
                </c:pt>
                <c:pt idx="250">
                  <c:v>1516</c:v>
                </c:pt>
                <c:pt idx="251">
                  <c:v>1512</c:v>
                </c:pt>
                <c:pt idx="252">
                  <c:v>1507</c:v>
                </c:pt>
                <c:pt idx="253">
                  <c:v>1504</c:v>
                </c:pt>
                <c:pt idx="254">
                  <c:v>1500</c:v>
                </c:pt>
                <c:pt idx="255">
                  <c:v>1493</c:v>
                </c:pt>
                <c:pt idx="256">
                  <c:v>1490</c:v>
                </c:pt>
                <c:pt idx="257">
                  <c:v>1484</c:v>
                </c:pt>
                <c:pt idx="258">
                  <c:v>1478</c:v>
                </c:pt>
                <c:pt idx="259">
                  <c:v>1475</c:v>
                </c:pt>
                <c:pt idx="260">
                  <c:v>1472</c:v>
                </c:pt>
                <c:pt idx="261">
                  <c:v>1468</c:v>
                </c:pt>
                <c:pt idx="262">
                  <c:v>1465</c:v>
                </c:pt>
                <c:pt idx="263">
                  <c:v>1464</c:v>
                </c:pt>
                <c:pt idx="264">
                  <c:v>1461</c:v>
                </c:pt>
              </c:numCache>
            </c:numRef>
          </c:yVal>
        </c:ser>
        <c:ser>
          <c:idx val="10"/>
          <c:order val="1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ecalc9f225!$M$1:$M$265</c:f>
              <c:numCache>
                <c:formatCode>0.00E+00</c:formatCode>
                <c:ptCount val="265"/>
                <c:pt idx="0">
                  <c:v>5.6259999999999977</c:v>
                </c:pt>
                <c:pt idx="1">
                  <c:v>20.82</c:v>
                </c:pt>
                <c:pt idx="2">
                  <c:v>80.45</c:v>
                </c:pt>
                <c:pt idx="3">
                  <c:v>96.2</c:v>
                </c:pt>
                <c:pt idx="4">
                  <c:v>80.45</c:v>
                </c:pt>
                <c:pt idx="5">
                  <c:v>77.64</c:v>
                </c:pt>
                <c:pt idx="6">
                  <c:v>79.33</c:v>
                </c:pt>
                <c:pt idx="7">
                  <c:v>78.760000000000005</c:v>
                </c:pt>
                <c:pt idx="8">
                  <c:v>83.26</c:v>
                </c:pt>
                <c:pt idx="9">
                  <c:v>88.33</c:v>
                </c:pt>
                <c:pt idx="10">
                  <c:v>82.7</c:v>
                </c:pt>
                <c:pt idx="11">
                  <c:v>79.33</c:v>
                </c:pt>
                <c:pt idx="12">
                  <c:v>75.39</c:v>
                </c:pt>
                <c:pt idx="13">
                  <c:v>68.64</c:v>
                </c:pt>
                <c:pt idx="14">
                  <c:v>68.64</c:v>
                </c:pt>
                <c:pt idx="15">
                  <c:v>70.89</c:v>
                </c:pt>
                <c:pt idx="16">
                  <c:v>73.14</c:v>
                </c:pt>
                <c:pt idx="17">
                  <c:v>74.83</c:v>
                </c:pt>
                <c:pt idx="18">
                  <c:v>74.260000000000005</c:v>
                </c:pt>
                <c:pt idx="19">
                  <c:v>77.08</c:v>
                </c:pt>
                <c:pt idx="20">
                  <c:v>78.760000000000005</c:v>
                </c:pt>
                <c:pt idx="21">
                  <c:v>81.58</c:v>
                </c:pt>
                <c:pt idx="22">
                  <c:v>82.14</c:v>
                </c:pt>
                <c:pt idx="23">
                  <c:v>77.64</c:v>
                </c:pt>
                <c:pt idx="24">
                  <c:v>76.510000000000005</c:v>
                </c:pt>
                <c:pt idx="25">
                  <c:v>77.64</c:v>
                </c:pt>
                <c:pt idx="26">
                  <c:v>77.08</c:v>
                </c:pt>
                <c:pt idx="27">
                  <c:v>75.39</c:v>
                </c:pt>
                <c:pt idx="28">
                  <c:v>75.39</c:v>
                </c:pt>
                <c:pt idx="29">
                  <c:v>75.39</c:v>
                </c:pt>
                <c:pt idx="30">
                  <c:v>75.95</c:v>
                </c:pt>
                <c:pt idx="31">
                  <c:v>75.95</c:v>
                </c:pt>
                <c:pt idx="32">
                  <c:v>76.510000000000005</c:v>
                </c:pt>
                <c:pt idx="33">
                  <c:v>76.510000000000005</c:v>
                </c:pt>
                <c:pt idx="34">
                  <c:v>75.39</c:v>
                </c:pt>
                <c:pt idx="35">
                  <c:v>74.260000000000005</c:v>
                </c:pt>
                <c:pt idx="36">
                  <c:v>70.89</c:v>
                </c:pt>
                <c:pt idx="37">
                  <c:v>73.7</c:v>
                </c:pt>
                <c:pt idx="38">
                  <c:v>75.39</c:v>
                </c:pt>
                <c:pt idx="39">
                  <c:v>73.7</c:v>
                </c:pt>
                <c:pt idx="40">
                  <c:v>75.39</c:v>
                </c:pt>
                <c:pt idx="41">
                  <c:v>71.45</c:v>
                </c:pt>
                <c:pt idx="42">
                  <c:v>71.45</c:v>
                </c:pt>
                <c:pt idx="43">
                  <c:v>73.14</c:v>
                </c:pt>
                <c:pt idx="44">
                  <c:v>69.760000000000005</c:v>
                </c:pt>
                <c:pt idx="45">
                  <c:v>70.33</c:v>
                </c:pt>
                <c:pt idx="46">
                  <c:v>70.33</c:v>
                </c:pt>
                <c:pt idx="47">
                  <c:v>73.7</c:v>
                </c:pt>
                <c:pt idx="48">
                  <c:v>75.39</c:v>
                </c:pt>
                <c:pt idx="49">
                  <c:v>76.510000000000005</c:v>
                </c:pt>
                <c:pt idx="50">
                  <c:v>73.14</c:v>
                </c:pt>
                <c:pt idx="51">
                  <c:v>74.260000000000005</c:v>
                </c:pt>
                <c:pt idx="52">
                  <c:v>70.33</c:v>
                </c:pt>
                <c:pt idx="53">
                  <c:v>67.510000000000005</c:v>
                </c:pt>
                <c:pt idx="54">
                  <c:v>67.510000000000005</c:v>
                </c:pt>
                <c:pt idx="55">
                  <c:v>68.069999999999993</c:v>
                </c:pt>
                <c:pt idx="56">
                  <c:v>72.010000000000005</c:v>
                </c:pt>
                <c:pt idx="57">
                  <c:v>74.260000000000005</c:v>
                </c:pt>
                <c:pt idx="58">
                  <c:v>73.7</c:v>
                </c:pt>
                <c:pt idx="59">
                  <c:v>73.14</c:v>
                </c:pt>
                <c:pt idx="60">
                  <c:v>77.64</c:v>
                </c:pt>
                <c:pt idx="61">
                  <c:v>83.26</c:v>
                </c:pt>
                <c:pt idx="62">
                  <c:v>87.2</c:v>
                </c:pt>
                <c:pt idx="63">
                  <c:v>91.14</c:v>
                </c:pt>
                <c:pt idx="64">
                  <c:v>97.33</c:v>
                </c:pt>
                <c:pt idx="65">
                  <c:v>103.5</c:v>
                </c:pt>
                <c:pt idx="66">
                  <c:v>110.3</c:v>
                </c:pt>
                <c:pt idx="67">
                  <c:v>117.6</c:v>
                </c:pt>
                <c:pt idx="68">
                  <c:v>125.5</c:v>
                </c:pt>
                <c:pt idx="69">
                  <c:v>131.6</c:v>
                </c:pt>
                <c:pt idx="70">
                  <c:v>137.80000000000001</c:v>
                </c:pt>
                <c:pt idx="71">
                  <c:v>138.4</c:v>
                </c:pt>
                <c:pt idx="72">
                  <c:v>141.19999999999999</c:v>
                </c:pt>
                <c:pt idx="73">
                  <c:v>144.6</c:v>
                </c:pt>
                <c:pt idx="74">
                  <c:v>154.69999999999999</c:v>
                </c:pt>
                <c:pt idx="75">
                  <c:v>163.69999999999999</c:v>
                </c:pt>
                <c:pt idx="76">
                  <c:v>164.8</c:v>
                </c:pt>
                <c:pt idx="77">
                  <c:v>165.4</c:v>
                </c:pt>
                <c:pt idx="78">
                  <c:v>173.3</c:v>
                </c:pt>
                <c:pt idx="79">
                  <c:v>180.6</c:v>
                </c:pt>
                <c:pt idx="80">
                  <c:v>191.8</c:v>
                </c:pt>
                <c:pt idx="81">
                  <c:v>203.1</c:v>
                </c:pt>
                <c:pt idx="82">
                  <c:v>213.2</c:v>
                </c:pt>
                <c:pt idx="83">
                  <c:v>221.7</c:v>
                </c:pt>
                <c:pt idx="84">
                  <c:v>229.5</c:v>
                </c:pt>
                <c:pt idx="85">
                  <c:v>244.7</c:v>
                </c:pt>
                <c:pt idx="86">
                  <c:v>265</c:v>
                </c:pt>
                <c:pt idx="87">
                  <c:v>275.10000000000002</c:v>
                </c:pt>
                <c:pt idx="88">
                  <c:v>290.89999999999986</c:v>
                </c:pt>
                <c:pt idx="89">
                  <c:v>301</c:v>
                </c:pt>
                <c:pt idx="90">
                  <c:v>316.2</c:v>
                </c:pt>
                <c:pt idx="91">
                  <c:v>322.39999999999986</c:v>
                </c:pt>
                <c:pt idx="92">
                  <c:v>335.3</c:v>
                </c:pt>
                <c:pt idx="93">
                  <c:v>346</c:v>
                </c:pt>
                <c:pt idx="94">
                  <c:v>349.4</c:v>
                </c:pt>
                <c:pt idx="95">
                  <c:v>355</c:v>
                </c:pt>
                <c:pt idx="96">
                  <c:v>360.6</c:v>
                </c:pt>
                <c:pt idx="97">
                  <c:v>368.5</c:v>
                </c:pt>
                <c:pt idx="98">
                  <c:v>373.6</c:v>
                </c:pt>
                <c:pt idx="99">
                  <c:v>383.1</c:v>
                </c:pt>
                <c:pt idx="100">
                  <c:v>383.1</c:v>
                </c:pt>
                <c:pt idx="101">
                  <c:v>388.8</c:v>
                </c:pt>
                <c:pt idx="102">
                  <c:v>393.3</c:v>
                </c:pt>
                <c:pt idx="103">
                  <c:v>397.2</c:v>
                </c:pt>
                <c:pt idx="104">
                  <c:v>392.7</c:v>
                </c:pt>
                <c:pt idx="105">
                  <c:v>393.3</c:v>
                </c:pt>
                <c:pt idx="106">
                  <c:v>393.8</c:v>
                </c:pt>
                <c:pt idx="107">
                  <c:v>403.9</c:v>
                </c:pt>
                <c:pt idx="108">
                  <c:v>412.9</c:v>
                </c:pt>
                <c:pt idx="109">
                  <c:v>416.9</c:v>
                </c:pt>
                <c:pt idx="110">
                  <c:v>417.4</c:v>
                </c:pt>
                <c:pt idx="111">
                  <c:v>424.2</c:v>
                </c:pt>
                <c:pt idx="112">
                  <c:v>421.4</c:v>
                </c:pt>
                <c:pt idx="113">
                  <c:v>438.8</c:v>
                </c:pt>
                <c:pt idx="114">
                  <c:v>437.7</c:v>
                </c:pt>
                <c:pt idx="115">
                  <c:v>440</c:v>
                </c:pt>
                <c:pt idx="116">
                  <c:v>440</c:v>
                </c:pt>
                <c:pt idx="117">
                  <c:v>458.5</c:v>
                </c:pt>
                <c:pt idx="118">
                  <c:v>450.6</c:v>
                </c:pt>
                <c:pt idx="119">
                  <c:v>452.3</c:v>
                </c:pt>
                <c:pt idx="120">
                  <c:v>457.4</c:v>
                </c:pt>
                <c:pt idx="121">
                  <c:v>465.8</c:v>
                </c:pt>
                <c:pt idx="122">
                  <c:v>460.8</c:v>
                </c:pt>
                <c:pt idx="123">
                  <c:v>474.8</c:v>
                </c:pt>
                <c:pt idx="124">
                  <c:v>474.3</c:v>
                </c:pt>
                <c:pt idx="125">
                  <c:v>477.6</c:v>
                </c:pt>
                <c:pt idx="126">
                  <c:v>486.6</c:v>
                </c:pt>
                <c:pt idx="127">
                  <c:v>489.5</c:v>
                </c:pt>
                <c:pt idx="128">
                  <c:v>490</c:v>
                </c:pt>
                <c:pt idx="129">
                  <c:v>499.6</c:v>
                </c:pt>
                <c:pt idx="130">
                  <c:v>494</c:v>
                </c:pt>
                <c:pt idx="131">
                  <c:v>506.3</c:v>
                </c:pt>
                <c:pt idx="132">
                  <c:v>508</c:v>
                </c:pt>
                <c:pt idx="133">
                  <c:v>510.3</c:v>
                </c:pt>
                <c:pt idx="134">
                  <c:v>508</c:v>
                </c:pt>
                <c:pt idx="135">
                  <c:v>528.29999999999995</c:v>
                </c:pt>
                <c:pt idx="136">
                  <c:v>543.5</c:v>
                </c:pt>
                <c:pt idx="137">
                  <c:v>537.79999999999995</c:v>
                </c:pt>
                <c:pt idx="138">
                  <c:v>557</c:v>
                </c:pt>
                <c:pt idx="139">
                  <c:v>566.5</c:v>
                </c:pt>
                <c:pt idx="140">
                  <c:v>559.20000000000005</c:v>
                </c:pt>
                <c:pt idx="141">
                  <c:v>569.4</c:v>
                </c:pt>
                <c:pt idx="142">
                  <c:v>589</c:v>
                </c:pt>
                <c:pt idx="143">
                  <c:v>598.6</c:v>
                </c:pt>
                <c:pt idx="144">
                  <c:v>594.70000000000005</c:v>
                </c:pt>
                <c:pt idx="145">
                  <c:v>598.6</c:v>
                </c:pt>
                <c:pt idx="146">
                  <c:v>613.79999999999995</c:v>
                </c:pt>
                <c:pt idx="147">
                  <c:v>614.9</c:v>
                </c:pt>
                <c:pt idx="148">
                  <c:v>620.5</c:v>
                </c:pt>
                <c:pt idx="149">
                  <c:v>621.70000000000005</c:v>
                </c:pt>
                <c:pt idx="150">
                  <c:v>628.4</c:v>
                </c:pt>
                <c:pt idx="151">
                  <c:v>635.20000000000005</c:v>
                </c:pt>
                <c:pt idx="152">
                  <c:v>640.79999999999995</c:v>
                </c:pt>
                <c:pt idx="153">
                  <c:v>665.6</c:v>
                </c:pt>
                <c:pt idx="154">
                  <c:v>670.1</c:v>
                </c:pt>
                <c:pt idx="155">
                  <c:v>668.9</c:v>
                </c:pt>
                <c:pt idx="156">
                  <c:v>663.3</c:v>
                </c:pt>
                <c:pt idx="157">
                  <c:v>680.7</c:v>
                </c:pt>
                <c:pt idx="158">
                  <c:v>679.1</c:v>
                </c:pt>
                <c:pt idx="159">
                  <c:v>677.9</c:v>
                </c:pt>
                <c:pt idx="160">
                  <c:v>694.8</c:v>
                </c:pt>
                <c:pt idx="161">
                  <c:v>698.7</c:v>
                </c:pt>
                <c:pt idx="162">
                  <c:v>705.5</c:v>
                </c:pt>
                <c:pt idx="163">
                  <c:v>716.2</c:v>
                </c:pt>
                <c:pt idx="164">
                  <c:v>724.6</c:v>
                </c:pt>
                <c:pt idx="165">
                  <c:v>733.1</c:v>
                </c:pt>
                <c:pt idx="166">
                  <c:v>735.3</c:v>
                </c:pt>
                <c:pt idx="167">
                  <c:v>740.4</c:v>
                </c:pt>
                <c:pt idx="168">
                  <c:v>742.1</c:v>
                </c:pt>
                <c:pt idx="169">
                  <c:v>755</c:v>
                </c:pt>
                <c:pt idx="170">
                  <c:v>757.3</c:v>
                </c:pt>
                <c:pt idx="171">
                  <c:v>758.9</c:v>
                </c:pt>
                <c:pt idx="172">
                  <c:v>778.6</c:v>
                </c:pt>
                <c:pt idx="173">
                  <c:v>778.1</c:v>
                </c:pt>
                <c:pt idx="174">
                  <c:v>778.1</c:v>
                </c:pt>
                <c:pt idx="175">
                  <c:v>767.9</c:v>
                </c:pt>
                <c:pt idx="176">
                  <c:v>787.6</c:v>
                </c:pt>
                <c:pt idx="177">
                  <c:v>790.5</c:v>
                </c:pt>
                <c:pt idx="178">
                  <c:v>792.1</c:v>
                </c:pt>
                <c:pt idx="179">
                  <c:v>804</c:v>
                </c:pt>
                <c:pt idx="180">
                  <c:v>805.6</c:v>
                </c:pt>
                <c:pt idx="181">
                  <c:v>801.7</c:v>
                </c:pt>
                <c:pt idx="182">
                  <c:v>806.8</c:v>
                </c:pt>
                <c:pt idx="183">
                  <c:v>801.7</c:v>
                </c:pt>
                <c:pt idx="184">
                  <c:v>816.9</c:v>
                </c:pt>
                <c:pt idx="185">
                  <c:v>816.3</c:v>
                </c:pt>
                <c:pt idx="186">
                  <c:v>830.4</c:v>
                </c:pt>
                <c:pt idx="187">
                  <c:v>827.6</c:v>
                </c:pt>
                <c:pt idx="188">
                  <c:v>839.4</c:v>
                </c:pt>
                <c:pt idx="189">
                  <c:v>841.6</c:v>
                </c:pt>
                <c:pt idx="190">
                  <c:v>846.2</c:v>
                </c:pt>
                <c:pt idx="191">
                  <c:v>851.2</c:v>
                </c:pt>
                <c:pt idx="192">
                  <c:v>854</c:v>
                </c:pt>
                <c:pt idx="193">
                  <c:v>859.7</c:v>
                </c:pt>
                <c:pt idx="194">
                  <c:v>853.5</c:v>
                </c:pt>
                <c:pt idx="195">
                  <c:v>859.7</c:v>
                </c:pt>
                <c:pt idx="196">
                  <c:v>866.4</c:v>
                </c:pt>
                <c:pt idx="197">
                  <c:v>870.9</c:v>
                </c:pt>
                <c:pt idx="198">
                  <c:v>874.8</c:v>
                </c:pt>
                <c:pt idx="199">
                  <c:v>875.4</c:v>
                </c:pt>
                <c:pt idx="200">
                  <c:v>879.9</c:v>
                </c:pt>
                <c:pt idx="201">
                  <c:v>885.5</c:v>
                </c:pt>
                <c:pt idx="202">
                  <c:v>891.7</c:v>
                </c:pt>
                <c:pt idx="203">
                  <c:v>891.2</c:v>
                </c:pt>
                <c:pt idx="204">
                  <c:v>891.7</c:v>
                </c:pt>
                <c:pt idx="205">
                  <c:v>891.2</c:v>
                </c:pt>
                <c:pt idx="206">
                  <c:v>890.6</c:v>
                </c:pt>
                <c:pt idx="207">
                  <c:v>904.7</c:v>
                </c:pt>
                <c:pt idx="208">
                  <c:v>905.8</c:v>
                </c:pt>
                <c:pt idx="209">
                  <c:v>904.7</c:v>
                </c:pt>
                <c:pt idx="210">
                  <c:v>910.3</c:v>
                </c:pt>
                <c:pt idx="211">
                  <c:v>918.7</c:v>
                </c:pt>
                <c:pt idx="212">
                  <c:v>931.7</c:v>
                </c:pt>
                <c:pt idx="213">
                  <c:v>930.5</c:v>
                </c:pt>
                <c:pt idx="214">
                  <c:v>942.4</c:v>
                </c:pt>
                <c:pt idx="215">
                  <c:v>946.3</c:v>
                </c:pt>
                <c:pt idx="216">
                  <c:v>953</c:v>
                </c:pt>
                <c:pt idx="217">
                  <c:v>957</c:v>
                </c:pt>
                <c:pt idx="218">
                  <c:v>955.3</c:v>
                </c:pt>
                <c:pt idx="219">
                  <c:v>960.9</c:v>
                </c:pt>
                <c:pt idx="220">
                  <c:v>964.3</c:v>
                </c:pt>
                <c:pt idx="221">
                  <c:v>955.3</c:v>
                </c:pt>
                <c:pt idx="222">
                  <c:v>954.7</c:v>
                </c:pt>
                <c:pt idx="223">
                  <c:v>960.4</c:v>
                </c:pt>
                <c:pt idx="224">
                  <c:v>964.3</c:v>
                </c:pt>
                <c:pt idx="225">
                  <c:v>948</c:v>
                </c:pt>
                <c:pt idx="226">
                  <c:v>956.4</c:v>
                </c:pt>
                <c:pt idx="227">
                  <c:v>949.7</c:v>
                </c:pt>
                <c:pt idx="228">
                  <c:v>946.9</c:v>
                </c:pt>
                <c:pt idx="229">
                  <c:v>951.9</c:v>
                </c:pt>
                <c:pt idx="230">
                  <c:v>962</c:v>
                </c:pt>
                <c:pt idx="231">
                  <c:v>956.4</c:v>
                </c:pt>
                <c:pt idx="232">
                  <c:v>957.5</c:v>
                </c:pt>
                <c:pt idx="233">
                  <c:v>958.1</c:v>
                </c:pt>
                <c:pt idx="234">
                  <c:v>965.4</c:v>
                </c:pt>
                <c:pt idx="235">
                  <c:v>969.4</c:v>
                </c:pt>
                <c:pt idx="236">
                  <c:v>979.5</c:v>
                </c:pt>
                <c:pt idx="237">
                  <c:v>980</c:v>
                </c:pt>
                <c:pt idx="238">
                  <c:v>983.4</c:v>
                </c:pt>
                <c:pt idx="239">
                  <c:v>981.7</c:v>
                </c:pt>
                <c:pt idx="240">
                  <c:v>981.7</c:v>
                </c:pt>
                <c:pt idx="241">
                  <c:v>978.9</c:v>
                </c:pt>
                <c:pt idx="242">
                  <c:v>973.9</c:v>
                </c:pt>
                <c:pt idx="243">
                  <c:v>978.4</c:v>
                </c:pt>
                <c:pt idx="244">
                  <c:v>969.4</c:v>
                </c:pt>
                <c:pt idx="245">
                  <c:v>968.8</c:v>
                </c:pt>
                <c:pt idx="246">
                  <c:v>966.5</c:v>
                </c:pt>
                <c:pt idx="247">
                  <c:v>974.4</c:v>
                </c:pt>
                <c:pt idx="248">
                  <c:v>973.9</c:v>
                </c:pt>
                <c:pt idx="249">
                  <c:v>974.4</c:v>
                </c:pt>
                <c:pt idx="250">
                  <c:v>972.7</c:v>
                </c:pt>
                <c:pt idx="251">
                  <c:v>969.4</c:v>
                </c:pt>
                <c:pt idx="252">
                  <c:v>971</c:v>
                </c:pt>
                <c:pt idx="253">
                  <c:v>968.8</c:v>
                </c:pt>
                <c:pt idx="254">
                  <c:v>965.4</c:v>
                </c:pt>
                <c:pt idx="255">
                  <c:v>966.5</c:v>
                </c:pt>
                <c:pt idx="256">
                  <c:v>966.5</c:v>
                </c:pt>
                <c:pt idx="257">
                  <c:v>960.4</c:v>
                </c:pt>
                <c:pt idx="258">
                  <c:v>967.1</c:v>
                </c:pt>
                <c:pt idx="259">
                  <c:v>968.2</c:v>
                </c:pt>
                <c:pt idx="260">
                  <c:v>968.8</c:v>
                </c:pt>
                <c:pt idx="261">
                  <c:v>973.3</c:v>
                </c:pt>
                <c:pt idx="262">
                  <c:v>974.4</c:v>
                </c:pt>
                <c:pt idx="263">
                  <c:v>974.4</c:v>
                </c:pt>
                <c:pt idx="264">
                  <c:v>982.9</c:v>
                </c:pt>
              </c:numCache>
            </c:numRef>
          </c:yVal>
        </c:ser>
        <c:axId val="34853248"/>
        <c:axId val="34854784"/>
      </c:scatterChart>
      <c:valAx>
        <c:axId val="34853248"/>
        <c:scaling>
          <c:orientation val="minMax"/>
          <c:max val="250"/>
        </c:scaling>
        <c:axPos val="b"/>
        <c:numFmt formatCode="General" sourceLinked="0"/>
        <c:majorTickMark val="in"/>
        <c:tickLblPos val="nextTo"/>
        <c:spPr>
          <a:noFill/>
          <a:ln>
            <a:solidFill>
              <a:schemeClr val="tx1">
                <a:alpha val="90000"/>
              </a:schemeClr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34854784"/>
        <c:crosses val="autoZero"/>
        <c:crossBetween val="midCat"/>
      </c:valAx>
      <c:valAx>
        <c:axId val="34854784"/>
        <c:scaling>
          <c:orientation val="minMax"/>
        </c:scaling>
        <c:axPos val="r"/>
        <c:majorGridlines/>
        <c:numFmt formatCode="0.00E+0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4853248"/>
        <c:crosses val="max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753749024615171"/>
          <c:y val="4.6770905154430914E-2"/>
          <c:w val="0.77813189567520302"/>
          <c:h val="0.8326195683872849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ecalc9f225!$B$1:$B$265</c:f>
              <c:numCache>
                <c:formatCode>0.00E+00</c:formatCode>
                <c:ptCount val="265"/>
                <c:pt idx="0">
                  <c:v>2.017E-2</c:v>
                </c:pt>
                <c:pt idx="1">
                  <c:v>2.1490000000000002E-2</c:v>
                </c:pt>
                <c:pt idx="2">
                  <c:v>1.9610000000000006E-2</c:v>
                </c:pt>
                <c:pt idx="3">
                  <c:v>1.8570000000000003E-2</c:v>
                </c:pt>
                <c:pt idx="4">
                  <c:v>1.8350000000000005E-2</c:v>
                </c:pt>
                <c:pt idx="5">
                  <c:v>1.8169999999999999E-2</c:v>
                </c:pt>
                <c:pt idx="6">
                  <c:v>1.8300000000000007E-2</c:v>
                </c:pt>
                <c:pt idx="7">
                  <c:v>1.8460000000000008E-2</c:v>
                </c:pt>
                <c:pt idx="8">
                  <c:v>1.847E-2</c:v>
                </c:pt>
                <c:pt idx="9">
                  <c:v>1.8460000000000008E-2</c:v>
                </c:pt>
                <c:pt idx="10">
                  <c:v>1.8450000000000001E-2</c:v>
                </c:pt>
                <c:pt idx="11">
                  <c:v>1.8460000000000008E-2</c:v>
                </c:pt>
                <c:pt idx="12">
                  <c:v>1.8460000000000008E-2</c:v>
                </c:pt>
                <c:pt idx="13">
                  <c:v>1.847E-2</c:v>
                </c:pt>
                <c:pt idx="14">
                  <c:v>1.847E-2</c:v>
                </c:pt>
                <c:pt idx="15">
                  <c:v>1.8450000000000001E-2</c:v>
                </c:pt>
                <c:pt idx="16">
                  <c:v>1.8460000000000008E-2</c:v>
                </c:pt>
                <c:pt idx="17">
                  <c:v>1.8450000000000001E-2</c:v>
                </c:pt>
                <c:pt idx="18">
                  <c:v>1.8460000000000008E-2</c:v>
                </c:pt>
                <c:pt idx="19">
                  <c:v>1.8450000000000001E-2</c:v>
                </c:pt>
                <c:pt idx="20">
                  <c:v>1.8450000000000001E-2</c:v>
                </c:pt>
                <c:pt idx="21">
                  <c:v>1.8440000000000008E-2</c:v>
                </c:pt>
                <c:pt idx="22">
                  <c:v>1.8440000000000008E-2</c:v>
                </c:pt>
                <c:pt idx="23">
                  <c:v>1.8429999999999998E-2</c:v>
                </c:pt>
                <c:pt idx="24">
                  <c:v>1.8419999999999999E-2</c:v>
                </c:pt>
                <c:pt idx="25">
                  <c:v>1.8429999999999998E-2</c:v>
                </c:pt>
                <c:pt idx="26">
                  <c:v>1.8419999999999999E-2</c:v>
                </c:pt>
                <c:pt idx="27">
                  <c:v>1.8409999999999999E-2</c:v>
                </c:pt>
                <c:pt idx="28">
                  <c:v>1.8409999999999999E-2</c:v>
                </c:pt>
                <c:pt idx="29">
                  <c:v>1.839E-2</c:v>
                </c:pt>
                <c:pt idx="30">
                  <c:v>1.8400000000000007E-2</c:v>
                </c:pt>
                <c:pt idx="31">
                  <c:v>1.839E-2</c:v>
                </c:pt>
                <c:pt idx="32">
                  <c:v>1.8409999999999999E-2</c:v>
                </c:pt>
                <c:pt idx="33">
                  <c:v>1.8419999999999999E-2</c:v>
                </c:pt>
                <c:pt idx="34">
                  <c:v>1.8450000000000001E-2</c:v>
                </c:pt>
                <c:pt idx="35">
                  <c:v>1.8450000000000001E-2</c:v>
                </c:pt>
                <c:pt idx="36">
                  <c:v>1.847E-2</c:v>
                </c:pt>
                <c:pt idx="37">
                  <c:v>1.8489999999999999E-2</c:v>
                </c:pt>
                <c:pt idx="38">
                  <c:v>1.8499999999999999E-2</c:v>
                </c:pt>
                <c:pt idx="39">
                  <c:v>1.8489999999999999E-2</c:v>
                </c:pt>
                <c:pt idx="40">
                  <c:v>1.847E-2</c:v>
                </c:pt>
                <c:pt idx="41">
                  <c:v>1.8440000000000008E-2</c:v>
                </c:pt>
                <c:pt idx="42">
                  <c:v>1.8440000000000008E-2</c:v>
                </c:pt>
                <c:pt idx="43">
                  <c:v>1.8400000000000007E-2</c:v>
                </c:pt>
                <c:pt idx="44">
                  <c:v>1.8409999999999999E-2</c:v>
                </c:pt>
                <c:pt idx="45">
                  <c:v>1.8419999999999999E-2</c:v>
                </c:pt>
                <c:pt idx="46">
                  <c:v>1.8460000000000008E-2</c:v>
                </c:pt>
                <c:pt idx="47">
                  <c:v>1.8440000000000008E-2</c:v>
                </c:pt>
                <c:pt idx="48">
                  <c:v>1.8480000000000007E-2</c:v>
                </c:pt>
                <c:pt idx="49">
                  <c:v>1.8489999999999999E-2</c:v>
                </c:pt>
                <c:pt idx="50">
                  <c:v>1.8519999999999998E-2</c:v>
                </c:pt>
                <c:pt idx="51">
                  <c:v>1.8530000000000001E-2</c:v>
                </c:pt>
                <c:pt idx="52">
                  <c:v>1.8530000000000001E-2</c:v>
                </c:pt>
                <c:pt idx="53">
                  <c:v>1.8509999999999999E-2</c:v>
                </c:pt>
                <c:pt idx="54">
                  <c:v>1.8530000000000001E-2</c:v>
                </c:pt>
                <c:pt idx="55">
                  <c:v>1.8530000000000001E-2</c:v>
                </c:pt>
                <c:pt idx="56">
                  <c:v>1.8530000000000001E-2</c:v>
                </c:pt>
                <c:pt idx="57">
                  <c:v>1.8519999999999998E-2</c:v>
                </c:pt>
                <c:pt idx="58">
                  <c:v>1.847E-2</c:v>
                </c:pt>
                <c:pt idx="59">
                  <c:v>1.8409999999999999E-2</c:v>
                </c:pt>
                <c:pt idx="60">
                  <c:v>1.8339999999999999E-2</c:v>
                </c:pt>
                <c:pt idx="61">
                  <c:v>1.8310000000000003E-2</c:v>
                </c:pt>
                <c:pt idx="62">
                  <c:v>1.8310000000000003E-2</c:v>
                </c:pt>
                <c:pt idx="63">
                  <c:v>1.8270000000000005E-2</c:v>
                </c:pt>
                <c:pt idx="64">
                  <c:v>1.8259999999999998E-2</c:v>
                </c:pt>
                <c:pt idx="65">
                  <c:v>1.8239999999999999E-2</c:v>
                </c:pt>
                <c:pt idx="66">
                  <c:v>1.8220000000000007E-2</c:v>
                </c:pt>
                <c:pt idx="67">
                  <c:v>1.821E-2</c:v>
                </c:pt>
                <c:pt idx="68">
                  <c:v>1.8230000000000003E-2</c:v>
                </c:pt>
                <c:pt idx="69">
                  <c:v>1.8220000000000007E-2</c:v>
                </c:pt>
                <c:pt idx="70">
                  <c:v>1.821E-2</c:v>
                </c:pt>
                <c:pt idx="71">
                  <c:v>1.8200000000000008E-2</c:v>
                </c:pt>
                <c:pt idx="72">
                  <c:v>1.8180000000000009E-2</c:v>
                </c:pt>
                <c:pt idx="73">
                  <c:v>1.8169999999999999E-2</c:v>
                </c:pt>
                <c:pt idx="74">
                  <c:v>1.8110000000000001E-2</c:v>
                </c:pt>
                <c:pt idx="75">
                  <c:v>1.8069999999999999E-2</c:v>
                </c:pt>
                <c:pt idx="76">
                  <c:v>1.8069999999999999E-2</c:v>
                </c:pt>
                <c:pt idx="77">
                  <c:v>1.8079999999999999E-2</c:v>
                </c:pt>
                <c:pt idx="78">
                  <c:v>1.8100000000000008E-2</c:v>
                </c:pt>
                <c:pt idx="79">
                  <c:v>1.8089999999999998E-2</c:v>
                </c:pt>
                <c:pt idx="80">
                  <c:v>1.8100000000000008E-2</c:v>
                </c:pt>
                <c:pt idx="81">
                  <c:v>1.813E-2</c:v>
                </c:pt>
                <c:pt idx="82">
                  <c:v>1.8169999999999999E-2</c:v>
                </c:pt>
                <c:pt idx="83">
                  <c:v>1.8159999999999999E-2</c:v>
                </c:pt>
                <c:pt idx="84">
                  <c:v>1.8159999999999999E-2</c:v>
                </c:pt>
                <c:pt idx="85">
                  <c:v>1.8169999999999999E-2</c:v>
                </c:pt>
                <c:pt idx="86">
                  <c:v>1.8190000000000001E-2</c:v>
                </c:pt>
                <c:pt idx="87">
                  <c:v>1.821E-2</c:v>
                </c:pt>
                <c:pt idx="88">
                  <c:v>1.8220000000000007E-2</c:v>
                </c:pt>
                <c:pt idx="89">
                  <c:v>1.8230000000000003E-2</c:v>
                </c:pt>
                <c:pt idx="90">
                  <c:v>1.8270000000000005E-2</c:v>
                </c:pt>
                <c:pt idx="91">
                  <c:v>1.8290000000000001E-2</c:v>
                </c:pt>
                <c:pt idx="92">
                  <c:v>1.8290000000000001E-2</c:v>
                </c:pt>
                <c:pt idx="93">
                  <c:v>1.8259999999999998E-2</c:v>
                </c:pt>
                <c:pt idx="94">
                  <c:v>1.8270000000000005E-2</c:v>
                </c:pt>
                <c:pt idx="95">
                  <c:v>1.8290000000000001E-2</c:v>
                </c:pt>
                <c:pt idx="96">
                  <c:v>1.8300000000000007E-2</c:v>
                </c:pt>
                <c:pt idx="97">
                  <c:v>1.8329999999999999E-2</c:v>
                </c:pt>
                <c:pt idx="98">
                  <c:v>1.8329999999999999E-2</c:v>
                </c:pt>
                <c:pt idx="99">
                  <c:v>1.8319999999999999E-2</c:v>
                </c:pt>
                <c:pt idx="100">
                  <c:v>1.8319999999999999E-2</c:v>
                </c:pt>
                <c:pt idx="101">
                  <c:v>1.8300000000000007E-2</c:v>
                </c:pt>
                <c:pt idx="102">
                  <c:v>1.8300000000000007E-2</c:v>
                </c:pt>
                <c:pt idx="103">
                  <c:v>1.8290000000000001E-2</c:v>
                </c:pt>
                <c:pt idx="104">
                  <c:v>1.8259999999999998E-2</c:v>
                </c:pt>
                <c:pt idx="105">
                  <c:v>1.8259999999999998E-2</c:v>
                </c:pt>
                <c:pt idx="106">
                  <c:v>1.8249999999999999E-2</c:v>
                </c:pt>
                <c:pt idx="107">
                  <c:v>1.8120000000000008E-2</c:v>
                </c:pt>
                <c:pt idx="108">
                  <c:v>1.7899999999999999E-2</c:v>
                </c:pt>
                <c:pt idx="109">
                  <c:v>1.797E-2</c:v>
                </c:pt>
                <c:pt idx="110">
                  <c:v>1.8220000000000007E-2</c:v>
                </c:pt>
                <c:pt idx="111">
                  <c:v>1.7979999999999999E-2</c:v>
                </c:pt>
                <c:pt idx="112">
                  <c:v>1.8249999999999999E-2</c:v>
                </c:pt>
                <c:pt idx="113">
                  <c:v>1.7239999999999998E-2</c:v>
                </c:pt>
                <c:pt idx="114">
                  <c:v>1.7090000000000001E-2</c:v>
                </c:pt>
                <c:pt idx="115">
                  <c:v>1.6879999999999999E-2</c:v>
                </c:pt>
                <c:pt idx="116">
                  <c:v>1.7229999999999999E-2</c:v>
                </c:pt>
                <c:pt idx="117">
                  <c:v>1.6700000000000007E-2</c:v>
                </c:pt>
                <c:pt idx="118">
                  <c:v>1.6809999999999999E-2</c:v>
                </c:pt>
                <c:pt idx="119">
                  <c:v>1.6400000000000001E-2</c:v>
                </c:pt>
                <c:pt idx="120">
                  <c:v>1.6340000000000007E-2</c:v>
                </c:pt>
                <c:pt idx="121">
                  <c:v>1.5859999999999999E-2</c:v>
                </c:pt>
                <c:pt idx="122">
                  <c:v>1.5630000000000005E-2</c:v>
                </c:pt>
                <c:pt idx="123">
                  <c:v>1.5290000000000003E-2</c:v>
                </c:pt>
                <c:pt idx="124">
                  <c:v>1.5160000000000003E-2</c:v>
                </c:pt>
                <c:pt idx="125">
                  <c:v>1.4930000000000001E-2</c:v>
                </c:pt>
                <c:pt idx="126">
                  <c:v>1.4880000000000001E-2</c:v>
                </c:pt>
                <c:pt idx="127">
                  <c:v>1.4619999999999998E-2</c:v>
                </c:pt>
                <c:pt idx="128">
                  <c:v>1.461E-2</c:v>
                </c:pt>
                <c:pt idx="129">
                  <c:v>1.4409999999999996E-2</c:v>
                </c:pt>
                <c:pt idx="130">
                  <c:v>1.4480000000000003E-2</c:v>
                </c:pt>
                <c:pt idx="131">
                  <c:v>1.4250000000000001E-2</c:v>
                </c:pt>
                <c:pt idx="132">
                  <c:v>1.4160000000000001E-2</c:v>
                </c:pt>
                <c:pt idx="133">
                  <c:v>1.3979999999999998E-2</c:v>
                </c:pt>
                <c:pt idx="134">
                  <c:v>1.4100000000000001E-2</c:v>
                </c:pt>
                <c:pt idx="135">
                  <c:v>1.3729999999999999E-2</c:v>
                </c:pt>
                <c:pt idx="136">
                  <c:v>1.3630000000000001E-2</c:v>
                </c:pt>
                <c:pt idx="137">
                  <c:v>1.3440000000000004E-2</c:v>
                </c:pt>
                <c:pt idx="138">
                  <c:v>1.3339999999999998E-2</c:v>
                </c:pt>
                <c:pt idx="139">
                  <c:v>1.3169999999999999E-2</c:v>
                </c:pt>
                <c:pt idx="140">
                  <c:v>1.3160000000000005E-2</c:v>
                </c:pt>
                <c:pt idx="141">
                  <c:v>1.2940000000000004E-2</c:v>
                </c:pt>
                <c:pt idx="142">
                  <c:v>1.2900000000000003E-2</c:v>
                </c:pt>
                <c:pt idx="143">
                  <c:v>1.2659999999999998E-2</c:v>
                </c:pt>
                <c:pt idx="144">
                  <c:v>1.2579999999999994E-2</c:v>
                </c:pt>
                <c:pt idx="145">
                  <c:v>1.247E-2</c:v>
                </c:pt>
                <c:pt idx="146">
                  <c:v>1.242E-2</c:v>
                </c:pt>
                <c:pt idx="147">
                  <c:v>1.2300000000000004E-2</c:v>
                </c:pt>
                <c:pt idx="148">
                  <c:v>1.2400000000000001E-2</c:v>
                </c:pt>
                <c:pt idx="149">
                  <c:v>1.204E-2</c:v>
                </c:pt>
                <c:pt idx="150">
                  <c:v>1.1970000000000001E-2</c:v>
                </c:pt>
                <c:pt idx="151">
                  <c:v>1.1920000000000007E-2</c:v>
                </c:pt>
                <c:pt idx="152">
                  <c:v>1.1769999999999999E-2</c:v>
                </c:pt>
                <c:pt idx="153">
                  <c:v>1.1760000000000005E-2</c:v>
                </c:pt>
                <c:pt idx="154">
                  <c:v>1.1740000000000006E-2</c:v>
                </c:pt>
                <c:pt idx="155">
                  <c:v>1.1750000000000003E-2</c:v>
                </c:pt>
                <c:pt idx="156">
                  <c:v>1.1560000000000004E-2</c:v>
                </c:pt>
                <c:pt idx="157">
                  <c:v>1.1290000000000001E-2</c:v>
                </c:pt>
                <c:pt idx="158">
                  <c:v>1.123E-2</c:v>
                </c:pt>
                <c:pt idx="159">
                  <c:v>1.1100000000000004E-2</c:v>
                </c:pt>
                <c:pt idx="160">
                  <c:v>1.1070000000000003E-2</c:v>
                </c:pt>
                <c:pt idx="161">
                  <c:v>1.085E-2</c:v>
                </c:pt>
                <c:pt idx="162">
                  <c:v>1.077E-2</c:v>
                </c:pt>
                <c:pt idx="163">
                  <c:v>1.0630000000000001E-2</c:v>
                </c:pt>
                <c:pt idx="164">
                  <c:v>1.055E-2</c:v>
                </c:pt>
                <c:pt idx="165">
                  <c:v>1.0440000000000001E-2</c:v>
                </c:pt>
                <c:pt idx="166">
                  <c:v>1.0370000000000001E-2</c:v>
                </c:pt>
                <c:pt idx="167">
                  <c:v>1.027E-2</c:v>
                </c:pt>
                <c:pt idx="168">
                  <c:v>1.0189999999999998E-2</c:v>
                </c:pt>
                <c:pt idx="169">
                  <c:v>1.004E-2</c:v>
                </c:pt>
                <c:pt idx="170">
                  <c:v>9.9910000000000068E-3</c:v>
                </c:pt>
                <c:pt idx="171">
                  <c:v>9.8720000000000075E-3</c:v>
                </c:pt>
                <c:pt idx="172">
                  <c:v>9.9180000000000049E-3</c:v>
                </c:pt>
                <c:pt idx="173">
                  <c:v>9.7410000000000014E-3</c:v>
                </c:pt>
                <c:pt idx="174">
                  <c:v>9.6970000000000008E-3</c:v>
                </c:pt>
                <c:pt idx="175">
                  <c:v>9.6410000000000003E-3</c:v>
                </c:pt>
                <c:pt idx="176">
                  <c:v>9.5270000000000007E-3</c:v>
                </c:pt>
                <c:pt idx="177">
                  <c:v>9.3760000000000041E-3</c:v>
                </c:pt>
                <c:pt idx="178">
                  <c:v>9.3550000000000091E-3</c:v>
                </c:pt>
                <c:pt idx="179">
                  <c:v>9.3160000000000066E-3</c:v>
                </c:pt>
                <c:pt idx="180">
                  <c:v>9.2170000000000012E-3</c:v>
                </c:pt>
                <c:pt idx="181">
                  <c:v>9.1960000000000028E-3</c:v>
                </c:pt>
                <c:pt idx="182">
                  <c:v>9.1280000000000007E-3</c:v>
                </c:pt>
                <c:pt idx="183">
                  <c:v>9.055000000000004E-3</c:v>
                </c:pt>
                <c:pt idx="184">
                  <c:v>8.9870000000000054E-3</c:v>
                </c:pt>
                <c:pt idx="185">
                  <c:v>8.8880000000000035E-3</c:v>
                </c:pt>
                <c:pt idx="186">
                  <c:v>8.8720000000000066E-3</c:v>
                </c:pt>
                <c:pt idx="187">
                  <c:v>8.7300000000000034E-3</c:v>
                </c:pt>
                <c:pt idx="188">
                  <c:v>8.8160000000000061E-3</c:v>
                </c:pt>
                <c:pt idx="189">
                  <c:v>8.6850000000000035E-3</c:v>
                </c:pt>
                <c:pt idx="190">
                  <c:v>8.6590000000000035E-3</c:v>
                </c:pt>
                <c:pt idx="191">
                  <c:v>8.5620000000000054E-3</c:v>
                </c:pt>
                <c:pt idx="192">
                  <c:v>8.4490000000000051E-3</c:v>
                </c:pt>
                <c:pt idx="193">
                  <c:v>8.4210000000000049E-3</c:v>
                </c:pt>
                <c:pt idx="194">
                  <c:v>8.3680000000000039E-3</c:v>
                </c:pt>
                <c:pt idx="195">
                  <c:v>8.3740000000000047E-3</c:v>
                </c:pt>
                <c:pt idx="196">
                  <c:v>8.4000000000000047E-3</c:v>
                </c:pt>
                <c:pt idx="197">
                  <c:v>8.2590000000000042E-3</c:v>
                </c:pt>
                <c:pt idx="198">
                  <c:v>8.187000000000005E-3</c:v>
                </c:pt>
                <c:pt idx="199">
                  <c:v>8.1590000000000031E-3</c:v>
                </c:pt>
                <c:pt idx="200">
                  <c:v>8.1590000000000031E-3</c:v>
                </c:pt>
                <c:pt idx="201">
                  <c:v>8.1000000000000048E-3</c:v>
                </c:pt>
                <c:pt idx="202">
                  <c:v>7.9800000000000027E-3</c:v>
                </c:pt>
                <c:pt idx="203">
                  <c:v>7.9330000000000043E-3</c:v>
                </c:pt>
                <c:pt idx="204">
                  <c:v>7.8849999999999996E-3</c:v>
                </c:pt>
                <c:pt idx="205">
                  <c:v>7.8759999999999993E-3</c:v>
                </c:pt>
                <c:pt idx="206">
                  <c:v>7.8200000000000023E-3</c:v>
                </c:pt>
                <c:pt idx="207">
                  <c:v>7.7860000000000039E-3</c:v>
                </c:pt>
                <c:pt idx="208">
                  <c:v>7.7240000000000017E-3</c:v>
                </c:pt>
                <c:pt idx="209">
                  <c:v>7.6620000000000004E-3</c:v>
                </c:pt>
                <c:pt idx="210">
                  <c:v>7.5830000000000021E-3</c:v>
                </c:pt>
                <c:pt idx="211">
                  <c:v>7.5310000000000038E-3</c:v>
                </c:pt>
                <c:pt idx="212">
                  <c:v>7.4710000000000037E-3</c:v>
                </c:pt>
                <c:pt idx="213">
                  <c:v>7.4510000000000036E-3</c:v>
                </c:pt>
                <c:pt idx="214">
                  <c:v>7.4100000000000034E-3</c:v>
                </c:pt>
                <c:pt idx="215">
                  <c:v>7.3260000000000018E-3</c:v>
                </c:pt>
                <c:pt idx="216">
                  <c:v>7.3140000000000002E-3</c:v>
                </c:pt>
                <c:pt idx="217">
                  <c:v>7.2130000000000024E-3</c:v>
                </c:pt>
                <c:pt idx="218">
                  <c:v>7.2249999999999997E-3</c:v>
                </c:pt>
                <c:pt idx="219">
                  <c:v>7.1980000000000004E-3</c:v>
                </c:pt>
                <c:pt idx="220">
                  <c:v>7.1289999999999999E-3</c:v>
                </c:pt>
                <c:pt idx="221">
                  <c:v>7.1180000000000002E-3</c:v>
                </c:pt>
                <c:pt idx="222">
                  <c:v>7.1120000000000003E-3</c:v>
                </c:pt>
                <c:pt idx="223">
                  <c:v>6.9960000000000022E-3</c:v>
                </c:pt>
                <c:pt idx="224">
                  <c:v>7.0160000000000023E-3</c:v>
                </c:pt>
                <c:pt idx="225">
                  <c:v>6.9910000000000024E-3</c:v>
                </c:pt>
                <c:pt idx="226">
                  <c:v>6.9360000000000038E-3</c:v>
                </c:pt>
                <c:pt idx="227">
                  <c:v>6.8849999999999996E-3</c:v>
                </c:pt>
                <c:pt idx="228">
                  <c:v>6.8400000000000015E-3</c:v>
                </c:pt>
                <c:pt idx="229">
                  <c:v>6.7430000000000025E-3</c:v>
                </c:pt>
                <c:pt idx="230">
                  <c:v>6.6880000000000021E-3</c:v>
                </c:pt>
                <c:pt idx="231">
                  <c:v>6.6410000000000019E-3</c:v>
                </c:pt>
                <c:pt idx="232">
                  <c:v>6.648000000000002E-3</c:v>
                </c:pt>
                <c:pt idx="233">
                  <c:v>6.596000000000002E-3</c:v>
                </c:pt>
                <c:pt idx="234">
                  <c:v>6.5279999999999999E-3</c:v>
                </c:pt>
                <c:pt idx="235">
                  <c:v>6.5470000000000016E-3</c:v>
                </c:pt>
                <c:pt idx="236">
                  <c:v>6.4660000000000021E-3</c:v>
                </c:pt>
                <c:pt idx="237">
                  <c:v>6.4290000000000024E-3</c:v>
                </c:pt>
                <c:pt idx="238">
                  <c:v>6.4030000000000024E-3</c:v>
                </c:pt>
                <c:pt idx="239">
                  <c:v>6.4190000000000037E-3</c:v>
                </c:pt>
                <c:pt idx="240">
                  <c:v>6.3990000000000019E-3</c:v>
                </c:pt>
                <c:pt idx="241">
                  <c:v>6.3660000000000019E-3</c:v>
                </c:pt>
                <c:pt idx="242">
                  <c:v>6.380000000000002E-3</c:v>
                </c:pt>
                <c:pt idx="243">
                  <c:v>6.3229999999999996E-3</c:v>
                </c:pt>
                <c:pt idx="244">
                  <c:v>6.3179999999999998E-3</c:v>
                </c:pt>
                <c:pt idx="245">
                  <c:v>6.2790000000000025E-3</c:v>
                </c:pt>
                <c:pt idx="246">
                  <c:v>6.2450000000000023E-3</c:v>
                </c:pt>
                <c:pt idx="247">
                  <c:v>6.1460000000000022E-3</c:v>
                </c:pt>
                <c:pt idx="248">
                  <c:v>6.0959999999999999E-3</c:v>
                </c:pt>
                <c:pt idx="249">
                  <c:v>6.1110000000000018E-3</c:v>
                </c:pt>
                <c:pt idx="250">
                  <c:v>6.0590000000000019E-3</c:v>
                </c:pt>
                <c:pt idx="251">
                  <c:v>6.0030000000000023E-3</c:v>
                </c:pt>
                <c:pt idx="252">
                  <c:v>5.9760000000000039E-3</c:v>
                </c:pt>
                <c:pt idx="253">
                  <c:v>5.9690000000000021E-3</c:v>
                </c:pt>
                <c:pt idx="254">
                  <c:v>5.9770000000000023E-3</c:v>
                </c:pt>
                <c:pt idx="255">
                  <c:v>5.9560000000000021E-3</c:v>
                </c:pt>
                <c:pt idx="256">
                  <c:v>5.9190000000000024E-3</c:v>
                </c:pt>
                <c:pt idx="257">
                  <c:v>5.8609999999999999E-3</c:v>
                </c:pt>
                <c:pt idx="258">
                  <c:v>5.8370000000000019E-3</c:v>
                </c:pt>
                <c:pt idx="259">
                  <c:v>5.7320000000000019E-3</c:v>
                </c:pt>
                <c:pt idx="260">
                  <c:v>5.7510000000000018E-3</c:v>
                </c:pt>
                <c:pt idx="261">
                  <c:v>5.7470000000000021E-3</c:v>
                </c:pt>
                <c:pt idx="262">
                  <c:v>5.7270000000000003E-3</c:v>
                </c:pt>
                <c:pt idx="263">
                  <c:v>5.7130000000000019E-3</c:v>
                </c:pt>
                <c:pt idx="264">
                  <c:v>5.6829999999999997E-3</c:v>
                </c:pt>
              </c:numCache>
            </c:numRef>
          </c:yVal>
          <c:smooth val="1"/>
        </c:ser>
        <c:ser>
          <c:idx val="1"/>
          <c:order val="1"/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ecalc9f225!$C$1:$C$265</c:f>
              <c:numCache>
                <c:formatCode>0.00E+00</c:formatCode>
                <c:ptCount val="265"/>
                <c:pt idx="0">
                  <c:v>1.8849999999999999E-2</c:v>
                </c:pt>
                <c:pt idx="1">
                  <c:v>2.2680000000000009E-2</c:v>
                </c:pt>
                <c:pt idx="2">
                  <c:v>2.2950000000000002E-2</c:v>
                </c:pt>
                <c:pt idx="3">
                  <c:v>2.342E-2</c:v>
                </c:pt>
                <c:pt idx="4">
                  <c:v>2.3769999999999993E-2</c:v>
                </c:pt>
                <c:pt idx="5">
                  <c:v>2.4040000000000002E-2</c:v>
                </c:pt>
                <c:pt idx="6">
                  <c:v>2.4319999999999998E-2</c:v>
                </c:pt>
                <c:pt idx="7">
                  <c:v>2.4660000000000001E-2</c:v>
                </c:pt>
                <c:pt idx="8">
                  <c:v>2.4670000000000008E-2</c:v>
                </c:pt>
                <c:pt idx="9">
                  <c:v>2.4930000000000001E-2</c:v>
                </c:pt>
                <c:pt idx="10">
                  <c:v>2.4890000000000002E-2</c:v>
                </c:pt>
                <c:pt idx="11">
                  <c:v>2.4629999999999999E-2</c:v>
                </c:pt>
                <c:pt idx="12">
                  <c:v>2.477E-2</c:v>
                </c:pt>
                <c:pt idx="13">
                  <c:v>2.4810000000000002E-2</c:v>
                </c:pt>
                <c:pt idx="14">
                  <c:v>2.4650000000000002E-2</c:v>
                </c:pt>
                <c:pt idx="15">
                  <c:v>2.4640000000000002E-2</c:v>
                </c:pt>
                <c:pt idx="16">
                  <c:v>2.4640000000000002E-2</c:v>
                </c:pt>
                <c:pt idx="17">
                  <c:v>2.461E-2</c:v>
                </c:pt>
                <c:pt idx="18">
                  <c:v>2.4600000000000007E-2</c:v>
                </c:pt>
                <c:pt idx="19">
                  <c:v>2.4640000000000002E-2</c:v>
                </c:pt>
                <c:pt idx="20">
                  <c:v>2.4580000000000001E-2</c:v>
                </c:pt>
                <c:pt idx="21">
                  <c:v>2.4369999999999992E-2</c:v>
                </c:pt>
                <c:pt idx="22">
                  <c:v>2.4369999999999992E-2</c:v>
                </c:pt>
                <c:pt idx="23">
                  <c:v>2.4359999999999993E-2</c:v>
                </c:pt>
                <c:pt idx="24">
                  <c:v>2.4369999999999992E-2</c:v>
                </c:pt>
                <c:pt idx="25">
                  <c:v>2.4399999999999998E-2</c:v>
                </c:pt>
                <c:pt idx="26">
                  <c:v>2.4460000000000006E-2</c:v>
                </c:pt>
                <c:pt idx="27">
                  <c:v>2.4389999999999998E-2</c:v>
                </c:pt>
                <c:pt idx="28">
                  <c:v>2.4210000000000002E-2</c:v>
                </c:pt>
                <c:pt idx="29">
                  <c:v>2.41E-2</c:v>
                </c:pt>
                <c:pt idx="30">
                  <c:v>2.4059999999999998E-2</c:v>
                </c:pt>
                <c:pt idx="31">
                  <c:v>2.4109999999999999E-2</c:v>
                </c:pt>
                <c:pt idx="32">
                  <c:v>2.426E-2</c:v>
                </c:pt>
                <c:pt idx="33">
                  <c:v>2.4469999999999999E-2</c:v>
                </c:pt>
                <c:pt idx="34">
                  <c:v>2.4590000000000001E-2</c:v>
                </c:pt>
                <c:pt idx="35">
                  <c:v>2.4629999999999999E-2</c:v>
                </c:pt>
                <c:pt idx="36">
                  <c:v>2.4709999999999999E-2</c:v>
                </c:pt>
                <c:pt idx="37">
                  <c:v>2.4749999999999998E-2</c:v>
                </c:pt>
                <c:pt idx="38">
                  <c:v>2.4759999999999997E-2</c:v>
                </c:pt>
                <c:pt idx="39">
                  <c:v>2.4670000000000008E-2</c:v>
                </c:pt>
                <c:pt idx="40">
                  <c:v>2.4810000000000002E-2</c:v>
                </c:pt>
                <c:pt idx="41">
                  <c:v>2.494E-2</c:v>
                </c:pt>
                <c:pt idx="42">
                  <c:v>2.4850000000000001E-2</c:v>
                </c:pt>
                <c:pt idx="43">
                  <c:v>2.494E-2</c:v>
                </c:pt>
                <c:pt idx="44">
                  <c:v>2.496E-2</c:v>
                </c:pt>
                <c:pt idx="45">
                  <c:v>2.495E-2</c:v>
                </c:pt>
                <c:pt idx="46">
                  <c:v>2.511E-2</c:v>
                </c:pt>
                <c:pt idx="47">
                  <c:v>2.5330000000000002E-2</c:v>
                </c:pt>
                <c:pt idx="48">
                  <c:v>2.5530000000000011E-2</c:v>
                </c:pt>
                <c:pt idx="49">
                  <c:v>2.5569999999999999E-2</c:v>
                </c:pt>
                <c:pt idx="50">
                  <c:v>2.554E-2</c:v>
                </c:pt>
                <c:pt idx="51">
                  <c:v>2.546E-2</c:v>
                </c:pt>
                <c:pt idx="52">
                  <c:v>2.5420000000000002E-2</c:v>
                </c:pt>
                <c:pt idx="53">
                  <c:v>2.511E-2</c:v>
                </c:pt>
                <c:pt idx="54">
                  <c:v>2.478E-2</c:v>
                </c:pt>
                <c:pt idx="55">
                  <c:v>2.4570000000000002E-2</c:v>
                </c:pt>
                <c:pt idx="56">
                  <c:v>2.4519999999999997E-2</c:v>
                </c:pt>
                <c:pt idx="57">
                  <c:v>2.4280000000000006E-2</c:v>
                </c:pt>
                <c:pt idx="58">
                  <c:v>2.4050000000000002E-2</c:v>
                </c:pt>
                <c:pt idx="59">
                  <c:v>2.3680000000000007E-2</c:v>
                </c:pt>
                <c:pt idx="60">
                  <c:v>2.3480000000000001E-2</c:v>
                </c:pt>
                <c:pt idx="61">
                  <c:v>2.3159999999999997E-2</c:v>
                </c:pt>
                <c:pt idx="62">
                  <c:v>2.2700000000000001E-2</c:v>
                </c:pt>
                <c:pt idx="63">
                  <c:v>2.2140000000000007E-2</c:v>
                </c:pt>
                <c:pt idx="64">
                  <c:v>2.1700000000000001E-2</c:v>
                </c:pt>
                <c:pt idx="65">
                  <c:v>2.1310000000000006E-2</c:v>
                </c:pt>
                <c:pt idx="66">
                  <c:v>2.0969999999999999E-2</c:v>
                </c:pt>
                <c:pt idx="67">
                  <c:v>2.0480000000000002E-2</c:v>
                </c:pt>
                <c:pt idx="68">
                  <c:v>2.0000000000000007E-2</c:v>
                </c:pt>
                <c:pt idx="69">
                  <c:v>1.9390000000000004E-2</c:v>
                </c:pt>
                <c:pt idx="70">
                  <c:v>1.8890000000000001E-2</c:v>
                </c:pt>
                <c:pt idx="71">
                  <c:v>1.8429999999999998E-2</c:v>
                </c:pt>
                <c:pt idx="72">
                  <c:v>1.8010000000000005E-2</c:v>
                </c:pt>
                <c:pt idx="73">
                  <c:v>1.7440000000000001E-2</c:v>
                </c:pt>
                <c:pt idx="74">
                  <c:v>1.6879999999999999E-2</c:v>
                </c:pt>
                <c:pt idx="75">
                  <c:v>1.6700000000000007E-2</c:v>
                </c:pt>
                <c:pt idx="76">
                  <c:v>1.6590000000000001E-2</c:v>
                </c:pt>
                <c:pt idx="77">
                  <c:v>1.6370000000000003E-2</c:v>
                </c:pt>
                <c:pt idx="78">
                  <c:v>1.6139999999999998E-2</c:v>
                </c:pt>
                <c:pt idx="79">
                  <c:v>1.5949999999999999E-2</c:v>
                </c:pt>
                <c:pt idx="80">
                  <c:v>1.5650000000000001E-2</c:v>
                </c:pt>
                <c:pt idx="81">
                  <c:v>1.5279999999999995E-2</c:v>
                </c:pt>
                <c:pt idx="82">
                  <c:v>1.495E-2</c:v>
                </c:pt>
                <c:pt idx="83">
                  <c:v>1.4540000000000001E-2</c:v>
                </c:pt>
                <c:pt idx="84">
                  <c:v>1.4119999999999994E-2</c:v>
                </c:pt>
                <c:pt idx="85">
                  <c:v>1.3600000000000004E-2</c:v>
                </c:pt>
                <c:pt idx="86">
                  <c:v>1.311E-2</c:v>
                </c:pt>
                <c:pt idx="87">
                  <c:v>1.2620000000000001E-2</c:v>
                </c:pt>
                <c:pt idx="88">
                  <c:v>1.217E-2</c:v>
                </c:pt>
                <c:pt idx="89">
                  <c:v>1.1790000000000004E-2</c:v>
                </c:pt>
                <c:pt idx="90">
                  <c:v>1.1379999999999998E-2</c:v>
                </c:pt>
                <c:pt idx="91">
                  <c:v>1.0900000000000003E-2</c:v>
                </c:pt>
                <c:pt idx="92">
                  <c:v>1.031E-2</c:v>
                </c:pt>
                <c:pt idx="93">
                  <c:v>9.7340000000000013E-3</c:v>
                </c:pt>
                <c:pt idx="94">
                  <c:v>9.3560000000000084E-3</c:v>
                </c:pt>
                <c:pt idx="95">
                  <c:v>9.1590000000000039E-3</c:v>
                </c:pt>
                <c:pt idx="96">
                  <c:v>9.0200000000000002E-3</c:v>
                </c:pt>
                <c:pt idx="97">
                  <c:v>8.9110000000000023E-3</c:v>
                </c:pt>
                <c:pt idx="98">
                  <c:v>8.7940000000000015E-3</c:v>
                </c:pt>
                <c:pt idx="99">
                  <c:v>8.6860000000000027E-3</c:v>
                </c:pt>
                <c:pt idx="100">
                  <c:v>8.5240000000000003E-3</c:v>
                </c:pt>
                <c:pt idx="101">
                  <c:v>8.3070000000000054E-3</c:v>
                </c:pt>
                <c:pt idx="102">
                  <c:v>8.1740000000000024E-3</c:v>
                </c:pt>
                <c:pt idx="103">
                  <c:v>7.9780000000000042E-3</c:v>
                </c:pt>
                <c:pt idx="104">
                  <c:v>7.7750000000000024E-3</c:v>
                </c:pt>
                <c:pt idx="105">
                  <c:v>7.640000000000001E-3</c:v>
                </c:pt>
                <c:pt idx="106">
                  <c:v>7.641000000000002E-3</c:v>
                </c:pt>
                <c:pt idx="107">
                  <c:v>7.7049999999999992E-3</c:v>
                </c:pt>
                <c:pt idx="108">
                  <c:v>7.6290000000000012E-3</c:v>
                </c:pt>
                <c:pt idx="109">
                  <c:v>7.4490000000000025E-3</c:v>
                </c:pt>
                <c:pt idx="110">
                  <c:v>7.1650000000000004E-3</c:v>
                </c:pt>
                <c:pt idx="111">
                  <c:v>7.0639999999999991E-3</c:v>
                </c:pt>
                <c:pt idx="112">
                  <c:v>7.0790000000000037E-3</c:v>
                </c:pt>
                <c:pt idx="113">
                  <c:v>7.0350000000000022E-3</c:v>
                </c:pt>
                <c:pt idx="114">
                  <c:v>6.8100000000000009E-3</c:v>
                </c:pt>
                <c:pt idx="115">
                  <c:v>6.7480000000000023E-3</c:v>
                </c:pt>
                <c:pt idx="116">
                  <c:v>6.9240000000000013E-3</c:v>
                </c:pt>
                <c:pt idx="117">
                  <c:v>6.827999999999999E-3</c:v>
                </c:pt>
                <c:pt idx="118">
                  <c:v>7.086000000000002E-3</c:v>
                </c:pt>
                <c:pt idx="119">
                  <c:v>7.1300000000000018E-3</c:v>
                </c:pt>
                <c:pt idx="120">
                  <c:v>7.4320000000000028E-3</c:v>
                </c:pt>
                <c:pt idx="121">
                  <c:v>7.5530000000000024E-3</c:v>
                </c:pt>
                <c:pt idx="122">
                  <c:v>7.8650000000000022E-3</c:v>
                </c:pt>
                <c:pt idx="123">
                  <c:v>8.1550000000000043E-3</c:v>
                </c:pt>
                <c:pt idx="124">
                  <c:v>8.6870000000000003E-3</c:v>
                </c:pt>
                <c:pt idx="125">
                  <c:v>8.8370000000000028E-3</c:v>
                </c:pt>
                <c:pt idx="126">
                  <c:v>9.3130000000000036E-3</c:v>
                </c:pt>
                <c:pt idx="127">
                  <c:v>9.4960000000000062E-3</c:v>
                </c:pt>
                <c:pt idx="128">
                  <c:v>9.8300000000000054E-3</c:v>
                </c:pt>
                <c:pt idx="129">
                  <c:v>1.001E-2</c:v>
                </c:pt>
                <c:pt idx="130">
                  <c:v>9.8960000000000038E-3</c:v>
                </c:pt>
                <c:pt idx="131">
                  <c:v>9.7620000000000033E-3</c:v>
                </c:pt>
                <c:pt idx="132">
                  <c:v>9.7350000000000006E-3</c:v>
                </c:pt>
                <c:pt idx="133">
                  <c:v>9.6650000000000034E-3</c:v>
                </c:pt>
                <c:pt idx="134">
                  <c:v>9.6240000000000006E-3</c:v>
                </c:pt>
                <c:pt idx="135">
                  <c:v>9.388000000000004E-3</c:v>
                </c:pt>
                <c:pt idx="136">
                  <c:v>9.2800000000000001E-3</c:v>
                </c:pt>
                <c:pt idx="137">
                  <c:v>9.4130000000000047E-3</c:v>
                </c:pt>
                <c:pt idx="138">
                  <c:v>9.4040000000000026E-3</c:v>
                </c:pt>
                <c:pt idx="139">
                  <c:v>9.4060000000000064E-3</c:v>
                </c:pt>
                <c:pt idx="140">
                  <c:v>9.3680000000000048E-3</c:v>
                </c:pt>
                <c:pt idx="141">
                  <c:v>9.2720000000000042E-3</c:v>
                </c:pt>
                <c:pt idx="142">
                  <c:v>9.2170000000000012E-3</c:v>
                </c:pt>
                <c:pt idx="143">
                  <c:v>9.1620000000000035E-3</c:v>
                </c:pt>
                <c:pt idx="144">
                  <c:v>9.0820000000000033E-3</c:v>
                </c:pt>
                <c:pt idx="145">
                  <c:v>9.1610000000000025E-3</c:v>
                </c:pt>
                <c:pt idx="146">
                  <c:v>9.139000000000003E-3</c:v>
                </c:pt>
                <c:pt idx="147">
                  <c:v>9.2400000000000034E-3</c:v>
                </c:pt>
                <c:pt idx="148">
                  <c:v>9.4550000000000085E-3</c:v>
                </c:pt>
                <c:pt idx="149">
                  <c:v>9.7450000000000002E-3</c:v>
                </c:pt>
                <c:pt idx="150">
                  <c:v>9.8090000000000069E-3</c:v>
                </c:pt>
                <c:pt idx="151">
                  <c:v>9.9160000000000064E-3</c:v>
                </c:pt>
                <c:pt idx="152">
                  <c:v>9.814000000000005E-3</c:v>
                </c:pt>
                <c:pt idx="153">
                  <c:v>9.9020000000000045E-3</c:v>
                </c:pt>
                <c:pt idx="154">
                  <c:v>9.7110000000000026E-3</c:v>
                </c:pt>
                <c:pt idx="155">
                  <c:v>9.4560000000000061E-3</c:v>
                </c:pt>
                <c:pt idx="156">
                  <c:v>9.2710000000000049E-3</c:v>
                </c:pt>
                <c:pt idx="157">
                  <c:v>9.2439999999999987E-3</c:v>
                </c:pt>
                <c:pt idx="158">
                  <c:v>8.9610000000000054E-3</c:v>
                </c:pt>
                <c:pt idx="159">
                  <c:v>8.6920000000000035E-3</c:v>
                </c:pt>
                <c:pt idx="160">
                  <c:v>8.5630000000000064E-3</c:v>
                </c:pt>
                <c:pt idx="161">
                  <c:v>8.4130000000000038E-3</c:v>
                </c:pt>
                <c:pt idx="162">
                  <c:v>8.2309999999999987E-3</c:v>
                </c:pt>
                <c:pt idx="163">
                  <c:v>7.9970000000000024E-3</c:v>
                </c:pt>
                <c:pt idx="164">
                  <c:v>7.8909999999999987E-3</c:v>
                </c:pt>
                <c:pt idx="165">
                  <c:v>7.9140000000000044E-3</c:v>
                </c:pt>
                <c:pt idx="166">
                  <c:v>7.9210000000000044E-3</c:v>
                </c:pt>
                <c:pt idx="167">
                  <c:v>7.8970000000000012E-3</c:v>
                </c:pt>
                <c:pt idx="168">
                  <c:v>7.8530000000000023E-3</c:v>
                </c:pt>
                <c:pt idx="169">
                  <c:v>7.792000000000002E-3</c:v>
                </c:pt>
                <c:pt idx="170">
                  <c:v>7.7390000000000037E-3</c:v>
                </c:pt>
                <c:pt idx="171">
                  <c:v>7.8250000000000004E-3</c:v>
                </c:pt>
                <c:pt idx="172">
                  <c:v>7.9520000000000025E-3</c:v>
                </c:pt>
                <c:pt idx="173">
                  <c:v>8.0800000000000038E-3</c:v>
                </c:pt>
                <c:pt idx="174">
                  <c:v>8.1460000000000005E-3</c:v>
                </c:pt>
                <c:pt idx="175">
                  <c:v>8.2640000000000005E-3</c:v>
                </c:pt>
                <c:pt idx="176">
                  <c:v>8.3380000000000034E-3</c:v>
                </c:pt>
                <c:pt idx="177">
                  <c:v>8.4260000000000047E-3</c:v>
                </c:pt>
                <c:pt idx="178">
                  <c:v>8.377000000000006E-3</c:v>
                </c:pt>
                <c:pt idx="179">
                  <c:v>8.2760000000000004E-3</c:v>
                </c:pt>
                <c:pt idx="180">
                  <c:v>8.2489999999999994E-3</c:v>
                </c:pt>
                <c:pt idx="181">
                  <c:v>8.1120000000000029E-3</c:v>
                </c:pt>
                <c:pt idx="182">
                  <c:v>8.123E-3</c:v>
                </c:pt>
                <c:pt idx="183">
                  <c:v>8.153000000000004E-3</c:v>
                </c:pt>
                <c:pt idx="184">
                  <c:v>8.1130000000000022E-3</c:v>
                </c:pt>
                <c:pt idx="185">
                  <c:v>8.1120000000000029E-3</c:v>
                </c:pt>
                <c:pt idx="186">
                  <c:v>8.0130000000000028E-3</c:v>
                </c:pt>
                <c:pt idx="187">
                  <c:v>7.8800000000000033E-3</c:v>
                </c:pt>
                <c:pt idx="188">
                  <c:v>7.9000000000000042E-3</c:v>
                </c:pt>
                <c:pt idx="189">
                  <c:v>8.0930000000000047E-3</c:v>
                </c:pt>
                <c:pt idx="190">
                  <c:v>8.0340000000000012E-3</c:v>
                </c:pt>
                <c:pt idx="191">
                  <c:v>8.180000000000005E-3</c:v>
                </c:pt>
                <c:pt idx="192">
                  <c:v>8.2510000000000049E-3</c:v>
                </c:pt>
                <c:pt idx="193">
                  <c:v>8.3210000000000003E-3</c:v>
                </c:pt>
                <c:pt idx="194">
                  <c:v>8.4650000000000072E-3</c:v>
                </c:pt>
                <c:pt idx="195">
                  <c:v>8.6600000000000028E-3</c:v>
                </c:pt>
                <c:pt idx="196">
                  <c:v>8.6400000000000001E-3</c:v>
                </c:pt>
                <c:pt idx="197">
                  <c:v>8.7100000000000025E-3</c:v>
                </c:pt>
                <c:pt idx="198">
                  <c:v>8.5020000000000043E-3</c:v>
                </c:pt>
                <c:pt idx="199">
                  <c:v>8.5640000000000074E-3</c:v>
                </c:pt>
                <c:pt idx="200">
                  <c:v>8.6090000000000038E-3</c:v>
                </c:pt>
                <c:pt idx="201">
                  <c:v>8.6860000000000027E-3</c:v>
                </c:pt>
                <c:pt idx="202">
                  <c:v>8.4890000000000035E-3</c:v>
                </c:pt>
                <c:pt idx="203">
                  <c:v>8.4310000000000027E-3</c:v>
                </c:pt>
                <c:pt idx="204">
                  <c:v>8.3310000000000068E-3</c:v>
                </c:pt>
                <c:pt idx="205">
                  <c:v>8.3920000000000054E-3</c:v>
                </c:pt>
                <c:pt idx="206">
                  <c:v>8.2020000000000027E-3</c:v>
                </c:pt>
                <c:pt idx="207">
                  <c:v>8.0250000000000026E-3</c:v>
                </c:pt>
                <c:pt idx="208">
                  <c:v>7.895000000000001E-3</c:v>
                </c:pt>
                <c:pt idx="209">
                  <c:v>7.6830000000000023E-3</c:v>
                </c:pt>
                <c:pt idx="210">
                  <c:v>7.6779999999999999E-3</c:v>
                </c:pt>
                <c:pt idx="211">
                  <c:v>7.7979999999999994E-3</c:v>
                </c:pt>
                <c:pt idx="212">
                  <c:v>7.6500000000000014E-3</c:v>
                </c:pt>
                <c:pt idx="213">
                  <c:v>7.7660000000000021E-3</c:v>
                </c:pt>
                <c:pt idx="214">
                  <c:v>7.9340000000000035E-3</c:v>
                </c:pt>
                <c:pt idx="215">
                  <c:v>7.9930000000000036E-3</c:v>
                </c:pt>
                <c:pt idx="216">
                  <c:v>7.9939999999999994E-3</c:v>
                </c:pt>
                <c:pt idx="217">
                  <c:v>7.9740000000000037E-3</c:v>
                </c:pt>
                <c:pt idx="218">
                  <c:v>8.0040000000000007E-3</c:v>
                </c:pt>
                <c:pt idx="219">
                  <c:v>8.1600000000000041E-3</c:v>
                </c:pt>
                <c:pt idx="220">
                  <c:v>8.1410000000000007E-3</c:v>
                </c:pt>
                <c:pt idx="221">
                  <c:v>8.2560000000000047E-3</c:v>
                </c:pt>
                <c:pt idx="222">
                  <c:v>8.1090000000000051E-3</c:v>
                </c:pt>
                <c:pt idx="223">
                  <c:v>7.9180000000000032E-3</c:v>
                </c:pt>
                <c:pt idx="224">
                  <c:v>8.0490000000000006E-3</c:v>
                </c:pt>
                <c:pt idx="225">
                  <c:v>7.9860000000000035E-3</c:v>
                </c:pt>
                <c:pt idx="226">
                  <c:v>7.894E-3</c:v>
                </c:pt>
                <c:pt idx="227">
                  <c:v>7.799000000000003E-3</c:v>
                </c:pt>
                <c:pt idx="228">
                  <c:v>7.5720000000000032E-3</c:v>
                </c:pt>
                <c:pt idx="229">
                  <c:v>7.563000000000002E-3</c:v>
                </c:pt>
                <c:pt idx="230">
                  <c:v>7.4270000000000004E-3</c:v>
                </c:pt>
                <c:pt idx="231">
                  <c:v>7.3990000000000019E-3</c:v>
                </c:pt>
                <c:pt idx="232">
                  <c:v>7.2000000000000024E-3</c:v>
                </c:pt>
                <c:pt idx="233">
                  <c:v>7.1560000000000018E-3</c:v>
                </c:pt>
                <c:pt idx="234">
                  <c:v>7.1580000000000003E-3</c:v>
                </c:pt>
                <c:pt idx="235">
                  <c:v>7.2310000000000031E-3</c:v>
                </c:pt>
                <c:pt idx="236">
                  <c:v>7.2380000000000022E-3</c:v>
                </c:pt>
                <c:pt idx="237">
                  <c:v>7.3110000000000024E-3</c:v>
                </c:pt>
                <c:pt idx="238">
                  <c:v>7.3450000000000017E-3</c:v>
                </c:pt>
                <c:pt idx="239">
                  <c:v>7.4160000000000042E-3</c:v>
                </c:pt>
                <c:pt idx="240">
                  <c:v>7.4880000000000025E-3</c:v>
                </c:pt>
                <c:pt idx="241">
                  <c:v>7.5020000000000017E-3</c:v>
                </c:pt>
                <c:pt idx="242">
                  <c:v>7.5070000000000015E-3</c:v>
                </c:pt>
                <c:pt idx="243">
                  <c:v>7.5249999999999996E-3</c:v>
                </c:pt>
                <c:pt idx="244">
                  <c:v>7.4950000000000025E-3</c:v>
                </c:pt>
                <c:pt idx="245">
                  <c:v>7.4590000000000038E-3</c:v>
                </c:pt>
                <c:pt idx="246">
                  <c:v>7.3900000000000007E-3</c:v>
                </c:pt>
                <c:pt idx="247">
                  <c:v>7.2320000000000023E-3</c:v>
                </c:pt>
                <c:pt idx="248">
                  <c:v>7.0900000000000026E-3</c:v>
                </c:pt>
                <c:pt idx="249">
                  <c:v>7.3120000000000025E-3</c:v>
                </c:pt>
                <c:pt idx="250">
                  <c:v>7.2249999999999997E-3</c:v>
                </c:pt>
                <c:pt idx="251">
                  <c:v>7.2500000000000021E-3</c:v>
                </c:pt>
                <c:pt idx="252">
                  <c:v>7.1400000000000014E-3</c:v>
                </c:pt>
                <c:pt idx="253">
                  <c:v>7.1569999999999993E-3</c:v>
                </c:pt>
                <c:pt idx="254">
                  <c:v>7.1220000000000007E-3</c:v>
                </c:pt>
                <c:pt idx="255">
                  <c:v>7.0170000000000015E-3</c:v>
                </c:pt>
                <c:pt idx="256">
                  <c:v>7.0760000000000033E-3</c:v>
                </c:pt>
                <c:pt idx="257">
                  <c:v>7.0070000000000011E-3</c:v>
                </c:pt>
                <c:pt idx="258">
                  <c:v>6.9310000000000031E-3</c:v>
                </c:pt>
                <c:pt idx="259">
                  <c:v>6.9850000000000025E-3</c:v>
                </c:pt>
                <c:pt idx="260">
                  <c:v>7.0130000000000019E-3</c:v>
                </c:pt>
                <c:pt idx="261">
                  <c:v>6.9720000000000042E-3</c:v>
                </c:pt>
                <c:pt idx="262">
                  <c:v>6.9920000000000017E-3</c:v>
                </c:pt>
                <c:pt idx="263">
                  <c:v>7.0390000000000019E-3</c:v>
                </c:pt>
                <c:pt idx="264">
                  <c:v>7.0590000000000019E-3</c:v>
                </c:pt>
              </c:numCache>
            </c:numRef>
          </c:yVal>
          <c:smooth val="1"/>
        </c:ser>
        <c:axId val="34923648"/>
        <c:axId val="34925184"/>
      </c:scatterChart>
      <c:valAx>
        <c:axId val="34923648"/>
        <c:scaling>
          <c:orientation val="minMax"/>
          <c:max val="250"/>
          <c:min val="0"/>
        </c:scaling>
        <c:axPos val="b"/>
        <c:numFmt formatCode="General" sourceLinked="0"/>
        <c:majorTickMark val="in"/>
        <c:tickLblPos val="nextTo"/>
        <c:spPr>
          <a:ln>
            <a:solidFill>
              <a:schemeClr val="tx1"/>
            </a:solidFill>
          </a:ln>
        </c:spPr>
        <c:crossAx val="34925184"/>
        <c:crosses val="autoZero"/>
        <c:crossBetween val="midCat"/>
      </c:valAx>
      <c:valAx>
        <c:axId val="34925184"/>
        <c:scaling>
          <c:orientation val="minMax"/>
        </c:scaling>
        <c:axPos val="r"/>
        <c:majorGridlines>
          <c:spPr>
            <a:ln w="12700" cmpd="sng">
              <a:solidFill>
                <a:schemeClr val="tx1"/>
              </a:solidFill>
            </a:ln>
          </c:spPr>
        </c:majorGridlines>
        <c:numFmt formatCode="General" sourceLinked="0"/>
        <c:tickLblPos val="nextTo"/>
        <c:crossAx val="34923648"/>
        <c:crosses val="max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43580F6C-EAEA-418E-8F82-07A6C8695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7E9E716D-84EF-4A79-B0CB-FA73B8592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05B5-F7D2-4850-9849-C9CC2BC7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FF5-7301-4D22-84CA-725760EA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C505-DBE7-4A4C-87DC-E15779DED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6BBE-88C2-4E99-AB8D-601F4998E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A71B-6182-4CFF-BEDD-AC62CFE2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8D1E4-0D77-4E40-8AFD-A1E73F66A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5539-4A36-41DD-A72B-E9B458A6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8CC9-40A4-430A-A8EB-7B6AC9602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B4D5-C036-4A6F-91FE-E3194F290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2019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1800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2000" b="1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 b="1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 b="1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 b="1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67D6-3A25-4A8E-B1FF-DE078E77A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3A62-155E-4948-BECB-188A33873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4D0B-646D-407D-9A39-624EB9B45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D034-AF43-4DA9-B97A-F967BF0B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433E-9F4E-4EA3-A8A8-4DA70FCE9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19BF-F444-4B8C-8B16-797DADF3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1A361-6805-48A0-A0AF-700B322C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6634D-38A6-46F5-B825-8BAF428E1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284C-0A5C-4387-9A67-A559564E6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200" b="1"/>
            </a:lvl1pPr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9A2B-415D-4836-B826-93BA7A55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b="1"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DAAB-3C5D-4525-B6F9-A00158AE0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F68B-9203-4825-B909-C4EF1D829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015A0-0EC9-44FF-AE71-FCFBF173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CB62-D1A3-41A9-850E-DAC59C30A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A7B52-8143-46C4-A4CF-F6B83F339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F097-2B48-4C12-9227-7CEB8497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37F6-CD50-44B1-BCE3-309A7394F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C24FE-1EE1-4066-A8D0-10DEBDA94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AD1CCD-A147-4915-9DDA-4BB89B548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  <p:sldLayoutId id="214748372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E8E725-FCA1-42DF-9F00-2B8FF910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90" name="Picture 23" descr="FNAL_logo_sm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6" descr="mu-symbol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map-091203a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  <p:sldLayoutId id="214748373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 b="1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rgbClr val="C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4F98E7-693F-4633-B423-5F446DE0DDE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813" y="1987550"/>
            <a:ext cx="7904162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Neutrino Factory Front End (IDS)</a:t>
            </a:r>
            <a:br>
              <a:rPr lang="en-US" sz="2800" b="1" dirty="0" smtClean="0"/>
            </a:br>
            <a:r>
              <a:rPr lang="en-US" sz="2800" b="1" dirty="0" smtClean="0"/>
              <a:t>and Variations-Status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450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David Neuffer</a:t>
            </a:r>
          </a:p>
          <a:p>
            <a:pPr eaLnBrk="1" hangingPunct="1"/>
            <a:r>
              <a:rPr lang="en-US" sz="2000" smtClean="0"/>
              <a:t>C. Rogers, G. Prior, P. Snopok, C. Yoshikawa, A. Alekou 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1800" smtClean="0"/>
              <a:t>September 2011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Chicane + absorber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4584700" cy="5524500"/>
          </a:xfrm>
        </p:spPr>
        <p:txBody>
          <a:bodyPr/>
          <a:lstStyle/>
          <a:p>
            <a:r>
              <a:rPr lang="en-US" smtClean="0"/>
              <a:t>Chicane effect:</a:t>
            </a:r>
          </a:p>
          <a:p>
            <a:pPr lvl="1"/>
            <a:r>
              <a:rPr lang="en-US" smtClean="0"/>
              <a:t>P &gt; ~500MeV/c  are lost</a:t>
            </a:r>
          </a:p>
          <a:p>
            <a:pPr lvl="1"/>
            <a:r>
              <a:rPr lang="en-US" smtClean="0"/>
              <a:t>P &lt; ~500MeV pass through</a:t>
            </a:r>
          </a:p>
          <a:p>
            <a:pPr lvl="2"/>
            <a:r>
              <a:rPr lang="en-US" smtClean="0"/>
              <a:t>displaced by ~1.1m</a:t>
            </a:r>
          </a:p>
          <a:p>
            <a:pPr lvl="1"/>
            <a:r>
              <a:rPr lang="en-US" smtClean="0"/>
              <a:t>Nominal Path length increased by only 8cm</a:t>
            </a:r>
          </a:p>
          <a:p>
            <a:pPr lvl="2"/>
            <a:r>
              <a:rPr lang="en-US" smtClean="0"/>
              <a:t>orbits perturbed </a:t>
            </a:r>
          </a:p>
          <a:p>
            <a:pPr lvl="2"/>
            <a:endParaRPr lang="en-US" smtClean="0"/>
          </a:p>
          <a:p>
            <a:r>
              <a:rPr lang="en-US" smtClean="0"/>
              <a:t>absorber effect</a:t>
            </a:r>
          </a:p>
          <a:p>
            <a:pPr lvl="1"/>
            <a:r>
              <a:rPr lang="en-US" smtClean="0"/>
              <a:t>removes low energy particles</a:t>
            </a:r>
          </a:p>
          <a:p>
            <a:pPr lvl="2"/>
            <a:r>
              <a:rPr lang="en-US" smtClean="0"/>
              <a:t>designed to remove protons</a:t>
            </a:r>
          </a:p>
          <a:p>
            <a:pPr lvl="1"/>
            <a:r>
              <a:rPr lang="en-US" smtClean="0"/>
              <a:t>distorts energy distribution</a:t>
            </a:r>
          </a:p>
          <a:p>
            <a:pPr lvl="2"/>
            <a:r>
              <a:rPr lang="en-US" smtClean="0"/>
              <a:t>energy phase-rotation distorted; must be rematched 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64DDD6-DD11-47A8-A163-1A1A3547A5A8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781050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150" y="3094038"/>
            <a:ext cx="30670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 End with Absorber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55863"/>
            <a:ext cx="7772400" cy="3868737"/>
          </a:xfrm>
        </p:spPr>
        <p:txBody>
          <a:bodyPr/>
          <a:lstStyle/>
          <a:p>
            <a:pPr>
              <a:defRPr/>
            </a:pPr>
            <a:r>
              <a:rPr lang="en-US" dirty="0"/>
              <a:t>with absorber</a:t>
            </a:r>
          </a:p>
          <a:p>
            <a:pPr lvl="2">
              <a:defRPr/>
            </a:pPr>
            <a:r>
              <a:rPr lang="en-US" dirty="0"/>
              <a:t>particle 1-270 MeV/c</a:t>
            </a:r>
          </a:p>
          <a:p>
            <a:pPr lvl="2">
              <a:defRPr/>
            </a:pPr>
            <a:r>
              <a:rPr lang="en-US" dirty="0"/>
              <a:t>particle 2-185 MeV/c</a:t>
            </a:r>
          </a:p>
          <a:p>
            <a:pPr lvl="1">
              <a:defRPr/>
            </a:pPr>
            <a:r>
              <a:rPr lang="en-US" dirty="0"/>
              <a:t>absorber at  29m</a:t>
            </a:r>
          </a:p>
          <a:p>
            <a:pPr lvl="2">
              <a:defRPr/>
            </a:pPr>
            <a:r>
              <a:rPr lang="en-US" dirty="0"/>
              <a:t>10cm Be</a:t>
            </a:r>
          </a:p>
          <a:p>
            <a:pPr lvl="2">
              <a:defRPr/>
            </a:pPr>
            <a:r>
              <a:rPr lang="en-US" dirty="0"/>
              <a:t>particle 1-237 MeV/c</a:t>
            </a:r>
          </a:p>
          <a:p>
            <a:pPr lvl="2">
              <a:defRPr/>
            </a:pPr>
            <a:r>
              <a:rPr lang="en-US" dirty="0"/>
              <a:t>particle 2-144 MeV/c</a:t>
            </a:r>
          </a:p>
          <a:p>
            <a:pPr lvl="1">
              <a:defRPr/>
            </a:pPr>
            <a:r>
              <a:rPr lang="en-US" dirty="0"/>
              <a:t>Bunch N=10 </a:t>
            </a:r>
          </a:p>
          <a:p>
            <a:pPr lvl="1">
              <a:defRPr/>
            </a:pPr>
            <a:r>
              <a:rPr lang="en-US" dirty="0"/>
              <a:t>Rotate N=10.04</a:t>
            </a:r>
          </a:p>
          <a:p>
            <a:pPr lvl="1">
              <a:defRPr/>
            </a:pPr>
            <a:r>
              <a:rPr lang="en-US" dirty="0"/>
              <a:t>Cool -201.25MHz</a:t>
            </a:r>
          </a:p>
          <a:p>
            <a:pPr lvl="2">
              <a:defRPr/>
            </a:pPr>
            <a:r>
              <a:rPr lang="en-US" dirty="0" err="1"/>
              <a:t>p</a:t>
            </a:r>
            <a:r>
              <a:rPr lang="en-US" baseline="-25000" dirty="0" err="1"/>
              <a:t>ref</a:t>
            </a:r>
            <a:r>
              <a:rPr lang="en-US" dirty="0"/>
              <a:t>=230 MeV/c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3011" name="AutoShape 5"/>
          <p:cNvSpPr>
            <a:spLocks noChangeAspect="1" noChangeArrowheads="1"/>
          </p:cNvSpPr>
          <p:nvPr/>
        </p:nvSpPr>
        <p:spPr bwMode="auto">
          <a:xfrm>
            <a:off x="471488" y="819150"/>
            <a:ext cx="8453437" cy="156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143000" y="2119313"/>
            <a:ext cx="671513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18.9 m</a:t>
            </a:r>
            <a:endParaRPr lang="en-US" sz="1200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3103563" y="2098675"/>
            <a:ext cx="1008062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~39.5m</a:t>
            </a:r>
            <a:endParaRPr lang="en-US" sz="1200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808038" y="1560513"/>
            <a:ext cx="4476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/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1143000" y="1784350"/>
            <a:ext cx="7826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/>
          </a:p>
        </p:txBody>
      </p:sp>
      <p:sp>
        <p:nvSpPr>
          <p:cNvPr id="43016" name="AutoShape 10"/>
          <p:cNvSpPr>
            <a:spLocks noChangeArrowheads="1"/>
          </p:cNvSpPr>
          <p:nvPr/>
        </p:nvSpPr>
        <p:spPr bwMode="auto">
          <a:xfrm>
            <a:off x="808038" y="1225550"/>
            <a:ext cx="334962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>
            <a:off x="471488" y="1214438"/>
            <a:ext cx="336550" cy="122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 rot="1196606">
            <a:off x="811213" y="1317625"/>
            <a:ext cx="223837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19" name="AutoShape 13"/>
          <p:cNvSpPr>
            <a:spLocks noChangeArrowheads="1"/>
          </p:cNvSpPr>
          <p:nvPr/>
        </p:nvSpPr>
        <p:spPr bwMode="auto">
          <a:xfrm>
            <a:off x="1031875" y="1225550"/>
            <a:ext cx="111125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20" name="AutoShape 14"/>
          <p:cNvSpPr>
            <a:spLocks noChangeArrowheads="1"/>
          </p:cNvSpPr>
          <p:nvPr/>
        </p:nvSpPr>
        <p:spPr bwMode="auto">
          <a:xfrm>
            <a:off x="1703388" y="100171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21" name="Freeform 15"/>
          <p:cNvSpPr>
            <a:spLocks/>
          </p:cNvSpPr>
          <p:nvPr/>
        </p:nvSpPr>
        <p:spPr bwMode="auto">
          <a:xfrm>
            <a:off x="1143000" y="1001713"/>
            <a:ext cx="560388" cy="241300"/>
          </a:xfrm>
          <a:custGeom>
            <a:avLst/>
            <a:gdLst>
              <a:gd name="T0" fmla="*/ 0 w 720"/>
              <a:gd name="T1" fmla="*/ 72650 h 390"/>
              <a:gd name="T2" fmla="*/ 89436 w 720"/>
              <a:gd name="T3" fmla="*/ 72650 h 390"/>
              <a:gd name="T4" fmla="*/ 267532 w 720"/>
              <a:gd name="T5" fmla="*/ 36015 h 390"/>
              <a:gd name="T6" fmla="*/ 357746 w 720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90"/>
              <a:gd name="T14" fmla="*/ 720 w 720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Freeform 16"/>
          <p:cNvSpPr>
            <a:spLocks/>
          </p:cNvSpPr>
          <p:nvPr/>
        </p:nvSpPr>
        <p:spPr bwMode="auto">
          <a:xfrm>
            <a:off x="1143000" y="1524000"/>
            <a:ext cx="560388" cy="260350"/>
          </a:xfrm>
          <a:custGeom>
            <a:avLst/>
            <a:gdLst>
              <a:gd name="T0" fmla="*/ 0 w 720"/>
              <a:gd name="T1" fmla="*/ 11814 h 420"/>
              <a:gd name="T2" fmla="*/ 178873 w 720"/>
              <a:gd name="T3" fmla="*/ 11814 h 420"/>
              <a:gd name="T4" fmla="*/ 357746 w 720"/>
              <a:gd name="T5" fmla="*/ 85183 h 420"/>
              <a:gd name="T6" fmla="*/ 0 60000 65536"/>
              <a:gd name="T7" fmla="*/ 0 60000 65536"/>
              <a:gd name="T8" fmla="*/ 0 60000 65536"/>
              <a:gd name="T9" fmla="*/ 0 w 720"/>
              <a:gd name="T10" fmla="*/ 0 h 420"/>
              <a:gd name="T11" fmla="*/ 720 w 72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AutoShape 17"/>
          <p:cNvSpPr>
            <a:spLocks noChangeArrowheads="1"/>
          </p:cNvSpPr>
          <p:nvPr/>
        </p:nvSpPr>
        <p:spPr bwMode="auto">
          <a:xfrm>
            <a:off x="4052888" y="100171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>
            <a:off x="1814513" y="1001713"/>
            <a:ext cx="2908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19"/>
          <p:cNvSpPr>
            <a:spLocks noChangeShapeType="1"/>
          </p:cNvSpPr>
          <p:nvPr/>
        </p:nvSpPr>
        <p:spPr bwMode="auto">
          <a:xfrm>
            <a:off x="1814513" y="1784350"/>
            <a:ext cx="2908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20"/>
          <p:cNvSpPr>
            <a:spLocks noChangeShapeType="1"/>
          </p:cNvSpPr>
          <p:nvPr/>
        </p:nvSpPr>
        <p:spPr bwMode="auto">
          <a:xfrm>
            <a:off x="1143000" y="1671638"/>
            <a:ext cx="1588" cy="560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>
            <a:off x="1703388" y="189706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2"/>
          <p:cNvSpPr>
            <a:spLocks noChangeShapeType="1"/>
          </p:cNvSpPr>
          <p:nvPr/>
        </p:nvSpPr>
        <p:spPr bwMode="auto">
          <a:xfrm>
            <a:off x="4052888" y="189706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>
            <a:off x="808038" y="1671638"/>
            <a:ext cx="0" cy="560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Text Box 24"/>
          <p:cNvSpPr txBox="1">
            <a:spLocks noChangeArrowheads="1"/>
          </p:cNvSpPr>
          <p:nvPr/>
        </p:nvSpPr>
        <p:spPr bwMode="auto">
          <a:xfrm>
            <a:off x="2713038" y="1765300"/>
            <a:ext cx="17891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400" b="1">
                <a:ea typeface="MS Mincho" pitchFamily="49" charset="-128"/>
              </a:rPr>
              <a:t>Drift</a:t>
            </a:r>
            <a:endParaRPr lang="en-US" sz="1400"/>
          </a:p>
        </p:txBody>
      </p:sp>
      <p:sp>
        <p:nvSpPr>
          <p:cNvPr id="43031" name="Line 26"/>
          <p:cNvSpPr>
            <a:spLocks noChangeShapeType="1"/>
          </p:cNvSpPr>
          <p:nvPr/>
        </p:nvSpPr>
        <p:spPr bwMode="auto">
          <a:xfrm>
            <a:off x="1143000" y="2119313"/>
            <a:ext cx="5603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Line 27"/>
          <p:cNvSpPr>
            <a:spLocks noChangeShapeType="1"/>
          </p:cNvSpPr>
          <p:nvPr/>
        </p:nvSpPr>
        <p:spPr bwMode="auto">
          <a:xfrm>
            <a:off x="4722813" y="1784350"/>
            <a:ext cx="3692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3" name="Line 28"/>
          <p:cNvSpPr>
            <a:spLocks noChangeShapeType="1"/>
          </p:cNvSpPr>
          <p:nvPr/>
        </p:nvSpPr>
        <p:spPr bwMode="auto">
          <a:xfrm>
            <a:off x="4722813" y="1001713"/>
            <a:ext cx="3803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AutoShape 29"/>
          <p:cNvSpPr>
            <a:spLocks noChangeArrowheads="1"/>
          </p:cNvSpPr>
          <p:nvPr/>
        </p:nvSpPr>
        <p:spPr bwMode="auto">
          <a:xfrm>
            <a:off x="5170488" y="1001713"/>
            <a:ext cx="112712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35" name="AutoShape 30"/>
          <p:cNvSpPr>
            <a:spLocks noChangeArrowheads="1"/>
          </p:cNvSpPr>
          <p:nvPr/>
        </p:nvSpPr>
        <p:spPr bwMode="auto">
          <a:xfrm>
            <a:off x="6400800" y="100171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36" name="AutoShape 31"/>
          <p:cNvSpPr>
            <a:spLocks noChangeArrowheads="1"/>
          </p:cNvSpPr>
          <p:nvPr/>
        </p:nvSpPr>
        <p:spPr bwMode="auto">
          <a:xfrm>
            <a:off x="8415338" y="100171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37" name="Text Box 32"/>
          <p:cNvSpPr txBox="1">
            <a:spLocks noChangeArrowheads="1"/>
          </p:cNvSpPr>
          <p:nvPr/>
        </p:nvSpPr>
        <p:spPr bwMode="auto">
          <a:xfrm>
            <a:off x="3940175" y="1784350"/>
            <a:ext cx="12303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400" b="1">
                <a:ea typeface="MS Mincho" pitchFamily="49" charset="-128"/>
              </a:rPr>
              <a:t>Buncher</a:t>
            </a:r>
            <a:endParaRPr lang="en-US" sz="1400"/>
          </a:p>
        </p:txBody>
      </p:sp>
      <p:sp>
        <p:nvSpPr>
          <p:cNvPr id="43038" name="Text Box 33"/>
          <p:cNvSpPr txBox="1">
            <a:spLocks noChangeArrowheads="1"/>
          </p:cNvSpPr>
          <p:nvPr/>
        </p:nvSpPr>
        <p:spPr bwMode="auto">
          <a:xfrm>
            <a:off x="5170488" y="178435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400" b="1">
                <a:ea typeface="MS Mincho" pitchFamily="49" charset="-128"/>
              </a:rPr>
              <a:t>Rotator</a:t>
            </a:r>
            <a:endParaRPr lang="en-US" sz="1400"/>
          </a:p>
        </p:txBody>
      </p:sp>
      <p:sp>
        <p:nvSpPr>
          <p:cNvPr id="43039" name="Text Box 34"/>
          <p:cNvSpPr txBox="1">
            <a:spLocks noChangeArrowheads="1"/>
          </p:cNvSpPr>
          <p:nvPr/>
        </p:nvSpPr>
        <p:spPr bwMode="auto">
          <a:xfrm>
            <a:off x="6848475" y="1784350"/>
            <a:ext cx="12303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400" b="1">
                <a:ea typeface="MS Mincho" pitchFamily="49" charset="-128"/>
              </a:rPr>
              <a:t>Cooler</a:t>
            </a:r>
            <a:endParaRPr lang="en-US" sz="1400"/>
          </a:p>
        </p:txBody>
      </p:sp>
      <p:sp>
        <p:nvSpPr>
          <p:cNvPr id="43040" name="Text Box 35"/>
          <p:cNvSpPr txBox="1">
            <a:spLocks noChangeArrowheads="1"/>
          </p:cNvSpPr>
          <p:nvPr/>
        </p:nvSpPr>
        <p:spPr bwMode="auto">
          <a:xfrm>
            <a:off x="4048125" y="2100263"/>
            <a:ext cx="1008063" cy="265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~33m</a:t>
            </a:r>
            <a:endParaRPr lang="en-US" sz="1200"/>
          </a:p>
        </p:txBody>
      </p:sp>
      <p:sp>
        <p:nvSpPr>
          <p:cNvPr id="43041" name="Text Box 36"/>
          <p:cNvSpPr txBox="1">
            <a:spLocks noChangeArrowheads="1"/>
          </p:cNvSpPr>
          <p:nvPr/>
        </p:nvSpPr>
        <p:spPr bwMode="auto">
          <a:xfrm>
            <a:off x="5356225" y="21209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42 m</a:t>
            </a:r>
            <a:endParaRPr lang="en-US" sz="1200"/>
          </a:p>
        </p:txBody>
      </p:sp>
      <p:sp>
        <p:nvSpPr>
          <p:cNvPr id="43042" name="Text Box 37"/>
          <p:cNvSpPr txBox="1">
            <a:spLocks noChangeArrowheads="1"/>
          </p:cNvSpPr>
          <p:nvPr/>
        </p:nvSpPr>
        <p:spPr bwMode="auto">
          <a:xfrm>
            <a:off x="6975475" y="2138363"/>
            <a:ext cx="1006475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400">
                <a:latin typeface="Times New Roman" pitchFamily="18" charset="0"/>
                <a:ea typeface="MS Mincho" pitchFamily="49" charset="-128"/>
              </a:rPr>
              <a:t>~</a:t>
            </a:r>
            <a:r>
              <a:rPr lang="en-US" altLang="ja-JP" sz="1400" b="1">
                <a:latin typeface="Times New Roman" pitchFamily="18" charset="0"/>
                <a:ea typeface="MS Mincho" pitchFamily="49" charset="-128"/>
              </a:rPr>
              <a:t>80 </a:t>
            </a:r>
            <a:r>
              <a:rPr lang="en-US" altLang="ja-JP" sz="900" b="1">
                <a:latin typeface="Times New Roman" pitchFamily="18" charset="0"/>
                <a:ea typeface="MS Mincho" pitchFamily="49" charset="-128"/>
              </a:rPr>
              <a:t>m</a:t>
            </a:r>
            <a:endParaRPr lang="en-US" sz="1800"/>
          </a:p>
        </p:txBody>
      </p:sp>
      <p:sp>
        <p:nvSpPr>
          <p:cNvPr id="43043" name="Text Box 38"/>
          <p:cNvSpPr txBox="1">
            <a:spLocks noChangeArrowheads="1"/>
          </p:cNvSpPr>
          <p:nvPr/>
        </p:nvSpPr>
        <p:spPr bwMode="auto">
          <a:xfrm>
            <a:off x="471488" y="88900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sp>
        <p:nvSpPr>
          <p:cNvPr id="43044" name="Text Box 39"/>
          <p:cNvSpPr txBox="1">
            <a:spLocks noChangeArrowheads="1"/>
          </p:cNvSpPr>
          <p:nvPr/>
        </p:nvSpPr>
        <p:spPr bwMode="auto">
          <a:xfrm>
            <a:off x="2036763" y="1214438"/>
            <a:ext cx="1300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>
                <a:solidFill>
                  <a:srgbClr val="6600CC"/>
                </a:solidFill>
                <a:ea typeface="MS Mincho" pitchFamily="49" charset="-128"/>
              </a:rPr>
              <a:t>π   </a:t>
            </a:r>
            <a:r>
              <a:rPr lang="en-US" altLang="ja-JP" sz="1800" b="1">
                <a:solidFill>
                  <a:srgbClr val="D60093"/>
                </a:solidFill>
                <a:ea typeface="MS Mincho" pitchFamily="49" charset="-128"/>
              </a:rPr>
              <a:t>→μ</a:t>
            </a:r>
            <a:endParaRPr lang="en-US" sz="1800"/>
          </a:p>
        </p:txBody>
      </p:sp>
      <p:sp>
        <p:nvSpPr>
          <p:cNvPr id="43045" name="Line 40"/>
          <p:cNvSpPr>
            <a:spLocks noChangeShapeType="1"/>
          </p:cNvSpPr>
          <p:nvPr/>
        </p:nvSpPr>
        <p:spPr bwMode="auto">
          <a:xfrm>
            <a:off x="3073400" y="1433513"/>
            <a:ext cx="390207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6" name="Line 41"/>
          <p:cNvSpPr>
            <a:spLocks noChangeShapeType="1"/>
          </p:cNvSpPr>
          <p:nvPr/>
        </p:nvSpPr>
        <p:spPr bwMode="auto">
          <a:xfrm>
            <a:off x="1016000" y="1393825"/>
            <a:ext cx="893763" cy="3968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7" name="Flowchart: Direct Access Storage 41"/>
          <p:cNvSpPr>
            <a:spLocks noChangeArrowheads="1"/>
          </p:cNvSpPr>
          <p:nvPr/>
        </p:nvSpPr>
        <p:spPr bwMode="auto">
          <a:xfrm>
            <a:off x="2474913" y="1001713"/>
            <a:ext cx="111125" cy="784225"/>
          </a:xfrm>
          <a:prstGeom prst="flowChartMagneticDrum">
            <a:avLst/>
          </a:prstGeom>
          <a:solidFill>
            <a:schemeClr val="accent1"/>
          </a:solidFill>
          <a:ln w="9525" algn="ctr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000" b="1">
              <a:latin typeface="Comic Sans MS" pitchFamily="66" charset="0"/>
            </a:endParaRPr>
          </a:p>
        </p:txBody>
      </p:sp>
      <p:sp>
        <p:nvSpPr>
          <p:cNvPr id="43048" name="Text Box 6"/>
          <p:cNvSpPr txBox="1">
            <a:spLocks noChangeArrowheads="1"/>
          </p:cNvSpPr>
          <p:nvPr/>
        </p:nvSpPr>
        <p:spPr bwMode="auto">
          <a:xfrm>
            <a:off x="1679575" y="2008188"/>
            <a:ext cx="671513" cy="334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latin typeface="Times New Roman" pitchFamily="18" charset="0"/>
                <a:ea typeface="MS Mincho" pitchFamily="49" charset="-128"/>
              </a:rPr>
              <a:t>10.1 m</a:t>
            </a:r>
            <a:endParaRPr lang="en-US" sz="1200"/>
          </a:p>
        </p:txBody>
      </p:sp>
      <p:sp>
        <p:nvSpPr>
          <p:cNvPr id="43049" name="Text Box 6"/>
          <p:cNvSpPr txBox="1">
            <a:spLocks noChangeArrowheads="1"/>
          </p:cNvSpPr>
          <p:nvPr/>
        </p:nvSpPr>
        <p:spPr bwMode="auto">
          <a:xfrm>
            <a:off x="2251075" y="2008188"/>
            <a:ext cx="669925" cy="334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ctr"/>
            <a:r>
              <a:rPr lang="en-US" altLang="ja-JP" sz="1200" b="1">
                <a:solidFill>
                  <a:srgbClr val="0033CC"/>
                </a:solidFill>
                <a:latin typeface="Times New Roman" pitchFamily="18" charset="0"/>
                <a:ea typeface="MS Mincho" pitchFamily="49" charset="-128"/>
              </a:rPr>
              <a:t>0.1 m Be</a:t>
            </a:r>
            <a:endParaRPr lang="en-US" sz="1200">
              <a:solidFill>
                <a:srgbClr val="0033CC"/>
              </a:solidFill>
            </a:endParaRPr>
          </a:p>
        </p:txBody>
      </p:sp>
      <p:pic>
        <p:nvPicPr>
          <p:cNvPr id="43050" name="Content Placeholder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150" y="2455863"/>
            <a:ext cx="190023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51" name="Content Placeholder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50" y="4279900"/>
            <a:ext cx="190023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2" name="TextBox 86"/>
          <p:cNvSpPr txBox="1">
            <a:spLocks noChangeArrowheads="1"/>
          </p:cNvSpPr>
          <p:nvPr/>
        </p:nvSpPr>
        <p:spPr bwMode="auto">
          <a:xfrm>
            <a:off x="7162800" y="2665413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29m</a:t>
            </a:r>
          </a:p>
        </p:txBody>
      </p:sp>
      <p:sp>
        <p:nvSpPr>
          <p:cNvPr id="43053" name="TextBox 87"/>
          <p:cNvSpPr txBox="1">
            <a:spLocks noChangeArrowheads="1"/>
          </p:cNvSpPr>
          <p:nvPr/>
        </p:nvSpPr>
        <p:spPr bwMode="auto">
          <a:xfrm>
            <a:off x="6848475" y="4494213"/>
            <a:ext cx="96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29.1m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828800"/>
            <a:ext cx="1901825" cy="1471613"/>
          </a:xfrm>
        </p:spPr>
      </p:pic>
      <p:pic>
        <p:nvPicPr>
          <p:cNvPr id="44034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32100" y="1828800"/>
            <a:ext cx="1901825" cy="1471613"/>
          </a:xfrm>
        </p:spPr>
      </p:pic>
      <p:pic>
        <p:nvPicPr>
          <p:cNvPr id="4403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828800"/>
            <a:ext cx="19018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3667125"/>
            <a:ext cx="18669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525" y="1797050"/>
            <a:ext cx="19431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3" y="3667125"/>
            <a:ext cx="18811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5325" y="3667125"/>
            <a:ext cx="17907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3667125"/>
            <a:ext cx="18669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Box 15"/>
          <p:cNvSpPr txBox="1">
            <a:spLocks noChangeArrowheads="1"/>
          </p:cNvSpPr>
          <p:nvPr/>
        </p:nvSpPr>
        <p:spPr bwMode="auto">
          <a:xfrm>
            <a:off x="6096000" y="2325688"/>
            <a:ext cx="77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29.1m</a:t>
            </a:r>
          </a:p>
        </p:txBody>
      </p:sp>
      <p:sp>
        <p:nvSpPr>
          <p:cNvPr id="44042" name="TextBox 16"/>
          <p:cNvSpPr txBox="1">
            <a:spLocks noChangeArrowheads="1"/>
          </p:cNvSpPr>
          <p:nvPr/>
        </p:nvSpPr>
        <p:spPr bwMode="auto">
          <a:xfrm>
            <a:off x="3962400" y="2201863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29m</a:t>
            </a:r>
          </a:p>
        </p:txBody>
      </p:sp>
      <p:sp>
        <p:nvSpPr>
          <p:cNvPr id="44043" name="TextBox 17"/>
          <p:cNvSpPr txBox="1">
            <a:spLocks noChangeArrowheads="1"/>
          </p:cNvSpPr>
          <p:nvPr/>
        </p:nvSpPr>
        <p:spPr bwMode="auto">
          <a:xfrm>
            <a:off x="1973263" y="2325688"/>
            <a:ext cx="487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1m</a:t>
            </a:r>
          </a:p>
        </p:txBody>
      </p:sp>
      <p:sp>
        <p:nvSpPr>
          <p:cNvPr id="44044" name="TextBox 18"/>
          <p:cNvSpPr txBox="1">
            <a:spLocks noChangeArrowheads="1"/>
          </p:cNvSpPr>
          <p:nvPr/>
        </p:nvSpPr>
        <p:spPr bwMode="auto">
          <a:xfrm>
            <a:off x="8077200" y="2147888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38m</a:t>
            </a:r>
          </a:p>
        </p:txBody>
      </p:sp>
      <p:sp>
        <p:nvSpPr>
          <p:cNvPr id="44045" name="TextBox 19"/>
          <p:cNvSpPr txBox="1">
            <a:spLocks noChangeArrowheads="1"/>
          </p:cNvSpPr>
          <p:nvPr/>
        </p:nvSpPr>
        <p:spPr bwMode="auto">
          <a:xfrm>
            <a:off x="1973263" y="4030663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46m</a:t>
            </a:r>
          </a:p>
        </p:txBody>
      </p:sp>
      <p:sp>
        <p:nvSpPr>
          <p:cNvPr id="44046" name="TextBox 20"/>
          <p:cNvSpPr txBox="1">
            <a:spLocks noChangeArrowheads="1"/>
          </p:cNvSpPr>
          <p:nvPr/>
        </p:nvSpPr>
        <p:spPr bwMode="auto">
          <a:xfrm>
            <a:off x="3962400" y="4014788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98m</a:t>
            </a:r>
          </a:p>
        </p:txBody>
      </p:sp>
      <p:sp>
        <p:nvSpPr>
          <p:cNvPr id="44047" name="TextBox 21"/>
          <p:cNvSpPr txBox="1">
            <a:spLocks noChangeArrowheads="1"/>
          </p:cNvSpPr>
          <p:nvPr/>
        </p:nvSpPr>
        <p:spPr bwMode="auto">
          <a:xfrm>
            <a:off x="5999163" y="4006850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152m</a:t>
            </a:r>
          </a:p>
        </p:txBody>
      </p:sp>
      <p:sp>
        <p:nvSpPr>
          <p:cNvPr id="44048" name="TextBox 22"/>
          <p:cNvSpPr txBox="1">
            <a:spLocks noChangeArrowheads="1"/>
          </p:cNvSpPr>
          <p:nvPr/>
        </p:nvSpPr>
        <p:spPr bwMode="auto">
          <a:xfrm>
            <a:off x="8077200" y="400685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252m</a:t>
            </a:r>
          </a:p>
        </p:txBody>
      </p:sp>
      <p:sp>
        <p:nvSpPr>
          <p:cNvPr id="44049" name="TextBox 23"/>
          <p:cNvSpPr txBox="1">
            <a:spLocks noChangeArrowheads="1"/>
          </p:cNvSpPr>
          <p:nvPr/>
        </p:nvSpPr>
        <p:spPr bwMode="auto">
          <a:xfrm>
            <a:off x="4379913" y="1362075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0.1m Be  absorber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Longitudinal beam through system</a:t>
            </a:r>
            <a:endParaRPr lang="en-US" dirty="0"/>
          </a:p>
        </p:txBody>
      </p:sp>
      <p:pic>
        <p:nvPicPr>
          <p:cNvPr id="4405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8588" y="5138738"/>
            <a:ext cx="41354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2" name="TextBox 2"/>
          <p:cNvSpPr txBox="1">
            <a:spLocks noChangeArrowheads="1"/>
          </p:cNvSpPr>
          <p:nvPr/>
        </p:nvSpPr>
        <p:spPr bwMode="auto">
          <a:xfrm>
            <a:off x="476250" y="5813425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G4BL</a:t>
            </a:r>
          </a:p>
        </p:txBody>
      </p:sp>
      <p:sp>
        <p:nvSpPr>
          <p:cNvPr id="44053" name="TextBox 25"/>
          <p:cNvSpPr txBox="1">
            <a:spLocks noChangeArrowheads="1"/>
          </p:cNvSpPr>
          <p:nvPr/>
        </p:nvSpPr>
        <p:spPr bwMode="auto">
          <a:xfrm>
            <a:off x="1154113" y="1266825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</a:rPr>
              <a:t>ICOOL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0"/>
            <a:ext cx="7370763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ICOOL Simulation results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>
          <a:xfrm>
            <a:off x="158750" y="800100"/>
            <a:ext cx="4645025" cy="5524500"/>
          </a:xfrm>
        </p:spPr>
        <p:txBody>
          <a:bodyPr/>
          <a:lstStyle/>
          <a:p>
            <a:r>
              <a:rPr lang="en-US" smtClean="0"/>
              <a:t>Similar to without absorber</a:t>
            </a:r>
          </a:p>
          <a:p>
            <a:pPr lvl="1"/>
            <a:r>
              <a:rPr lang="en-US" smtClean="0"/>
              <a:t>~10m shorter drift</a:t>
            </a:r>
          </a:p>
          <a:p>
            <a:pPr lvl="1"/>
            <a:r>
              <a:rPr lang="en-US" smtClean="0"/>
              <a:t>~10% fewer </a:t>
            </a:r>
            <a:r>
              <a:rPr lang="el-GR" smtClean="0"/>
              <a:t>μ</a:t>
            </a:r>
            <a:r>
              <a:rPr lang="en-US" smtClean="0"/>
              <a:t>’s within acceptance</a:t>
            </a:r>
          </a:p>
          <a:p>
            <a:pPr lvl="1"/>
            <a:r>
              <a:rPr lang="en-US" smtClean="0"/>
              <a:t>drop of ~20% intensity at absorber</a:t>
            </a:r>
          </a:p>
          <a:p>
            <a:pPr lvl="1"/>
            <a:r>
              <a:rPr lang="en-US" smtClean="0"/>
              <a:t>but longitudinal emittance also reduced</a:t>
            </a:r>
          </a:p>
          <a:p>
            <a:pPr lvl="2"/>
            <a:r>
              <a:rPr lang="en-US" smtClean="0"/>
              <a:t>surviving </a:t>
            </a:r>
            <a:r>
              <a:rPr lang="el-GR" smtClean="0"/>
              <a:t>μ</a:t>
            </a:r>
            <a:r>
              <a:rPr lang="en-US" smtClean="0"/>
              <a:t>’s are stretched in longitudinal phase space</a:t>
            </a:r>
          </a:p>
          <a:p>
            <a:r>
              <a:rPr lang="en-US" smtClean="0"/>
              <a:t>To do</a:t>
            </a:r>
          </a:p>
          <a:p>
            <a:pPr lvl="1"/>
            <a:r>
              <a:rPr lang="en-US" smtClean="0"/>
              <a:t>include chicane + absorber</a:t>
            </a:r>
          </a:p>
          <a:p>
            <a:pPr lvl="1"/>
            <a:r>
              <a:rPr lang="en-US" smtClean="0"/>
              <a:t>establish beam loss improvement – </a:t>
            </a:r>
            <a:r>
              <a:rPr lang="el-GR" smtClean="0"/>
              <a:t>μ</a:t>
            </a:r>
            <a:r>
              <a:rPr lang="en-US" smtClean="0"/>
              <a:t> loss level</a:t>
            </a:r>
          </a:p>
          <a:p>
            <a:pPr lvl="1"/>
            <a:r>
              <a:rPr lang="en-US" b="1" smtClean="0"/>
              <a:t>decide optimal configuration</a:t>
            </a:r>
          </a:p>
          <a:p>
            <a:pPr lvl="1"/>
            <a:endParaRPr lang="en-US" smtClean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BF5456-E38F-41C2-927A-8116100815B6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718560" y="816864"/>
          <a:ext cx="5657088" cy="316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857625" y="3414664"/>
          <a:ext cx="5286375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5062" name="Straight Connector 8"/>
          <p:cNvCxnSpPr>
            <a:cxnSpLocks noChangeShapeType="1"/>
          </p:cNvCxnSpPr>
          <p:nvPr/>
        </p:nvCxnSpPr>
        <p:spPr bwMode="auto">
          <a:xfrm>
            <a:off x="8116888" y="914400"/>
            <a:ext cx="0" cy="56943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7339013" y="2730500"/>
            <a:ext cx="1949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33CC"/>
                </a:solidFill>
              </a:rPr>
              <a:t>μ</a:t>
            </a:r>
            <a:r>
              <a:rPr lang="en-US" baseline="30000">
                <a:solidFill>
                  <a:srgbClr val="0033CC"/>
                </a:solidFill>
              </a:rPr>
              <a:t>-</a:t>
            </a:r>
            <a:r>
              <a:rPr lang="en-US">
                <a:solidFill>
                  <a:srgbClr val="0033CC"/>
                </a:solidFill>
              </a:rPr>
              <a:t>/p 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(</a:t>
            </a:r>
            <a:r>
              <a:rPr lang="el-GR">
                <a:solidFill>
                  <a:srgbClr val="0033CC"/>
                </a:solidFill>
              </a:rPr>
              <a:t>ε</a:t>
            </a:r>
            <a:r>
              <a:rPr lang="en-US" baseline="-25000">
                <a:solidFill>
                  <a:srgbClr val="0033CC"/>
                </a:solidFill>
              </a:rPr>
              <a:t>L</a:t>
            </a:r>
            <a:r>
              <a:rPr lang="en-US">
                <a:solidFill>
                  <a:srgbClr val="0033CC"/>
                </a:solidFill>
              </a:rPr>
              <a:t>&lt;0.2, </a:t>
            </a:r>
            <a:r>
              <a:rPr lang="el-GR">
                <a:solidFill>
                  <a:srgbClr val="0033CC"/>
                </a:solidFill>
              </a:rPr>
              <a:t>ε</a:t>
            </a:r>
            <a:r>
              <a:rPr lang="en-US" baseline="-25000">
                <a:solidFill>
                  <a:srgbClr val="0033CC"/>
                </a:solidFill>
              </a:rPr>
              <a:t>t</a:t>
            </a:r>
            <a:r>
              <a:rPr lang="en-US">
                <a:solidFill>
                  <a:srgbClr val="0033CC"/>
                </a:solidFill>
              </a:rPr>
              <a:t>&lt;0.03)</a:t>
            </a: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5553075" y="1762125"/>
            <a:ext cx="1274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CC0099"/>
                </a:solidFill>
              </a:rPr>
              <a:t>μ</a:t>
            </a:r>
            <a:r>
              <a:rPr lang="en-US" baseline="30000">
                <a:solidFill>
                  <a:srgbClr val="CC0099"/>
                </a:solidFill>
              </a:rPr>
              <a:t>-</a:t>
            </a:r>
            <a:r>
              <a:rPr lang="en-US">
                <a:solidFill>
                  <a:srgbClr val="CC0099"/>
                </a:solidFill>
              </a:rPr>
              <a:t>/p (all)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4870450" y="3214688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4803775" y="2205038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 0.1</a:t>
            </a:r>
          </a:p>
        </p:txBody>
      </p:sp>
      <p:sp>
        <p:nvSpPr>
          <p:cNvPr id="45067" name="TextBox 17"/>
          <p:cNvSpPr txBox="1">
            <a:spLocks noChangeArrowheads="1"/>
          </p:cNvSpPr>
          <p:nvPr/>
        </p:nvSpPr>
        <p:spPr bwMode="auto">
          <a:xfrm>
            <a:off x="4870450" y="122237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0.2</a:t>
            </a:r>
          </a:p>
        </p:txBody>
      </p:sp>
      <p:sp>
        <p:nvSpPr>
          <p:cNvPr id="45068" name="TextBox 18"/>
          <p:cNvSpPr txBox="1">
            <a:spLocks noChangeArrowheads="1"/>
          </p:cNvSpPr>
          <p:nvPr/>
        </p:nvSpPr>
        <p:spPr bwMode="auto">
          <a:xfrm>
            <a:off x="6135688" y="3911600"/>
            <a:ext cx="717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FF0000"/>
                </a:solidFill>
              </a:rPr>
              <a:t>ε</a:t>
            </a:r>
            <a:r>
              <a:rPr lang="en-US" baseline="-25000">
                <a:solidFill>
                  <a:srgbClr val="FF0000"/>
                </a:solidFill>
              </a:rPr>
              <a:t>L</a:t>
            </a:r>
            <a:r>
              <a:rPr lang="en-US">
                <a:solidFill>
                  <a:srgbClr val="FF0000"/>
                </a:solidFill>
              </a:rPr>
              <a:t>/10</a:t>
            </a:r>
          </a:p>
        </p:txBody>
      </p:sp>
      <p:sp>
        <p:nvSpPr>
          <p:cNvPr id="45069" name="TextBox 19"/>
          <p:cNvSpPr txBox="1">
            <a:spLocks noChangeArrowheads="1"/>
          </p:cNvSpPr>
          <p:nvPr/>
        </p:nvSpPr>
        <p:spPr bwMode="auto">
          <a:xfrm>
            <a:off x="7339013" y="4967288"/>
            <a:ext cx="39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33CC"/>
                </a:solidFill>
              </a:rPr>
              <a:t>ε</a:t>
            </a:r>
            <a:r>
              <a:rPr lang="en-US" baseline="-25000">
                <a:solidFill>
                  <a:srgbClr val="0033CC"/>
                </a:solidFill>
              </a:rPr>
              <a:t>t</a:t>
            </a:r>
            <a:endParaRPr lang="en-US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E1C4E6-9736-4A54-A31E-7A117440B30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Possible rf cavity limitations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850900"/>
            <a:ext cx="4981575" cy="6161088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D60093"/>
                </a:solidFill>
              </a:rPr>
              <a:t>V’</a:t>
            </a:r>
            <a:r>
              <a:rPr lang="en-US" baseline="-25000" dirty="0" err="1" smtClean="0">
                <a:solidFill>
                  <a:srgbClr val="D60093"/>
                </a:solidFill>
              </a:rPr>
              <a:t>rf</a:t>
            </a:r>
            <a:r>
              <a:rPr lang="en-US" dirty="0" smtClean="0">
                <a:solidFill>
                  <a:srgbClr val="D60093"/>
                </a:solidFill>
              </a:rPr>
              <a:t> may be limited in B-fields</a:t>
            </a:r>
            <a:r>
              <a:rPr lang="en-US" sz="1800" dirty="0" smtClean="0">
                <a:solidFill>
                  <a:srgbClr val="0033CC"/>
                </a:solidFill>
              </a:rPr>
              <a:t>	</a:t>
            </a:r>
            <a:endParaRPr lang="en-US" dirty="0" smtClean="0"/>
          </a:p>
          <a:p>
            <a:pPr marL="781050" lvl="1" indent="-3810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 800 MHz pillbox cavity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33CC"/>
                </a:solidFill>
              </a:rPr>
              <a:t> 200 MHz pillbox test (different B)</a:t>
            </a:r>
            <a:endParaRPr lang="en-US" dirty="0" smtClean="0">
              <a:solidFill>
                <a:schemeClr val="tx2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</a:rPr>
              <a:t>NF needs </a:t>
            </a:r>
            <a:r>
              <a:rPr lang="en-US" dirty="0">
                <a:solidFill>
                  <a:schemeClr val="tx2"/>
                </a:solidFill>
              </a:rPr>
              <a:t>up to ~1.5T, 12 MV/m </a:t>
            </a:r>
            <a:endParaRPr lang="en-US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33CC"/>
                </a:solidFill>
              </a:rPr>
              <a:t>More for cooling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33CC"/>
                </a:solidFill>
              </a:rPr>
              <a:t>Potential strategies: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dirty="0">
                <a:solidFill>
                  <a:srgbClr val="6600CC"/>
                </a:solidFill>
              </a:rPr>
              <a:t>Use Be </a:t>
            </a:r>
            <a:r>
              <a:rPr lang="en-US" dirty="0" smtClean="0">
                <a:solidFill>
                  <a:srgbClr val="6600CC"/>
                </a:solidFill>
              </a:rPr>
              <a:t>Cavities </a:t>
            </a:r>
            <a:r>
              <a:rPr lang="en-US" sz="1600" dirty="0" smtClean="0">
                <a:solidFill>
                  <a:srgbClr val="6600CC"/>
                </a:solidFill>
              </a:rPr>
              <a:t>(Palmer)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dirty="0" smtClean="0"/>
              <a:t>Use lower fields  (V’, B) 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&lt;10MV/m at 1.5T?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Need variant for cooling ?</a:t>
            </a:r>
          </a:p>
          <a:p>
            <a:pPr marL="381000" indent="-381000" eaLnBrk="1" hangingPunct="1">
              <a:lnSpc>
                <a:spcPct val="90000"/>
              </a:lnSpc>
              <a:buFont typeface="Wingdings" charset="2"/>
              <a:buChar char="Ø"/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dirty="0" smtClean="0"/>
              <a:t>Cooling channel variants</a:t>
            </a:r>
          </a:p>
          <a:p>
            <a:pPr marL="781050" lvl="1" indent="-3810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Use gas-filled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pPr marL="781050" lvl="1" indent="-3810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Insulated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Bucked coils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Alekou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 smtClean="0"/>
              <a:t>Magnetic shielding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8283575" y="1855788"/>
            <a:ext cx="860425" cy="317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8039100" y="1690688"/>
            <a:ext cx="263525" cy="317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60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850900"/>
            <a:ext cx="4029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2"/>
          <p:cNvSpPr txBox="1">
            <a:spLocks noChangeArrowheads="1"/>
          </p:cNvSpPr>
          <p:nvPr/>
        </p:nvSpPr>
        <p:spPr bwMode="auto">
          <a:xfrm>
            <a:off x="6284913" y="2173288"/>
            <a:ext cx="809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latin typeface="Arial Narrow" pitchFamily="34" charset="0"/>
              </a:rPr>
              <a:t>201MHz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8069263" y="1366838"/>
            <a:ext cx="809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805MHz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300" y="4699000"/>
            <a:ext cx="328453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800080"/>
                </a:solidFill>
              </a:rPr>
              <a:t>Need More Experiments !</a:t>
            </a:r>
          </a:p>
          <a:p>
            <a:pPr algn="ctr">
              <a:buFont typeface="Arial" charset="0"/>
              <a:buChar char="•"/>
            </a:pPr>
            <a:r>
              <a:rPr lang="en-US" sz="1800" b="1">
                <a:solidFill>
                  <a:srgbClr val="0033CC"/>
                </a:solidFill>
              </a:rPr>
              <a:t>at ~200MHz</a:t>
            </a:r>
          </a:p>
          <a:p>
            <a:pPr algn="ctr">
              <a:buFont typeface="Arial" charset="0"/>
              <a:buChar char="•"/>
            </a:pPr>
            <a:r>
              <a:rPr lang="en-US" sz="1800" b="1">
                <a:solidFill>
                  <a:srgbClr val="0033CC"/>
                </a:solidFill>
              </a:rPr>
              <a:t>with B ~B</a:t>
            </a:r>
            <a:r>
              <a:rPr lang="en-US" sz="1800" b="1" baseline="-25000">
                <a:solidFill>
                  <a:srgbClr val="0033CC"/>
                </a:solidFill>
              </a:rPr>
              <a:t>frontend</a:t>
            </a:r>
            <a:endParaRPr lang="en-US" sz="1800" b="1">
              <a:solidFill>
                <a:srgbClr val="0033CC"/>
              </a:solidFill>
            </a:endParaRPr>
          </a:p>
        </p:txBody>
      </p:sp>
      <p:pic>
        <p:nvPicPr>
          <p:cNvPr id="46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3114675"/>
            <a:ext cx="32607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0"/>
          </p:nvPr>
        </p:nvSpPr>
        <p:spPr>
          <a:xfrm flipV="1">
            <a:off x="6477000" y="6861175"/>
            <a:ext cx="2936875" cy="287338"/>
          </a:xfrm>
          <a:noFill/>
        </p:spPr>
        <p:txBody>
          <a:bodyPr/>
          <a:lstStyle/>
          <a:p>
            <a:fld id="{5006F06E-9EFC-4949-9025-08A9C7730B7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Cooling Lattice variations</a:t>
            </a:r>
          </a:p>
        </p:txBody>
      </p:sp>
      <p:pic>
        <p:nvPicPr>
          <p:cNvPr id="47107" name="Picture 4" descr="alternate_latt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601663"/>
            <a:ext cx="56896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3143250" cy="60579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Gas-filled </a:t>
            </a:r>
            <a:r>
              <a:rPr lang="en-US" sz="2000" dirty="0" err="1" smtClean="0"/>
              <a:t>rf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With </a:t>
            </a:r>
            <a:r>
              <a:rPr lang="en-US" sz="1800" dirty="0" err="1" smtClean="0"/>
              <a:t>LiH</a:t>
            </a:r>
            <a:r>
              <a:rPr lang="en-US" sz="1800" dirty="0" smtClean="0"/>
              <a:t> absorbers</a:t>
            </a:r>
          </a:p>
          <a:p>
            <a:pPr lvl="2" eaLnBrk="1" hangingPunct="1">
              <a:defRPr/>
            </a:pPr>
            <a:r>
              <a:rPr lang="en-US" sz="1600" dirty="0" err="1" smtClean="0"/>
              <a:t>Zisman</a:t>
            </a:r>
            <a:r>
              <a:rPr lang="en-US" sz="1600" dirty="0" smtClean="0"/>
              <a:t>, et al.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Magnetically shielded</a:t>
            </a:r>
          </a:p>
          <a:p>
            <a:pPr lvl="1" eaLnBrk="1" hangingPunct="1">
              <a:defRPr/>
            </a:pPr>
            <a:r>
              <a:rPr lang="en-US" sz="1800" dirty="0" smtClean="0"/>
              <a:t>Small B at </a:t>
            </a:r>
            <a:r>
              <a:rPr lang="en-US" sz="1800" dirty="0" err="1" smtClean="0"/>
              <a:t>rf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worse than baseline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Magnetically Insulated </a:t>
            </a:r>
          </a:p>
          <a:p>
            <a:pPr lvl="1" eaLnBrk="1" hangingPunct="1">
              <a:defRPr/>
            </a:pPr>
            <a:r>
              <a:rPr lang="en-US" sz="1800" dirty="0" smtClean="0"/>
              <a:t>B </a:t>
            </a:r>
            <a:r>
              <a:rPr lang="en-US" sz="1800" dirty="0" smtClean="0">
                <a:latin typeface="Arial Unicode MS"/>
                <a:ea typeface="Arial Unicode MS"/>
                <a:cs typeface="Arial Unicode MS"/>
              </a:rPr>
              <a:t>ǁ</a:t>
            </a:r>
            <a:r>
              <a:rPr lang="en-US" sz="1800" dirty="0" smtClean="0"/>
              <a:t> </a:t>
            </a:r>
            <a:r>
              <a:rPr lang="en-US" sz="1800" dirty="0" err="1" smtClean="0">
                <a:sym typeface="Math3" pitchFamily="2" charset="2"/>
              </a:rPr>
              <a:t>rf</a:t>
            </a:r>
            <a:r>
              <a:rPr lang="en-US" sz="1800" dirty="0" smtClean="0">
                <a:sym typeface="Math3" pitchFamily="2" charset="2"/>
              </a:rPr>
              <a:t> surface</a:t>
            </a:r>
          </a:p>
          <a:p>
            <a:pPr lvl="1" eaLnBrk="1" hangingPunct="1">
              <a:defRPr/>
            </a:pPr>
            <a:r>
              <a:rPr lang="en-US" sz="1800" dirty="0" smtClean="0">
                <a:sym typeface="Math3" pitchFamily="2" charset="2"/>
              </a:rPr>
              <a:t>~open-cell cavities</a:t>
            </a:r>
          </a:p>
          <a:p>
            <a:pPr lvl="3" eaLnBrk="1" hangingPunct="1">
              <a:defRPr/>
            </a:pPr>
            <a:r>
              <a:rPr lang="en-US" sz="1600" dirty="0" err="1" smtClean="0">
                <a:sym typeface="Math3" pitchFamily="2" charset="2"/>
              </a:rPr>
              <a:t>Stratakis</a:t>
            </a:r>
            <a:r>
              <a:rPr lang="en-US" sz="1600" dirty="0" smtClean="0">
                <a:sym typeface="Math3" pitchFamily="2" charset="2"/>
              </a:rPr>
              <a:t>  </a:t>
            </a:r>
          </a:p>
          <a:p>
            <a:pPr eaLnBrk="1" hangingPunct="1">
              <a:defRPr/>
            </a:pPr>
            <a:r>
              <a:rPr lang="en-US" sz="2200" dirty="0" smtClean="0">
                <a:sym typeface="Math3" pitchFamily="2" charset="2"/>
              </a:rPr>
              <a:t>Bucked Coil</a:t>
            </a:r>
          </a:p>
          <a:p>
            <a:pPr lvl="1" eaLnBrk="1" hangingPunct="1">
              <a:defRPr/>
            </a:pPr>
            <a:r>
              <a:rPr lang="en-US" sz="1800" dirty="0" smtClean="0">
                <a:sym typeface="Math3" pitchFamily="2" charset="2"/>
              </a:rPr>
              <a:t>Reduced B in </a:t>
            </a:r>
            <a:r>
              <a:rPr lang="en-US" sz="1800" dirty="0" err="1" smtClean="0">
                <a:sym typeface="Math3" pitchFamily="2" charset="2"/>
              </a:rPr>
              <a:t>rf</a:t>
            </a:r>
            <a:endParaRPr lang="en-US" sz="1800" dirty="0" smtClean="0">
              <a:sym typeface="Math3" pitchFamily="2" charset="2"/>
            </a:endParaRPr>
          </a:p>
          <a:p>
            <a:pPr lvl="1" eaLnBrk="1" hangingPunct="1">
              <a:defRPr/>
            </a:pPr>
            <a:r>
              <a:rPr lang="en-US" sz="1800" dirty="0" err="1" smtClean="0">
                <a:sym typeface="Math3" pitchFamily="2" charset="2"/>
              </a:rPr>
              <a:t>Alekou</a:t>
            </a:r>
            <a:r>
              <a:rPr lang="en-US" sz="1800" dirty="0" smtClean="0">
                <a:sym typeface="Math3" pitchFamily="2" charset="2"/>
              </a:rPr>
              <a:t>, Pasternak, Rogers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188" y="5480050"/>
            <a:ext cx="3708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4"/>
          <a:srcRect l="1100" r="42328"/>
          <a:stretch>
            <a:fillRect/>
          </a:stretch>
        </p:blipFill>
        <p:spPr bwMode="auto">
          <a:xfrm>
            <a:off x="7096125" y="5480050"/>
            <a:ext cx="175101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370763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Bucked Coil Variant</a:t>
            </a:r>
            <a:endParaRPr lang="en-US" dirty="0"/>
          </a:p>
        </p:txBody>
      </p:sp>
      <p:sp>
        <p:nvSpPr>
          <p:cNvPr id="53250" name="Content Placeholder 5"/>
          <p:cNvSpPr>
            <a:spLocks noGrp="1"/>
          </p:cNvSpPr>
          <p:nvPr>
            <p:ph sz="half" idx="1"/>
          </p:nvPr>
        </p:nvSpPr>
        <p:spPr>
          <a:xfrm>
            <a:off x="265113" y="800100"/>
            <a:ext cx="4822825" cy="5524500"/>
          </a:xfrm>
        </p:spPr>
        <p:txBody>
          <a:bodyPr/>
          <a:lstStyle/>
          <a:p>
            <a:r>
              <a:rPr lang="en-US" smtClean="0"/>
              <a:t>Each coil has opposite-current coil outside it</a:t>
            </a:r>
          </a:p>
          <a:p>
            <a:endParaRPr lang="en-US" smtClean="0"/>
          </a:p>
          <a:p>
            <a:r>
              <a:rPr lang="en-US" smtClean="0"/>
              <a:t>Reduces peak field on rf cavity from ~4T to 1—2 T</a:t>
            </a:r>
          </a:p>
          <a:p>
            <a:endParaRPr lang="en-US" smtClean="0"/>
          </a:p>
          <a:p>
            <a:r>
              <a:rPr lang="en-US" smtClean="0"/>
              <a:t>Cooling is similar to baseline IDS version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B1C00D-AFD0-41D6-ACA3-D50626B6D1F9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888" y="2100263"/>
            <a:ext cx="38068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463" y="4241800"/>
            <a:ext cx="37496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500063"/>
            <a:ext cx="3054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8129588" y="1782763"/>
            <a:ext cx="1014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Study2A</a:t>
            </a:r>
          </a:p>
        </p:txBody>
      </p:sp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" y="4791075"/>
            <a:ext cx="21510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5668963" y="161925"/>
            <a:ext cx="252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Alekou, Pasternak, Roger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Comments on Experiments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138113" y="800100"/>
            <a:ext cx="4621212" cy="5524500"/>
          </a:xfrm>
        </p:spPr>
        <p:txBody>
          <a:bodyPr/>
          <a:lstStyle/>
          <a:p>
            <a:r>
              <a:rPr lang="en-US" smtClean="0"/>
              <a:t>Gas-filled cavity with beam</a:t>
            </a:r>
          </a:p>
          <a:p>
            <a:pPr lvl="1"/>
            <a:r>
              <a:rPr lang="en-US" smtClean="0"/>
              <a:t>beam loading but no breakdown</a:t>
            </a:r>
          </a:p>
          <a:p>
            <a:pPr lvl="2"/>
            <a:r>
              <a:rPr lang="en-US" smtClean="0"/>
              <a:t>bunch train is 100ns</a:t>
            </a:r>
          </a:p>
          <a:p>
            <a:pPr lvl="1"/>
            <a:r>
              <a:rPr lang="en-US" smtClean="0"/>
              <a:t>operation may need to adjust for beam loading</a:t>
            </a:r>
          </a:p>
          <a:p>
            <a:pPr lvl="1"/>
            <a:r>
              <a:rPr lang="en-US" smtClean="0"/>
              <a:t>could use electronegative gas</a:t>
            </a:r>
          </a:p>
          <a:p>
            <a:r>
              <a:rPr lang="en-US" smtClean="0"/>
              <a:t>Gas-filled rf cavity possible for cooling channel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Be button measurements</a:t>
            </a:r>
          </a:p>
          <a:p>
            <a:pPr lvl="1"/>
            <a:r>
              <a:rPr lang="en-US" smtClean="0"/>
              <a:t>verify if Be surface has higher threshold within B-fields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C62EE5-CED1-4565-B360-B41F97879C0F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9156" name="Picture 5" descr="rawplot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113" y="814388"/>
            <a:ext cx="33416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3294063"/>
            <a:ext cx="2125663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3744913"/>
            <a:ext cx="18923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1A7871-C74B-46AB-8CBC-D5CC4077C81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Front End for Muon Collider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0663" y="735013"/>
            <a:ext cx="5062537" cy="58054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MC front end is similar to NF</a:t>
            </a:r>
          </a:p>
          <a:p>
            <a:pPr lvl="1" eaLnBrk="1" hangingPunct="1">
              <a:defRPr/>
            </a:pPr>
            <a:r>
              <a:rPr lang="en-US" sz="1800" b="1" dirty="0" smtClean="0"/>
              <a:t>must</a:t>
            </a:r>
            <a:r>
              <a:rPr lang="en-US" sz="1800" dirty="0" smtClean="0"/>
              <a:t> capture </a:t>
            </a:r>
            <a:r>
              <a:rPr lang="el-GR" sz="1800" dirty="0" smtClean="0"/>
              <a:t>μ</a:t>
            </a:r>
            <a:r>
              <a:rPr lang="en-US" sz="1800" baseline="30000" dirty="0"/>
              <a:t>+</a:t>
            </a:r>
            <a:r>
              <a:rPr lang="en-US" sz="1800" dirty="0" smtClean="0"/>
              <a:t> and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shorter bunch trains</a:t>
            </a:r>
          </a:p>
          <a:p>
            <a:pPr lvl="2" eaLnBrk="1" hangingPunct="1">
              <a:defRPr/>
            </a:pPr>
            <a:r>
              <a:rPr lang="en-US" sz="1600" dirty="0" smtClean="0"/>
              <a:t>Bunches are recombined  …</a:t>
            </a:r>
          </a:p>
          <a:p>
            <a:pPr lvl="1" eaLnBrk="1" hangingPunct="1">
              <a:defRPr/>
            </a:pPr>
            <a:r>
              <a:rPr lang="en-US" sz="1800" dirty="0" smtClean="0"/>
              <a:t>Use higher gradient, B ? </a:t>
            </a:r>
          </a:p>
          <a:p>
            <a:pPr lvl="2" eaLnBrk="1" hangingPunct="1">
              <a:defRPr/>
            </a:pPr>
            <a:r>
              <a:rPr lang="en-US" sz="1600" dirty="0"/>
              <a:t>NF will debug gradient </a:t>
            </a:r>
            <a:r>
              <a:rPr lang="en-US" sz="1600" dirty="0" smtClean="0"/>
              <a:t>limits</a:t>
            </a:r>
          </a:p>
          <a:p>
            <a:pPr lvl="1" eaLnBrk="1" hangingPunct="1">
              <a:defRPr/>
            </a:pPr>
            <a:r>
              <a:rPr lang="en-US" dirty="0" smtClean="0"/>
              <a:t>Need much more cooling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Recombine Bunches </a:t>
            </a:r>
          </a:p>
          <a:p>
            <a:pPr lvl="2">
              <a:defRPr/>
            </a:pPr>
            <a:r>
              <a:rPr lang="en-US" dirty="0"/>
              <a:t>After cooling to small bunches</a:t>
            </a:r>
          </a:p>
          <a:p>
            <a:pPr lvl="1">
              <a:defRPr/>
            </a:pPr>
            <a:r>
              <a:rPr lang="en-US" dirty="0"/>
              <a:t>Front end splits 1 huge </a:t>
            </a:r>
            <a:r>
              <a:rPr lang="en-US" dirty="0" err="1"/>
              <a:t>emittance</a:t>
            </a:r>
            <a:r>
              <a:rPr lang="en-US" dirty="0"/>
              <a:t> bunch into string of smaller </a:t>
            </a:r>
            <a:r>
              <a:rPr lang="el-GR" dirty="0"/>
              <a:t>ε</a:t>
            </a:r>
            <a:r>
              <a:rPr lang="en-US" dirty="0"/>
              <a:t> –bunches</a:t>
            </a:r>
          </a:p>
          <a:p>
            <a:pPr lvl="2">
              <a:defRPr/>
            </a:pPr>
            <a:r>
              <a:rPr lang="en-US" dirty="0"/>
              <a:t>Can we time reverse to combine cooled bunched to single bunches  ?</a:t>
            </a:r>
          </a:p>
        </p:txBody>
      </p:sp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739775"/>
            <a:ext cx="3448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Variant front ends for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39725" y="1454150"/>
          <a:ext cx="8466138" cy="2062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254"/>
                <a:gridCol w="1491176"/>
                <a:gridCol w="1350498"/>
                <a:gridCol w="1125415"/>
                <a:gridCol w="1223890"/>
                <a:gridCol w="1139483"/>
                <a:gridCol w="1252024"/>
              </a:tblGrid>
              <a:tr h="9051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Front end Scenario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Drift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Buncher</a:t>
                      </a:r>
                      <a:r>
                        <a:rPr lang="en-GB" sz="1400" dirty="0">
                          <a:effectLst/>
                        </a:rPr>
                        <a:t>, Rotator Length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Rf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Voltages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Full </a:t>
                      </a:r>
                      <a:r>
                        <a:rPr lang="en-GB" sz="1400" dirty="0" smtClean="0">
                          <a:effectLst/>
                        </a:rPr>
                        <a:t>length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(</a:t>
                      </a:r>
                      <a:r>
                        <a:rPr lang="en-GB" sz="1200" dirty="0" smtClean="0">
                          <a:effectLst/>
                        </a:rPr>
                        <a:t>w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75m cooling)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sym typeface="Symbol"/>
                        </a:rPr>
                        <a:t>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smtClean="0">
                          <a:effectLst/>
                        </a:rPr>
                        <a:t>p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t</a:t>
                      </a:r>
                      <a:r>
                        <a:rPr lang="en-GB" sz="1200" dirty="0">
                          <a:effectLst/>
                        </a:rPr>
                        <a:t>&lt;0.03</a:t>
                      </a:r>
                      <a:r>
                        <a:rPr lang="en-GB" sz="1200" dirty="0" smtClean="0">
                          <a:effectLst/>
                        </a:rPr>
                        <a:t>,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&lt;0.3m)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sym typeface="Symbol"/>
                        </a:rPr>
                        <a:t></a:t>
                      </a:r>
                      <a:r>
                        <a:rPr lang="en-GB" sz="1400" baseline="30000" dirty="0">
                          <a:effectLst/>
                        </a:rPr>
                        <a:t>-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smtClean="0">
                          <a:effectLst/>
                        </a:rPr>
                        <a:t>p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t</a:t>
                      </a:r>
                      <a:r>
                        <a:rPr lang="en-GB" sz="1200" dirty="0">
                          <a:effectLst/>
                        </a:rPr>
                        <a:t>&lt;0.03, </a:t>
                      </a:r>
                      <a:r>
                        <a:rPr lang="en-GB" sz="12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&lt;0.3m)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Core bunches</a:t>
                      </a:r>
                      <a:r>
                        <a:rPr lang="en-GB" sz="1400" dirty="0" smtClean="0">
                          <a:effectLst/>
                        </a:rPr>
                        <a:t>,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</a:t>
                      </a:r>
                      <a:r>
                        <a:rPr lang="en-GB" sz="1400" baseline="-25000" dirty="0" smtClean="0">
                          <a:effectLst/>
                        </a:rPr>
                        <a:t>B</a:t>
                      </a:r>
                      <a:r>
                        <a:rPr lang="en-GB" sz="1400" baseline="-250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</a:rPr>
                        <a:t>all </a:t>
                      </a:r>
                      <a:r>
                        <a:rPr lang="en-GB" sz="1400" dirty="0">
                          <a:effectLst/>
                          <a:sym typeface="Symbol"/>
                        </a:rPr>
                        <a:t></a:t>
                      </a:r>
                      <a:r>
                        <a:rPr lang="en-GB" sz="1400" baseline="30000" dirty="0">
                          <a:effectLst/>
                        </a:rPr>
                        <a:t>-</a:t>
                      </a:r>
                      <a:r>
                        <a:rPr lang="en-GB" sz="1400" dirty="0">
                          <a:effectLst/>
                        </a:rPr>
                        <a:t>/p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</a:tr>
              <a:tr h="38597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IDS/NF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80.6, 33, 42m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GB" sz="1400" dirty="0">
                          <a:effectLst/>
                        </a:rPr>
                        <a:t>9, 12, 15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230m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0.086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20/0.107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</a:tr>
              <a:tr h="38597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N=10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55.3, 31.5, 33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GB" sz="1400" dirty="0">
                          <a:effectLst/>
                        </a:rPr>
                        <a:t>12, 15, 18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0.143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16/0.141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</a:tr>
              <a:tr h="38597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N=8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47.8, 35.5, 27 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GB" sz="1400" dirty="0">
                          <a:effectLst/>
                        </a:rPr>
                        <a:t>15, 18, 20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0.136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13/0.123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</a:tr>
            </a:tbl>
          </a:graphicData>
        </a:graphic>
      </p:graphicFrame>
      <p:sp>
        <p:nvSpPr>
          <p:cNvPr id="51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A07DA3-19EA-4B8D-B650-F264C0754F5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45" name="Rectangle 1"/>
          <p:cNvSpPr>
            <a:spLocks noChangeArrowheads="1"/>
          </p:cNvSpPr>
          <p:nvPr/>
        </p:nvSpPr>
        <p:spPr bwMode="auto">
          <a:xfrm>
            <a:off x="1270000" y="919163"/>
            <a:ext cx="6348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800" b="1">
                <a:ea typeface="Times New Roman" pitchFamily="18" charset="0"/>
                <a:cs typeface="Arial" charset="0"/>
              </a:rPr>
              <a:t>Table 1</a:t>
            </a:r>
            <a:r>
              <a:rPr lang="en-GB" sz="1800">
                <a:ea typeface="Times New Roman" pitchFamily="18" charset="0"/>
                <a:cs typeface="Arial" charset="0"/>
              </a:rPr>
              <a:t>: Comparison of muon source front end systems. </a:t>
            </a:r>
            <a:endParaRPr lang="en-US" sz="1800">
              <a:ea typeface="Times New Roman" pitchFamily="18" charset="0"/>
              <a:cs typeface="Arial" charset="0"/>
            </a:endParaRPr>
          </a:p>
        </p:txBody>
      </p:sp>
      <p:pic>
        <p:nvPicPr>
          <p:cNvPr id="51246" name="Content Placeholder 7" descr="aftercool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9150" y="5548313"/>
            <a:ext cx="3810000" cy="1309687"/>
          </a:xfrm>
        </p:spPr>
      </p:pic>
      <p:pic>
        <p:nvPicPr>
          <p:cNvPr id="51247" name="Picture 7" descr="endofall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88" y="4159250"/>
            <a:ext cx="488473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8" name="Picture 12" descr="white2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3613150"/>
            <a:ext cx="48863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9" name="Rectangle 9"/>
          <p:cNvSpPr>
            <a:spLocks noChangeArrowheads="1"/>
          </p:cNvSpPr>
          <p:nvPr/>
        </p:nvSpPr>
        <p:spPr bwMode="auto">
          <a:xfrm>
            <a:off x="2511425" y="5130800"/>
            <a:ext cx="1647825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50" name="Rectangle 9"/>
          <p:cNvSpPr>
            <a:spLocks noChangeArrowheads="1"/>
          </p:cNvSpPr>
          <p:nvPr/>
        </p:nvSpPr>
        <p:spPr bwMode="auto">
          <a:xfrm>
            <a:off x="2511425" y="6159500"/>
            <a:ext cx="1450975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51" name="Rectangle 9"/>
          <p:cNvSpPr>
            <a:spLocks noChangeArrowheads="1"/>
          </p:cNvSpPr>
          <p:nvPr/>
        </p:nvSpPr>
        <p:spPr bwMode="auto">
          <a:xfrm>
            <a:off x="2511425" y="4316413"/>
            <a:ext cx="2276475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F91D06-B9CC-43C9-8E4D-0EFD73E4C57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803275"/>
            <a:ext cx="7772400" cy="5786438"/>
          </a:xfrm>
        </p:spPr>
        <p:txBody>
          <a:bodyPr/>
          <a:lstStyle/>
          <a:p>
            <a:pPr eaLnBrk="1" hangingPunct="1"/>
            <a:r>
              <a:rPr lang="en-US" smtClean="0"/>
              <a:t>Front End for the IDS Neutrino Factory</a:t>
            </a:r>
          </a:p>
          <a:p>
            <a:pPr lvl="1" eaLnBrk="1" hangingPunct="1"/>
            <a:r>
              <a:rPr lang="en-US" smtClean="0"/>
              <a:t>Basis for engineering/costs</a:t>
            </a:r>
          </a:p>
          <a:p>
            <a:pPr lvl="2" eaLnBrk="1" hangingPunct="1"/>
            <a:r>
              <a:rPr lang="en-US" smtClean="0"/>
              <a:t>Rf,  requirements  </a:t>
            </a:r>
          </a:p>
          <a:p>
            <a:pPr lvl="2" eaLnBrk="1" hangingPunct="1"/>
            <a:r>
              <a:rPr lang="en-US" smtClean="0"/>
              <a:t>Engineering required</a:t>
            </a:r>
          </a:p>
          <a:p>
            <a:pPr lvl="1" eaLnBrk="1" hangingPunct="1"/>
            <a:r>
              <a:rPr lang="en-US" smtClean="0"/>
              <a:t>Losses – control</a:t>
            </a:r>
          </a:p>
          <a:p>
            <a:pPr lvl="2" eaLnBrk="1" hangingPunct="1"/>
            <a:r>
              <a:rPr lang="en-US" smtClean="0"/>
              <a:t>Chicane, proton absorber</a:t>
            </a:r>
          </a:p>
          <a:p>
            <a:pPr lvl="2" eaLnBrk="1" hangingPunct="1"/>
            <a:r>
              <a:rPr lang="en-US" smtClean="0"/>
              <a:t>rematching OK</a:t>
            </a:r>
          </a:p>
          <a:p>
            <a:pPr eaLnBrk="1" hangingPunct="1"/>
            <a:r>
              <a:rPr lang="en-US" smtClean="0"/>
              <a:t>rf gradient/ B concerns</a:t>
            </a:r>
          </a:p>
          <a:p>
            <a:pPr lvl="1" eaLnBrk="1" hangingPunct="1"/>
            <a:r>
              <a:rPr lang="en-US" smtClean="0"/>
              <a:t>alternatives</a:t>
            </a:r>
          </a:p>
          <a:p>
            <a:pPr lvl="2" eaLnBrk="1" hangingPunct="1"/>
            <a:r>
              <a:rPr lang="en-US" smtClean="0"/>
              <a:t>gas-filled rf/insulated rf/low-B/bucked coil</a:t>
            </a:r>
          </a:p>
          <a:p>
            <a:pPr lvl="2" eaLnBrk="1" hangingPunct="1"/>
            <a:r>
              <a:rPr lang="en-US" smtClean="0"/>
              <a:t>experimental concerns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l-GR" smtClean="0"/>
              <a:t>μ</a:t>
            </a:r>
            <a:r>
              <a:rPr lang="en-US" baseline="30000" smtClean="0"/>
              <a:t>+</a:t>
            </a:r>
            <a:r>
              <a:rPr lang="en-US" smtClean="0"/>
              <a:t>-</a:t>
            </a:r>
            <a:r>
              <a:rPr lang="el-GR" smtClean="0"/>
              <a:t>μ</a:t>
            </a:r>
            <a:r>
              <a:rPr lang="en-US" baseline="30000" smtClean="0"/>
              <a:t>-</a:t>
            </a:r>
            <a:r>
              <a:rPr lang="en-US" smtClean="0"/>
              <a:t> Collider Front End</a:t>
            </a:r>
          </a:p>
          <a:p>
            <a:pPr lvl="1" eaLnBrk="1" hangingPunct="1"/>
            <a:r>
              <a:rPr lang="en-US" smtClean="0"/>
              <a:t>Shorter bunch train</a:t>
            </a:r>
          </a:p>
          <a:p>
            <a:pPr lvl="1" eaLnBrk="1" hangingPunct="1"/>
            <a:r>
              <a:rPr lang="en-US" smtClean="0"/>
              <a:t>Rebuncher</a:t>
            </a:r>
          </a:p>
          <a:p>
            <a:pPr lvl="2" eaLnBrk="1" hangingPunct="1"/>
            <a:r>
              <a:rPr lang="en-US" smtClean="0"/>
              <a:t>Time reverse front-end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33796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/>
          <a:srcRect l="49315" r="8218"/>
          <a:stretch>
            <a:fillRect/>
          </a:stretch>
        </p:blipFill>
        <p:spPr bwMode="auto">
          <a:xfrm>
            <a:off x="7175500" y="823913"/>
            <a:ext cx="1849438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7" name="Straight Arrow Connector 2"/>
          <p:cNvCxnSpPr>
            <a:cxnSpLocks noChangeShapeType="1"/>
          </p:cNvCxnSpPr>
          <p:nvPr/>
        </p:nvCxnSpPr>
        <p:spPr bwMode="auto">
          <a:xfrm>
            <a:off x="5126038" y="1196975"/>
            <a:ext cx="2292350" cy="12763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7315200" y="2201863"/>
            <a:ext cx="914400" cy="122396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Bunch Recombination: Helical Channel</a:t>
            </a:r>
            <a:endParaRPr lang="en-US" dirty="0"/>
          </a:p>
        </p:txBody>
      </p:sp>
      <p:sp>
        <p:nvSpPr>
          <p:cNvPr id="48275" name="Content Placeholder 2"/>
          <p:cNvSpPr>
            <a:spLocks noGrp="1"/>
          </p:cNvSpPr>
          <p:nvPr>
            <p:ph sz="half" idx="1"/>
          </p:nvPr>
        </p:nvSpPr>
        <p:spPr>
          <a:xfrm>
            <a:off x="430213" y="871538"/>
            <a:ext cx="4065587" cy="5524500"/>
          </a:xfrm>
        </p:spPr>
        <p:txBody>
          <a:bodyPr/>
          <a:lstStyle/>
          <a:p>
            <a:r>
              <a:rPr lang="en-US" sz="2400" smtClean="0"/>
              <a:t>Would like a large linear dependence of path length on energy</a:t>
            </a:r>
          </a:p>
          <a:p>
            <a:endParaRPr lang="en-US" sz="2400" smtClean="0"/>
          </a:p>
          <a:p>
            <a:r>
              <a:rPr lang="en-US" sz="2400" smtClean="0"/>
              <a:t>Helical channel naturally has that</a:t>
            </a:r>
          </a:p>
          <a:p>
            <a:pPr lvl="1"/>
            <a:r>
              <a:rPr lang="en-US" sz="2000" b="1" smtClean="0"/>
              <a:t>Linear dependence </a:t>
            </a:r>
            <a:r>
              <a:rPr lang="en-US" sz="2000" smtClean="0"/>
              <a:t>is best …</a:t>
            </a:r>
          </a:p>
          <a:p>
            <a:pPr eaLnBrk="1" hangingPunct="1"/>
            <a:r>
              <a:rPr lang="el-GR" sz="2400" smtClean="0"/>
              <a:t>η</a:t>
            </a:r>
            <a:r>
              <a:rPr lang="en-US" sz="2400" smtClean="0"/>
              <a:t>=0.43 looks possible</a:t>
            </a:r>
          </a:p>
          <a:p>
            <a:pPr lvl="1" eaLnBrk="1" hangingPunct="1"/>
            <a:r>
              <a:rPr lang="en-US" sz="2000" smtClean="0"/>
              <a:t>HC – B= 4.2T b</a:t>
            </a:r>
            <a:r>
              <a:rPr lang="en-US" sz="2000" baseline="-25000" smtClean="0"/>
              <a:t>d</a:t>
            </a:r>
            <a:r>
              <a:rPr lang="en-US" sz="2000" smtClean="0"/>
              <a:t>=0.75, b</a:t>
            </a:r>
            <a:r>
              <a:rPr lang="en-US" sz="2000" baseline="-25000" smtClean="0"/>
              <a:t>q</a:t>
            </a:r>
            <a:r>
              <a:rPr lang="en-US" sz="2000" smtClean="0"/>
              <a:t>=0.4</a:t>
            </a:r>
          </a:p>
          <a:p>
            <a:pPr lvl="1" eaLnBrk="1" hangingPunct="1"/>
            <a:r>
              <a:rPr lang="el-GR" sz="2000" smtClean="0"/>
              <a:t>κ</a:t>
            </a:r>
            <a:r>
              <a:rPr lang="en-US" sz="2000" smtClean="0"/>
              <a:t>=1, </a:t>
            </a:r>
            <a:r>
              <a:rPr lang="el-GR" sz="2000" smtClean="0"/>
              <a:t>λ</a:t>
            </a:r>
            <a:r>
              <a:rPr lang="en-US" sz="2000" smtClean="0"/>
              <a:t>=1.6m, P</a:t>
            </a:r>
            <a:r>
              <a:rPr lang="en-US" sz="2000" baseline="-25000" smtClean="0"/>
              <a:t>0</a:t>
            </a:r>
            <a:r>
              <a:rPr lang="en-US" sz="2000" smtClean="0"/>
              <a:t>=290MeV/c</a:t>
            </a:r>
          </a:p>
          <a:p>
            <a:pPr lvl="1" eaLnBrk="1" hangingPunct="1"/>
            <a:r>
              <a:rPr lang="en-US" sz="2000" smtClean="0"/>
              <a:t>Dˆ=1.7, D=0.44m</a:t>
            </a:r>
          </a:p>
          <a:p>
            <a:pPr lvl="2" eaLnBrk="1" hangingPunct="1"/>
            <a:r>
              <a:rPr lang="en-US" smtClean="0"/>
              <a:t>“γ</a:t>
            </a:r>
            <a:r>
              <a:rPr lang="en-US" baseline="-25000" smtClean="0"/>
              <a:t>t</a:t>
            </a:r>
            <a:r>
              <a:rPr lang="en-US" smtClean="0"/>
              <a:t>”=1.085</a:t>
            </a:r>
          </a:p>
          <a:p>
            <a:endParaRPr lang="en-US" smtClean="0"/>
          </a:p>
        </p:txBody>
      </p:sp>
      <p:sp>
        <p:nvSpPr>
          <p:cNvPr id="4827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9CD33A-E107-4E98-8966-9376FDE8478F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8277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4427538"/>
            <a:ext cx="2946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78" name="Picture 4" descr="rev_sep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51350" y="1025525"/>
            <a:ext cx="2733675" cy="1460500"/>
          </a:xfrm>
        </p:spPr>
      </p:pic>
      <p:graphicFrame>
        <p:nvGraphicFramePr>
          <p:cNvPr id="48272" name="Object 144"/>
          <p:cNvGraphicFramePr>
            <a:graphicFrameLocks noChangeAspect="1"/>
          </p:cNvGraphicFramePr>
          <p:nvPr/>
        </p:nvGraphicFramePr>
        <p:xfrm>
          <a:off x="5411788" y="3103563"/>
          <a:ext cx="2566987" cy="814387"/>
        </p:xfrm>
        <a:graphic>
          <a:graphicData uri="http://schemas.openxmlformats.org/presentationml/2006/ole">
            <p:oleObj spid="_x0000_s48272" name="Equation" r:id="rId5" imgW="1600200" imgH="508000" progId="Equation.3">
              <p:embed/>
            </p:oleObj>
          </a:graphicData>
        </a:graphic>
      </p:graphicFrame>
      <p:graphicFrame>
        <p:nvGraphicFramePr>
          <p:cNvPr id="48273" name="Object 145"/>
          <p:cNvGraphicFramePr>
            <a:graphicFrameLocks noChangeAspect="1"/>
          </p:cNvGraphicFramePr>
          <p:nvPr/>
        </p:nvGraphicFramePr>
        <p:xfrm>
          <a:off x="4702175" y="2117725"/>
          <a:ext cx="1419225" cy="719138"/>
        </p:xfrm>
        <a:graphic>
          <a:graphicData uri="http://schemas.openxmlformats.org/presentationml/2006/ole">
            <p:oleObj spid="_x0000_s48273" name="Equation" r:id="rId6" imgW="901700" imgH="457200" progId="Equation.DSMT4">
              <p:embed/>
            </p:oleObj>
          </a:graphicData>
        </a:graphic>
      </p:graphicFrame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27368" y="2331295"/>
            <a:ext cx="1710911" cy="67069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8280" name="Picture 42" descr="Fig2_06100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1538" y="909638"/>
            <a:ext cx="19224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871538"/>
            <a:ext cx="4913312" cy="5524500"/>
          </a:xfrm>
        </p:spPr>
        <p:txBody>
          <a:bodyPr/>
          <a:lstStyle/>
          <a:p>
            <a:r>
              <a:rPr lang="en-US" smtClean="0"/>
              <a:t>Obtain beam from end of 3-stage HCC channel  - </a:t>
            </a:r>
            <a:r>
              <a:rPr lang="en-US" sz="1800" smtClean="0"/>
              <a:t>K. Yonehara</a:t>
            </a:r>
          </a:p>
          <a:p>
            <a:pPr lvl="1"/>
            <a:r>
              <a:rPr lang="en-US" sz="1600" smtClean="0"/>
              <a:t>13 bunches, </a:t>
            </a:r>
            <a:r>
              <a:rPr lang="el-GR" sz="1600" smtClean="0"/>
              <a:t>ε</a:t>
            </a:r>
            <a:r>
              <a:rPr lang="en-US" sz="1600" baseline="-25000" smtClean="0"/>
              <a:t>L</a:t>
            </a:r>
            <a:r>
              <a:rPr lang="en-US" sz="1600" smtClean="0"/>
              <a:t> =0.0011m</a:t>
            </a:r>
          </a:p>
          <a:p>
            <a:pPr lvl="1"/>
            <a:r>
              <a:rPr lang="el-GR" sz="1600" smtClean="0"/>
              <a:t>η</a:t>
            </a:r>
            <a:r>
              <a:rPr lang="en-US" sz="1600" smtClean="0"/>
              <a:t>=0.43 transport (</a:t>
            </a:r>
            <a:r>
              <a:rPr lang="el-GR" sz="1600" smtClean="0"/>
              <a:t>λ</a:t>
            </a:r>
            <a:r>
              <a:rPr lang="en-US" sz="1600" smtClean="0"/>
              <a:t>=1m)</a:t>
            </a:r>
          </a:p>
          <a:p>
            <a:r>
              <a:rPr lang="en-US" smtClean="0"/>
              <a:t>40m 1MV/m rf</a:t>
            </a:r>
          </a:p>
          <a:p>
            <a:pPr lvl="1"/>
            <a:r>
              <a:rPr lang="en-US" smtClean="0"/>
              <a:t>204 </a:t>
            </a:r>
            <a:r>
              <a:rPr lang="en-US" smtClean="0">
                <a:sym typeface="Wingdings" pitchFamily="2" charset="2"/>
              </a:rPr>
              <a:t> 270 MHz</a:t>
            </a:r>
            <a:r>
              <a:rPr lang="en-US" smtClean="0"/>
              <a:t> </a:t>
            </a:r>
          </a:p>
          <a:p>
            <a:pPr lvl="2"/>
            <a:r>
              <a:rPr lang="en-US" sz="1600" smtClean="0"/>
              <a:t>(+45° to -45° ) (N=12.25)</a:t>
            </a:r>
          </a:p>
          <a:p>
            <a:pPr lvl="2"/>
            <a:r>
              <a:rPr lang="el-GR" sz="1600" smtClean="0"/>
              <a:t>η</a:t>
            </a:r>
            <a:r>
              <a:rPr lang="en-US" sz="1600" smtClean="0"/>
              <a:t>=0.43</a:t>
            </a:r>
          </a:p>
          <a:p>
            <a:r>
              <a:rPr lang="en-US" smtClean="0"/>
              <a:t>60m drift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200MHz rf -10MV/m</a:t>
            </a:r>
          </a:p>
          <a:p>
            <a:pPr lvl="1"/>
            <a:r>
              <a:rPr lang="en-US" smtClean="0"/>
              <a:t>&gt;95% capture</a:t>
            </a:r>
          </a:p>
          <a:p>
            <a:pPr lvl="1"/>
            <a:r>
              <a:rPr lang="el-GR" smtClean="0"/>
              <a:t>ε</a:t>
            </a:r>
            <a:r>
              <a:rPr lang="en-US" baseline="-25000" smtClean="0"/>
              <a:t>L</a:t>
            </a:r>
            <a:r>
              <a:rPr lang="en-US" smtClean="0"/>
              <a:t> = ~0.040</a:t>
            </a:r>
          </a:p>
          <a:p>
            <a:r>
              <a:rPr lang="en-US" smtClean="0"/>
              <a:t>Have done more discrete rf version</a:t>
            </a:r>
          </a:p>
          <a:p>
            <a:pPr lvl="1"/>
            <a:r>
              <a:rPr lang="en-US" smtClean="0"/>
              <a:t>Need to integrate into cooling scenario –SBIR proposal</a:t>
            </a: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AE5BF4-581F-4C1C-844C-29DCCB357E2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5427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213" y="3381375"/>
            <a:ext cx="305593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Simulate in 3-D- G4BL</a:t>
            </a:r>
            <a:br>
              <a:rPr lang="en-US" dirty="0" smtClean="0"/>
            </a:br>
            <a:r>
              <a:rPr lang="en-US" sz="2400" dirty="0" smtClean="0"/>
              <a:t> –C Yoshikawa</a:t>
            </a:r>
            <a:endParaRPr lang="en-US" sz="2400" dirty="0"/>
          </a:p>
        </p:txBody>
      </p:sp>
      <p:pic>
        <p:nvPicPr>
          <p:cNvPr id="5427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8" y="4970463"/>
            <a:ext cx="30956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1722438"/>
            <a:ext cx="307657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2463" y="141288"/>
            <a:ext cx="30511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280" name="Straight Arrow Connector 5"/>
          <p:cNvCxnSpPr>
            <a:cxnSpLocks noChangeShapeType="1"/>
          </p:cNvCxnSpPr>
          <p:nvPr/>
        </p:nvCxnSpPr>
        <p:spPr bwMode="auto">
          <a:xfrm>
            <a:off x="6075363" y="1722438"/>
            <a:ext cx="2511425" cy="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54281" name="TextBox 12"/>
          <p:cNvSpPr txBox="1">
            <a:spLocks noChangeArrowheads="1"/>
          </p:cNvSpPr>
          <p:nvPr/>
        </p:nvSpPr>
        <p:spPr bwMode="auto">
          <a:xfrm>
            <a:off x="4911725" y="2543175"/>
            <a:ext cx="833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60MeV</a:t>
            </a:r>
          </a:p>
        </p:txBody>
      </p:sp>
      <p:cxnSp>
        <p:nvCxnSpPr>
          <p:cNvPr id="54282" name="Straight Arrow Connector 14"/>
          <p:cNvCxnSpPr>
            <a:cxnSpLocks noChangeShapeType="1"/>
          </p:cNvCxnSpPr>
          <p:nvPr/>
        </p:nvCxnSpPr>
        <p:spPr bwMode="auto">
          <a:xfrm>
            <a:off x="5653088" y="2247900"/>
            <a:ext cx="0" cy="928688"/>
          </a:xfrm>
          <a:prstGeom prst="straightConnector1">
            <a:avLst/>
          </a:prstGeom>
          <a:noFill/>
          <a:ln w="0" algn="ctr">
            <a:solidFill>
              <a:srgbClr val="0033CC"/>
            </a:solidFill>
            <a:round/>
            <a:headEnd type="arrow" w="med" len="med"/>
            <a:tailEnd type="arrow" w="med" len="med"/>
          </a:ln>
        </p:spPr>
      </p:cxnSp>
      <p:sp>
        <p:nvSpPr>
          <p:cNvPr id="54283" name="TextBox 21"/>
          <p:cNvSpPr txBox="1">
            <a:spLocks noChangeArrowheads="1"/>
          </p:cNvSpPr>
          <p:nvPr/>
        </p:nvSpPr>
        <p:spPr bwMode="auto">
          <a:xfrm>
            <a:off x="7119938" y="1536700"/>
            <a:ext cx="650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60ns</a:t>
            </a:r>
          </a:p>
        </p:txBody>
      </p:sp>
      <p:sp>
        <p:nvSpPr>
          <p:cNvPr id="54284" name="Text Box 7"/>
          <p:cNvSpPr txBox="1">
            <a:spLocks noChangeArrowheads="1"/>
          </p:cNvSpPr>
          <p:nvPr/>
        </p:nvSpPr>
        <p:spPr bwMode="auto">
          <a:xfrm>
            <a:off x="6784975" y="371475"/>
            <a:ext cx="109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z = 0 m</a:t>
            </a:r>
          </a:p>
        </p:txBody>
      </p:sp>
      <p:sp>
        <p:nvSpPr>
          <p:cNvPr id="54285" name="Text Box 7"/>
          <p:cNvSpPr txBox="1">
            <a:spLocks noChangeArrowheads="1"/>
          </p:cNvSpPr>
          <p:nvPr/>
        </p:nvSpPr>
        <p:spPr bwMode="auto">
          <a:xfrm>
            <a:off x="6704013" y="1987550"/>
            <a:ext cx="109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z = 40 m</a:t>
            </a:r>
          </a:p>
        </p:txBody>
      </p:sp>
      <p:sp>
        <p:nvSpPr>
          <p:cNvPr id="54286" name="Text Box 7"/>
          <p:cNvSpPr txBox="1">
            <a:spLocks noChangeArrowheads="1"/>
          </p:cNvSpPr>
          <p:nvPr/>
        </p:nvSpPr>
        <p:spPr bwMode="auto">
          <a:xfrm>
            <a:off x="6745288" y="3559175"/>
            <a:ext cx="131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z = 100 m</a:t>
            </a:r>
          </a:p>
        </p:txBody>
      </p:sp>
      <p:sp>
        <p:nvSpPr>
          <p:cNvPr id="54287" name="Text Box 7"/>
          <p:cNvSpPr txBox="1">
            <a:spLocks noChangeArrowheads="1"/>
          </p:cNvSpPr>
          <p:nvPr/>
        </p:nvSpPr>
        <p:spPr bwMode="auto">
          <a:xfrm>
            <a:off x="7513638" y="5210175"/>
            <a:ext cx="1090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z = 105m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8538" y="125413"/>
            <a:ext cx="7370762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5298" name="Content Placeholder 8"/>
          <p:cNvSpPr>
            <a:spLocks noGrp="1"/>
          </p:cNvSpPr>
          <p:nvPr>
            <p:ph sz="half" idx="1"/>
          </p:nvPr>
        </p:nvSpPr>
        <p:spPr>
          <a:xfrm>
            <a:off x="254000" y="800100"/>
            <a:ext cx="7086600" cy="5524500"/>
          </a:xfrm>
        </p:spPr>
        <p:txBody>
          <a:bodyPr/>
          <a:lstStyle/>
          <a:p>
            <a:r>
              <a:rPr lang="en-US" sz="2400" smtClean="0"/>
              <a:t>Neutrino Factory Front End:</a:t>
            </a:r>
          </a:p>
          <a:p>
            <a:pPr lvl="1"/>
            <a:r>
              <a:rPr lang="en-US" sz="2000" smtClean="0"/>
              <a:t>International Design Report is being developed</a:t>
            </a:r>
          </a:p>
          <a:p>
            <a:pPr lvl="2"/>
            <a:r>
              <a:rPr lang="en-US" smtClean="0"/>
              <a:t>engineering + cost content</a:t>
            </a:r>
          </a:p>
          <a:p>
            <a:pPr lvl="1"/>
            <a:r>
              <a:rPr lang="en-US" smtClean="0"/>
              <a:t>Chicane and absorber to control losses</a:t>
            </a:r>
          </a:p>
          <a:p>
            <a:pPr lvl="2"/>
            <a:r>
              <a:rPr lang="en-US" smtClean="0"/>
              <a:t>need to quantify benefits and losses</a:t>
            </a:r>
          </a:p>
          <a:p>
            <a:pPr lvl="1"/>
            <a:r>
              <a:rPr lang="en-US" smtClean="0"/>
              <a:t>rf in magnetic field</a:t>
            </a:r>
          </a:p>
          <a:p>
            <a:pPr lvl="2"/>
            <a:r>
              <a:rPr lang="en-US" smtClean="0"/>
              <a:t>options discussed, adapt to rf measurements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z="2400" smtClean="0"/>
              <a:t>Adaptation to Muon Collider</a:t>
            </a:r>
          </a:p>
          <a:p>
            <a:pPr lvl="1"/>
            <a:r>
              <a:rPr lang="en-US" sz="2000" smtClean="0"/>
              <a:t>bunch recombiner</a:t>
            </a:r>
          </a:p>
          <a:p>
            <a:pPr lvl="1"/>
            <a:r>
              <a:rPr lang="en-US" smtClean="0"/>
              <a:t>need to integrate into cooling scenario(s)</a:t>
            </a:r>
            <a:endParaRPr lang="en-US" sz="1600" smtClean="0"/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4CB253-48B7-455D-B064-9BB069D1C60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D3E89B-B11E-4614-AFB4-669650B43F77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5632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" y="1346200"/>
            <a:ext cx="8883650" cy="2768600"/>
          </a:xfrm>
        </p:spPr>
      </p:pic>
      <p:pic>
        <p:nvPicPr>
          <p:cNvPr id="5632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7775"/>
            <a:ext cx="9144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44C4E4-79AA-4610-9B9E-0C73EE1804A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IDS Baseline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smtClean="0"/>
              <a:t>Drift  (</a:t>
            </a:r>
            <a:r>
              <a:rPr lang="el-GR" sz="2000" smtClean="0"/>
              <a:t>π</a:t>
            </a:r>
            <a:r>
              <a:rPr lang="el-GR" sz="2000" smtClean="0">
                <a:latin typeface="Arial" charset="0"/>
                <a:cs typeface="Arial" charset="0"/>
              </a:rPr>
              <a:t>→</a:t>
            </a:r>
            <a:r>
              <a:rPr lang="el-GR" sz="2000" smtClean="0">
                <a:cs typeface="Arial" charset="0"/>
              </a:rPr>
              <a:t>μ</a:t>
            </a:r>
            <a:r>
              <a:rPr lang="en-US" sz="2000" smtClean="0">
                <a:cs typeface="Arial" charset="0"/>
              </a:rPr>
              <a:t>)</a:t>
            </a:r>
            <a:endParaRPr lang="el-GR" sz="2000" smtClean="0">
              <a:cs typeface="Arial" charset="0"/>
            </a:endParaRPr>
          </a:p>
          <a:p>
            <a:pPr eaLnBrk="1" hangingPunct="1"/>
            <a:r>
              <a:rPr lang="en-US" sz="2000" smtClean="0"/>
              <a:t>“Adiabatically” bunch beam first </a:t>
            </a:r>
            <a:r>
              <a:rPr lang="en-US" sz="1600" smtClean="0">
                <a:solidFill>
                  <a:srgbClr val="9933FF"/>
                </a:solidFill>
              </a:rPr>
              <a:t>(weak 320 to 232 MHz rf) </a:t>
            </a:r>
          </a:p>
          <a:p>
            <a:pPr eaLnBrk="1" hangingPunct="1"/>
            <a:r>
              <a:rPr lang="el-GR" sz="2000" smtClean="0"/>
              <a:t>Φ</a:t>
            </a:r>
            <a:r>
              <a:rPr lang="en-US" sz="2000" smtClean="0"/>
              <a:t>-E rotate bunches – align bunches to ~equal energies</a:t>
            </a:r>
          </a:p>
          <a:p>
            <a:pPr lvl="1" eaLnBrk="1" hangingPunct="1"/>
            <a:r>
              <a:rPr lang="en-US" sz="1800" smtClean="0"/>
              <a:t>232 to 202 MHz, 12MV/m </a:t>
            </a:r>
          </a:p>
          <a:p>
            <a:pPr eaLnBrk="1" hangingPunct="1"/>
            <a:r>
              <a:rPr lang="en-US" sz="2000" smtClean="0"/>
              <a:t>Cool beam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9900"/>
                </a:solidFill>
              </a:rPr>
              <a:t>201.25MHz</a:t>
            </a:r>
            <a:endParaRPr lang="el-GR" sz="1600" smtClean="0"/>
          </a:p>
        </p:txBody>
      </p:sp>
      <p:grpSp>
        <p:nvGrpSpPr>
          <p:cNvPr id="34820" name="Group 4"/>
          <p:cNvGrpSpPr>
            <a:grpSpLocks noChangeAspect="1"/>
          </p:cNvGrpSpPr>
          <p:nvPr/>
        </p:nvGrpSpPr>
        <p:grpSpPr bwMode="auto">
          <a:xfrm>
            <a:off x="450850" y="3937000"/>
            <a:ext cx="8453438" cy="1566863"/>
            <a:chOff x="4344" y="8640"/>
            <a:chExt cx="9360" cy="1734"/>
          </a:xfrm>
        </p:grpSpPr>
        <p:sp>
          <p:nvSpPr>
            <p:cNvPr id="34824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25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34826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34827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34828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34829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30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32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33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34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80 h 390"/>
                <a:gd name="T2" fmla="*/ 99 w 720"/>
                <a:gd name="T3" fmla="*/ 80 h 390"/>
                <a:gd name="T4" fmla="*/ 296 w 720"/>
                <a:gd name="T5" fmla="*/ 40 h 390"/>
                <a:gd name="T6" fmla="*/ 396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3 h 420"/>
                <a:gd name="T2" fmla="*/ 198 w 720"/>
                <a:gd name="T3" fmla="*/ 13 h 420"/>
                <a:gd name="T4" fmla="*/ 396 w 720"/>
                <a:gd name="T5" fmla="*/ 94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37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34844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49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50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851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34852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34853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34854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34855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34856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34857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34858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800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/>
            </a:p>
          </p:txBody>
        </p:sp>
        <p:sp>
          <p:nvSpPr>
            <p:cNvPr id="34859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21" name="Picture 42" descr="celmodify"/>
          <p:cNvPicPr>
            <a:picLocks noChangeAspect="1" noChangeArrowheads="1"/>
          </p:cNvPicPr>
          <p:nvPr/>
        </p:nvPicPr>
        <p:blipFill>
          <a:blip r:embed="rId2"/>
          <a:srcRect l="7144" t="6252" r="7144"/>
          <a:stretch>
            <a:fillRect/>
          </a:stretch>
        </p:blipFill>
        <p:spPr bwMode="auto">
          <a:xfrm>
            <a:off x="4197350" y="2994025"/>
            <a:ext cx="197485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747963"/>
            <a:ext cx="21367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4"/>
          <p:cNvPicPr>
            <a:picLocks noChangeAspect="1" noChangeArrowheads="1"/>
          </p:cNvPicPr>
          <p:nvPr/>
        </p:nvPicPr>
        <p:blipFill>
          <a:blip r:embed="rId4"/>
          <a:srcRect t="58318"/>
          <a:stretch>
            <a:fillRect/>
          </a:stretch>
        </p:blipFill>
        <p:spPr bwMode="auto">
          <a:xfrm>
            <a:off x="1228725" y="5530850"/>
            <a:ext cx="64071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12F883-ACD6-4076-968A-07B511D5856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Parameters of IDR baseline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714375"/>
            <a:ext cx="7772400" cy="5524500"/>
          </a:xfrm>
        </p:spPr>
        <p:txBody>
          <a:bodyPr/>
          <a:lstStyle/>
          <a:p>
            <a:pPr eaLnBrk="1" hangingPunct="1"/>
            <a:r>
              <a:rPr lang="en-US" smtClean="0"/>
              <a:t>Initial drift from target to buncher is 79.6m</a:t>
            </a:r>
          </a:p>
          <a:p>
            <a:pPr lvl="1" eaLnBrk="1" hangingPunct="1"/>
            <a:r>
              <a:rPr lang="en-US" smtClean="0"/>
              <a:t>18.9m (adiabatic ~20T to ~1.5T solenoid)</a:t>
            </a:r>
          </a:p>
          <a:p>
            <a:pPr lvl="1" eaLnBrk="1" hangingPunct="1"/>
            <a:r>
              <a:rPr lang="en-US" smtClean="0"/>
              <a:t>60.7m (1.5T solenoid)</a:t>
            </a:r>
            <a:endParaRPr lang="en-US" smtClean="0">
              <a:latin typeface="Estrangelo Edessa" pitchFamily="66"/>
            </a:endParaRPr>
          </a:p>
          <a:p>
            <a:pPr eaLnBrk="1" hangingPunct="1"/>
            <a:r>
              <a:rPr lang="en-US" smtClean="0"/>
              <a:t>Buncher rf – 33m </a:t>
            </a:r>
          </a:p>
          <a:p>
            <a:pPr lvl="1" eaLnBrk="1" hangingPunct="1"/>
            <a:r>
              <a:rPr lang="en-US" smtClean="0"/>
              <a:t>320 </a:t>
            </a:r>
            <a:r>
              <a:rPr lang="en-US" smtClean="0">
                <a:sym typeface="Wingdings" pitchFamily="2" charset="2"/>
              </a:rPr>
              <a:t> 232 MHz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0  9 MV/m  (2/3 occupancy)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B=1.5T</a:t>
            </a:r>
          </a:p>
          <a:p>
            <a:pPr eaLnBrk="1" hangingPunct="1"/>
            <a:r>
              <a:rPr lang="en-US" smtClean="0"/>
              <a:t>Rotator rf -42m</a:t>
            </a:r>
          </a:p>
          <a:p>
            <a:pPr lvl="1" eaLnBrk="1" hangingPunct="1"/>
            <a:r>
              <a:rPr lang="en-US" smtClean="0"/>
              <a:t>232 </a:t>
            </a:r>
            <a:r>
              <a:rPr lang="en-US" smtClean="0">
                <a:sym typeface="Wingdings" pitchFamily="2" charset="2"/>
              </a:rPr>
              <a:t> 202 MHz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12 MV/m (2/3 occupancy)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B=1.5T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Cooler (50 to 90m)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ASOL lattice, P</a:t>
            </a:r>
            <a:r>
              <a:rPr lang="en-US" baseline="-25000" smtClean="0">
                <a:sym typeface="Wingdings" pitchFamily="2" charset="2"/>
              </a:rPr>
              <a:t>0</a:t>
            </a:r>
            <a:r>
              <a:rPr lang="en-US" smtClean="0">
                <a:sym typeface="Wingdings" pitchFamily="2" charset="2"/>
              </a:rPr>
              <a:t> = 232MeV/c, 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Baseline has 15MV/m, 2 1.1 cm LiH absorbers /cell</a:t>
            </a:r>
          </a:p>
        </p:txBody>
      </p:sp>
      <p:pic>
        <p:nvPicPr>
          <p:cNvPr id="35844" name="Picture 4" descr="celmodify"/>
          <p:cNvPicPr>
            <a:picLocks noChangeAspect="1" noChangeArrowheads="1"/>
          </p:cNvPicPr>
          <p:nvPr/>
        </p:nvPicPr>
        <p:blipFill>
          <a:blip r:embed="rId2"/>
          <a:srcRect l="7144" t="6252" r="7144"/>
          <a:stretch>
            <a:fillRect/>
          </a:stretch>
        </p:blipFill>
        <p:spPr bwMode="auto">
          <a:xfrm>
            <a:off x="5330825" y="1885950"/>
            <a:ext cx="3019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563" y="4137025"/>
            <a:ext cx="24907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42167A-1B15-43EA-B035-D3AACA1801F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IDS : hardware specification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Specify front end in specific rf cavities, frequencies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Buncher – 13 rf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319.63, 305.56, 293.93, 285.46, 278.59, 272.05, 265.80, 259.83, 254.13, 248.67, 243.44, 238.42, 233.61   (13 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~</a:t>
            </a:r>
            <a:r>
              <a:rPr lang="en-US" sz="1800" b="1" smtClean="0"/>
              <a:t>100MV total</a:t>
            </a:r>
            <a:r>
              <a:rPr lang="en-US" sz="180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Keep V’ &lt; ~7.5MV/m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Rotator – 15 rf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230.19, 226.13, 222.59, 219.48, 216.76, 214.37,212.28, 210.46,208.64, 206.90, 205.49,204.25, 203.26, 202.63,202.33   (15 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/>
              <a:t>336MV </a:t>
            </a:r>
            <a:r>
              <a:rPr lang="en-US" sz="1800" smtClean="0"/>
              <a:t>total, 56 rf cavities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12MV/m at 2/3 occupancy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Cooler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/>
              <a:t>201.25</a:t>
            </a:r>
            <a:r>
              <a:rPr lang="en-US" sz="1800" smtClean="0"/>
              <a:t>MHz –up to 75m ~750MV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~15 MV/m, 100 rf cavities 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257800"/>
            <a:ext cx="7258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661988" y="485775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</a:rPr>
              <a:t>Magnet Requirements: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A2A169-858F-4663-8116-434618F9F2E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 Buncher/Rotator/Cooler requirements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Buncher</a:t>
            </a:r>
          </a:p>
          <a:p>
            <a:pPr lvl="1" eaLnBrk="1" hangingPunct="1"/>
            <a:r>
              <a:rPr lang="en-US" sz="1600" b="1" smtClean="0"/>
              <a:t>37</a:t>
            </a:r>
            <a:r>
              <a:rPr lang="en-US" sz="1600" smtClean="0"/>
              <a:t> cavities (</a:t>
            </a:r>
            <a:r>
              <a:rPr lang="en-US" sz="1600" b="1" smtClean="0"/>
              <a:t>13</a:t>
            </a:r>
            <a:r>
              <a:rPr lang="en-US" sz="1600" smtClean="0"/>
              <a:t> frequencies)</a:t>
            </a:r>
          </a:p>
          <a:p>
            <a:pPr lvl="1" eaLnBrk="1" hangingPunct="1"/>
            <a:r>
              <a:rPr lang="en-US" sz="1600" b="1" smtClean="0"/>
              <a:t>13</a:t>
            </a:r>
            <a:r>
              <a:rPr lang="en-US" sz="1600" smtClean="0"/>
              <a:t> power supplies </a:t>
            </a:r>
            <a:r>
              <a:rPr lang="en-US" sz="1600" b="1" smtClean="0"/>
              <a:t>(~1—3MW)</a:t>
            </a:r>
            <a:endParaRPr lang="en-US" sz="1600" smtClean="0"/>
          </a:p>
          <a:p>
            <a:pPr eaLnBrk="1" hangingPunct="1"/>
            <a:r>
              <a:rPr lang="en-US" sz="1800" smtClean="0"/>
              <a:t>RF Rotator</a:t>
            </a:r>
          </a:p>
          <a:p>
            <a:pPr lvl="1" eaLnBrk="1" hangingPunct="1"/>
            <a:r>
              <a:rPr lang="en-US" sz="1600" b="1" smtClean="0"/>
              <a:t>56</a:t>
            </a:r>
            <a:r>
              <a:rPr lang="en-US" sz="1600" smtClean="0"/>
              <a:t> cavities (</a:t>
            </a:r>
            <a:r>
              <a:rPr lang="en-US" sz="1600" b="1" smtClean="0"/>
              <a:t>15</a:t>
            </a:r>
            <a:r>
              <a:rPr lang="en-US" sz="1600" smtClean="0"/>
              <a:t>  frequencies)</a:t>
            </a:r>
          </a:p>
          <a:p>
            <a:pPr lvl="1" eaLnBrk="1" hangingPunct="1"/>
            <a:r>
              <a:rPr lang="en-US" sz="1600" smtClean="0"/>
              <a:t>12 MV/m, 0.5m</a:t>
            </a:r>
          </a:p>
          <a:p>
            <a:pPr lvl="1" eaLnBrk="1" hangingPunct="1"/>
            <a:r>
              <a:rPr lang="en-US" sz="1600" smtClean="0"/>
              <a:t>~</a:t>
            </a:r>
            <a:r>
              <a:rPr lang="en-US" sz="1600" b="1" smtClean="0"/>
              <a:t>2.5MW</a:t>
            </a:r>
            <a:r>
              <a:rPr lang="en-US" sz="1600" smtClean="0"/>
              <a:t> (peak power) per cavity</a:t>
            </a:r>
          </a:p>
          <a:p>
            <a:pPr eaLnBrk="1" hangingPunct="1"/>
            <a:r>
              <a:rPr lang="en-US" sz="1800" smtClean="0"/>
              <a:t>Cooling System – 201.25 MHz</a:t>
            </a:r>
          </a:p>
          <a:p>
            <a:pPr lvl="1" eaLnBrk="1" hangingPunct="1"/>
            <a:r>
              <a:rPr lang="en-US" sz="1600" smtClean="0"/>
              <a:t> </a:t>
            </a:r>
            <a:r>
              <a:rPr lang="en-US" sz="1800" smtClean="0"/>
              <a:t>100 0.5m cavities (75m cooler), </a:t>
            </a:r>
            <a:r>
              <a:rPr lang="en-US" sz="1800" b="1" smtClean="0"/>
              <a:t>15MV/m</a:t>
            </a:r>
          </a:p>
          <a:p>
            <a:pPr lvl="1" eaLnBrk="1" hangingPunct="1"/>
            <a:r>
              <a:rPr lang="en-US" sz="1800" smtClean="0"/>
              <a:t>~</a:t>
            </a:r>
            <a:r>
              <a:rPr lang="en-US" sz="1800" b="1" smtClean="0"/>
              <a:t>4MW </a:t>
            </a:r>
            <a:r>
              <a:rPr lang="en-US" sz="1800" smtClean="0"/>
              <a:t>/cavity  </a:t>
            </a:r>
          </a:p>
        </p:txBody>
      </p:sp>
      <p:pic>
        <p:nvPicPr>
          <p:cNvPr id="37892" name="Picture 4" descr="celrealis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075" y="701675"/>
            <a:ext cx="31575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2560638"/>
            <a:ext cx="26765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en-US" sz="180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/>
        </p:nvGraphicFramePr>
        <p:xfrm>
          <a:off x="669925" y="4206875"/>
          <a:ext cx="7396163" cy="2651125"/>
        </p:xfrm>
        <a:graphic>
          <a:graphicData uri="http://schemas.openxmlformats.org/drawingml/2006/table">
            <a:tbl>
              <a:tblPr/>
              <a:tblGrid>
                <a:gridCol w="1149350"/>
                <a:gridCol w="803275"/>
                <a:gridCol w="822325"/>
                <a:gridCol w="1139825"/>
                <a:gridCol w="769938"/>
                <a:gridCol w="1028700"/>
                <a:gridCol w="1682750"/>
              </a:tblGrid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Front End section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Length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#rf cavities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frequencies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 of freq.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gradient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peak power requirements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Buncher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319.6 to 233.6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to 7.5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 to 3.5 MW/freq.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Rotator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230.2 to 202.3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~2.5MW/cavity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Cooler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201.25MHz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 MV/m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~4MW/cavity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 drift)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~240m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~1000MV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~550MW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en-US" sz="180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RDR – developing cost model</a:t>
            </a:r>
            <a:endParaRPr lang="en-US" dirty="0"/>
          </a:p>
        </p:txBody>
      </p:sp>
      <p:sp>
        <p:nvSpPr>
          <p:cNvPr id="38914" name="Content Placeholder 5"/>
          <p:cNvSpPr>
            <a:spLocks noGrp="1"/>
          </p:cNvSpPr>
          <p:nvPr>
            <p:ph sz="half" idx="1"/>
          </p:nvPr>
        </p:nvSpPr>
        <p:spPr>
          <a:xfrm>
            <a:off x="125413" y="800100"/>
            <a:ext cx="4370387" cy="5524500"/>
          </a:xfrm>
        </p:spPr>
        <p:txBody>
          <a:bodyPr/>
          <a:lstStyle/>
          <a:p>
            <a:r>
              <a:rPr lang="en-US" smtClean="0"/>
              <a:t>Spreadsheets for components</a:t>
            </a:r>
          </a:p>
          <a:p>
            <a:endParaRPr lang="en-US" smtClean="0"/>
          </a:p>
          <a:p>
            <a:r>
              <a:rPr lang="en-US" smtClean="0"/>
              <a:t>Engineering may shift design parameters</a:t>
            </a:r>
          </a:p>
          <a:p>
            <a:pPr lvl="1"/>
            <a:r>
              <a:rPr lang="en-US" smtClean="0"/>
              <a:t>cavity, coils, absorbers constrained</a:t>
            </a:r>
          </a:p>
          <a:p>
            <a:pPr lvl="1"/>
            <a:r>
              <a:rPr lang="en-US" smtClean="0"/>
              <a:t>Be windows/ LiH absorbers</a:t>
            </a:r>
          </a:p>
          <a:p>
            <a:pPr lvl="1"/>
            <a:endParaRPr lang="en-US" smtClean="0"/>
          </a:p>
          <a:p>
            <a:r>
              <a:rPr lang="en-US" smtClean="0"/>
              <a:t>Next IDS meeting</a:t>
            </a:r>
          </a:p>
          <a:p>
            <a:pPr lvl="1"/>
            <a:r>
              <a:rPr lang="en-US" smtClean="0"/>
              <a:t>Arlington VA</a:t>
            </a:r>
          </a:p>
          <a:p>
            <a:pPr lvl="1"/>
            <a:r>
              <a:rPr lang="en-US" smtClean="0"/>
              <a:t>Oct. 17 - 19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408FEC-2CA1-4182-8840-52DE08A784E2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790575"/>
            <a:ext cx="3497263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4716463"/>
            <a:ext cx="55657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4791075"/>
            <a:ext cx="3378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495CD2-070A-4938-AD6A-196079C31D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Problem: Beam losses along Front End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800100"/>
            <a:ext cx="4381500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Start with 4MW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End with ~50kW </a:t>
            </a:r>
            <a:r>
              <a:rPr lang="el-GR" sz="1800" smtClean="0"/>
              <a:t>μ</a:t>
            </a:r>
            <a:r>
              <a:rPr lang="en-US" sz="1800" baseline="30000" smtClean="0"/>
              <a:t>+</a:t>
            </a:r>
            <a:r>
              <a:rPr lang="en-US" sz="1800" smtClean="0"/>
              <a:t> + </a:t>
            </a:r>
            <a:r>
              <a:rPr lang="el-GR" sz="1800" smtClean="0"/>
              <a:t>μ</a:t>
            </a:r>
            <a:r>
              <a:rPr lang="en-US" sz="1800" baseline="30000" smtClean="0"/>
              <a:t>-</a:t>
            </a:r>
            <a:endParaRPr lang="en-US" sz="180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plus p, e, </a:t>
            </a:r>
            <a:r>
              <a:rPr lang="el-GR" sz="1600" smtClean="0"/>
              <a:t>π</a:t>
            </a:r>
            <a:r>
              <a:rPr lang="en-US" sz="1600" smtClean="0"/>
              <a:t>,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~20W/m  </a:t>
            </a:r>
            <a:r>
              <a:rPr lang="el-GR" sz="1600" smtClean="0"/>
              <a:t>μ</a:t>
            </a:r>
            <a:r>
              <a:rPr lang="en-US" sz="1600" smtClean="0"/>
              <a:t>-decay</a:t>
            </a:r>
            <a:endParaRPr lang="el-GR" sz="16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~0.5MW losses along transport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&gt;0.1MW at z&gt;50m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Want “Hands-on”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hadronic losses &lt; 1W/m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Booster, PSR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Simulation has  &gt;~100W/m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With no collimation, shielding, absorber  strategy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8" y="728663"/>
            <a:ext cx="4454525" cy="2687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3630613"/>
            <a:ext cx="4344987" cy="30749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4975225" y="3482975"/>
            <a:ext cx="1033463" cy="14605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5999163" y="3470275"/>
            <a:ext cx="371475" cy="158750"/>
          </a:xfrm>
          <a:prstGeom prst="rect">
            <a:avLst/>
          </a:prstGeom>
          <a:solidFill>
            <a:srgbClr val="FF9966"/>
          </a:solidFill>
          <a:ln w="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6381750" y="3470275"/>
            <a:ext cx="450850" cy="158750"/>
          </a:xfrm>
          <a:prstGeom prst="rect">
            <a:avLst/>
          </a:prstGeom>
          <a:solidFill>
            <a:srgbClr val="FF505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6824663" y="3459163"/>
            <a:ext cx="1312862" cy="171450"/>
          </a:xfrm>
          <a:prstGeom prst="rect">
            <a:avLst/>
          </a:prstGeom>
          <a:solidFill>
            <a:srgbClr val="66FF66"/>
          </a:solidFill>
          <a:ln w="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5095875" y="3421063"/>
            <a:ext cx="496888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Drift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7161213" y="3416300"/>
            <a:ext cx="523875" cy="2746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8000"/>
                </a:solidFill>
              </a:rPr>
              <a:t>Cool</a:t>
            </a:r>
          </a:p>
        </p:txBody>
      </p:sp>
      <p:pic>
        <p:nvPicPr>
          <p:cNvPr id="3994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4143375"/>
            <a:ext cx="21209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CA30F-4EBD-4D94-9C1F-01D138526C7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Control of Front End Losses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4325" y="800100"/>
            <a:ext cx="4181475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Add shielding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Resulting losses ?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Chicane and proton absorber  to localize losses </a:t>
            </a:r>
            <a:r>
              <a:rPr lang="en-US" sz="1800" smtClean="0"/>
              <a:t>(C. Rogers)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Removes most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Most desired </a:t>
            </a:r>
            <a:r>
              <a:rPr lang="el-GR" smtClean="0">
                <a:latin typeface="Arial Narrow" pitchFamily="34" charset="0"/>
                <a:cs typeface="Times New Roman" pitchFamily="18" charset="0"/>
              </a:rPr>
              <a:t>μ</a:t>
            </a:r>
            <a:r>
              <a:rPr lang="en-US" smtClean="0">
                <a:latin typeface="Arial Narrow" pitchFamily="34" charset="0"/>
                <a:cs typeface="Times New Roman" pitchFamily="18" charset="0"/>
              </a:rPr>
              <a:t>’s </a:t>
            </a:r>
            <a:r>
              <a:rPr lang="en-US" smtClean="0">
                <a:latin typeface="Arial Narrow" pitchFamily="34" charset="0"/>
                <a:cs typeface="Arial" charset="0"/>
              </a:rPr>
              <a:t>survive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Greatly reduces downstream activation problem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40964" name="Picture 45" descr="redo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0" y="1573213"/>
            <a:ext cx="41290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6"/>
          <p:cNvSpPr>
            <a:spLocks noChangeArrowheads="1"/>
          </p:cNvSpPr>
          <p:nvPr/>
        </p:nvSpPr>
        <p:spPr bwMode="auto">
          <a:xfrm>
            <a:off x="5186363" y="2606675"/>
            <a:ext cx="3330575" cy="339725"/>
          </a:xfrm>
          <a:prstGeom prst="rect">
            <a:avLst/>
          </a:prstGeom>
          <a:solidFill>
            <a:srgbClr val="CC99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Shielding ?</a:t>
            </a:r>
          </a:p>
        </p:txBody>
      </p:sp>
      <p:sp>
        <p:nvSpPr>
          <p:cNvPr id="40966" name="Line 49"/>
          <p:cNvSpPr>
            <a:spLocks noChangeShapeType="1"/>
          </p:cNvSpPr>
          <p:nvPr/>
        </p:nvSpPr>
        <p:spPr bwMode="auto">
          <a:xfrm>
            <a:off x="5699125" y="1881188"/>
            <a:ext cx="635000" cy="835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7" name="Group 6"/>
          <p:cNvGrpSpPr>
            <a:grpSpLocks noChangeAspect="1"/>
          </p:cNvGrpSpPr>
          <p:nvPr/>
        </p:nvGrpSpPr>
        <p:grpSpPr bwMode="auto">
          <a:xfrm>
            <a:off x="4494213" y="927100"/>
            <a:ext cx="4649787" cy="1008063"/>
            <a:chOff x="4344" y="8640"/>
            <a:chExt cx="8919" cy="1933"/>
          </a:xfrm>
        </p:grpSpPr>
        <p:sp>
          <p:nvSpPr>
            <p:cNvPr id="40971" name="AutoShape 7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8919" cy="19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72" name="Text Box 8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12.7 m</a:t>
              </a:r>
              <a:endParaRPr lang="en-US"/>
            </a:p>
          </p:txBody>
        </p:sp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~60.0 m</a:t>
              </a:r>
              <a:endParaRPr lang="en-US"/>
            </a:p>
          </p:txBody>
        </p:sp>
        <p:sp>
          <p:nvSpPr>
            <p:cNvPr id="40974" name="Text Box 10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</a:rPr>
                <a:t>FE Target</a:t>
              </a:r>
              <a:endParaRPr lang="en-US"/>
            </a:p>
          </p:txBody>
        </p:sp>
        <p:sp>
          <p:nvSpPr>
            <p:cNvPr id="40975" name="Text Box 11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500" b="1">
                  <a:solidFill>
                    <a:srgbClr val="000000"/>
                  </a:solidFill>
                  <a:latin typeface="Arial Narrow" pitchFamily="34" charset="0"/>
                </a:rPr>
                <a:t>Solenoid</a:t>
              </a:r>
              <a:endParaRPr lang="en-US"/>
            </a:p>
          </p:txBody>
        </p:sp>
        <p:sp>
          <p:nvSpPr>
            <p:cNvPr id="40976" name="AutoShape 12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77" name="Line 13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Rectangle 14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79" name="AutoShape 15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80" name="AutoShape 16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81" name="Freeform 17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8 h 390"/>
                <a:gd name="T2" fmla="*/ 54 w 720"/>
                <a:gd name="T3" fmla="*/ 18 h 390"/>
                <a:gd name="T4" fmla="*/ 163 w 720"/>
                <a:gd name="T5" fmla="*/ 9 h 390"/>
                <a:gd name="T6" fmla="*/ 218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18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3 h 420"/>
                <a:gd name="T2" fmla="*/ 108 w 720"/>
                <a:gd name="T3" fmla="*/ 3 h 420"/>
                <a:gd name="T4" fmla="*/ 218 w 720"/>
                <a:gd name="T5" fmla="*/ 21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AutoShape 19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1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22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3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4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5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Text Box 26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Drift</a:t>
              </a:r>
              <a:endParaRPr lang="en-US"/>
            </a:p>
          </p:txBody>
        </p:sp>
        <p:sp>
          <p:nvSpPr>
            <p:cNvPr id="40991" name="Line 27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28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29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30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AutoShape 31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96" name="AutoShape 32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97" name="AutoShape 33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998" name="Text Box 34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Buncher</a:t>
              </a:r>
              <a:endParaRPr lang="en-US"/>
            </a:p>
          </p:txBody>
        </p:sp>
        <p:sp>
          <p:nvSpPr>
            <p:cNvPr id="40999" name="Text Box 35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Rotator</a:t>
              </a:r>
              <a:endParaRPr lang="en-US"/>
            </a:p>
          </p:txBody>
        </p:sp>
        <p:sp>
          <p:nvSpPr>
            <p:cNvPr id="41000" name="Text Box 36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Cooler</a:t>
              </a:r>
              <a:endParaRPr lang="en-US"/>
            </a:p>
          </p:txBody>
        </p:sp>
        <p:sp>
          <p:nvSpPr>
            <p:cNvPr id="41001" name="Text Box 37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~33m</a:t>
              </a:r>
              <a:endParaRPr lang="en-US"/>
            </a:p>
          </p:txBody>
        </p:sp>
        <p:sp>
          <p:nvSpPr>
            <p:cNvPr id="41002" name="Text Box 38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</a:rPr>
                <a:t>42 m</a:t>
              </a:r>
              <a:endParaRPr lang="en-US"/>
            </a:p>
          </p:txBody>
        </p:sp>
        <p:sp>
          <p:nvSpPr>
            <p:cNvPr id="41003" name="Text Box 39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</a:rPr>
                <a:t>90 </a:t>
              </a:r>
              <a:r>
                <a:rPr lang="en-US" sz="500" b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en-US"/>
            </a:p>
          </p:txBody>
        </p:sp>
        <p:sp>
          <p:nvSpPr>
            <p:cNvPr id="41004" name="Text Box 40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r>
                <a:rPr lang="en-US" sz="1000" b="1">
                  <a:solidFill>
                    <a:srgbClr val="0000FF"/>
                  </a:solidFill>
                </a:rPr>
                <a:t>p</a:t>
              </a:r>
              <a:endParaRPr lang="en-US"/>
            </a:p>
          </p:txBody>
        </p:sp>
        <p:sp>
          <p:nvSpPr>
            <p:cNvPr id="41005" name="Text Box 41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r>
                <a:rPr lang="en-US" sz="1200" b="1">
                  <a:solidFill>
                    <a:srgbClr val="6600CC"/>
                  </a:solidFill>
                  <a:latin typeface="MS Mincho" pitchFamily="49" charset="-128"/>
                </a:rPr>
                <a:t>π</a:t>
              </a:r>
              <a:r>
                <a:rPr lang="en-US" sz="1200" b="1">
                  <a:solidFill>
                    <a:srgbClr val="D60093"/>
                  </a:solidFill>
                  <a:latin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41006" name="Line 42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43"/>
            <p:cNvSpPr>
              <a:spLocks noChangeShapeType="1"/>
            </p:cNvSpPr>
            <p:nvPr/>
          </p:nvSpPr>
          <p:spPr bwMode="auto">
            <a:xfrm>
              <a:off x="4924" y="9800"/>
              <a:ext cx="990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68" name="Content Placeholder 5" descr="chicanehalf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3906838"/>
            <a:ext cx="19637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6050" y="4027488"/>
            <a:ext cx="34956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4825" y="3954463"/>
            <a:ext cx="19986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42844</TotalTime>
  <Words>1186</Words>
  <Application>Microsoft Office PowerPoint</Application>
  <PresentationFormat>On-screen Show (4:3)</PresentationFormat>
  <Paragraphs>411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Comic Sans MS</vt:lpstr>
      <vt:lpstr>Wingdings</vt:lpstr>
      <vt:lpstr>Rockwell</vt:lpstr>
      <vt:lpstr>Times New Roman</vt:lpstr>
      <vt:lpstr>MS Mincho</vt:lpstr>
      <vt:lpstr>Arial Narrow</vt:lpstr>
      <vt:lpstr>Estrangelo Edessa</vt:lpstr>
      <vt:lpstr>Lucida Sans Unicode</vt:lpstr>
      <vt:lpstr>Arial Unicode MS</vt:lpstr>
      <vt:lpstr>Math3</vt:lpstr>
      <vt:lpstr>Symbol</vt:lpstr>
      <vt:lpstr>Default Design</vt:lpstr>
      <vt:lpstr>1_Default Design</vt:lpstr>
      <vt:lpstr>Default Design</vt:lpstr>
      <vt:lpstr>1_Default Design</vt:lpstr>
      <vt:lpstr>Equation</vt:lpstr>
      <vt:lpstr> Neutrino Factory Front End (IDS) and Variations-Status </vt:lpstr>
      <vt:lpstr>Outline</vt:lpstr>
      <vt:lpstr>IDS Baseline Buncher and φ-E Rotator</vt:lpstr>
      <vt:lpstr>Parameters of IDR baseline</vt:lpstr>
      <vt:lpstr>IDS : hardware specification</vt:lpstr>
      <vt:lpstr>Rf Buncher/Rotator/Cooler requirements</vt:lpstr>
      <vt:lpstr>RDR – developing cost model</vt:lpstr>
      <vt:lpstr>Problem: Beam losses along Front End</vt:lpstr>
      <vt:lpstr>Control of Front End Losses</vt:lpstr>
      <vt:lpstr>Chicane + absorber</vt:lpstr>
      <vt:lpstr>Front End with Absorber</vt:lpstr>
      <vt:lpstr>Longitudinal beam through system</vt:lpstr>
      <vt:lpstr> ICOOL Simulation results</vt:lpstr>
      <vt:lpstr>Possible rf cavity limitations</vt:lpstr>
      <vt:lpstr>Cooling Lattice variations</vt:lpstr>
      <vt:lpstr>Bucked Coil Variant</vt:lpstr>
      <vt:lpstr>Comments on Experiments</vt:lpstr>
      <vt:lpstr>Front End for Muon Collider</vt:lpstr>
      <vt:lpstr>Variant front ends for muon collider</vt:lpstr>
      <vt:lpstr>Bunch Recombination: Helical Channel</vt:lpstr>
      <vt:lpstr>Simulate in 3-D- G4BL  –C Yoshikawa</vt:lpstr>
      <vt:lpstr>Summary</vt:lpstr>
      <vt:lpstr>Questions?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1207</cp:revision>
  <dcterms:created xsi:type="dcterms:W3CDTF">2003-09-15T21:58:19Z</dcterms:created>
  <dcterms:modified xsi:type="dcterms:W3CDTF">2011-09-30T16:06:31Z</dcterms:modified>
</cp:coreProperties>
</file>