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F24"/>
    <a:srgbClr val="003087"/>
    <a:srgbClr val="0F2D62"/>
    <a:srgbClr val="505050"/>
    <a:srgbClr val="808080"/>
    <a:srgbClr val="DA592A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2B53B-1E65-4E79-973F-CC61B92241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D032F-CFBF-48B4-87E1-D9D663545E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65FECF1-0560-4B73-AC70-C3F640D53DA4}" type="datetimeFigureOut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91E04-6318-4C68-9383-0F9DBA3F2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609D9-3604-4A65-B126-5939F44D0E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9F9CD457-707A-43AB-AB03-E25A0BE13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C53D45-98DC-46E2-B087-AF83CD6B1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A344-45EB-4787-9450-62EF1C2F8D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001D3362-DCF0-4723-B865-E0F263B9B4CC}" type="datetimeFigureOut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F887EB-52C0-48DB-914C-4D41037691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432729-5CFE-4452-BC49-C9F82245B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FDB08-1720-40F8-8574-1137804173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177FA-041C-41C9-8D42-2CCB17D4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349E6F7E-EF14-4529-8B00-A97AD862FF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2CFCDAB-923F-45E5-840F-0C350BCD7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8D3BA42-88FA-4A5B-A0B2-31F7A630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DE687C9-9B63-4047-A36B-AA6DF587F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96FEEE1-9A2D-4EB0-9B2B-ACC011A92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69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5421-9DF6-4DBA-9678-854F36EF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822DFFAA-DAD5-4422-B1C4-DCE16798BAE4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559A-8FDD-4AB4-BB84-F1C88DDF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E0AB-E228-4D76-9BB9-0504D52F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8E4F-75ED-408E-BFC9-E00DCE44D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5421-9DF6-4DBA-9678-854F36EF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822DFFAA-DAD5-4422-B1C4-DCE16798BAE4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559A-8FDD-4AB4-BB84-F1C88DDF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E0AB-E228-4D76-9BB9-0504D52F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98E4F-75ED-408E-BFC9-E00DCE44D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90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094C72-D900-4504-8E76-F56BD5E419B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472C9CB4-85FB-4720-B9D7-8D8DF7B70549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787406-5E2F-49B6-84A7-0874D07268C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B5C42B-A12F-46AD-8BC6-F61AD01B61D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1E91814-4A0C-4096-9EA7-0869F9676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5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308782-742B-430C-857C-A57F7A49B0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B06C2646-372B-4D0D-BE7E-9334ABFB46A7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2EA1C9-CA97-4D65-909A-85DC58606C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C56129-D164-44ED-B2F7-DE08C3D560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746C6E6E-6660-48FE-AF4F-EB9BE9A5A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DBC02A-87C3-4F3E-9B0C-507A37F2D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55A76-85D9-43AE-90C4-684AA074EC75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06AC95-6D7D-4EBC-8494-C382D4F4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336E1C-F3CA-458D-89D4-B985E18F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91D6F-E6E2-4C48-A31C-07151E90A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0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46D995-DEE2-4160-8376-BCDDA427D7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C9836-881D-4C9B-89D3-52B2778DC7B6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E20521-20AF-4B92-99A4-08480E6A18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0E49F7-16F2-4951-ACA5-70F46F36C9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51BE5-3B99-40F8-9B8A-5E97DFAB0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0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16DBA-B479-4442-80B9-E26E6E07C0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AFB4-CB77-4BAD-BDDB-F0953DD9F733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397E1-7755-48D9-915A-B33ABBD46D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1E263-F094-4C33-AFA6-A0787EBBA8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DE2D-CCE0-4E0A-B33C-0D423C4D7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C20E-D089-4DB4-B9DD-C0158885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ED57-6CAD-4AFF-8261-E910FE8B57EC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B7AF-78CA-4663-9536-8AA74258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1B88B6-113A-4812-AE7C-A2DD97B2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23071-9B4A-4D4B-B614-4E96B872D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13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17CD684-604D-4525-AD64-35872D0A5EF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A3588-B998-4816-B62B-3A603A01A4B4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1298F6C-8BEF-46AF-938E-F677D938E8E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B00E71B-D069-4ED2-BF11-8A37CA7BF94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555B-1E15-43D8-B152-EB8E88C3B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66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783B09-6453-4D7E-B0CB-37482F97CF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15869D-0D68-4925-95E0-8C9A91D60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4DD21DC5-F173-4648-8256-285078592A55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53946F9-F0DC-4B02-B7A3-C92982406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E44E2B5-8D29-4173-97F0-1B9C528C4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80753F4D-C5CA-45C5-876B-65D9D235FB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3684FD2-C396-4400-9443-76FAB1093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FE6C236C-BA5F-48DC-988E-3A7E78190BA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693DEB20-3C60-4039-92E6-4E8923AB0D60}" type="datetime1">
              <a:rPr lang="en-US" altLang="en-US"/>
              <a:pPr/>
              <a:t>2/19/2021</a:t>
            </a:fld>
            <a:endParaRPr lang="en-US" altLang="en-US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EE8765B3-DCB4-4806-BA74-400088681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3C44A24E-D087-4D2D-8B3E-DCDC29393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anose="020B0604020202020204" pitchFamily="34" charset="0"/>
              </a:defRPr>
            </a:lvl1pPr>
          </a:lstStyle>
          <a:p>
            <a:fld id="{79034176-5083-4BC9-8ED1-C33E3E7A45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fnal.gov/2021/02/registration-open-for-the-2021-all-engineers-retreat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0E599DF-2E79-4764-B17F-CFCD9E1B3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FAST </a:t>
            </a:r>
            <a:r>
              <a:rPr lang="en-US" altLang="en-US" dirty="0" err="1">
                <a:latin typeface="Helvetica" panose="020B0604020202020204" pitchFamily="34" charset="0"/>
              </a:rPr>
              <a:t>RunCo</a:t>
            </a:r>
            <a:r>
              <a:rPr lang="en-US" altLang="en-US" dirty="0">
                <a:latin typeface="Helvetica" panose="020B0604020202020204" pitchFamily="34" charset="0"/>
              </a:rPr>
              <a:t> Summary</a:t>
            </a:r>
          </a:p>
        </p:txBody>
      </p:sp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DDF5A38A-EF58-4F16-B783-038F19BB7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Edstrom</a:t>
            </a:r>
          </a:p>
          <a:p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</a:rPr>
              <a:t>2/19/2021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958F7CA-9B1D-4D7E-8266-D381CBDB58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Summary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ABF4FDC-06A9-40F0-AC14-DCFE5FC17C1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dirty="0">
                <a:latin typeface="Helvetica" panose="020B0604020202020204" pitchFamily="34" charset="0"/>
              </a:rPr>
              <a:t>Controlled Accesses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Most mornings for various jobs</a:t>
            </a:r>
          </a:p>
          <a:p>
            <a:endParaRPr lang="en-US" altLang="en-US" sz="1400" dirty="0">
              <a:latin typeface="Helvetica" panose="020B0604020202020204" pitchFamily="34" charset="0"/>
            </a:endParaRPr>
          </a:p>
          <a:p>
            <a:r>
              <a:rPr lang="en-US" altLang="en-US" sz="1400" dirty="0">
                <a:latin typeface="Helvetica" panose="020B0604020202020204" pitchFamily="34" charset="0"/>
              </a:rPr>
              <a:t>Electron Injector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Beam Delivered for IOTA Injection studies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LRW/SRW Studies continued</a:t>
            </a:r>
          </a:p>
          <a:p>
            <a:endParaRPr lang="en-US" altLang="en-US" sz="1400" dirty="0">
              <a:latin typeface="Helvetica" panose="020B0604020202020204" pitchFamily="34" charset="0"/>
            </a:endParaRPr>
          </a:p>
          <a:p>
            <a:r>
              <a:rPr lang="en-US" altLang="en-US" sz="1400" dirty="0">
                <a:latin typeface="Helvetica" panose="020B0604020202020204" pitchFamily="34" charset="0"/>
              </a:rPr>
              <a:t>IOTA: Circulating beam achieved later in the day last Friday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Reasonable lifetime, and improved throughout the week.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Significant work remains on establishing a good lattice for Optical Stochastic Cooling (E-straight)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New IOTA LCW RTD PLC monitoring implemented (Mon-Tues)</a:t>
            </a:r>
          </a:p>
          <a:p>
            <a:pPr lvl="1"/>
            <a:endParaRPr lang="en-US" altLang="en-US" sz="1200" dirty="0">
              <a:latin typeface="Helvetica" panose="020B0604020202020204" pitchFamily="34" charset="0"/>
            </a:endParaRPr>
          </a:p>
          <a:p>
            <a:r>
              <a:rPr lang="en-US" altLang="en-US" sz="1400" dirty="0" err="1">
                <a:latin typeface="Helvetica" panose="020B0604020202020204" pitchFamily="34" charset="0"/>
              </a:rPr>
              <a:t>Cryo</a:t>
            </a:r>
            <a:endParaRPr lang="en-US" altLang="en-US" sz="1400" dirty="0">
              <a:latin typeface="Helvetica" panose="020B0604020202020204" pitchFamily="34" charset="0"/>
            </a:endParaRP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Nominal 2K operation, no problems</a:t>
            </a:r>
          </a:p>
          <a:p>
            <a:pPr lvl="1"/>
            <a:endParaRPr lang="en-US" altLang="en-US" sz="1200" dirty="0">
              <a:latin typeface="Helvetica" panose="020B0604020202020204" pitchFamily="34" charset="0"/>
            </a:endParaRPr>
          </a:p>
          <a:p>
            <a:r>
              <a:rPr lang="en-US" altLang="en-US" sz="1400" dirty="0">
                <a:latin typeface="Helvetica" panose="020B0604020202020204" pitchFamily="34" charset="0"/>
              </a:rPr>
              <a:t>Some work remains for OSC Run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Kicker timing jitter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Dark box electronics shakedown</a:t>
            </a:r>
          </a:p>
          <a:p>
            <a:endParaRPr lang="en-US" altLang="en-US" sz="1400" dirty="0">
              <a:latin typeface="Helvetica" panose="020B0604020202020204" pitchFamily="34" charset="0"/>
            </a:endParaRPr>
          </a:p>
          <a:p>
            <a:r>
              <a:rPr lang="en-US" altLang="en-US" sz="1400" dirty="0">
                <a:latin typeface="Helvetica" panose="020B0604020202020204" pitchFamily="34" charset="0"/>
              </a:rPr>
              <a:t>Note: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Jamie </a:t>
            </a:r>
            <a:r>
              <a:rPr lang="en-US" altLang="en-US" sz="1200" dirty="0" err="1">
                <a:latin typeface="Helvetica" panose="020B0604020202020204" pitchFamily="34" charset="0"/>
              </a:rPr>
              <a:t>Santucci</a:t>
            </a:r>
            <a:r>
              <a:rPr lang="en-US" altLang="en-US" sz="1200" dirty="0">
                <a:latin typeface="Helvetica" panose="020B0604020202020204" pitchFamily="34" charset="0"/>
              </a:rPr>
              <a:t> is away until 3/01</a:t>
            </a:r>
          </a:p>
          <a:p>
            <a:pPr lvl="1"/>
            <a:r>
              <a:rPr lang="en-US" altLang="en-US" sz="1200" dirty="0">
                <a:latin typeface="Helvetica" panose="020B0604020202020204" pitchFamily="34" charset="0"/>
              </a:rPr>
              <a:t>Chip Edstrom is standing in for FAST </a:t>
            </a:r>
            <a:r>
              <a:rPr lang="en-US" altLang="en-US" sz="1200" dirty="0" err="1">
                <a:latin typeface="Helvetica" panose="020B0604020202020204" pitchFamily="34" charset="0"/>
              </a:rPr>
              <a:t>RunCo</a:t>
            </a:r>
            <a:endParaRPr lang="en-US" altLang="en-US" sz="1200" dirty="0">
              <a:latin typeface="Helvetica" panose="020B0604020202020204" pitchFamily="34" charset="0"/>
            </a:endParaRPr>
          </a:p>
        </p:txBody>
      </p:sp>
      <p:sp>
        <p:nvSpPr>
          <p:cNvPr id="15363" name="Date Placeholder 3">
            <a:extLst>
              <a:ext uri="{FF2B5EF4-FFF2-40B4-BE49-F238E27FC236}">
                <a16:creationId xmlns:a16="http://schemas.microsoft.com/office/drawing/2014/main" id="{82FB1F82-5364-4901-8825-094F5F7E09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DD822A-8E19-4A2D-8474-D63D0871965E}" type="datetime1">
              <a:rPr lang="en-US" altLang="en-US" sz="900">
                <a:solidFill>
                  <a:srgbClr val="003087"/>
                </a:solidFill>
                <a:latin typeface="Helvetica" panose="020B0604020202020204" pitchFamily="34" charset="0"/>
              </a:rPr>
              <a:pPr eaLnBrk="1" hangingPunct="1"/>
              <a:t>2/19/2021</a:t>
            </a:fld>
            <a:endParaRPr lang="en-US" altLang="en-US" sz="900">
              <a:solidFill>
                <a:srgbClr val="003087"/>
              </a:solidFill>
              <a:latin typeface="Helvetica" panose="020B0604020202020204" pitchFamily="34" charset="0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7FB25A96-01E8-46B3-A028-55610005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3087"/>
                </a:solidFill>
                <a:latin typeface="Helvetica" panose="020B0604020202020204" pitchFamily="34" charset="0"/>
              </a:rPr>
              <a:t>Presenter | Presentation Title</a:t>
            </a:r>
            <a:endParaRPr lang="en-US" altLang="en-US" sz="900" b="1">
              <a:solidFill>
                <a:srgbClr val="003087"/>
              </a:solidFill>
              <a:latin typeface="Helvetica" panose="020B0604020202020204" pitchFamily="34" charset="0"/>
            </a:endParaRP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D4F46DC8-E14B-4292-8695-635A56B4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B78F5D1-79CA-4D5D-A44C-62B12DFCA9E5}" type="slidenum">
              <a:rPr lang="en-US" altLang="en-US" sz="900">
                <a:solidFill>
                  <a:srgbClr val="00308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308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92" y="4207712"/>
            <a:ext cx="4809067" cy="182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53" y="-25181"/>
            <a:ext cx="5004347" cy="284200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24041" y="2211092"/>
            <a:ext cx="1802297" cy="76974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99A4-DA1D-4D2C-9B47-61B11FF7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09:00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707D-85D3-49D8-9E47-998E12B7A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Boiler Work Today @ NML (as per Greg Gilbert)</a:t>
            </a:r>
          </a:p>
          <a:p>
            <a:pPr lvl="1"/>
            <a:r>
              <a:rPr lang="en-US" dirty="0"/>
              <a:t>One of the boilers is leaky and needs a new flow switch</a:t>
            </a:r>
          </a:p>
          <a:p>
            <a:pPr lvl="1"/>
            <a:r>
              <a:rPr lang="en-US" dirty="0"/>
              <a:t>Plan to come up on the repaired boiler</a:t>
            </a:r>
          </a:p>
          <a:p>
            <a:pPr lvl="1"/>
            <a:r>
              <a:rPr lang="en-US" dirty="0"/>
              <a:t>No loss of heat expected</a:t>
            </a:r>
          </a:p>
          <a:p>
            <a:pPr lvl="1"/>
            <a:endParaRPr lang="en-US" dirty="0"/>
          </a:p>
          <a:p>
            <a:r>
              <a:rPr lang="en-US" dirty="0"/>
              <a:t>New Record Beam Power (main accelerator chain)</a:t>
            </a:r>
          </a:p>
          <a:p>
            <a:pPr lvl="1"/>
            <a:r>
              <a:rPr lang="en-US" dirty="0"/>
              <a:t>775 kW / 1 </a:t>
            </a:r>
            <a:r>
              <a:rPr lang="en-US" dirty="0" err="1"/>
              <a:t>hr</a:t>
            </a:r>
            <a:r>
              <a:rPr lang="en-US" dirty="0"/>
              <a:t> avg</a:t>
            </a:r>
          </a:p>
          <a:p>
            <a:pPr lvl="1"/>
            <a:endParaRPr lang="en-US" dirty="0"/>
          </a:p>
          <a:p>
            <a:r>
              <a:rPr lang="en-US" dirty="0"/>
              <a:t>Shared Link for the All (Star) Engineer’s retreat</a:t>
            </a:r>
          </a:p>
          <a:p>
            <a:pPr lvl="1"/>
            <a:r>
              <a:rPr lang="en-US" sz="1600" dirty="0">
                <a:hlinkClick r:id="rId2"/>
              </a:rPr>
              <a:t>https://news.fnal.gov/2021/02/registration-open-for-the-2021-all-engineers-retreat/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7311-5DC6-42BF-A93E-C7F2AAF4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FFAA-DAD5-4422-B1C4-DCE16798BAE4}" type="datetime1">
              <a:rPr lang="en-US" altLang="en-US" smtClean="0"/>
              <a:pPr/>
              <a:t>2/19/2021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F216-E5B9-4EE0-8D35-79301CB2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07D2-DE4E-4A57-B2AC-4D58AD6B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8E4F-75ED-408E-BFC9-E00DCE44DE5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A6CE-E69C-48D8-8A40-3E38EB34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Jitter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7FE3-80C0-43DB-84FE-1759ECD4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Arden Warner &amp; </a:t>
            </a:r>
            <a:r>
              <a:rPr lang="en-US" dirty="0" err="1"/>
              <a:t>Jin</a:t>
            </a:r>
            <a:r>
              <a:rPr lang="en-US" dirty="0"/>
              <a:t>-Yuan Wu are discussing…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FF9D-E26D-423D-9916-B6DE7882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FFAA-DAD5-4422-B1C4-DCE16798BAE4}" type="datetime1">
              <a:rPr lang="en-US" altLang="en-US" smtClean="0"/>
              <a:pPr/>
              <a:t>2/19/2021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6EBC7-234B-4F6E-81E8-6242E2F9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C0A89-23A9-4F2F-8A80-B9A385F6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8E4F-75ED-408E-BFC9-E00DCE44DE5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7B108-95DC-494A-973E-1B3132A1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0" y="1529822"/>
            <a:ext cx="3390784" cy="2631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84F6A1-887B-4CD5-AC61-35F4A77F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290" y="1529822"/>
            <a:ext cx="5211375" cy="3254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10355A-DD7D-4D56-90B4-6C31DD27B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9" y="4517592"/>
            <a:ext cx="4661732" cy="1457952"/>
          </a:xfrm>
          <a:prstGeom prst="rect">
            <a:avLst/>
          </a:prstGeom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7FAADE18-84D0-4E6D-A598-2DC81FF51639}"/>
              </a:ext>
            </a:extLst>
          </p:cNvPr>
          <p:cNvCxnSpPr/>
          <p:nvPr/>
        </p:nvCxnSpPr>
        <p:spPr>
          <a:xfrm rot="10800000" flipV="1">
            <a:off x="2586446" y="4161379"/>
            <a:ext cx="2919548" cy="1292364"/>
          </a:xfrm>
          <a:prstGeom prst="curvedConnector3">
            <a:avLst>
              <a:gd name="adj1" fmla="val -335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7169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Mac_041114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FermilabTemplatePC_041414</Template>
  <TotalTime>135</TotalTime>
  <Words>211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FermilabTemplateMac_041114</vt:lpstr>
      <vt:lpstr>Fermilab: Footer Only</vt:lpstr>
      <vt:lpstr>FAST RunCo Summary</vt:lpstr>
      <vt:lpstr>Summary</vt:lpstr>
      <vt:lpstr>From the 09:00</vt:lpstr>
      <vt:lpstr>Timing Jitter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Turn-On Summary and Status</dc:title>
  <dc:creator>Chip EdstromJr. x3721,4977 13417N</dc:creator>
  <cp:lastModifiedBy>Dean R Edstrom JR</cp:lastModifiedBy>
  <cp:revision>13</cp:revision>
  <cp:lastPrinted>2014-01-20T19:40:21Z</cp:lastPrinted>
  <dcterms:created xsi:type="dcterms:W3CDTF">2019-10-18T14:47:58Z</dcterms:created>
  <dcterms:modified xsi:type="dcterms:W3CDTF">2021-02-19T16:21:58Z</dcterms:modified>
</cp:coreProperties>
</file>