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74" r:id="rId4"/>
    <p:sldId id="285" r:id="rId5"/>
    <p:sldId id="286" r:id="rId6"/>
    <p:sldId id="283" r:id="rId7"/>
    <p:sldId id="287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6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2/22/2021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2/22/2021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2/22/2021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/>
              <a:t>MI8 Collimators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2/22/2021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MI8 Collimators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2/22/2021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MI8 Collimators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2/22/2021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MI8 Collimators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2/22/2021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MI8 Collimators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2/22/2021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MI8 Collimators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2/22/2021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MI8 Collimators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2/22/2021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MI8 Collimators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2/22/2021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MI8 Collimators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2/22/2021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MI8 Collimators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Collimator simulation plan discussion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55292" y="4707537"/>
            <a:ext cx="4387342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Phil Adamson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22</a:t>
            </a:r>
            <a:r>
              <a:rPr lang="en-US" altLang="en-US" baseline="30000" dirty="0">
                <a:latin typeface="Helvetica" panose="020B0604020202020204" pitchFamily="34" charset="0"/>
              </a:rPr>
              <a:t>nd</a:t>
            </a:r>
            <a:r>
              <a:rPr lang="en-US" altLang="en-US" dirty="0">
                <a:latin typeface="Helvetica" panose="020B0604020202020204" pitchFamily="34" charset="0"/>
              </a:rPr>
              <a:t> February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AA5F6D-6680-4AF2-88E0-025372E714B0}"/>
              </a:ext>
            </a:extLst>
          </p:cNvPr>
          <p:cNvSpPr txBox="1"/>
          <p:nvPr/>
        </p:nvSpPr>
        <p:spPr>
          <a:xfrm>
            <a:off x="2825087" y="4102706"/>
            <a:ext cx="1610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 Nov 1947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1AB6F8-56AA-4E0A-BDB8-C2443656EB2D}"/>
              </a:ext>
            </a:extLst>
          </p:cNvPr>
          <p:cNvSpPr txBox="1"/>
          <p:nvPr/>
        </p:nvSpPr>
        <p:spPr>
          <a:xfrm>
            <a:off x="8303492" y="3975198"/>
            <a:ext cx="831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1974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D785E4B-10C2-4B08-A062-C5AC524ED976}"/>
              </a:ext>
            </a:extLst>
          </p:cNvPr>
          <p:cNvSpPr txBox="1">
            <a:spLocks/>
          </p:cNvSpPr>
          <p:nvPr/>
        </p:nvSpPr>
        <p:spPr bwMode="auto">
          <a:xfrm flipH="1">
            <a:off x="5004890" y="6196612"/>
            <a:ext cx="1048437" cy="61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4C97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2pPr>
            <a:lvl3pPr marL="9144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3pPr>
            <a:lvl4pPr marL="13716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4pPr>
            <a:lvl5pPr marL="18288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2800" dirty="0">
                <a:solidFill>
                  <a:schemeClr val="bg2"/>
                </a:solidFill>
              </a:rPr>
              <a:t>1947</a:t>
            </a:r>
            <a:endParaRPr lang="en-US" altLang="en-US" sz="2800" dirty="0">
              <a:solidFill>
                <a:schemeClr val="bg2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6A19D34-F262-460D-AB39-BF98D7472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371" y="3098307"/>
            <a:ext cx="4776780" cy="29326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4157C9-D779-4793-B976-AAB094F51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Pencil Beam striking second collimator (M. Vincent)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5CCE5-2BFB-4ECA-A17B-BF4CE8933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recycler-size collimators, similar width, but shorter mask</a:t>
            </a:r>
          </a:p>
          <a:p>
            <a:pPr lvl="1"/>
            <a:r>
              <a:rPr lang="en-US" dirty="0"/>
              <a:t>Collimator/mask apertures not optimized</a:t>
            </a:r>
          </a:p>
          <a:p>
            <a:pPr lvl="1"/>
            <a:r>
              <a:rPr lang="en-US" dirty="0"/>
              <a:t>Pencil beam, not realistic distribution</a:t>
            </a:r>
          </a:p>
          <a:p>
            <a:r>
              <a:rPr lang="en-US" dirty="0"/>
              <a:t>See leakage between 2</a:t>
            </a:r>
            <a:r>
              <a:rPr lang="en-US" baseline="30000" dirty="0"/>
              <a:t>nd</a:t>
            </a:r>
            <a:r>
              <a:rPr lang="en-US" dirty="0"/>
              <a:t> collimator and mask – argues for either longer collimator, or mask closer to collimator</a:t>
            </a:r>
          </a:p>
          <a:p>
            <a:r>
              <a:rPr lang="en-US" dirty="0"/>
              <a:t>Length of mask needs</a:t>
            </a:r>
            <a:br>
              <a:rPr lang="en-US" dirty="0"/>
            </a:br>
            <a:r>
              <a:rPr lang="en-US" dirty="0"/>
              <a:t>real simulation to study</a:t>
            </a:r>
            <a:br>
              <a:rPr lang="en-US" dirty="0"/>
            </a:br>
            <a:r>
              <a:rPr lang="en-US" dirty="0"/>
              <a:t>(depends on </a:t>
            </a:r>
            <a:r>
              <a:rPr lang="en-US" dirty="0" err="1"/>
              <a:t>outscatters</a:t>
            </a:r>
            <a:r>
              <a:rPr lang="en-US" dirty="0"/>
              <a:t>)</a:t>
            </a:r>
          </a:p>
          <a:p>
            <a:r>
              <a:rPr lang="en-US" dirty="0"/>
              <a:t>Getting collimators close</a:t>
            </a:r>
            <a:br>
              <a:rPr lang="en-US" dirty="0"/>
            </a:br>
            <a:r>
              <a:rPr lang="en-US" dirty="0"/>
              <a:t>together will be necessary</a:t>
            </a:r>
            <a:br>
              <a:rPr lang="en-US" dirty="0"/>
            </a:br>
            <a:r>
              <a:rPr lang="en-US" dirty="0"/>
              <a:t>and needs engineer input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F1D62-403D-46C1-A6E9-8DCEF39F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2/22/2021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C400-BDB6-4093-A1D2-DDBF3A463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MI8 Collimators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09F00-26AA-4F78-9929-5A1D328B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82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BB79D-EBD3-4BD8-AE18-21A98F07E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design decisions need to be resolved soon?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14C42-95A0-4992-A1F6-BA74C2CF1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Width of collimators</a:t>
            </a:r>
          </a:p>
          <a:p>
            <a:pPr lvl="1"/>
            <a:r>
              <a:rPr lang="en-US" dirty="0"/>
              <a:t>Don’t think there’s a decision here – make the collimator as wide as we can. Put 10cm of marble on aisle side, on top, and on ends. Don’t put marble underneath or on wall side – steel extends to (close to) wall &amp; floor. </a:t>
            </a:r>
          </a:p>
          <a:p>
            <a:pPr lvl="1"/>
            <a:r>
              <a:rPr lang="en-US" dirty="0"/>
              <a:t>So let’s say steel extends 8-cm from beam </a:t>
            </a:r>
            <a:r>
              <a:rPr lang="en-US" dirty="0" err="1"/>
              <a:t>centre</a:t>
            </a:r>
            <a:r>
              <a:rPr lang="en-US" dirty="0"/>
              <a:t>, then there’s another 10cm of </a:t>
            </a:r>
            <a:br>
              <a:rPr lang="en-US" dirty="0"/>
            </a:br>
            <a:r>
              <a:rPr lang="en-US" dirty="0"/>
              <a:t>marble. That leaves </a:t>
            </a:r>
            <a:br>
              <a:rPr lang="en-US" dirty="0"/>
            </a:br>
            <a:r>
              <a:rPr lang="en-US" dirty="0"/>
              <a:t>about 4’ 8” of </a:t>
            </a:r>
            <a:br>
              <a:rPr lang="en-US" dirty="0"/>
            </a:br>
            <a:r>
              <a:rPr lang="en-US" dirty="0"/>
              <a:t>aisle space.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0F403-2C41-46B7-82AF-739D55FE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2/22/2021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B9A48-EBE9-4D89-A75E-F1C8A2D0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MI8 Collimators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D283C-4BA1-4EA5-8D4B-5BC67953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3861786-9D8D-40F0-B503-7A6CBE5C74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131" y="3261201"/>
            <a:ext cx="5943600" cy="301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58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E2E1B-3E8B-443D-8275-8F07733D2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Collimators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A0AC4-5B4C-4051-B812-7EA7B0055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5m of space between magnets, and want to basically fill that space with two collimators and a mask. So we can trade collimator length for mask length.</a:t>
            </a:r>
          </a:p>
          <a:p>
            <a:pPr lvl="1"/>
            <a:r>
              <a:rPr lang="en-US" dirty="0"/>
              <a:t>Needing a gap between two collimators (for bellows to accommodate motion, and big enough for a person to get in and make up vacuum connections) tends to drive us towards long-</a:t>
            </a:r>
            <a:r>
              <a:rPr lang="en-US" dirty="0" err="1"/>
              <a:t>ish</a:t>
            </a:r>
            <a:r>
              <a:rPr lang="en-US" dirty="0"/>
              <a:t> collimators</a:t>
            </a:r>
          </a:p>
          <a:p>
            <a:pPr lvl="1"/>
            <a:r>
              <a:rPr lang="en-US" dirty="0"/>
              <a:t>But mask needs to be long enough to contain shower from protons that </a:t>
            </a:r>
            <a:r>
              <a:rPr lang="en-US" dirty="0" err="1"/>
              <a:t>outscatter</a:t>
            </a:r>
            <a:r>
              <a:rPr lang="en-US" dirty="0"/>
              <a:t> from collimator.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Needs vaguely-sensible beam tail distribution (doesn’t have to be better than vaguely-sensible, but pencil probably isn’t OK)</a:t>
            </a:r>
          </a:p>
          <a:p>
            <a:pPr lvl="1"/>
            <a:r>
              <a:rPr lang="en-US" dirty="0"/>
              <a:t>Magic screen in simulation to log particle 4-vectors?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47FE3-4B38-4D40-97CD-24149B23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2/22/2021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080B-6EE9-458A-9B8A-B543E08D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MI8 Collimators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75CBC-C562-4ADD-A140-502997DD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40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CAD07-7BD0-497D-8093-8D2F33D7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BC15-8F26-45D8-94DA-1E3196029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How much space do you have to leave between the two collimators, and between the second collimator and the mask. This has to accommodate the bellows and </a:t>
            </a:r>
            <a:r>
              <a:rPr lang="en-US" dirty="0" err="1"/>
              <a:t>conflats</a:t>
            </a:r>
            <a:r>
              <a:rPr lang="en-US" dirty="0"/>
              <a:t> (and how much space do you need on the collimator side of the </a:t>
            </a:r>
            <a:r>
              <a:rPr lang="en-US" dirty="0" err="1"/>
              <a:t>conflat</a:t>
            </a:r>
            <a:r>
              <a:rPr lang="en-US" dirty="0"/>
              <a:t> for access to bolts / nuts / whatever), and also allow access for someone's arm to install / fix.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That said </a:t>
            </a:r>
            <a:r>
              <a:rPr lang="en-US" dirty="0" err="1"/>
              <a:t>conflats</a:t>
            </a:r>
            <a:r>
              <a:rPr lang="en-US" dirty="0"/>
              <a:t>, but quick connects with the good diamond seals might be better. Comments?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(This is probably a simulation input – want to put a realistic gap in, will also see whether it looks worth pursuing a “plug”)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5012C-71CF-4E19-90D2-8F54F788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2/22/2021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A91AC-8421-4478-82EB-1A0DDB3E3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MI8 Collimators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70E4C-DD9D-423D-AC84-09D06CD4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34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1CFB4-404B-4171-821C-9040B79F4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collimator aperture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A18D6-C972-47A8-A45D-80A9597E7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aperture in collimators to be as small as possible, to minimize </a:t>
            </a:r>
            <a:r>
              <a:rPr lang="en-US" dirty="0" err="1"/>
              <a:t>outscatter</a:t>
            </a:r>
            <a:r>
              <a:rPr lang="en-US" dirty="0"/>
              <a:t>.</a:t>
            </a:r>
          </a:p>
          <a:p>
            <a:r>
              <a:rPr lang="en-US" dirty="0"/>
              <a:t>But want to be able to “open up” collimators to move them out of the beam</a:t>
            </a:r>
          </a:p>
          <a:p>
            <a:r>
              <a:rPr lang="en-US" dirty="0"/>
              <a:t>This can come late – it only affects the design of the central core box, and not the rest of the collimator</a:t>
            </a:r>
          </a:p>
          <a:p>
            <a:r>
              <a:rPr lang="en-US" dirty="0"/>
              <a:t>I suspect we want to do something like set the collimator aperture at 10 sigma for a matched 20-pi beam. I think that’s conservative enough without being too loose.</a:t>
            </a:r>
          </a:p>
          <a:p>
            <a:r>
              <a:rPr lang="en-US" dirty="0"/>
              <a:t>This is probably also the aperture we want in the mask.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CCB56-4914-447B-8FD5-D64E40DB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2/22/2021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4FB3-AA5D-4863-A9CE-FCAB0C20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MI8 Collimators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4A115-05D1-4E15-9893-00571E18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88719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148842</TotalTime>
  <Words>540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FNAL_TemplateMac_060514</vt:lpstr>
      <vt:lpstr>Fermilab: Footer Only</vt:lpstr>
      <vt:lpstr>Collimator simulation plan discussion</vt:lpstr>
      <vt:lpstr>Pencil Beam striking second collimator (M. Vincent)</vt:lpstr>
      <vt:lpstr>What design decisions need to be resolved soon?</vt:lpstr>
      <vt:lpstr>Length of Collimators</vt:lpstr>
      <vt:lpstr>Engineering Questions</vt:lpstr>
      <vt:lpstr>Size of collimator aperture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Philip Adamson</cp:lastModifiedBy>
  <cp:revision>434</cp:revision>
  <cp:lastPrinted>2014-01-20T19:40:21Z</cp:lastPrinted>
  <dcterms:created xsi:type="dcterms:W3CDTF">2015-04-23T16:09:57Z</dcterms:created>
  <dcterms:modified xsi:type="dcterms:W3CDTF">2021-02-22T19:51:47Z</dcterms:modified>
</cp:coreProperties>
</file>