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1255" r:id="rId3"/>
    <p:sldId id="1257" r:id="rId4"/>
    <p:sldId id="1265" r:id="rId5"/>
    <p:sldId id="1274" r:id="rId6"/>
    <p:sldId id="1277" r:id="rId7"/>
    <p:sldId id="1275" r:id="rId8"/>
    <p:sldId id="1269" r:id="rId9"/>
    <p:sldId id="1284" r:id="rId10"/>
    <p:sldId id="1282" r:id="rId11"/>
    <p:sldId id="1283" r:id="rId12"/>
    <p:sldId id="1288" r:id="rId13"/>
    <p:sldId id="1281" r:id="rId14"/>
    <p:sldId id="1286" r:id="rId15"/>
    <p:sldId id="1287" r:id="rId16"/>
    <p:sldId id="1271" r:id="rId17"/>
    <p:sldId id="1278" r:id="rId18"/>
    <p:sldId id="1228" r:id="rId19"/>
    <p:sldId id="1289" r:id="rId20"/>
    <p:sldId id="1270" r:id="rId21"/>
    <p:sldId id="128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E48"/>
    <a:srgbClr val="0432FF"/>
    <a:srgbClr val="F78D39"/>
    <a:srgbClr val="F37C23"/>
    <a:srgbClr val="FF9300"/>
    <a:srgbClr val="FFE1BF"/>
    <a:srgbClr val="E95125"/>
    <a:srgbClr val="3C5A77"/>
    <a:srgbClr val="BC5F2B"/>
    <a:srgbClr val="32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 autoAdjust="0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014" y="10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199036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21740"/>
            <a:ext cx="8232771" cy="535633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56F0D1-CB5C-D646-B086-0444A7A97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167" y="6519533"/>
            <a:ext cx="1449422" cy="207079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01C1E3-BFE5-0247-AD33-35ACFB7B2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979" y="6514940"/>
            <a:ext cx="4879501" cy="227912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199036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21740"/>
            <a:ext cx="8232771" cy="535633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56F0D1-CB5C-D646-B086-0444A7A97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167" y="6519533"/>
            <a:ext cx="1449422" cy="207079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01C1E3-BFE5-0247-AD33-35ACFB7B2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979" y="6514940"/>
            <a:ext cx="4879501" cy="227912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4026" y="250516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972065"/>
            <a:ext cx="3990750" cy="526733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980016"/>
            <a:ext cx="3990750" cy="526733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4026" y="11692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873211"/>
            <a:ext cx="3990750" cy="45138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873211"/>
            <a:ext cx="3990750" cy="45138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897924"/>
            <a:ext cx="8229600" cy="53494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49179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4BB114B-0F63-424E-A778-0C7E48C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167" y="6519533"/>
            <a:ext cx="1449422" cy="207079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0B1941B-14B9-174A-9859-AA5AB80D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980" y="6514940"/>
            <a:ext cx="4846550" cy="227912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25-Feb-2021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2411" y="6549548"/>
            <a:ext cx="512393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ND-GAr-Lite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6" r:id="rId5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1230416"/>
            <a:ext cx="8218488" cy="1741384"/>
          </a:xfrm>
        </p:spPr>
        <p:txBody>
          <a:bodyPr/>
          <a:lstStyle/>
          <a:p>
            <a:pPr algn="ctr"/>
            <a:br>
              <a:rPr lang="en-GB" sz="7200" dirty="0"/>
            </a:br>
            <a:r>
              <a:rPr lang="en-GB" sz="7200" dirty="0"/>
              <a:t>TMS</a:t>
            </a:r>
            <a:br>
              <a:rPr lang="en-GB" sz="7200" dirty="0"/>
            </a:br>
            <a:r>
              <a:rPr lang="en-GB" sz="7200" dirty="0"/>
              <a:t>ND-GAr-Lite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1290" y="3429000"/>
            <a:ext cx="6043748" cy="1526772"/>
          </a:xfrm>
        </p:spPr>
        <p:txBody>
          <a:bodyPr/>
          <a:lstStyle/>
          <a:p>
            <a:pPr algn="ctr"/>
            <a:r>
              <a:rPr lang="en-GB" b="1" dirty="0"/>
              <a:t>Eldwan Brianne</a:t>
            </a:r>
            <a:r>
              <a:rPr lang="en-GB" dirty="0"/>
              <a:t>, Jen Raaf, </a:t>
            </a:r>
            <a:br>
              <a:rPr lang="en-GB" dirty="0"/>
            </a:br>
            <a:r>
              <a:rPr lang="en-GB" dirty="0"/>
              <a:t>Alan </a:t>
            </a:r>
            <a:r>
              <a:rPr lang="en-GB" dirty="0" err="1"/>
              <a:t>Bross</a:t>
            </a:r>
            <a:r>
              <a:rPr lang="en-GB" dirty="0"/>
              <a:t>, Alfons Weber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/>
              <a:t>DUNE EB, 25-Feb-2021</a:t>
            </a:r>
          </a:p>
        </p:txBody>
      </p:sp>
    </p:spTree>
    <p:extLst>
      <p:ext uri="{BB962C8B-B14F-4D97-AF65-F5344CB8AC3E}">
        <p14:creationId xmlns:p14="http://schemas.microsoft.com/office/powerpoint/2010/main" val="42736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99036"/>
            <a:ext cx="8378686" cy="647102"/>
          </a:xfrm>
        </p:spPr>
        <p:txBody>
          <a:bodyPr>
            <a:noAutofit/>
          </a:bodyPr>
          <a:lstStyle/>
          <a:p>
            <a:r>
              <a:rPr lang="en-GB" sz="3200" dirty="0"/>
              <a:t>Performance: Charge-sign Determination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9A66F-0BC0-3549-B50A-8242C5657AE6}"/>
              </a:ext>
            </a:extLst>
          </p:cNvPr>
          <p:cNvSpPr txBox="1">
            <a:spLocks/>
          </p:cNvSpPr>
          <p:nvPr/>
        </p:nvSpPr>
        <p:spPr>
          <a:xfrm>
            <a:off x="388675" y="4690726"/>
            <a:ext cx="3958948" cy="108729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7442A1-4F56-4E4E-9133-C3F8AB6FB6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5490394"/>
            <a:ext cx="8232771" cy="787678"/>
          </a:xfrm>
        </p:spPr>
        <p:txBody>
          <a:bodyPr/>
          <a:lstStyle/>
          <a:p>
            <a:r>
              <a:rPr lang="en-US" dirty="0"/>
              <a:t>excellent capability to determine charge sign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A218A-69CD-7F43-BF7A-B46AB0AF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27" y="1087599"/>
            <a:ext cx="5208104" cy="40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4656-7C03-4E76-9E8A-57000282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TMS: ND-GAr-Lite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7114-77C9-4A17-8FA2-137C601191F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  <a:p>
            <a:pPr lvl="1"/>
            <a:r>
              <a:rPr lang="en-GB" dirty="0"/>
              <a:t>First step towards essential ND component</a:t>
            </a:r>
          </a:p>
          <a:p>
            <a:pPr lvl="1"/>
            <a:r>
              <a:rPr lang="en-GB" dirty="0"/>
              <a:t>Performance might be better than SSRI </a:t>
            </a:r>
            <a:br>
              <a:rPr lang="en-GB" dirty="0"/>
            </a:br>
            <a:r>
              <a:rPr lang="en-GB" dirty="0"/>
              <a:t>(not important as SSRI is good enough for day 1)</a:t>
            </a:r>
          </a:p>
          <a:p>
            <a:pPr lvl="1"/>
            <a:r>
              <a:rPr lang="en-GB" dirty="0"/>
              <a:t>Allows easier (faster) upgrade to full ND-GAr</a:t>
            </a:r>
          </a:p>
          <a:p>
            <a:pPr lvl="1"/>
            <a:r>
              <a:rPr lang="en-GB" dirty="0"/>
              <a:t>Cheaper than ND-GAr</a:t>
            </a:r>
          </a:p>
          <a:p>
            <a:pPr lvl="1"/>
            <a:r>
              <a:rPr lang="en-GB" dirty="0"/>
              <a:t>Minimizes additional resources for </a:t>
            </a:r>
            <a:r>
              <a:rPr lang="en-GB"/>
              <a:t>temporary solution</a:t>
            </a:r>
            <a:endParaRPr lang="en-GB" dirty="0"/>
          </a:p>
          <a:p>
            <a:pPr lvl="1"/>
            <a:r>
              <a:rPr lang="en-GB" dirty="0"/>
              <a:t>Allows gradual increase of international contributions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Initially more expensive than SSRI  (overall less expensive)</a:t>
            </a:r>
          </a:p>
          <a:p>
            <a:pPr lvl="1"/>
            <a:r>
              <a:rPr lang="en-GB" dirty="0"/>
              <a:t>Needs substantial international contributions </a:t>
            </a:r>
          </a:p>
          <a:p>
            <a:pPr lvl="1"/>
            <a:r>
              <a:rPr lang="en-GB" dirty="0"/>
              <a:t>Not yet fully optimised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089C-BECE-4FEF-81C3-DDB3A5517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6789A-D635-43BC-9F61-C58A5C646D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83417-57B1-4729-A2F7-A52D1080F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81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DE9A-4FF4-461F-80E8-881C245F1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30" y="921740"/>
            <a:ext cx="5092006" cy="535633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Increase efficiency/acceptance for low momentum muons by adjusting the scintillator plane spacing -- closer planes at the upstream end.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Adjusting the plane spacing will affect the momentum resolution, primarily by changing the lever arm available for measuring a track.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Some spacing configurations can make the efficiency or resolution better/worse for particular momentum ranges.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3C0B88-BD09-5A4D-9129-BB120D305EBA}"/>
              </a:ext>
            </a:extLst>
          </p:cNvPr>
          <p:cNvGrpSpPr/>
          <p:nvPr/>
        </p:nvGrpSpPr>
        <p:grpSpPr>
          <a:xfrm>
            <a:off x="5770445" y="799800"/>
            <a:ext cx="2300850" cy="1582500"/>
            <a:chOff x="6264600" y="832950"/>
            <a:chExt cx="2300850" cy="1582500"/>
          </a:xfrm>
        </p:grpSpPr>
        <p:sp>
          <p:nvSpPr>
            <p:cNvPr id="8" name="Google Shape;77;p15">
              <a:extLst>
                <a:ext uri="{FF2B5EF4-FFF2-40B4-BE49-F238E27FC236}">
                  <a16:creationId xmlns:a16="http://schemas.microsoft.com/office/drawing/2014/main" id="{82E8B35E-8CAA-D644-A031-9B934AAE8DC4}"/>
                </a:ext>
              </a:extLst>
            </p:cNvPr>
            <p:cNvSpPr/>
            <p:nvPr/>
          </p:nvSpPr>
          <p:spPr>
            <a:xfrm>
              <a:off x="6982950" y="832950"/>
              <a:ext cx="1582500" cy="1582500"/>
            </a:xfrm>
            <a:prstGeom prst="ellipse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" name="Google Shape;78;p15">
              <a:extLst>
                <a:ext uri="{FF2B5EF4-FFF2-40B4-BE49-F238E27FC236}">
                  <a16:creationId xmlns:a16="http://schemas.microsoft.com/office/drawing/2014/main" id="{136C14EB-B2AD-5D4E-9F81-B794F886CEB3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>
              <a:off x="7214702" y="1064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79;p15">
              <a:extLst>
                <a:ext uri="{FF2B5EF4-FFF2-40B4-BE49-F238E27FC236}">
                  <a16:creationId xmlns:a16="http://schemas.microsoft.com/office/drawing/2014/main" id="{1C873802-3852-B94D-BF27-930B9B04FDAD}"/>
                </a:ext>
              </a:extLst>
            </p:cNvPr>
            <p:cNvCxnSpPr/>
            <p:nvPr/>
          </p:nvCxnSpPr>
          <p:spPr>
            <a:xfrm>
              <a:off x="7325454" y="1064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80;p15">
              <a:extLst>
                <a:ext uri="{FF2B5EF4-FFF2-40B4-BE49-F238E27FC236}">
                  <a16:creationId xmlns:a16="http://schemas.microsoft.com/office/drawing/2014/main" id="{F5C76B7F-FC59-394F-A508-A73002DE5623}"/>
                </a:ext>
              </a:extLst>
            </p:cNvPr>
            <p:cNvCxnSpPr/>
            <p:nvPr/>
          </p:nvCxnSpPr>
          <p:spPr>
            <a:xfrm>
              <a:off x="7484795" y="1064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81;p15">
              <a:extLst>
                <a:ext uri="{FF2B5EF4-FFF2-40B4-BE49-F238E27FC236}">
                  <a16:creationId xmlns:a16="http://schemas.microsoft.com/office/drawing/2014/main" id="{1EF12E44-F956-164F-AF6E-AA65504BBE48}"/>
                </a:ext>
              </a:extLst>
            </p:cNvPr>
            <p:cNvCxnSpPr/>
            <p:nvPr/>
          </p:nvCxnSpPr>
          <p:spPr>
            <a:xfrm>
              <a:off x="7990584" y="1064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82;p15">
              <a:extLst>
                <a:ext uri="{FF2B5EF4-FFF2-40B4-BE49-F238E27FC236}">
                  <a16:creationId xmlns:a16="http://schemas.microsoft.com/office/drawing/2014/main" id="{8D1714BA-8AE2-4E40-82ED-5B38477E0034}"/>
                </a:ext>
              </a:extLst>
            </p:cNvPr>
            <p:cNvCxnSpPr/>
            <p:nvPr/>
          </p:nvCxnSpPr>
          <p:spPr>
            <a:xfrm>
              <a:off x="8323150" y="1064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89;p15">
              <a:extLst>
                <a:ext uri="{FF2B5EF4-FFF2-40B4-BE49-F238E27FC236}">
                  <a16:creationId xmlns:a16="http://schemas.microsoft.com/office/drawing/2014/main" id="{080CAF98-2495-2F41-9606-40CA84044491}"/>
                </a:ext>
              </a:extLst>
            </p:cNvPr>
            <p:cNvCxnSpPr/>
            <p:nvPr/>
          </p:nvCxnSpPr>
          <p:spPr>
            <a:xfrm>
              <a:off x="6264600" y="1547900"/>
              <a:ext cx="5865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51A99D-4513-154B-9E96-1DE6C51FE8E0}"/>
              </a:ext>
            </a:extLst>
          </p:cNvPr>
          <p:cNvGrpSpPr/>
          <p:nvPr/>
        </p:nvGrpSpPr>
        <p:grpSpPr>
          <a:xfrm>
            <a:off x="5700675" y="2663607"/>
            <a:ext cx="2300850" cy="1582500"/>
            <a:chOff x="6264600" y="2737950"/>
            <a:chExt cx="2300850" cy="1582500"/>
          </a:xfrm>
        </p:grpSpPr>
        <p:sp>
          <p:nvSpPr>
            <p:cNvPr id="14" name="Google Shape;83;p15">
              <a:extLst>
                <a:ext uri="{FF2B5EF4-FFF2-40B4-BE49-F238E27FC236}">
                  <a16:creationId xmlns:a16="http://schemas.microsoft.com/office/drawing/2014/main" id="{BB327ABE-ECE8-2A45-8121-24279C7E44F9}"/>
                </a:ext>
              </a:extLst>
            </p:cNvPr>
            <p:cNvSpPr/>
            <p:nvPr/>
          </p:nvSpPr>
          <p:spPr>
            <a:xfrm>
              <a:off x="6982950" y="2737950"/>
              <a:ext cx="1582500" cy="1582500"/>
            </a:xfrm>
            <a:prstGeom prst="ellipse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84;p15">
              <a:extLst>
                <a:ext uri="{FF2B5EF4-FFF2-40B4-BE49-F238E27FC236}">
                  <a16:creationId xmlns:a16="http://schemas.microsoft.com/office/drawing/2014/main" id="{F7F6A33C-9528-7648-B36E-CA8976F2DA09}"/>
                </a:ext>
              </a:extLst>
            </p:cNvPr>
            <p:cNvCxnSpPr>
              <a:stCxn id="14" idx="1"/>
            </p:cNvCxnSpPr>
            <p:nvPr/>
          </p:nvCxnSpPr>
          <p:spPr>
            <a:xfrm>
              <a:off x="7214702" y="2969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85;p15">
              <a:extLst>
                <a:ext uri="{FF2B5EF4-FFF2-40B4-BE49-F238E27FC236}">
                  <a16:creationId xmlns:a16="http://schemas.microsoft.com/office/drawing/2014/main" id="{3352687A-127E-DB4A-A688-EE95FBB7BC38}"/>
                </a:ext>
              </a:extLst>
            </p:cNvPr>
            <p:cNvCxnSpPr/>
            <p:nvPr/>
          </p:nvCxnSpPr>
          <p:spPr>
            <a:xfrm>
              <a:off x="7290902" y="2969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86;p15">
              <a:extLst>
                <a:ext uri="{FF2B5EF4-FFF2-40B4-BE49-F238E27FC236}">
                  <a16:creationId xmlns:a16="http://schemas.microsoft.com/office/drawing/2014/main" id="{C3DC3F71-F513-F941-9715-3FBF71049BFA}"/>
                </a:ext>
              </a:extLst>
            </p:cNvPr>
            <p:cNvCxnSpPr/>
            <p:nvPr/>
          </p:nvCxnSpPr>
          <p:spPr>
            <a:xfrm>
              <a:off x="7367102" y="2969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87;p15">
              <a:extLst>
                <a:ext uri="{FF2B5EF4-FFF2-40B4-BE49-F238E27FC236}">
                  <a16:creationId xmlns:a16="http://schemas.microsoft.com/office/drawing/2014/main" id="{D2C3531B-1714-144C-BEF1-E2324DA4A541}"/>
                </a:ext>
              </a:extLst>
            </p:cNvPr>
            <p:cNvCxnSpPr/>
            <p:nvPr/>
          </p:nvCxnSpPr>
          <p:spPr>
            <a:xfrm>
              <a:off x="8205302" y="2969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88;p15">
              <a:extLst>
                <a:ext uri="{FF2B5EF4-FFF2-40B4-BE49-F238E27FC236}">
                  <a16:creationId xmlns:a16="http://schemas.microsoft.com/office/drawing/2014/main" id="{FDB45EF1-C966-2542-98ED-C4D956A05A80}"/>
                </a:ext>
              </a:extLst>
            </p:cNvPr>
            <p:cNvCxnSpPr/>
            <p:nvPr/>
          </p:nvCxnSpPr>
          <p:spPr>
            <a:xfrm>
              <a:off x="8323150" y="2969702"/>
              <a:ext cx="0" cy="1119000"/>
            </a:xfrm>
            <a:prstGeom prst="straightConnector1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90;p15">
              <a:extLst>
                <a:ext uri="{FF2B5EF4-FFF2-40B4-BE49-F238E27FC236}">
                  <a16:creationId xmlns:a16="http://schemas.microsoft.com/office/drawing/2014/main" id="{5F46421D-8E02-1540-AC2B-51F555EC45C5}"/>
                </a:ext>
              </a:extLst>
            </p:cNvPr>
            <p:cNvCxnSpPr/>
            <p:nvPr/>
          </p:nvCxnSpPr>
          <p:spPr>
            <a:xfrm>
              <a:off x="6264600" y="3529100"/>
              <a:ext cx="5865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761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DE9A-4FF4-461F-80E8-881C245F1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003437"/>
            <a:ext cx="8229596" cy="157298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Results from 2000 scintillator plane arrangements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/>
              <a:t>Efficiency and average momentum resolution for all “reconstructed” tracks. </a:t>
            </a:r>
          </a:p>
          <a:p>
            <a:pPr marL="0" lvl="0" indent="0">
              <a:spcAft>
                <a:spcPts val="12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7F3FE-2723-314B-A602-545984F7D163}"/>
              </a:ext>
            </a:extLst>
          </p:cNvPr>
          <p:cNvSpPr txBox="1">
            <a:spLocks/>
          </p:cNvSpPr>
          <p:nvPr/>
        </p:nvSpPr>
        <p:spPr>
          <a:xfrm>
            <a:off x="333855" y="3223937"/>
            <a:ext cx="4238145" cy="24152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buNone/>
            </a:pPr>
            <a:r>
              <a:rPr lang="en-US" dirty="0"/>
              <a:t>Metrics are not ideal: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/>
              <a:t>Give a useful look at overall behavior of the plane spacing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9" name="Google Shape;143;p20">
            <a:extLst>
              <a:ext uri="{FF2B5EF4-FFF2-40B4-BE49-F238E27FC236}">
                <a16:creationId xmlns:a16="http://schemas.microsoft.com/office/drawing/2014/main" id="{BFD3E9E7-2FBF-1B45-AA60-AA4060B40C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211" r="6020"/>
          <a:stretch/>
        </p:blipFill>
        <p:spPr>
          <a:xfrm>
            <a:off x="4329111" y="2384367"/>
            <a:ext cx="4737413" cy="358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5;p20">
            <a:extLst>
              <a:ext uri="{FF2B5EF4-FFF2-40B4-BE49-F238E27FC236}">
                <a16:creationId xmlns:a16="http://schemas.microsoft.com/office/drawing/2014/main" id="{A730605F-3CEE-6E47-8088-D0BE45028553}"/>
              </a:ext>
            </a:extLst>
          </p:cNvPr>
          <p:cNvSpPr txBox="1"/>
          <p:nvPr/>
        </p:nvSpPr>
        <p:spPr>
          <a:xfrm>
            <a:off x="4927298" y="3452215"/>
            <a:ext cx="63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Nominal</a:t>
            </a:r>
            <a:endParaRPr sz="800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1633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DE9A-4FF4-461F-80E8-881C245F1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56802" y="4661771"/>
            <a:ext cx="8024048" cy="1513305"/>
          </a:xfrm>
        </p:spPr>
        <p:txBody>
          <a:bodyPr>
            <a:normAutofit/>
          </a:bodyPr>
          <a:lstStyle/>
          <a:p>
            <a:r>
              <a:rPr lang="en-GB" dirty="0"/>
              <a:t>Work in progress!</a:t>
            </a:r>
          </a:p>
          <a:p>
            <a:r>
              <a:rPr lang="en-GB" dirty="0"/>
              <a:t>Aim for improved efficiency with minimal degradation in momentum resolution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3BD37-7E7C-5A4F-BBD4-2B66DE20D0F1}"/>
              </a:ext>
            </a:extLst>
          </p:cNvPr>
          <p:cNvGrpSpPr/>
          <p:nvPr/>
        </p:nvGrpSpPr>
        <p:grpSpPr>
          <a:xfrm>
            <a:off x="1687878" y="818718"/>
            <a:ext cx="5465942" cy="3843054"/>
            <a:chOff x="4454281" y="1797470"/>
            <a:chExt cx="4689719" cy="3297299"/>
          </a:xfrm>
        </p:grpSpPr>
        <p:pic>
          <p:nvPicPr>
            <p:cNvPr id="10" name="Google Shape;166;p22">
              <a:extLst>
                <a:ext uri="{FF2B5EF4-FFF2-40B4-BE49-F238E27FC236}">
                  <a16:creationId xmlns:a16="http://schemas.microsoft.com/office/drawing/2014/main" id="{F4CD968D-865D-1D4B-A7E7-1B11A1FE6C5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3418"/>
            <a:stretch/>
          </p:blipFill>
          <p:spPr>
            <a:xfrm>
              <a:off x="4454281" y="1797470"/>
              <a:ext cx="4689719" cy="329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68;p22">
              <a:extLst>
                <a:ext uri="{FF2B5EF4-FFF2-40B4-BE49-F238E27FC236}">
                  <a16:creationId xmlns:a16="http://schemas.microsoft.com/office/drawing/2014/main" id="{8FF0B42B-A345-3F4E-B29E-5FA06CBFB95E}"/>
                </a:ext>
              </a:extLst>
            </p:cNvPr>
            <p:cNvSpPr txBox="1"/>
            <p:nvPr/>
          </p:nvSpPr>
          <p:spPr>
            <a:xfrm>
              <a:off x="7613374" y="3863462"/>
              <a:ext cx="1172817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0000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Nominal</a:t>
              </a:r>
              <a:endParaRPr b="1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99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Random</a:t>
              </a:r>
              <a:endParaRPr b="1" dirty="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8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76D8-C4D5-4919-8619-377911C2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To-Do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1C0C-9A20-4F35-A354-E66B95D314C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Develop schedule to understand latest decision point</a:t>
            </a:r>
          </a:p>
          <a:p>
            <a:pPr lvl="1"/>
            <a:r>
              <a:rPr lang="en-GB" dirty="0"/>
              <a:t>Will probably be before 2026 (SSRI latest go-date)</a:t>
            </a:r>
          </a:p>
          <a:p>
            <a:r>
              <a:rPr lang="en-GB" dirty="0"/>
              <a:t>Improved cost estimate</a:t>
            </a:r>
          </a:p>
          <a:p>
            <a:r>
              <a:rPr lang="en-GB" dirty="0"/>
              <a:t>Optimise tracker performance</a:t>
            </a:r>
          </a:p>
          <a:p>
            <a:r>
              <a:rPr lang="en-GB" dirty="0"/>
              <a:t>Secure international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D670-AA98-44F4-8156-B0BD7481D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61DD-AD26-4105-A69B-7657DC6BFD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C433B-44F0-4CBA-8FC8-336BF86E1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4F44-B43A-481F-A2C6-18E70829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1F7E-5ED2-42A3-A4F5-E43475208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1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C960-4123-4705-A7A4-968A3A27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ND-GAr?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A4CE-F254-4F30-A636-BD69BEEA31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76643" y="921740"/>
            <a:ext cx="4084723" cy="5356332"/>
          </a:xfrm>
        </p:spPr>
        <p:txBody>
          <a:bodyPr>
            <a:normAutofit/>
          </a:bodyPr>
          <a:lstStyle/>
          <a:p>
            <a:r>
              <a:rPr lang="en-GB" dirty="0"/>
              <a:t>Charged and neutral particles</a:t>
            </a:r>
          </a:p>
          <a:p>
            <a:pPr lvl="1"/>
            <a:r>
              <a:rPr lang="en-GB" dirty="0"/>
              <a:t>p from curvature in B-field</a:t>
            </a:r>
          </a:p>
          <a:p>
            <a:pPr lvl="1"/>
            <a:r>
              <a:rPr lang="en-GB" dirty="0"/>
              <a:t>E from range</a:t>
            </a:r>
          </a:p>
          <a:p>
            <a:pPr lvl="1"/>
            <a:r>
              <a:rPr lang="en-GB" dirty="0"/>
              <a:t>Calorimetric energy for </a:t>
            </a:r>
            <a:r>
              <a:rPr lang="el-GR" dirty="0"/>
              <a:t>γ</a:t>
            </a:r>
            <a:endParaRPr lang="en-GB" dirty="0"/>
          </a:p>
          <a:p>
            <a:pPr lvl="1"/>
            <a:r>
              <a:rPr lang="el-GR" dirty="0"/>
              <a:t>β</a:t>
            </a:r>
            <a:r>
              <a:rPr lang="en-GB" dirty="0"/>
              <a:t> from </a:t>
            </a:r>
            <a:r>
              <a:rPr lang="en-GB" dirty="0" err="1"/>
              <a:t>ToF</a:t>
            </a:r>
            <a:r>
              <a:rPr lang="en-GB" dirty="0"/>
              <a:t> of neutron (recoil)</a:t>
            </a:r>
          </a:p>
          <a:p>
            <a:r>
              <a:rPr lang="en-GB" dirty="0"/>
              <a:t>Highlights</a:t>
            </a:r>
          </a:p>
          <a:p>
            <a:pPr lvl="1"/>
            <a:r>
              <a:rPr lang="en-GB" dirty="0"/>
              <a:t>Lower detection thresholds</a:t>
            </a:r>
          </a:p>
          <a:p>
            <a:pPr lvl="1"/>
            <a:r>
              <a:rPr lang="en-GB" dirty="0"/>
              <a:t>Better particle ID</a:t>
            </a:r>
          </a:p>
          <a:p>
            <a:pPr lvl="1"/>
            <a:r>
              <a:rPr lang="en-GB" dirty="0"/>
              <a:t>Neutrons from argon interactions</a:t>
            </a:r>
          </a:p>
          <a:p>
            <a:r>
              <a:rPr lang="en-GB" dirty="0"/>
              <a:t>ND-</a:t>
            </a:r>
            <a:r>
              <a:rPr lang="en-GB" dirty="0" err="1"/>
              <a:t>LAr</a:t>
            </a:r>
            <a:r>
              <a:rPr lang="en-GB" dirty="0"/>
              <a:t> muon spectrometer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998EB-0BDD-4149-AD9E-A5DC6D181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D2FE5-4365-4E75-A3EA-D09C999766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B4F17-DC36-43D5-8320-01D75DF28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E85C0-7782-43CC-A4C0-1655855D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969385"/>
            <a:ext cx="3343893" cy="3103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2FECD-AF13-44CB-9BF6-A453418A128E}"/>
              </a:ext>
            </a:extLst>
          </p:cNvPr>
          <p:cNvSpPr txBox="1"/>
          <p:nvPr/>
        </p:nvSpPr>
        <p:spPr>
          <a:xfrm>
            <a:off x="3585446" y="1301109"/>
            <a:ext cx="4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E1C92-0974-4596-B92D-D8B1710CF2DD}"/>
              </a:ext>
            </a:extLst>
          </p:cNvPr>
          <p:cNvSpPr txBox="1"/>
          <p:nvPr/>
        </p:nvSpPr>
        <p:spPr>
          <a:xfrm>
            <a:off x="2788421" y="778850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GB" baseline="30000" dirty="0"/>
              <a:t>0</a:t>
            </a:r>
            <a:r>
              <a:rPr lang="en-GB" dirty="0"/>
              <a:t> → </a:t>
            </a:r>
            <a:r>
              <a:rPr lang="el-GR" dirty="0"/>
              <a:t>γγ</a:t>
            </a:r>
            <a:r>
              <a:rPr lang="en-GB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E266C3-2004-4724-9493-A0EE7454D628}"/>
              </a:ext>
            </a:extLst>
          </p:cNvPr>
          <p:cNvSpPr txBox="1">
            <a:spLocks/>
          </p:cNvSpPr>
          <p:nvPr/>
        </p:nvSpPr>
        <p:spPr>
          <a:xfrm>
            <a:off x="246208" y="4080577"/>
            <a:ext cx="4322618" cy="21974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Tricky Problem</a:t>
            </a:r>
          </a:p>
          <a:p>
            <a:pPr lvl="1"/>
            <a:r>
              <a:rPr lang="en-GB" dirty="0"/>
              <a:t>Neutrino energy unknown</a:t>
            </a:r>
          </a:p>
          <a:p>
            <a:pPr lvl="1"/>
            <a:r>
              <a:rPr lang="en-GB" dirty="0"/>
              <a:t>Nuclear recoil not measurable</a:t>
            </a:r>
          </a:p>
          <a:p>
            <a:pPr lvl="1"/>
            <a:r>
              <a:rPr lang="en-GB" dirty="0"/>
              <a:t>Nucleus will absorb some energy</a:t>
            </a:r>
          </a:p>
        </p:txBody>
      </p:sp>
    </p:spTree>
    <p:extLst>
      <p:ext uri="{BB962C8B-B14F-4D97-AF65-F5344CB8AC3E}">
        <p14:creationId xmlns:p14="http://schemas.microsoft.com/office/powerpoint/2010/main" val="148739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B6EE-5DE5-471B-9B66-9DADE203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TMS: SSRI vs full ND-GAr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04C18-8149-45DC-AC35-79E39373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A10A5-6E6D-4DBD-8FFD-99236D634F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B9C06-AFEE-4382-A5B3-B26FE9F55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AE51E-3B00-43D1-9F95-B513FFCCF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"/>
          <a:stretch/>
        </p:blipFill>
        <p:spPr>
          <a:xfrm>
            <a:off x="489746" y="978694"/>
            <a:ext cx="8061132" cy="52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679990-58CD-4457-B9E9-56BDCF65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08" y="1048705"/>
            <a:ext cx="3933255" cy="2555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0AFFAE-3198-4D94-8C8F-A8D6CAED9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50"/>
          <a:stretch/>
        </p:blipFill>
        <p:spPr>
          <a:xfrm>
            <a:off x="7808860" y="199036"/>
            <a:ext cx="1335140" cy="3674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6342A-8766-4D5B-9539-F33D31A7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31" y="199036"/>
            <a:ext cx="7479529" cy="647102"/>
          </a:xfrm>
        </p:spPr>
        <p:txBody>
          <a:bodyPr>
            <a:normAutofit fontScale="90000"/>
          </a:bodyPr>
          <a:lstStyle/>
          <a:p>
            <a:r>
              <a:rPr lang="en-GB" dirty="0"/>
              <a:t>Sign Selecting Range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1447-522A-44FB-8E0F-E2744C33F2B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0293" y="926535"/>
            <a:ext cx="4873080" cy="5356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magnetized range stack (100 layers)</a:t>
            </a:r>
          </a:p>
          <a:p>
            <a:pPr lvl="1"/>
            <a:r>
              <a:rPr lang="en-US" dirty="0"/>
              <a:t>Same area as the ND-</a:t>
            </a:r>
            <a:r>
              <a:rPr lang="en-US" dirty="0" err="1"/>
              <a:t>LArTPC</a:t>
            </a:r>
            <a:r>
              <a:rPr lang="en-US" dirty="0"/>
              <a:t> face</a:t>
            </a:r>
          </a:p>
          <a:p>
            <a:pPr lvl="1"/>
            <a:r>
              <a:rPr lang="en-US" dirty="0"/>
              <a:t>192 scintillator slats (3.5 cm wide) per plane</a:t>
            </a:r>
          </a:p>
          <a:p>
            <a:pPr lvl="1"/>
            <a:r>
              <a:rPr lang="en-US" dirty="0"/>
              <a:t>Steel</a:t>
            </a:r>
          </a:p>
          <a:p>
            <a:pPr lvl="2"/>
            <a:r>
              <a:rPr lang="en-US" dirty="0"/>
              <a:t>15 mm (front 40 layers) </a:t>
            </a:r>
          </a:p>
          <a:p>
            <a:pPr lvl="2"/>
            <a:r>
              <a:rPr lang="en-US" dirty="0"/>
              <a:t>40 mm (back 60 layers)</a:t>
            </a:r>
          </a:p>
          <a:p>
            <a:r>
              <a:rPr lang="en-US" dirty="0"/>
              <a:t>Designed to support early physics </a:t>
            </a:r>
          </a:p>
          <a:p>
            <a:pPr lvl="1"/>
            <a:r>
              <a:rPr lang="en-US" dirty="0"/>
              <a:t>Intended to operate </a:t>
            </a:r>
            <a:br>
              <a:rPr lang="en-US" dirty="0"/>
            </a:br>
            <a:r>
              <a:rPr lang="en-US" dirty="0"/>
              <a:t>up until the ND-GAr is delivered</a:t>
            </a:r>
          </a:p>
          <a:p>
            <a:pPr lvl="1"/>
            <a:r>
              <a:rPr lang="en-US" dirty="0"/>
              <a:t>Only, if ND-GAr is not achievable on day 1</a:t>
            </a:r>
          </a:p>
          <a:p>
            <a:pPr lvl="1"/>
            <a:r>
              <a:rPr lang="en-US" dirty="0"/>
              <a:t>Can be build (~$6M) on schedule </a:t>
            </a:r>
          </a:p>
          <a:p>
            <a:pPr lvl="1"/>
            <a:r>
              <a:rPr lang="en-US" dirty="0"/>
              <a:t>sufficient for initial physics</a:t>
            </a:r>
          </a:p>
          <a:p>
            <a:r>
              <a:rPr lang="en-US" dirty="0"/>
              <a:t>Was presented at IPR</a:t>
            </a:r>
          </a:p>
          <a:p>
            <a:pPr lvl="1"/>
            <a:r>
              <a:rPr lang="en-US" dirty="0"/>
              <a:t>cost and schedule estimates</a:t>
            </a:r>
          </a:p>
          <a:p>
            <a:pPr lvl="1"/>
            <a:r>
              <a:rPr lang="en-US" dirty="0"/>
              <a:t>Can support day one physics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3F30B-C38D-454C-B2B9-59B34056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CD5F5-BA40-4EBC-B1B8-DC6B983C84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6574B-B396-4007-B056-9460FC8BF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238F0-6464-4F47-9640-56DBF4247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007" y="4242634"/>
            <a:ext cx="4177365" cy="19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7C7222-8CAD-4587-83C8-6B1E03BD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18" y="847541"/>
            <a:ext cx="3436955" cy="2310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35C18-A14D-4D25-9CBD-76506CE2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661" y="3483904"/>
            <a:ext cx="3902292" cy="2842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A1E7C-110E-F047-9542-65F4AE64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Detector Complex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54029" y="921740"/>
            <a:ext cx="4613577" cy="5356332"/>
          </a:xfrm>
        </p:spPr>
        <p:txBody>
          <a:bodyPr>
            <a:normAutofit/>
          </a:bodyPr>
          <a:lstStyle/>
          <a:p>
            <a:r>
              <a:rPr lang="en-US" dirty="0"/>
              <a:t>Four main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Liquid argon detector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ND-</a:t>
            </a:r>
            <a:r>
              <a:rPr lang="en-US" b="1" dirty="0" err="1"/>
              <a:t>LAr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Downstream tracker with gaseous argon target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ND-GAr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ND-</a:t>
            </a:r>
            <a:r>
              <a:rPr lang="en-US" dirty="0" err="1"/>
              <a:t>LAr</a:t>
            </a:r>
            <a:r>
              <a:rPr lang="en-US" dirty="0"/>
              <a:t> and ND-GAr systems can move to off-axis fluxes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PRISM</a:t>
            </a:r>
            <a:r>
              <a:rPr lang="en-US" dirty="0"/>
              <a:t> concept)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S</a:t>
            </a:r>
            <a:r>
              <a:rPr lang="en-GB" dirty="0"/>
              <a:t>ystem for on-</a:t>
            </a:r>
            <a:r>
              <a:rPr lang="en-GB" b="1" dirty="0"/>
              <a:t>A</a:t>
            </a:r>
            <a:r>
              <a:rPr lang="en-GB" dirty="0"/>
              <a:t>xis </a:t>
            </a:r>
            <a:br>
              <a:rPr lang="en-GB" dirty="0"/>
            </a:br>
            <a:r>
              <a:rPr lang="en-GB" b="1" dirty="0"/>
              <a:t>N</a:t>
            </a:r>
            <a:r>
              <a:rPr lang="en-GB" dirty="0"/>
              <a:t>eutrino </a:t>
            </a:r>
            <a:r>
              <a:rPr lang="en-GB" b="1" dirty="0"/>
              <a:t>D</a:t>
            </a:r>
            <a:r>
              <a:rPr lang="en-GB" dirty="0"/>
              <a:t>etection (</a:t>
            </a:r>
            <a:r>
              <a:rPr lang="en-US" dirty="0"/>
              <a:t>SAND)</a:t>
            </a:r>
          </a:p>
          <a:p>
            <a:r>
              <a:rPr lang="en-US" dirty="0"/>
              <a:t>High statistics constrains</a:t>
            </a:r>
          </a:p>
          <a:p>
            <a:pPr lvl="1"/>
            <a:r>
              <a:rPr lang="en-US" dirty="0"/>
              <a:t>Cross section &amp; neutrino flux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509F5-C717-FC42-B409-A9B2A01CB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9EC6683-0BAC-4AE3-AEF3-4C0520CC4EB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6E66-8A63-F446-8E67-5C374C6B90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25-Feb-2021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C5D34-3CFC-4F05-B2CE-FC0382F419EC}"/>
              </a:ext>
            </a:extLst>
          </p:cNvPr>
          <p:cNvSpPr txBox="1"/>
          <p:nvPr/>
        </p:nvSpPr>
        <p:spPr>
          <a:xfrm>
            <a:off x="5710845" y="3091652"/>
            <a:ext cx="335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SAND        ND-GAr     ND-</a:t>
            </a:r>
            <a:r>
              <a:rPr lang="en-GB" dirty="0" err="1">
                <a:solidFill>
                  <a:srgbClr val="FF0000"/>
                </a:solidFill>
              </a:rPr>
              <a:t>LAr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690F3-3AE6-4696-AB40-E7342DBCECDC}"/>
              </a:ext>
            </a:extLst>
          </p:cNvPr>
          <p:cNvSpPr/>
          <p:nvPr/>
        </p:nvSpPr>
        <p:spPr>
          <a:xfrm>
            <a:off x="6455128" y="1840004"/>
            <a:ext cx="1337840" cy="1251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2" y="238610"/>
            <a:ext cx="8229600" cy="647102"/>
          </a:xfrm>
        </p:spPr>
        <p:txBody>
          <a:bodyPr/>
          <a:lstStyle/>
          <a:p>
            <a:r>
              <a:rPr lang="en-GB" dirty="0"/>
              <a:t>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DE9A-4FF4-461F-80E8-881C245F1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019677"/>
            <a:ext cx="8229596" cy="53563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Using the true trajectory information for a sample of muons that reach ND-</a:t>
            </a:r>
            <a:r>
              <a:rPr lang="en-US" dirty="0" err="1"/>
              <a:t>GAr</a:t>
            </a:r>
            <a:r>
              <a:rPr lang="en-US" dirty="0"/>
              <a:t> from ND-</a:t>
            </a:r>
            <a:r>
              <a:rPr lang="en-US" dirty="0" err="1"/>
              <a:t>LAr</a:t>
            </a:r>
            <a:r>
              <a:rPr lang="en-US" dirty="0"/>
              <a:t>.</a:t>
            </a:r>
          </a:p>
          <a:p>
            <a:pPr marL="457200" lvl="0" indent="-342900">
              <a:buSzPts val="1800"/>
              <a:buChar char="●"/>
            </a:pPr>
            <a:r>
              <a:rPr lang="en-US" dirty="0"/>
              <a:t>For each MC trial, estimate the efficiency and momentum resolution for a proposed plane spacing using the muon sample.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The proposed plane spacing fixes the first plane and places the other four planes randomly within ND-</a:t>
            </a:r>
            <a:r>
              <a:rPr lang="en-US" dirty="0" err="1"/>
              <a:t>GAr</a:t>
            </a:r>
            <a:r>
              <a:rPr lang="en-US" dirty="0"/>
              <a:t>-Lite.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Efficiency is estimated by how many tracks “hit” three or more scintillator planes.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Momentum resolution is estimated using the </a:t>
            </a:r>
            <a:r>
              <a:rPr lang="en-US" dirty="0" err="1"/>
              <a:t>Gluckstern</a:t>
            </a:r>
            <a:r>
              <a:rPr lang="en-US" dirty="0"/>
              <a:t> formula.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/>
              <a:t>Repeat many times and build an efficiency vs. resolution graph.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0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80E6F-C2EA-4FE1-8656-606F992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ND-GAr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46D6C-4750-4C45-AAA4-E826FBA05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AB2AA-4B47-49C0-9B58-A733FA7CA3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F349-F349-408A-9D6B-AA7BD1E41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2420AB-78C7-48AD-A00F-7819131A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1" y="2115294"/>
            <a:ext cx="6175037" cy="3968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8DB77C-C62E-49B0-A999-A953D939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31" y="286321"/>
            <a:ext cx="2560247" cy="2877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8B131-E253-5446-BC9F-7E0FA1D56F03}"/>
              </a:ext>
            </a:extLst>
          </p:cNvPr>
          <p:cNvSpPr txBox="1"/>
          <p:nvPr/>
        </p:nvSpPr>
        <p:spPr>
          <a:xfrm>
            <a:off x="5401171" y="4834736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 (4 coils)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247FA1-7F8A-E741-AD0B-A7FAE2DE6D5C}"/>
              </a:ext>
            </a:extLst>
          </p:cNvPr>
          <p:cNvCxnSpPr>
            <a:cxnSpLocks/>
          </p:cNvCxnSpPr>
          <p:nvPr/>
        </p:nvCxnSpPr>
        <p:spPr>
          <a:xfrm flipH="1" flipV="1">
            <a:off x="3673784" y="3707427"/>
            <a:ext cx="1647647" cy="1224426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DEA64D-D7BF-4E46-914B-9A7540EB5174}"/>
              </a:ext>
            </a:extLst>
          </p:cNvPr>
          <p:cNvCxnSpPr>
            <a:cxnSpLocks/>
          </p:cNvCxnSpPr>
          <p:nvPr/>
        </p:nvCxnSpPr>
        <p:spPr>
          <a:xfrm flipV="1">
            <a:off x="2219704" y="3504621"/>
            <a:ext cx="0" cy="2380613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54C08-AD6E-0649-8327-B58B3A16748B}"/>
              </a:ext>
            </a:extLst>
          </p:cNvPr>
          <p:cNvCxnSpPr>
            <a:cxnSpLocks/>
          </p:cNvCxnSpPr>
          <p:nvPr/>
        </p:nvCxnSpPr>
        <p:spPr>
          <a:xfrm>
            <a:off x="2500390" y="1901791"/>
            <a:ext cx="346980" cy="734405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9C86AB-CF3C-1041-ABCE-4C5210FE133D}"/>
              </a:ext>
            </a:extLst>
          </p:cNvPr>
          <p:cNvCxnSpPr>
            <a:cxnSpLocks/>
          </p:cNvCxnSpPr>
          <p:nvPr/>
        </p:nvCxnSpPr>
        <p:spPr>
          <a:xfrm>
            <a:off x="2500390" y="1901791"/>
            <a:ext cx="2506865" cy="839086"/>
          </a:xfrm>
          <a:prstGeom prst="straightConnector1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57BF15-A3EA-034A-88EC-40D598221D1E}"/>
              </a:ext>
            </a:extLst>
          </p:cNvPr>
          <p:cNvSpPr txBox="1"/>
          <p:nvPr/>
        </p:nvSpPr>
        <p:spPr>
          <a:xfrm>
            <a:off x="1448499" y="5927512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Cryostat end seals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9FD65-70D1-F44E-BEB2-459A24AAEA77}"/>
              </a:ext>
            </a:extLst>
          </p:cNvPr>
          <p:cNvSpPr txBox="1"/>
          <p:nvPr/>
        </p:nvSpPr>
        <p:spPr>
          <a:xfrm>
            <a:off x="1515079" y="1465599"/>
            <a:ext cx="195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Return Yoke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E518F9-9B72-D04E-960D-D46A9601F7FE}"/>
              </a:ext>
            </a:extLst>
          </p:cNvPr>
          <p:cNvSpPr txBox="1"/>
          <p:nvPr/>
        </p:nvSpPr>
        <p:spPr>
          <a:xfrm>
            <a:off x="6022226" y="5536338"/>
            <a:ext cx="256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Yoke + Magnet/Cryostat </a:t>
            </a:r>
          </a:p>
          <a:p>
            <a:r>
              <a:rPr lang="en-US" dirty="0"/>
              <a:t>act as the pressure vessel</a:t>
            </a:r>
          </a:p>
        </p:txBody>
      </p:sp>
    </p:spTree>
    <p:extLst>
      <p:ext uri="{BB962C8B-B14F-4D97-AF65-F5344CB8AC3E}">
        <p14:creationId xmlns:p14="http://schemas.microsoft.com/office/powerpoint/2010/main" val="32966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F396C3-D627-4361-A505-D2164022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10" y="2422011"/>
            <a:ext cx="3918627" cy="2551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85EF8-9A62-4F94-A418-E23CF020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Day-1 Detector: TMS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8174-CE40-4BDA-AB06-A0327E5B871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30" y="921740"/>
            <a:ext cx="5503150" cy="5202423"/>
          </a:xfrm>
        </p:spPr>
        <p:txBody>
          <a:bodyPr>
            <a:normAutofit/>
          </a:bodyPr>
          <a:lstStyle/>
          <a:p>
            <a:r>
              <a:rPr lang="en-GB" dirty="0"/>
              <a:t>The resources for ND-GAr are not available yet</a:t>
            </a:r>
          </a:p>
          <a:p>
            <a:r>
              <a:rPr lang="en-GB" dirty="0"/>
              <a:t>Need alternative Day-1 Detector to measure ND-LAr muons</a:t>
            </a:r>
          </a:p>
          <a:p>
            <a:pPr lvl="1"/>
            <a:r>
              <a:rPr lang="en-GB" dirty="0"/>
              <a:t>Temporary Muon Spectrometer (TMS)</a:t>
            </a:r>
          </a:p>
          <a:p>
            <a:r>
              <a:rPr lang="en-GB" dirty="0"/>
              <a:t>DOE DUNE Project</a:t>
            </a:r>
          </a:p>
          <a:p>
            <a:pPr lvl="1"/>
            <a:r>
              <a:rPr lang="en-GB" dirty="0"/>
              <a:t>Sign Selecting Range Instrument (SSRI)</a:t>
            </a:r>
          </a:p>
          <a:p>
            <a:pPr lvl="1"/>
            <a:r>
              <a:rPr lang="en-GB" dirty="0"/>
              <a:t>SSRI as an affordable alternative </a:t>
            </a:r>
            <a:br>
              <a:rPr lang="en-GB" dirty="0"/>
            </a:br>
            <a:r>
              <a:rPr lang="en-GB" dirty="0"/>
              <a:t>($9M TPC) within US project</a:t>
            </a:r>
          </a:p>
          <a:p>
            <a:pPr lvl="1"/>
            <a:r>
              <a:rPr lang="en-GB" dirty="0"/>
              <a:t>Implement as late as possible </a:t>
            </a:r>
            <a:br>
              <a:rPr lang="en-GB" dirty="0"/>
            </a:br>
            <a:r>
              <a:rPr lang="en-GB" dirty="0"/>
              <a:t>to allow ND-GAr, if funding is found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8C21F-7BAA-4852-8BED-B7935D858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1B177-711D-4325-9FD2-5EBDFD3F36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315A6-1C65-42E0-A44B-6C0773A86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6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E946-DC15-49E4-9AAB-899677BD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TMS: SSRI Schedule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2A37AE-5690-A64E-B9CD-1B2696B664F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3307" y="998465"/>
            <a:ext cx="9040693" cy="48794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BE65-2FB5-45D6-AFCD-74A942138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90A92-3666-41EC-8B85-519FC47945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FB42E-4B76-4D58-BB87-1C56185B5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642BC-4AAA-B94B-8E58-75CCBA16D7B8}"/>
              </a:ext>
            </a:extLst>
          </p:cNvPr>
          <p:cNvSpPr txBox="1"/>
          <p:nvPr/>
        </p:nvSpPr>
        <p:spPr>
          <a:xfrm>
            <a:off x="289069" y="5890589"/>
            <a:ext cx="866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There are 36 months between a technically-limited schedule and start of panel production</a:t>
            </a:r>
          </a:p>
        </p:txBody>
      </p:sp>
    </p:spTree>
    <p:extLst>
      <p:ext uri="{BB962C8B-B14F-4D97-AF65-F5344CB8AC3E}">
        <p14:creationId xmlns:p14="http://schemas.microsoft.com/office/powerpoint/2010/main" val="9494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5943-B95C-48B0-9C25-98AA645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TMS: SSRI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4B5B-3F3B-423D-9DE3-866006C6576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  <a:p>
            <a:pPr lvl="1"/>
            <a:r>
              <a:rPr lang="en-GB" dirty="0"/>
              <a:t>Inexpensive and well known technology</a:t>
            </a:r>
          </a:p>
          <a:p>
            <a:pPr lvl="1"/>
            <a:r>
              <a:rPr lang="en-GB" dirty="0"/>
              <a:t>Can be built and will do the job for the first few years</a:t>
            </a:r>
          </a:p>
          <a:p>
            <a:pPr lvl="1"/>
            <a:r>
              <a:rPr lang="en-GB" dirty="0"/>
              <a:t>Cost fits within US project and schedule understood</a:t>
            </a:r>
          </a:p>
          <a:p>
            <a:endParaRPr lang="en-GB" dirty="0"/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Not good enough for DUNE to achieve P5 physics goals</a:t>
            </a:r>
          </a:p>
          <a:p>
            <a:pPr lvl="1"/>
            <a:r>
              <a:rPr lang="en-GB" dirty="0"/>
              <a:t>Needs an additional O($10M) on top of eventual ND-GAr</a:t>
            </a:r>
          </a:p>
          <a:p>
            <a:pPr lvl="1"/>
            <a:r>
              <a:rPr lang="en-GB" dirty="0"/>
              <a:t>No easy upgrade path to ND-GAr</a:t>
            </a:r>
          </a:p>
          <a:p>
            <a:pPr lvl="2"/>
            <a:r>
              <a:rPr lang="en-GB" dirty="0"/>
              <a:t>Downtime to remove TMS, then install ND-</a:t>
            </a:r>
            <a:r>
              <a:rPr lang="en-GB" dirty="0" err="1"/>
              <a:t>GAr</a:t>
            </a:r>
            <a:r>
              <a:rPr lang="en-GB" dirty="0"/>
              <a:t> magnet and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FA5A5-1CC7-4840-B5C1-CA9021952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6AF7C-4BB6-442A-9C1B-7461C755BB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8666-820D-4E2B-829B-6BD1BDC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2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7AAA037-DD1B-7C45-96EB-58BEFD82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530" y="3823068"/>
            <a:ext cx="2832100" cy="158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7E362-073C-40AE-BA27-EDC20ADD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9" y="115148"/>
            <a:ext cx="8229600" cy="647102"/>
          </a:xfrm>
        </p:spPr>
        <p:txBody>
          <a:bodyPr/>
          <a:lstStyle/>
          <a:p>
            <a:r>
              <a:rPr lang="en-GB" dirty="0"/>
              <a:t>Alternative TMS: ND-GAr-Lite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0CBF-D111-4DC0-9805-168C7D13595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5797" y="882070"/>
            <a:ext cx="8552406" cy="192406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</a:pPr>
            <a:r>
              <a:rPr lang="en-GB" dirty="0"/>
              <a:t>ND-GAr-Lite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SC Magnet including partial return-yoke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Scintillator tracking planes</a:t>
            </a:r>
          </a:p>
          <a:p>
            <a:pPr lvl="2">
              <a:spcBef>
                <a:spcPts val="500"/>
              </a:spcBef>
            </a:pPr>
            <a:r>
              <a:rPr lang="en-GB" dirty="0"/>
              <a:t>Update of </a:t>
            </a:r>
            <a:r>
              <a:rPr lang="en-GB" dirty="0" err="1"/>
              <a:t>MINERvA</a:t>
            </a:r>
            <a:endParaRPr lang="en-GB" dirty="0"/>
          </a:p>
          <a:p>
            <a:pPr lvl="2">
              <a:spcBef>
                <a:spcPts val="500"/>
              </a:spcBef>
            </a:pPr>
            <a:r>
              <a:rPr lang="en-GB" dirty="0"/>
              <a:t>Similar electronics as SSRI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ECAL modules could be added (but may degrade performance)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E4CE-6C0B-4168-83C0-6EC4E9AF3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4F330-796D-4714-898B-B2A86EA07C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0E1DE-354B-49F8-9666-B27C625B3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D13BE-8FBF-8647-80C3-67EB3B5C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2" y="2878555"/>
            <a:ext cx="5665290" cy="3320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6E2D77-F878-844E-A8EA-BC6BC94AD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9" y="2758735"/>
            <a:ext cx="1391774" cy="1928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3CFCB0-2C9C-F942-B512-A4626E7F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52" y="862910"/>
            <a:ext cx="2974369" cy="1318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DB55F2-DD59-4A56-B7B7-A03692544C54}"/>
              </a:ext>
            </a:extLst>
          </p:cNvPr>
          <p:cNvSpPr/>
          <p:nvPr/>
        </p:nvSpPr>
        <p:spPr>
          <a:xfrm>
            <a:off x="8703465" y="4535341"/>
            <a:ext cx="221456" cy="2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953EA-2C32-4B81-92D2-F98A04A9D416}"/>
              </a:ext>
            </a:extLst>
          </p:cNvPr>
          <p:cNvCxnSpPr>
            <a:cxnSpLocks/>
          </p:cNvCxnSpPr>
          <p:nvPr/>
        </p:nvCxnSpPr>
        <p:spPr>
          <a:xfrm flipH="1">
            <a:off x="6899910" y="4558217"/>
            <a:ext cx="85859" cy="28576"/>
          </a:xfrm>
          <a:prstGeom prst="straightConnector1">
            <a:avLst/>
          </a:prstGeom>
          <a:ln>
            <a:solidFill>
              <a:srgbClr val="A94E4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5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E362-073C-40AE-BA27-EDC20ADD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9" y="15390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dirty="0"/>
              <a:t>TMS: ND-GAr-Lite Nominal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E4CE-6C0B-4168-83C0-6EC4E9AF3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4F330-796D-4714-898B-B2A86EA07C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0E1DE-354B-49F8-9666-B27C625B3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pic>
        <p:nvPicPr>
          <p:cNvPr id="11" name="Google Shape;69;p14">
            <a:extLst>
              <a:ext uri="{FF2B5EF4-FFF2-40B4-BE49-F238E27FC236}">
                <a16:creationId xmlns:a16="http://schemas.microsoft.com/office/drawing/2014/main" id="{790C009D-A37D-0341-884A-9E241FC57C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7782" y="1587008"/>
            <a:ext cx="3631521" cy="368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E587D6C-4002-4E28-8782-4564833785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7103" y="977513"/>
            <a:ext cx="4653752" cy="5356332"/>
          </a:xfrm>
        </p:spPr>
        <p:txBody>
          <a:bodyPr>
            <a:normAutofit/>
          </a:bodyPr>
          <a:lstStyle/>
          <a:p>
            <a:r>
              <a:rPr lang="en-GB" dirty="0"/>
              <a:t>Simple reconstruction</a:t>
            </a:r>
          </a:p>
          <a:p>
            <a:pPr lvl="1"/>
            <a:r>
              <a:rPr lang="en-GB" dirty="0"/>
              <a:t>Require 3 hit scintillator planes</a:t>
            </a:r>
          </a:p>
          <a:p>
            <a:pPr lvl="1"/>
            <a:r>
              <a:rPr lang="en-GB" dirty="0"/>
              <a:t>planes at</a:t>
            </a:r>
            <a:br>
              <a:rPr lang="en-GB" dirty="0"/>
            </a:br>
            <a:r>
              <a:rPr lang="en-GB" dirty="0"/>
              <a:t>z = {-240, -150, 0, 150, 240} cm</a:t>
            </a:r>
          </a:p>
          <a:p>
            <a:r>
              <a:rPr lang="en-GB" dirty="0"/>
              <a:t>Not optimised for low-p muons </a:t>
            </a:r>
          </a:p>
          <a:p>
            <a:pPr lvl="1"/>
            <a:r>
              <a:rPr lang="en-GB" dirty="0"/>
              <a:t>will bend to not hit third plane</a:t>
            </a:r>
          </a:p>
          <a:p>
            <a:r>
              <a:rPr lang="en-GB" dirty="0"/>
              <a:t>Larger cross section for muons than ND-GAr</a:t>
            </a:r>
          </a:p>
          <a:p>
            <a:r>
              <a:rPr lang="en-GB" dirty="0"/>
              <a:t>Optimisation needed</a:t>
            </a:r>
          </a:p>
          <a:p>
            <a:pPr lvl="1"/>
            <a:r>
              <a:rPr lang="en-GB" dirty="0"/>
              <a:t>Geometry</a:t>
            </a:r>
          </a:p>
          <a:p>
            <a:pPr lvl="1"/>
            <a:r>
              <a:rPr lang="en-GB" dirty="0"/>
              <a:t>Tracking reconstruction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1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66C-0947-436F-A32E-45F9CFD0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99036"/>
            <a:ext cx="8378686" cy="647102"/>
          </a:xfrm>
        </p:spPr>
        <p:txBody>
          <a:bodyPr>
            <a:noAutofit/>
          </a:bodyPr>
          <a:lstStyle/>
          <a:p>
            <a:r>
              <a:rPr lang="en-GB" sz="2400" dirty="0"/>
              <a:t>Performance: Acceptance and Momentum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DE9A-4FF4-461F-80E8-881C245F1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8825" y="4690725"/>
            <a:ext cx="4263887" cy="15609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2.5% resolution, with tails due to misassigned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fit and hit selection quality cuts will improve 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GEANT4 simulation plus simplified realistic reconstruction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E62-C8F1-4183-85E5-53776477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B343-0025-4941-A699-151C095296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25-Feb-2021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9A7C-9ABC-4872-B10E-867600B4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ND-GAr-Lite 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9A66F-0BC0-3549-B50A-8242C5657AE6}"/>
              </a:ext>
            </a:extLst>
          </p:cNvPr>
          <p:cNvSpPr txBox="1">
            <a:spLocks/>
          </p:cNvSpPr>
          <p:nvPr/>
        </p:nvSpPr>
        <p:spPr>
          <a:xfrm>
            <a:off x="388675" y="4690726"/>
            <a:ext cx="3958948" cy="1087290"/>
          </a:xfrm>
          <a:prstGeom prst="rect">
            <a:avLst/>
          </a:prstGeom>
        </p:spPr>
        <p:txBody>
          <a:bodyPr lIns="0" rIns="0">
            <a:normAutofit fontScale="70000" lnSpcReduction="2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Muons from neutrino interactions in ND-</a:t>
            </a:r>
            <a:r>
              <a:rPr lang="en-US" dirty="0" err="1"/>
              <a:t>LAr</a:t>
            </a:r>
            <a:endParaRPr lang="en-US" dirty="0"/>
          </a:p>
          <a:p>
            <a:r>
              <a:rPr lang="en-US" dirty="0"/>
              <a:t>Includes ND-</a:t>
            </a:r>
            <a:r>
              <a:rPr lang="en-US" dirty="0" err="1"/>
              <a:t>LAr</a:t>
            </a:r>
            <a:r>
              <a:rPr lang="en-US" dirty="0"/>
              <a:t>-contained muons</a:t>
            </a:r>
          </a:p>
          <a:p>
            <a:r>
              <a:rPr lang="en-US" dirty="0"/>
              <a:t>ND-</a:t>
            </a:r>
            <a:r>
              <a:rPr lang="en-US" dirty="0" err="1"/>
              <a:t>GAr</a:t>
            </a:r>
            <a:r>
              <a:rPr lang="en-US" dirty="0"/>
              <a:t>-Lite muons crossing first plane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5F327-1714-3B41-8E56-ECD04DEC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891"/>
            <a:ext cx="4610613" cy="3130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947F9-3C5B-1449-B319-5631DA29B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23" y="844826"/>
            <a:ext cx="4706292" cy="36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3118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FB674003-8456-264F-9810-1E8479F01EA2}" vid="{C5F0E998-1202-C04D-BD86-415FBB767AAC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FB674003-8456-264F-9810-1E8479F01EA2}" vid="{852B59D7-CF40-334A-A811-264B375EE3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(4:3)</PresentationFormat>
  <Paragraphs>199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Lucida Grande</vt:lpstr>
      <vt:lpstr>Proxima Nova</vt:lpstr>
      <vt:lpstr>Dune Template_051215</vt:lpstr>
      <vt:lpstr>LBNF Content-Footer Theme</vt:lpstr>
      <vt:lpstr> TMS ND-GAr-Lite</vt:lpstr>
      <vt:lpstr>Near Detector Complex</vt:lpstr>
      <vt:lpstr>Full ND-GAr design</vt:lpstr>
      <vt:lpstr>Day-1 Detector: TMS</vt:lpstr>
      <vt:lpstr>TMS: SSRI Schedule</vt:lpstr>
      <vt:lpstr>TMS: SSRI</vt:lpstr>
      <vt:lpstr>Alternative TMS: ND-GAr-Lite</vt:lpstr>
      <vt:lpstr>TMS: ND-GAr-Lite Nominal Design</vt:lpstr>
      <vt:lpstr>Performance: Acceptance and Momentum Resolution</vt:lpstr>
      <vt:lpstr>Performance: Charge-sign Determination</vt:lpstr>
      <vt:lpstr>TMS: ND-GAr-Lite</vt:lpstr>
      <vt:lpstr>Optimisation</vt:lpstr>
      <vt:lpstr>Optimisation</vt:lpstr>
      <vt:lpstr>Optimisation</vt:lpstr>
      <vt:lpstr>To-Do</vt:lpstr>
      <vt:lpstr>Backup</vt:lpstr>
      <vt:lpstr>Why ND-GAr?</vt:lpstr>
      <vt:lpstr>TMS: SSRI vs full ND-GAr</vt:lpstr>
      <vt:lpstr>Sign Selecting Range Instrument</vt:lpstr>
      <vt:lpstr>Optimisation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ND Status</dc:title>
  <dc:creator>Alfons Weber</dc:creator>
  <cp:lastModifiedBy>Alfons Weber</cp:lastModifiedBy>
  <cp:revision>115</cp:revision>
  <dcterms:created xsi:type="dcterms:W3CDTF">2020-04-25T10:09:59Z</dcterms:created>
  <dcterms:modified xsi:type="dcterms:W3CDTF">2021-02-24T18:42:08Z</dcterms:modified>
</cp:coreProperties>
</file>