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70" r:id="rId3"/>
    <p:sldId id="257" r:id="rId4"/>
    <p:sldId id="258" r:id="rId5"/>
    <p:sldId id="259" r:id="rId6"/>
    <p:sldId id="267" r:id="rId7"/>
    <p:sldId id="260" r:id="rId8"/>
    <p:sldId id="261" r:id="rId9"/>
    <p:sldId id="268" r:id="rId10"/>
    <p:sldId id="262" r:id="rId11"/>
    <p:sldId id="263" r:id="rId12"/>
    <p:sldId id="269"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05" d="100"/>
          <a:sy n="105" d="100"/>
        </p:scale>
        <p:origin x="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95520-D1F1-404C-9345-17CF4245944A}"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E67FB-CD3A-490E-8729-A489F85A098A}" type="slidenum">
              <a:rPr lang="en-US" smtClean="0"/>
              <a:t>‹#›</a:t>
            </a:fld>
            <a:endParaRPr lang="en-US"/>
          </a:p>
        </p:txBody>
      </p:sp>
    </p:spTree>
    <p:extLst>
      <p:ext uri="{BB962C8B-B14F-4D97-AF65-F5344CB8AC3E}">
        <p14:creationId xmlns:p14="http://schemas.microsoft.com/office/powerpoint/2010/main" val="30007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B4C2-2EBB-479F-8D31-F14510B09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14F9D9-3D57-4AD8-8650-D36B8111C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485261-93A5-4744-BD92-694E1CDCAD7D}"/>
              </a:ext>
            </a:extLst>
          </p:cNvPr>
          <p:cNvSpPr>
            <a:spLocks noGrp="1"/>
          </p:cNvSpPr>
          <p:nvPr>
            <p:ph type="dt" sz="half" idx="10"/>
          </p:nvPr>
        </p:nvSpPr>
        <p:spPr/>
        <p:txBody>
          <a:bodyPr/>
          <a:lstStyle/>
          <a:p>
            <a:fld id="{20582971-657E-42B3-8A16-29B737C496F9}" type="datetime1">
              <a:rPr lang="en-US" smtClean="0"/>
              <a:t>2/23/2021</a:t>
            </a:fld>
            <a:endParaRPr lang="en-US"/>
          </a:p>
        </p:txBody>
      </p:sp>
      <p:sp>
        <p:nvSpPr>
          <p:cNvPr id="5" name="Footer Placeholder 4">
            <a:extLst>
              <a:ext uri="{FF2B5EF4-FFF2-40B4-BE49-F238E27FC236}">
                <a16:creationId xmlns:a16="http://schemas.microsoft.com/office/drawing/2014/main" id="{32D929C5-7F11-4A2E-83EC-ED0F524DF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B3917-8BB2-4658-BA3D-2F8F96FAA9CD}"/>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167756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6F3F-A79D-45F7-B87D-0EE4D97096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FC4156-F634-484C-B7DE-DCAA4633D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FA65D-8A7D-4FA1-89DD-1C7413DB52FC}"/>
              </a:ext>
            </a:extLst>
          </p:cNvPr>
          <p:cNvSpPr>
            <a:spLocks noGrp="1"/>
          </p:cNvSpPr>
          <p:nvPr>
            <p:ph type="dt" sz="half" idx="10"/>
          </p:nvPr>
        </p:nvSpPr>
        <p:spPr/>
        <p:txBody>
          <a:bodyPr/>
          <a:lstStyle/>
          <a:p>
            <a:fld id="{20F9D747-B89D-4005-AE80-D639F9D6349C}" type="datetime1">
              <a:rPr lang="en-US" smtClean="0"/>
              <a:t>2/23/2021</a:t>
            </a:fld>
            <a:endParaRPr lang="en-US"/>
          </a:p>
        </p:txBody>
      </p:sp>
      <p:sp>
        <p:nvSpPr>
          <p:cNvPr id="5" name="Footer Placeholder 4">
            <a:extLst>
              <a:ext uri="{FF2B5EF4-FFF2-40B4-BE49-F238E27FC236}">
                <a16:creationId xmlns:a16="http://schemas.microsoft.com/office/drawing/2014/main" id="{B23C15EC-29D6-405D-82A2-F9DBCEF2F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C97E4-ED27-44DD-AF65-FDAE26BBDFA7}"/>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8028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62B71-0F91-481E-A269-DF84419AAD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7D1074-1980-4676-A401-C2193C75A3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DCF3A-A066-48E6-9B01-09AAD1D02FFE}"/>
              </a:ext>
            </a:extLst>
          </p:cNvPr>
          <p:cNvSpPr>
            <a:spLocks noGrp="1"/>
          </p:cNvSpPr>
          <p:nvPr>
            <p:ph type="dt" sz="half" idx="10"/>
          </p:nvPr>
        </p:nvSpPr>
        <p:spPr/>
        <p:txBody>
          <a:bodyPr/>
          <a:lstStyle/>
          <a:p>
            <a:fld id="{900E53BF-293C-4E2C-8C56-45DD2DAC1ABD}" type="datetime1">
              <a:rPr lang="en-US" smtClean="0"/>
              <a:t>2/23/2021</a:t>
            </a:fld>
            <a:endParaRPr lang="en-US"/>
          </a:p>
        </p:txBody>
      </p:sp>
      <p:sp>
        <p:nvSpPr>
          <p:cNvPr id="5" name="Footer Placeholder 4">
            <a:extLst>
              <a:ext uri="{FF2B5EF4-FFF2-40B4-BE49-F238E27FC236}">
                <a16:creationId xmlns:a16="http://schemas.microsoft.com/office/drawing/2014/main" id="{AC866B60-C4CC-4C4D-8FF2-7B6C0C654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D4A45-BBBE-4217-8D65-97439249F033}"/>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135596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DAE2-F5A6-462D-8A7E-81F8CB553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703E28-F514-48FE-99CA-910F3731AB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3386-1670-44F9-8803-CCADB54D82E0}"/>
              </a:ext>
            </a:extLst>
          </p:cNvPr>
          <p:cNvSpPr>
            <a:spLocks noGrp="1"/>
          </p:cNvSpPr>
          <p:nvPr>
            <p:ph type="dt" sz="half" idx="10"/>
          </p:nvPr>
        </p:nvSpPr>
        <p:spPr/>
        <p:txBody>
          <a:bodyPr/>
          <a:lstStyle/>
          <a:p>
            <a:fld id="{4CB364BB-2634-4C36-AF41-ED27FD12D4C8}" type="datetime1">
              <a:rPr lang="en-US" smtClean="0"/>
              <a:t>2/23/2021</a:t>
            </a:fld>
            <a:endParaRPr lang="en-US"/>
          </a:p>
        </p:txBody>
      </p:sp>
      <p:sp>
        <p:nvSpPr>
          <p:cNvPr id="5" name="Footer Placeholder 4">
            <a:extLst>
              <a:ext uri="{FF2B5EF4-FFF2-40B4-BE49-F238E27FC236}">
                <a16:creationId xmlns:a16="http://schemas.microsoft.com/office/drawing/2014/main" id="{E5CE5C37-3B1E-4A50-8480-6D236FF08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D0EE9-2EF9-407D-99DB-02A7F63A5363}"/>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95892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5966-2320-4918-9CF4-AFBC42A604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B450A2-DB00-4900-9C36-67774CBA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5330C-E68A-4E5C-A82A-82F4F0356447}"/>
              </a:ext>
            </a:extLst>
          </p:cNvPr>
          <p:cNvSpPr>
            <a:spLocks noGrp="1"/>
          </p:cNvSpPr>
          <p:nvPr>
            <p:ph type="dt" sz="half" idx="10"/>
          </p:nvPr>
        </p:nvSpPr>
        <p:spPr/>
        <p:txBody>
          <a:bodyPr/>
          <a:lstStyle/>
          <a:p>
            <a:fld id="{94284536-434F-44BA-BCB1-F404DD545158}" type="datetime1">
              <a:rPr lang="en-US" smtClean="0"/>
              <a:t>2/23/2021</a:t>
            </a:fld>
            <a:endParaRPr lang="en-US"/>
          </a:p>
        </p:txBody>
      </p:sp>
      <p:sp>
        <p:nvSpPr>
          <p:cNvPr id="5" name="Footer Placeholder 4">
            <a:extLst>
              <a:ext uri="{FF2B5EF4-FFF2-40B4-BE49-F238E27FC236}">
                <a16:creationId xmlns:a16="http://schemas.microsoft.com/office/drawing/2014/main" id="{5106D870-242C-4B6A-A5C1-85E6BED4D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06667-C450-4374-9D27-853260643B4E}"/>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322271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04D0-8E19-4CD4-9FAA-E6C18565D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5C171-130A-4FFC-A27C-01689961F4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08F634-8F8B-464B-BDB2-C209CDA0E5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6873FE-6A84-4753-87AE-F557F9095B7E}"/>
              </a:ext>
            </a:extLst>
          </p:cNvPr>
          <p:cNvSpPr>
            <a:spLocks noGrp="1"/>
          </p:cNvSpPr>
          <p:nvPr>
            <p:ph type="dt" sz="half" idx="10"/>
          </p:nvPr>
        </p:nvSpPr>
        <p:spPr/>
        <p:txBody>
          <a:bodyPr/>
          <a:lstStyle/>
          <a:p>
            <a:fld id="{B6599C49-0107-4B91-A36E-837D4E9488AA}" type="datetime1">
              <a:rPr lang="en-US" smtClean="0"/>
              <a:t>2/23/2021</a:t>
            </a:fld>
            <a:endParaRPr lang="en-US"/>
          </a:p>
        </p:txBody>
      </p:sp>
      <p:sp>
        <p:nvSpPr>
          <p:cNvPr id="6" name="Footer Placeholder 5">
            <a:extLst>
              <a:ext uri="{FF2B5EF4-FFF2-40B4-BE49-F238E27FC236}">
                <a16:creationId xmlns:a16="http://schemas.microsoft.com/office/drawing/2014/main" id="{B91E2ABB-71DC-4990-9604-13B6BA79A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91A1B-03CD-4515-BDF2-C65B74197440}"/>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421197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B53C8-AA67-4012-840C-2C6B753EC5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E74733-24A5-41B2-B49D-48A94A082A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BF6DE-45BC-4834-8D08-F4F4F0D1A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68DD00-A1FA-4D1C-9854-DDC527842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D75557-7D14-4AF1-BE12-FE4D02A772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570BA1-C6D7-4A1B-BCA6-F3D8B45E0EA8}"/>
              </a:ext>
            </a:extLst>
          </p:cNvPr>
          <p:cNvSpPr>
            <a:spLocks noGrp="1"/>
          </p:cNvSpPr>
          <p:nvPr>
            <p:ph type="dt" sz="half" idx="10"/>
          </p:nvPr>
        </p:nvSpPr>
        <p:spPr/>
        <p:txBody>
          <a:bodyPr/>
          <a:lstStyle/>
          <a:p>
            <a:fld id="{CE5A01AB-719D-493F-9A38-09730C22E303}" type="datetime1">
              <a:rPr lang="en-US" smtClean="0"/>
              <a:t>2/23/2021</a:t>
            </a:fld>
            <a:endParaRPr lang="en-US"/>
          </a:p>
        </p:txBody>
      </p:sp>
      <p:sp>
        <p:nvSpPr>
          <p:cNvPr id="8" name="Footer Placeholder 7">
            <a:extLst>
              <a:ext uri="{FF2B5EF4-FFF2-40B4-BE49-F238E27FC236}">
                <a16:creationId xmlns:a16="http://schemas.microsoft.com/office/drawing/2014/main" id="{F4CAD5EA-BADF-40EB-9F07-DFE41E44F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A8599F-20FC-467F-9A59-BDFDAC81617D}"/>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40342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8797-EED0-443F-946F-E348B747C7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B7A8BC-66BD-442A-BB26-A8A7F7D7B436}"/>
              </a:ext>
            </a:extLst>
          </p:cNvPr>
          <p:cNvSpPr>
            <a:spLocks noGrp="1"/>
          </p:cNvSpPr>
          <p:nvPr>
            <p:ph type="dt" sz="half" idx="10"/>
          </p:nvPr>
        </p:nvSpPr>
        <p:spPr/>
        <p:txBody>
          <a:bodyPr/>
          <a:lstStyle/>
          <a:p>
            <a:fld id="{D3722AFE-7485-42CD-944C-46B45C42CD76}" type="datetime1">
              <a:rPr lang="en-US" smtClean="0"/>
              <a:t>2/23/2021</a:t>
            </a:fld>
            <a:endParaRPr lang="en-US"/>
          </a:p>
        </p:txBody>
      </p:sp>
      <p:sp>
        <p:nvSpPr>
          <p:cNvPr id="4" name="Footer Placeholder 3">
            <a:extLst>
              <a:ext uri="{FF2B5EF4-FFF2-40B4-BE49-F238E27FC236}">
                <a16:creationId xmlns:a16="http://schemas.microsoft.com/office/drawing/2014/main" id="{0477DF15-1282-4B44-8376-7DC0BB527B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B93E92-E0C9-498D-BAE9-7847C10C7C1A}"/>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137440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728654-91AE-4147-AF77-3DC10CA90533}"/>
              </a:ext>
            </a:extLst>
          </p:cNvPr>
          <p:cNvSpPr>
            <a:spLocks noGrp="1"/>
          </p:cNvSpPr>
          <p:nvPr>
            <p:ph type="dt" sz="half" idx="10"/>
          </p:nvPr>
        </p:nvSpPr>
        <p:spPr/>
        <p:txBody>
          <a:bodyPr/>
          <a:lstStyle/>
          <a:p>
            <a:fld id="{58021048-DD34-4855-B455-1A00C8E07E50}" type="datetime1">
              <a:rPr lang="en-US" smtClean="0"/>
              <a:t>2/23/2021</a:t>
            </a:fld>
            <a:endParaRPr lang="en-US"/>
          </a:p>
        </p:txBody>
      </p:sp>
      <p:sp>
        <p:nvSpPr>
          <p:cNvPr id="3" name="Footer Placeholder 2">
            <a:extLst>
              <a:ext uri="{FF2B5EF4-FFF2-40B4-BE49-F238E27FC236}">
                <a16:creationId xmlns:a16="http://schemas.microsoft.com/office/drawing/2014/main" id="{50855B90-DCEC-40FA-B021-E4A030919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3D9502-BF9F-4DA1-976E-DD0E672B0D21}"/>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185888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0A0E-069F-44D8-B5D0-D750EDB8F2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ADFDF-A286-4FDB-BB66-675638DFA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147B6-1CB3-436D-86C2-AA89044E0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1A387-2B0E-44C0-BC75-62DB55F67396}"/>
              </a:ext>
            </a:extLst>
          </p:cNvPr>
          <p:cNvSpPr>
            <a:spLocks noGrp="1"/>
          </p:cNvSpPr>
          <p:nvPr>
            <p:ph type="dt" sz="half" idx="10"/>
          </p:nvPr>
        </p:nvSpPr>
        <p:spPr/>
        <p:txBody>
          <a:bodyPr/>
          <a:lstStyle/>
          <a:p>
            <a:fld id="{AC65ADB5-146D-4FEB-9C39-24E4C914B9EE}" type="datetime1">
              <a:rPr lang="en-US" smtClean="0"/>
              <a:t>2/23/2021</a:t>
            </a:fld>
            <a:endParaRPr lang="en-US"/>
          </a:p>
        </p:txBody>
      </p:sp>
      <p:sp>
        <p:nvSpPr>
          <p:cNvPr id="6" name="Footer Placeholder 5">
            <a:extLst>
              <a:ext uri="{FF2B5EF4-FFF2-40B4-BE49-F238E27FC236}">
                <a16:creationId xmlns:a16="http://schemas.microsoft.com/office/drawing/2014/main" id="{B75F3E17-D080-4752-A625-D22319EEE4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5F677-8B19-40E2-9F7E-FC404F3F35F1}"/>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336744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EA3B-8840-44FB-9A7C-3DD5D24EE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7AC00-AE50-4F0C-801E-EA9DF5C9C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2F84D-3D52-4DD6-9594-1D273FDA33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08F45F-D968-4AC2-94B6-9D7A8D395063}"/>
              </a:ext>
            </a:extLst>
          </p:cNvPr>
          <p:cNvSpPr>
            <a:spLocks noGrp="1"/>
          </p:cNvSpPr>
          <p:nvPr>
            <p:ph type="dt" sz="half" idx="10"/>
          </p:nvPr>
        </p:nvSpPr>
        <p:spPr/>
        <p:txBody>
          <a:bodyPr/>
          <a:lstStyle/>
          <a:p>
            <a:fld id="{0B1B6382-89C1-4E97-B2D9-0D037D9E0C23}" type="datetime1">
              <a:rPr lang="en-US" smtClean="0"/>
              <a:t>2/23/2021</a:t>
            </a:fld>
            <a:endParaRPr lang="en-US"/>
          </a:p>
        </p:txBody>
      </p:sp>
      <p:sp>
        <p:nvSpPr>
          <p:cNvPr id="6" name="Footer Placeholder 5">
            <a:extLst>
              <a:ext uri="{FF2B5EF4-FFF2-40B4-BE49-F238E27FC236}">
                <a16:creationId xmlns:a16="http://schemas.microsoft.com/office/drawing/2014/main" id="{1D240F16-C6A4-4295-A33A-93ABAE278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EBF3EC-0833-44CD-8429-C1B7B31EE80D}"/>
              </a:ext>
            </a:extLst>
          </p:cNvPr>
          <p:cNvSpPr>
            <a:spLocks noGrp="1"/>
          </p:cNvSpPr>
          <p:nvPr>
            <p:ph type="sldNum" sz="quarter" idx="12"/>
          </p:nvPr>
        </p:nvSpPr>
        <p:spPr/>
        <p:txBody>
          <a:bodyPr/>
          <a:lstStyle/>
          <a:p>
            <a:fld id="{EA719CE3-D46F-4D2A-80B8-3B0EA8556356}" type="slidenum">
              <a:rPr lang="en-US" smtClean="0"/>
              <a:t>‹#›</a:t>
            </a:fld>
            <a:endParaRPr lang="en-US"/>
          </a:p>
        </p:txBody>
      </p:sp>
    </p:spTree>
    <p:extLst>
      <p:ext uri="{BB962C8B-B14F-4D97-AF65-F5344CB8AC3E}">
        <p14:creationId xmlns:p14="http://schemas.microsoft.com/office/powerpoint/2010/main" val="230280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91146-7F83-47D7-9101-0A614C326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BCF9D3-1281-4DB4-92E8-ADC0FF0A6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C80DE-2274-490A-B4EE-BAE3C7182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00352-26E7-42F5-BFE3-CE54F314334D}" type="datetime1">
              <a:rPr lang="en-US" smtClean="0"/>
              <a:t>2/23/2021</a:t>
            </a:fld>
            <a:endParaRPr lang="en-US"/>
          </a:p>
        </p:txBody>
      </p:sp>
      <p:sp>
        <p:nvSpPr>
          <p:cNvPr id="5" name="Footer Placeholder 4">
            <a:extLst>
              <a:ext uri="{FF2B5EF4-FFF2-40B4-BE49-F238E27FC236}">
                <a16:creationId xmlns:a16="http://schemas.microsoft.com/office/drawing/2014/main" id="{669582F0-FBE5-4BFC-AAA7-3A943C8A65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61CAD7-15C5-4069-ABB5-08F2BECBE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19CE3-D46F-4D2A-80B8-3B0EA8556356}" type="slidenum">
              <a:rPr lang="en-US" smtClean="0"/>
              <a:t>‹#›</a:t>
            </a:fld>
            <a:endParaRPr lang="en-US"/>
          </a:p>
        </p:txBody>
      </p:sp>
    </p:spTree>
    <p:extLst>
      <p:ext uri="{BB962C8B-B14F-4D97-AF65-F5344CB8AC3E}">
        <p14:creationId xmlns:p14="http://schemas.microsoft.com/office/powerpoint/2010/main" val="1270524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8887D-4585-4B18-81F3-5FC818A4BD31}"/>
              </a:ext>
            </a:extLst>
          </p:cNvPr>
          <p:cNvSpPr>
            <a:spLocks noGrp="1"/>
          </p:cNvSpPr>
          <p:nvPr>
            <p:ph type="ctrTitle"/>
          </p:nvPr>
        </p:nvSpPr>
        <p:spPr/>
        <p:txBody>
          <a:bodyPr>
            <a:normAutofit/>
          </a:bodyPr>
          <a:lstStyle/>
          <a:p>
            <a:r>
              <a:rPr lang="en-US" sz="4800" dirty="0"/>
              <a:t>Initial Thoughts on the Lower CRP Assembly Steps</a:t>
            </a:r>
          </a:p>
        </p:txBody>
      </p:sp>
      <p:sp>
        <p:nvSpPr>
          <p:cNvPr id="3" name="Subtitle 2">
            <a:extLst>
              <a:ext uri="{FF2B5EF4-FFF2-40B4-BE49-F238E27FC236}">
                <a16:creationId xmlns:a16="http://schemas.microsoft.com/office/drawing/2014/main" id="{152B705A-2E39-4B33-B5A8-2876298EB6AB}"/>
              </a:ext>
            </a:extLst>
          </p:cNvPr>
          <p:cNvSpPr>
            <a:spLocks noGrp="1"/>
          </p:cNvSpPr>
          <p:nvPr>
            <p:ph type="subTitle" idx="1"/>
          </p:nvPr>
        </p:nvSpPr>
        <p:spPr/>
        <p:txBody>
          <a:bodyPr/>
          <a:lstStyle/>
          <a:p>
            <a:r>
              <a:rPr lang="en-US" dirty="0"/>
              <a:t>Bo Yu</a:t>
            </a:r>
          </a:p>
          <a:p>
            <a:r>
              <a:rPr lang="en-US" dirty="0"/>
              <a:t>Feb. 20, 2021</a:t>
            </a:r>
          </a:p>
        </p:txBody>
      </p:sp>
    </p:spTree>
    <p:extLst>
      <p:ext uri="{BB962C8B-B14F-4D97-AF65-F5344CB8AC3E}">
        <p14:creationId xmlns:p14="http://schemas.microsoft.com/office/powerpoint/2010/main" val="368442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4060A0-9455-4DF1-A925-46497BE6C46E}"/>
              </a:ext>
            </a:extLst>
          </p:cNvPr>
          <p:cNvPicPr>
            <a:picLocks noChangeAspect="1"/>
          </p:cNvPicPr>
          <p:nvPr/>
        </p:nvPicPr>
        <p:blipFill>
          <a:blip r:embed="rId2"/>
          <a:stretch>
            <a:fillRect/>
          </a:stretch>
        </p:blipFill>
        <p:spPr>
          <a:xfrm>
            <a:off x="7686717" y="3576517"/>
            <a:ext cx="4505283" cy="3281483"/>
          </a:xfrm>
          <a:prstGeom prst="rect">
            <a:avLst/>
          </a:prstGeom>
        </p:spPr>
      </p:pic>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Assemble the CRP</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a:bodyPr>
          <a:lstStyle/>
          <a:p>
            <a:r>
              <a:rPr lang="en-US" sz="2400" dirty="0"/>
              <a:t>Place two CRUs side by side on the CRP assembly table using the gantry crane</a:t>
            </a:r>
          </a:p>
          <a:p>
            <a:r>
              <a:rPr lang="en-US" sz="2400" dirty="0"/>
              <a:t>Remove the temporary CRU support frames. Disconnect(?) CE cables.</a:t>
            </a:r>
          </a:p>
          <a:p>
            <a:r>
              <a:rPr lang="en-US" sz="2400" dirty="0"/>
              <a:t>Lower the CRP support plate onto the two CRUs using the gantry crane.</a:t>
            </a:r>
          </a:p>
          <a:p>
            <a:r>
              <a:rPr lang="en-US" sz="2400" dirty="0"/>
              <a:t>Install and tighten all interconnect spacers and screws between the CRUs and the CRP support plate.  Install cold test stacking frame.</a:t>
            </a:r>
          </a:p>
          <a:p>
            <a:r>
              <a:rPr lang="en-US" sz="2400" dirty="0"/>
              <a:t>Install CE cables and patch panel. Check communication between CE and </a:t>
            </a:r>
            <a:r>
              <a:rPr lang="en-US" sz="2400" dirty="0" err="1"/>
              <a:t>miniDAQ</a:t>
            </a:r>
            <a:r>
              <a:rPr lang="en-US" sz="2400" dirty="0"/>
              <a:t>.</a:t>
            </a:r>
          </a:p>
          <a:p>
            <a:r>
              <a:rPr lang="en-US" sz="2400" dirty="0"/>
              <a:t>Flip the CRP and install onto the cold test cart.</a:t>
            </a:r>
          </a:p>
          <a:p>
            <a:r>
              <a:rPr lang="en-US" sz="2400" dirty="0"/>
              <a:t>Task duration: 4p, 2hr</a:t>
            </a:r>
          </a:p>
        </p:txBody>
      </p:sp>
      <p:sp>
        <p:nvSpPr>
          <p:cNvPr id="4" name="Slide Number Placeholder 3">
            <a:extLst>
              <a:ext uri="{FF2B5EF4-FFF2-40B4-BE49-F238E27FC236}">
                <a16:creationId xmlns:a16="http://schemas.microsoft.com/office/drawing/2014/main" id="{B8E83C04-581F-4AB9-8B84-ABDA9659FED8}"/>
              </a:ext>
            </a:extLst>
          </p:cNvPr>
          <p:cNvSpPr>
            <a:spLocks noGrp="1"/>
          </p:cNvSpPr>
          <p:nvPr>
            <p:ph type="sldNum" sz="quarter" idx="12"/>
          </p:nvPr>
        </p:nvSpPr>
        <p:spPr/>
        <p:txBody>
          <a:bodyPr/>
          <a:lstStyle/>
          <a:p>
            <a:fld id="{EA719CE3-D46F-4D2A-80B8-3B0EA8556356}" type="slidenum">
              <a:rPr lang="en-US" smtClean="0"/>
              <a:t>10</a:t>
            </a:fld>
            <a:endParaRPr lang="en-US"/>
          </a:p>
        </p:txBody>
      </p:sp>
    </p:spTree>
    <p:extLst>
      <p:ext uri="{BB962C8B-B14F-4D97-AF65-F5344CB8AC3E}">
        <p14:creationId xmlns:p14="http://schemas.microsoft.com/office/powerpoint/2010/main" val="376940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D29FCF-14A8-4058-8982-731FB7F3FD2D}"/>
              </a:ext>
            </a:extLst>
          </p:cNvPr>
          <p:cNvPicPr>
            <a:picLocks noChangeAspect="1"/>
          </p:cNvPicPr>
          <p:nvPr/>
        </p:nvPicPr>
        <p:blipFill>
          <a:blip r:embed="rId2"/>
          <a:stretch>
            <a:fillRect/>
          </a:stretch>
        </p:blipFill>
        <p:spPr>
          <a:xfrm>
            <a:off x="6096000" y="3840549"/>
            <a:ext cx="5962900" cy="3017450"/>
          </a:xfrm>
          <a:prstGeom prst="rect">
            <a:avLst/>
          </a:prstGeom>
        </p:spPr>
      </p:pic>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Cold test the CRPs</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a:bodyPr>
          <a:lstStyle/>
          <a:p>
            <a:pPr>
              <a:lnSpc>
                <a:spcPct val="100000"/>
              </a:lnSpc>
              <a:spcBef>
                <a:spcPts val="600"/>
              </a:spcBef>
            </a:pPr>
            <a:r>
              <a:rPr lang="en-US" sz="2400" dirty="0"/>
              <a:t>After accumulated a stack of 4-5 CRPs on the cold test cart, roll the cart into the cold box.  Connect the patch panels to the cables inside the cold box. Close the cold box.</a:t>
            </a:r>
          </a:p>
          <a:p>
            <a:pPr>
              <a:lnSpc>
                <a:spcPct val="100000"/>
              </a:lnSpc>
              <a:spcBef>
                <a:spcPts val="600"/>
              </a:spcBef>
            </a:pPr>
            <a:r>
              <a:rPr lang="en-US" sz="2400" dirty="0"/>
              <a:t>Cool down the cold box, while taking data on the </a:t>
            </a:r>
            <a:r>
              <a:rPr lang="en-US" sz="2400" dirty="0" err="1"/>
              <a:t>miniDAQ</a:t>
            </a:r>
            <a:r>
              <a:rPr lang="en-US" sz="2400" dirty="0"/>
              <a:t>.  </a:t>
            </a:r>
          </a:p>
          <a:p>
            <a:pPr>
              <a:lnSpc>
                <a:spcPct val="100000"/>
              </a:lnSpc>
              <a:spcBef>
                <a:spcPts val="600"/>
              </a:spcBef>
            </a:pPr>
            <a:r>
              <a:rPr lang="en-US" sz="2400" dirty="0"/>
              <a:t>Warm up the cold box using heating elements on the floor of the cold box.</a:t>
            </a:r>
          </a:p>
          <a:p>
            <a:pPr>
              <a:lnSpc>
                <a:spcPct val="100000"/>
              </a:lnSpc>
              <a:spcBef>
                <a:spcPts val="600"/>
              </a:spcBef>
            </a:pPr>
            <a:r>
              <a:rPr lang="en-US" sz="2400" dirty="0"/>
              <a:t>Open the cold box, remove the CRPs. </a:t>
            </a:r>
          </a:p>
          <a:p>
            <a:pPr>
              <a:lnSpc>
                <a:spcPct val="100000"/>
              </a:lnSpc>
              <a:spcBef>
                <a:spcPts val="600"/>
              </a:spcBef>
            </a:pPr>
            <a:r>
              <a:rPr lang="en-US" sz="2400" dirty="0"/>
              <a:t>Task duration: 3p 3hrs active. 1d total. </a:t>
            </a:r>
          </a:p>
        </p:txBody>
      </p:sp>
      <p:sp>
        <p:nvSpPr>
          <p:cNvPr id="4" name="Slide Number Placeholder 3">
            <a:extLst>
              <a:ext uri="{FF2B5EF4-FFF2-40B4-BE49-F238E27FC236}">
                <a16:creationId xmlns:a16="http://schemas.microsoft.com/office/drawing/2014/main" id="{A5DC3B90-0799-4346-A482-BF3B37428915}"/>
              </a:ext>
            </a:extLst>
          </p:cNvPr>
          <p:cNvSpPr>
            <a:spLocks noGrp="1"/>
          </p:cNvSpPr>
          <p:nvPr>
            <p:ph type="sldNum" sz="quarter" idx="12"/>
          </p:nvPr>
        </p:nvSpPr>
        <p:spPr/>
        <p:txBody>
          <a:bodyPr/>
          <a:lstStyle/>
          <a:p>
            <a:fld id="{EA719CE3-D46F-4D2A-80B8-3B0EA8556356}" type="slidenum">
              <a:rPr lang="en-US" smtClean="0"/>
              <a:t>11</a:t>
            </a:fld>
            <a:endParaRPr lang="en-US"/>
          </a:p>
        </p:txBody>
      </p:sp>
    </p:spTree>
    <p:extLst>
      <p:ext uri="{BB962C8B-B14F-4D97-AF65-F5344CB8AC3E}">
        <p14:creationId xmlns:p14="http://schemas.microsoft.com/office/powerpoint/2010/main" val="321861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Packing the CRP for shipment</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656771" y="1135529"/>
            <a:ext cx="10515600" cy="5357346"/>
          </a:xfrm>
        </p:spPr>
        <p:txBody>
          <a:bodyPr>
            <a:normAutofit fontScale="77500" lnSpcReduction="20000"/>
          </a:bodyPr>
          <a:lstStyle/>
          <a:p>
            <a:pPr>
              <a:lnSpc>
                <a:spcPct val="120000"/>
              </a:lnSpc>
              <a:spcBef>
                <a:spcPts val="600"/>
              </a:spcBef>
            </a:pPr>
            <a:r>
              <a:rPr lang="en-US" sz="2400" dirty="0"/>
              <a:t>The 3m x 3.4m size of the CRP might be a problem for ground </a:t>
            </a:r>
            <a:br>
              <a:rPr lang="en-US" sz="2400" dirty="0"/>
            </a:br>
            <a:r>
              <a:rPr lang="en-US" sz="2400" dirty="0"/>
              <a:t>transportation.  If transported horizontally, we need to have special </a:t>
            </a:r>
            <a:br>
              <a:rPr lang="en-US" sz="2400" dirty="0"/>
            </a:br>
            <a:r>
              <a:rPr lang="en-US" sz="2400" dirty="0"/>
              <a:t>permit, and might need pilot/escort vehicles.  This seems to be a lot </a:t>
            </a:r>
            <a:br>
              <a:rPr lang="en-US" sz="2400" dirty="0"/>
            </a:br>
            <a:r>
              <a:rPr lang="en-US" sz="2400" dirty="0"/>
              <a:t>hassle and cost, especially if we cannot pack them densely. </a:t>
            </a:r>
            <a:br>
              <a:rPr lang="en-US" sz="2400" dirty="0"/>
            </a:br>
            <a:r>
              <a:rPr lang="en-US" sz="2400" dirty="0"/>
              <a:t>Height limit on US highways is about 4m so shipping CRP vertically on lowboy trailers in custom crates does not need special permission.</a:t>
            </a:r>
          </a:p>
          <a:p>
            <a:pPr>
              <a:lnSpc>
                <a:spcPct val="120000"/>
              </a:lnSpc>
              <a:spcBef>
                <a:spcPts val="600"/>
              </a:spcBef>
            </a:pPr>
            <a:r>
              <a:rPr lang="en-US" sz="2400" dirty="0">
                <a:solidFill>
                  <a:srgbClr val="C00000"/>
                </a:solidFill>
              </a:rPr>
              <a:t>However, if we can assembly the CRP from 2 CRUs quickly (2-3hrs), and perform a cold test in a day with multiple CRPs, this might be an attractive option to carry out in the underground cleanroom.</a:t>
            </a:r>
            <a:r>
              <a:rPr lang="en-US" sz="2400" dirty="0"/>
              <a:t>  A single cold box running daily cycles (for all top and bottom CRPs) is not the limiting factor to the TPC installation speed.</a:t>
            </a:r>
          </a:p>
          <a:p>
            <a:pPr>
              <a:lnSpc>
                <a:spcPct val="120000"/>
              </a:lnSpc>
              <a:spcBef>
                <a:spcPts val="600"/>
              </a:spcBef>
            </a:pPr>
            <a:r>
              <a:rPr lang="en-US" sz="2400" dirty="0"/>
              <a:t>Transporting CRUs in a reasonably dense packages that can be loaded into regular container trucks and Ross cage horizontally has the lowest risk of sustaining damages.  It would also make it easier for the CRP assembly sites to build smaller cold boxes.</a:t>
            </a:r>
          </a:p>
          <a:p>
            <a:pPr>
              <a:lnSpc>
                <a:spcPct val="120000"/>
              </a:lnSpc>
              <a:spcBef>
                <a:spcPts val="600"/>
              </a:spcBef>
            </a:pPr>
            <a:r>
              <a:rPr lang="en-US" sz="2400" dirty="0"/>
              <a:t>The CRP sized anode support plates can be packed densely and shipping to either CRP assembly sites or SURF in vertical shipping crates on lowboy trailers.</a:t>
            </a:r>
          </a:p>
          <a:p>
            <a:pPr>
              <a:lnSpc>
                <a:spcPct val="120000"/>
              </a:lnSpc>
              <a:spcBef>
                <a:spcPts val="600"/>
              </a:spcBef>
            </a:pPr>
            <a:r>
              <a:rPr lang="en-US" sz="2400" dirty="0">
                <a:solidFill>
                  <a:srgbClr val="C00000"/>
                </a:solidFill>
              </a:rPr>
              <a:t>Another possibility: can we skip the CRP step entirely, and install CRUs directly onto the ceiling/floor of the cryostat?</a:t>
            </a:r>
          </a:p>
        </p:txBody>
      </p:sp>
      <p:sp>
        <p:nvSpPr>
          <p:cNvPr id="4" name="Slide Number Placeholder 3">
            <a:extLst>
              <a:ext uri="{FF2B5EF4-FFF2-40B4-BE49-F238E27FC236}">
                <a16:creationId xmlns:a16="http://schemas.microsoft.com/office/drawing/2014/main" id="{5E6654FB-BF97-40C7-91D1-D28EDD693DB2}"/>
              </a:ext>
            </a:extLst>
          </p:cNvPr>
          <p:cNvSpPr>
            <a:spLocks noGrp="1"/>
          </p:cNvSpPr>
          <p:nvPr>
            <p:ph type="sldNum" sz="quarter" idx="12"/>
          </p:nvPr>
        </p:nvSpPr>
        <p:spPr/>
        <p:txBody>
          <a:bodyPr/>
          <a:lstStyle/>
          <a:p>
            <a:fld id="{EA719CE3-D46F-4D2A-80B8-3B0EA8556356}" type="slidenum">
              <a:rPr lang="en-US" smtClean="0"/>
              <a:t>12</a:t>
            </a:fld>
            <a:endParaRPr lang="en-US"/>
          </a:p>
        </p:txBody>
      </p:sp>
      <p:pic>
        <p:nvPicPr>
          <p:cNvPr id="1026" name="Picture 2" descr="Image result for lowboy trailer">
            <a:extLst>
              <a:ext uri="{FF2B5EF4-FFF2-40B4-BE49-F238E27FC236}">
                <a16:creationId xmlns:a16="http://schemas.microsoft.com/office/drawing/2014/main" id="{0936C97B-BBBC-4651-87FB-482E3B4C5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895" y="222584"/>
            <a:ext cx="3580648" cy="214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87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Summary</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a:bodyPr>
          <a:lstStyle/>
          <a:p>
            <a:pPr>
              <a:lnSpc>
                <a:spcPct val="100000"/>
              </a:lnSpc>
              <a:spcBef>
                <a:spcPts val="600"/>
              </a:spcBef>
            </a:pPr>
            <a:r>
              <a:rPr lang="en-US" sz="2400" dirty="0"/>
              <a:t>With a team of 2-3 people, the PCBs (2x2) can be assembled in 2 days. </a:t>
            </a:r>
          </a:p>
          <a:p>
            <a:pPr>
              <a:lnSpc>
                <a:spcPct val="100000"/>
              </a:lnSpc>
              <a:spcBef>
                <a:spcPts val="600"/>
              </a:spcBef>
            </a:pPr>
            <a:r>
              <a:rPr lang="en-US" sz="2400" dirty="0"/>
              <a:t>Two CRUs can be assembled in a day, and warm tested in another day.</a:t>
            </a:r>
          </a:p>
          <a:p>
            <a:pPr>
              <a:lnSpc>
                <a:spcPct val="100000"/>
              </a:lnSpc>
              <a:spcBef>
                <a:spcPts val="600"/>
              </a:spcBef>
            </a:pPr>
            <a:r>
              <a:rPr lang="en-US" sz="2400" dirty="0"/>
              <a:t>Day 5 is to assemble the CRP (4 people).</a:t>
            </a:r>
          </a:p>
          <a:p>
            <a:pPr>
              <a:lnSpc>
                <a:spcPct val="100000"/>
              </a:lnSpc>
              <a:spcBef>
                <a:spcPts val="600"/>
              </a:spcBef>
            </a:pPr>
            <a:r>
              <a:rPr lang="en-US" sz="2400" dirty="0"/>
              <a:t>This gives a basic one per week CRP assembly rate from a team of 3-4 people performing tasks serially.</a:t>
            </a:r>
          </a:p>
          <a:p>
            <a:pPr>
              <a:lnSpc>
                <a:spcPct val="100000"/>
              </a:lnSpc>
              <a:spcBef>
                <a:spcPts val="600"/>
              </a:spcBef>
            </a:pPr>
            <a:r>
              <a:rPr lang="en-US" sz="2400" dirty="0"/>
              <a:t>If we test the CRP in a group of 4, we have a production rate of 4 CRP/month.</a:t>
            </a:r>
          </a:p>
          <a:p>
            <a:pPr>
              <a:lnSpc>
                <a:spcPct val="100000"/>
              </a:lnSpc>
              <a:spcBef>
                <a:spcPts val="600"/>
              </a:spcBef>
            </a:pPr>
            <a:r>
              <a:rPr lang="en-US" sz="2400" dirty="0"/>
              <a:t>It would take 20 months from a single site to supply all bottom CRPs.</a:t>
            </a:r>
          </a:p>
          <a:p>
            <a:pPr>
              <a:lnSpc>
                <a:spcPct val="100000"/>
              </a:lnSpc>
              <a:spcBef>
                <a:spcPts val="600"/>
              </a:spcBef>
            </a:pPr>
            <a:r>
              <a:rPr lang="en-US" sz="2400" dirty="0"/>
              <a:t>Building special transportation fixtures for the CRPs could be expensive and risky. It might be safer and more economical to transport CRUs instead.</a:t>
            </a:r>
          </a:p>
          <a:p>
            <a:pPr>
              <a:lnSpc>
                <a:spcPct val="100000"/>
              </a:lnSpc>
              <a:spcBef>
                <a:spcPts val="600"/>
              </a:spcBef>
            </a:pPr>
            <a:r>
              <a:rPr lang="en-US" sz="2400" dirty="0"/>
              <a:t>If we transport CRUs to the UG cleanroom, should we simply install them directly into the cryostat without forming the CRP modules? </a:t>
            </a:r>
          </a:p>
          <a:p>
            <a:endParaRPr lang="en-US" sz="2400" dirty="0"/>
          </a:p>
        </p:txBody>
      </p:sp>
      <p:sp>
        <p:nvSpPr>
          <p:cNvPr id="4" name="Slide Number Placeholder 3">
            <a:extLst>
              <a:ext uri="{FF2B5EF4-FFF2-40B4-BE49-F238E27FC236}">
                <a16:creationId xmlns:a16="http://schemas.microsoft.com/office/drawing/2014/main" id="{1E10D659-FADE-4C88-BED9-208D371914B5}"/>
              </a:ext>
            </a:extLst>
          </p:cNvPr>
          <p:cNvSpPr>
            <a:spLocks noGrp="1"/>
          </p:cNvSpPr>
          <p:nvPr>
            <p:ph type="sldNum" sz="quarter" idx="12"/>
          </p:nvPr>
        </p:nvSpPr>
        <p:spPr/>
        <p:txBody>
          <a:bodyPr/>
          <a:lstStyle/>
          <a:p>
            <a:fld id="{EA719CE3-D46F-4D2A-80B8-3B0EA8556356}" type="slidenum">
              <a:rPr lang="en-US" smtClean="0"/>
              <a:t>13</a:t>
            </a:fld>
            <a:endParaRPr lang="en-US"/>
          </a:p>
        </p:txBody>
      </p:sp>
    </p:spTree>
    <p:extLst>
      <p:ext uri="{BB962C8B-B14F-4D97-AF65-F5344CB8AC3E}">
        <p14:creationId xmlns:p14="http://schemas.microsoft.com/office/powerpoint/2010/main" val="61658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Assumptions</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778042" y="1092750"/>
            <a:ext cx="10515600" cy="5497500"/>
          </a:xfrm>
        </p:spPr>
        <p:txBody>
          <a:bodyPr>
            <a:normAutofit fontScale="77500" lnSpcReduction="20000"/>
          </a:bodyPr>
          <a:lstStyle/>
          <a:p>
            <a:pPr>
              <a:lnSpc>
                <a:spcPct val="110000"/>
              </a:lnSpc>
              <a:spcBef>
                <a:spcPts val="600"/>
              </a:spcBef>
            </a:pPr>
            <a:r>
              <a:rPr lang="en-US" dirty="0"/>
              <a:t>Assembly site is provided with:</a:t>
            </a:r>
          </a:p>
          <a:p>
            <a:pPr lvl="1">
              <a:lnSpc>
                <a:spcPct val="110000"/>
              </a:lnSpc>
              <a:spcBef>
                <a:spcPts val="600"/>
              </a:spcBef>
            </a:pPr>
            <a:r>
              <a:rPr lang="en-US" dirty="0"/>
              <a:t>Fully bonded and bridged Anode 1 &amp; 2 PCBs at the half CRP size;</a:t>
            </a:r>
          </a:p>
          <a:p>
            <a:pPr lvl="1">
              <a:lnSpc>
                <a:spcPct val="110000"/>
              </a:lnSpc>
              <a:spcBef>
                <a:spcPts val="600"/>
              </a:spcBef>
            </a:pPr>
            <a:r>
              <a:rPr lang="en-US" dirty="0"/>
              <a:t>CRP support plates with all anode mounting hardware;</a:t>
            </a:r>
          </a:p>
          <a:p>
            <a:pPr lvl="1">
              <a:lnSpc>
                <a:spcPct val="110000"/>
              </a:lnSpc>
              <a:spcBef>
                <a:spcPts val="600"/>
              </a:spcBef>
            </a:pPr>
            <a:r>
              <a:rPr lang="en-US" dirty="0"/>
              <a:t>CE adapter boards fully assembled with RC components and input/output connectors;</a:t>
            </a:r>
          </a:p>
          <a:p>
            <a:pPr lvl="1">
              <a:lnSpc>
                <a:spcPct val="110000"/>
              </a:lnSpc>
              <a:spcBef>
                <a:spcPts val="600"/>
              </a:spcBef>
            </a:pPr>
            <a:r>
              <a:rPr lang="en-US" dirty="0"/>
              <a:t>CE modules with either full set of on-CRP cables and patch panel, or a set of cables to be reused throughout the tests.</a:t>
            </a:r>
          </a:p>
          <a:p>
            <a:pPr lvl="1">
              <a:lnSpc>
                <a:spcPct val="110000"/>
              </a:lnSpc>
              <a:spcBef>
                <a:spcPts val="600"/>
              </a:spcBef>
            </a:pPr>
            <a:r>
              <a:rPr lang="en-US" dirty="0"/>
              <a:t>WIE /</a:t>
            </a:r>
            <a:r>
              <a:rPr lang="en-US" dirty="0" err="1"/>
              <a:t>miniDAQ</a:t>
            </a:r>
            <a:r>
              <a:rPr lang="en-US" dirty="0"/>
              <a:t> supporting from single CE to multiple (4-5) CRPs.</a:t>
            </a:r>
          </a:p>
          <a:p>
            <a:pPr>
              <a:lnSpc>
                <a:spcPct val="110000"/>
              </a:lnSpc>
              <a:spcBef>
                <a:spcPts val="600"/>
              </a:spcBef>
            </a:pPr>
            <a:r>
              <a:rPr lang="en-US" dirty="0"/>
              <a:t>Assembly site provides the necessary assembly/handling tooling:</a:t>
            </a:r>
          </a:p>
          <a:p>
            <a:pPr lvl="1">
              <a:lnSpc>
                <a:spcPct val="110000"/>
              </a:lnSpc>
              <a:spcBef>
                <a:spcPts val="600"/>
              </a:spcBef>
            </a:pPr>
            <a:r>
              <a:rPr lang="en-US" dirty="0"/>
              <a:t>A gantry crane with a 3m+ span and CRU lifting fixture with fine positioning capability in 3 axes.</a:t>
            </a:r>
          </a:p>
          <a:p>
            <a:pPr lvl="1">
              <a:lnSpc>
                <a:spcPct val="110000"/>
              </a:lnSpc>
              <a:spcBef>
                <a:spcPts val="600"/>
              </a:spcBef>
            </a:pPr>
            <a:r>
              <a:rPr lang="en-US" dirty="0"/>
              <a:t>CRP or CRU cold test storage cart, anode PCB cold test cart</a:t>
            </a:r>
          </a:p>
          <a:p>
            <a:pPr lvl="1">
              <a:lnSpc>
                <a:spcPct val="110000"/>
              </a:lnSpc>
              <a:spcBef>
                <a:spcPts val="600"/>
              </a:spcBef>
            </a:pPr>
            <a:r>
              <a:rPr lang="en-US" dirty="0"/>
              <a:t>Anode PCB carrier frames to facilitate PCB movement and flipping</a:t>
            </a:r>
          </a:p>
          <a:p>
            <a:pPr lvl="1">
              <a:lnSpc>
                <a:spcPct val="110000"/>
              </a:lnSpc>
              <a:spcBef>
                <a:spcPts val="600"/>
              </a:spcBef>
            </a:pPr>
            <a:r>
              <a:rPr lang="en-US" dirty="0"/>
              <a:t>Various connector positioning guides</a:t>
            </a:r>
          </a:p>
          <a:p>
            <a:pPr lvl="1">
              <a:lnSpc>
                <a:spcPct val="110000"/>
              </a:lnSpc>
              <a:spcBef>
                <a:spcPts val="600"/>
              </a:spcBef>
            </a:pPr>
            <a:r>
              <a:rPr lang="en-US" dirty="0"/>
              <a:t>CRU temporary support frames</a:t>
            </a:r>
          </a:p>
          <a:p>
            <a:pPr lvl="1">
              <a:lnSpc>
                <a:spcPct val="110000"/>
              </a:lnSpc>
              <a:spcBef>
                <a:spcPts val="600"/>
              </a:spcBef>
            </a:pPr>
            <a:r>
              <a:rPr lang="en-US" dirty="0"/>
              <a:t>Faraday cage for warm CRU test</a:t>
            </a:r>
          </a:p>
          <a:p>
            <a:pPr lvl="1">
              <a:lnSpc>
                <a:spcPct val="110000"/>
              </a:lnSpc>
              <a:spcBef>
                <a:spcPts val="600"/>
              </a:spcBef>
            </a:pPr>
            <a:r>
              <a:rPr lang="en-US" dirty="0"/>
              <a:t>A cold box that can hold at least 4 CRPs (1+m high) in horizontal position.</a:t>
            </a:r>
          </a:p>
          <a:p>
            <a:endParaRPr lang="en-US" sz="2400" dirty="0"/>
          </a:p>
        </p:txBody>
      </p:sp>
      <p:sp>
        <p:nvSpPr>
          <p:cNvPr id="4" name="Slide Number Placeholder 3">
            <a:extLst>
              <a:ext uri="{FF2B5EF4-FFF2-40B4-BE49-F238E27FC236}">
                <a16:creationId xmlns:a16="http://schemas.microsoft.com/office/drawing/2014/main" id="{547596D9-3BE5-4B03-B1DA-525E75037198}"/>
              </a:ext>
            </a:extLst>
          </p:cNvPr>
          <p:cNvSpPr>
            <a:spLocks noGrp="1"/>
          </p:cNvSpPr>
          <p:nvPr>
            <p:ph type="sldNum" sz="quarter" idx="12"/>
          </p:nvPr>
        </p:nvSpPr>
        <p:spPr/>
        <p:txBody>
          <a:bodyPr/>
          <a:lstStyle/>
          <a:p>
            <a:fld id="{EA719CE3-D46F-4D2A-80B8-3B0EA8556356}" type="slidenum">
              <a:rPr lang="en-US" smtClean="0"/>
              <a:t>2</a:t>
            </a:fld>
            <a:endParaRPr lang="en-US" dirty="0"/>
          </a:p>
        </p:txBody>
      </p:sp>
    </p:spTree>
    <p:extLst>
      <p:ext uri="{BB962C8B-B14F-4D97-AF65-F5344CB8AC3E}">
        <p14:creationId xmlns:p14="http://schemas.microsoft.com/office/powerpoint/2010/main" val="80075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Cold test all anode PCBs</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lnSpcReduction="10000"/>
          </a:bodyPr>
          <a:lstStyle/>
          <a:p>
            <a:r>
              <a:rPr lang="en-US" sz="2400" dirty="0"/>
              <a:t>Verify the mechanical bond between segments, and the electrically contacts along the bridged strips. Electrical continuity must be verified in the cold.</a:t>
            </a:r>
          </a:p>
          <a:p>
            <a:r>
              <a:rPr lang="en-US" sz="2400" dirty="0"/>
              <a:t>Do we need to do the cold test with the boards in a more stressed state (i.e. having the boards slightly bowed by forcing the middle of the board at a different height from the ends?</a:t>
            </a:r>
          </a:p>
          <a:p>
            <a:r>
              <a:rPr lang="en-US" sz="2400" dirty="0"/>
              <a:t>Place as many pieces into the cold box as practical</a:t>
            </a:r>
          </a:p>
          <a:p>
            <a:r>
              <a:rPr lang="en-US" sz="2400" dirty="0"/>
              <a:t>For electrical continuity check, need to mount test fixtures on the edges and the middle of the PCB to form one or more serpentine circuits to minimize the channels to monitor.</a:t>
            </a:r>
          </a:p>
          <a:p>
            <a:r>
              <a:rPr lang="en-US" sz="2400" dirty="0"/>
              <a:t>Special tools: a cart with individual horizontal shelves or vertical slots for the PCBs in the cold box. Strip interconnect fixtures.</a:t>
            </a:r>
          </a:p>
          <a:p>
            <a:r>
              <a:rPr lang="en-US" sz="2400" dirty="0"/>
              <a:t>Task duration: 1 day per 20(?) boards.</a:t>
            </a:r>
          </a:p>
          <a:p>
            <a:r>
              <a:rPr lang="en-US" sz="2400" dirty="0"/>
              <a:t>If failure rate is very low, can be superseded by the CRP cold test.</a:t>
            </a:r>
          </a:p>
        </p:txBody>
      </p:sp>
      <p:sp>
        <p:nvSpPr>
          <p:cNvPr id="4" name="Slide Number Placeholder 3">
            <a:extLst>
              <a:ext uri="{FF2B5EF4-FFF2-40B4-BE49-F238E27FC236}">
                <a16:creationId xmlns:a16="http://schemas.microsoft.com/office/drawing/2014/main" id="{223D8CB0-95B4-4B39-AED5-DE8DCDABA045}"/>
              </a:ext>
            </a:extLst>
          </p:cNvPr>
          <p:cNvSpPr>
            <a:spLocks noGrp="1"/>
          </p:cNvSpPr>
          <p:nvPr>
            <p:ph type="sldNum" sz="quarter" idx="12"/>
          </p:nvPr>
        </p:nvSpPr>
        <p:spPr/>
        <p:txBody>
          <a:bodyPr/>
          <a:lstStyle/>
          <a:p>
            <a:fld id="{EA719CE3-D46F-4D2A-80B8-3B0EA8556356}" type="slidenum">
              <a:rPr lang="en-US" smtClean="0"/>
              <a:t>3</a:t>
            </a:fld>
            <a:endParaRPr lang="en-US"/>
          </a:p>
        </p:txBody>
      </p:sp>
    </p:spTree>
    <p:extLst>
      <p:ext uri="{BB962C8B-B14F-4D97-AF65-F5344CB8AC3E}">
        <p14:creationId xmlns:p14="http://schemas.microsoft.com/office/powerpoint/2010/main" val="229225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Cold test all the adapter boards</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a:bodyPr>
          <a:lstStyle/>
          <a:p>
            <a:r>
              <a:rPr lang="en-US" sz="2400" dirty="0"/>
              <a:t>The assembly of the adapter boards is assumed to be performed by a different team/commercial shop.</a:t>
            </a:r>
          </a:p>
          <a:p>
            <a:r>
              <a:rPr lang="en-US" sz="2400" dirty="0"/>
              <a:t>If assembled by commercial shop, it is assumed that cold test is not performed.</a:t>
            </a:r>
          </a:p>
          <a:p>
            <a:r>
              <a:rPr lang="en-US" sz="2400" dirty="0"/>
              <a:t>This test can be done in a much smaller setup / different site.  The boards are less than 0.9m x 0.3m in size.</a:t>
            </a:r>
          </a:p>
          <a:p>
            <a:r>
              <a:rPr lang="en-US" sz="2400" dirty="0"/>
              <a:t>Verify the capacitors on the boards have leakage current &lt;0.5nA each at nominal bias in the cold.</a:t>
            </a:r>
          </a:p>
          <a:p>
            <a:r>
              <a:rPr lang="en-US" sz="2400" dirty="0"/>
              <a:t>Since the leakage currents on each capacitor is typically very small, one could connect a number of caps in parallel to get a quick reading.</a:t>
            </a:r>
          </a:p>
        </p:txBody>
      </p:sp>
      <p:sp>
        <p:nvSpPr>
          <p:cNvPr id="4" name="Slide Number Placeholder 3">
            <a:extLst>
              <a:ext uri="{FF2B5EF4-FFF2-40B4-BE49-F238E27FC236}">
                <a16:creationId xmlns:a16="http://schemas.microsoft.com/office/drawing/2014/main" id="{C18D0775-C68B-4C09-9063-DF8464BD4173}"/>
              </a:ext>
            </a:extLst>
          </p:cNvPr>
          <p:cNvSpPr>
            <a:spLocks noGrp="1"/>
          </p:cNvSpPr>
          <p:nvPr>
            <p:ph type="sldNum" sz="quarter" idx="12"/>
          </p:nvPr>
        </p:nvSpPr>
        <p:spPr/>
        <p:txBody>
          <a:bodyPr/>
          <a:lstStyle/>
          <a:p>
            <a:fld id="{EA719CE3-D46F-4D2A-80B8-3B0EA8556356}" type="slidenum">
              <a:rPr lang="en-US" smtClean="0"/>
              <a:t>4</a:t>
            </a:fld>
            <a:endParaRPr lang="en-US"/>
          </a:p>
        </p:txBody>
      </p:sp>
    </p:spTree>
    <p:extLst>
      <p:ext uri="{BB962C8B-B14F-4D97-AF65-F5344CB8AC3E}">
        <p14:creationId xmlns:p14="http://schemas.microsoft.com/office/powerpoint/2010/main" val="103510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455072-5D16-4AD9-AFE8-944F54D722A5}"/>
              </a:ext>
            </a:extLst>
          </p:cNvPr>
          <p:cNvPicPr>
            <a:picLocks noChangeAspect="1"/>
          </p:cNvPicPr>
          <p:nvPr/>
        </p:nvPicPr>
        <p:blipFill>
          <a:blip r:embed="rId2"/>
          <a:stretch>
            <a:fillRect/>
          </a:stretch>
        </p:blipFill>
        <p:spPr>
          <a:xfrm>
            <a:off x="7160547" y="4277226"/>
            <a:ext cx="5019422" cy="2390201"/>
          </a:xfrm>
          <a:prstGeom prst="rect">
            <a:avLst/>
          </a:prstGeom>
        </p:spPr>
      </p:pic>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Solder connectors on Anode 1 PCB	</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a:bodyPr>
          <a:lstStyle/>
          <a:p>
            <a:r>
              <a:rPr lang="en-US" sz="2400" dirty="0"/>
              <a:t>Transfer the PCB from the storage pile to an assembly table</a:t>
            </a:r>
          </a:p>
          <a:p>
            <a:r>
              <a:rPr lang="en-US" sz="2400" dirty="0"/>
              <a:t>Solder all SMT sockets on to the diagonal strips side of the PCB along two edges of the PCB.</a:t>
            </a:r>
          </a:p>
          <a:p>
            <a:r>
              <a:rPr lang="en-US" sz="2400" dirty="0"/>
              <a:t>Check continuity of the sockets and strips</a:t>
            </a:r>
          </a:p>
          <a:p>
            <a:r>
              <a:rPr lang="en-US" sz="2400" dirty="0"/>
              <a:t>Clean the edges of the boards</a:t>
            </a:r>
          </a:p>
          <a:p>
            <a:r>
              <a:rPr lang="en-US" sz="2400" dirty="0"/>
              <a:t>Special tools needed: SMT connector alignment fixtures to ensure accurate placement and orientation of the connectors</a:t>
            </a:r>
          </a:p>
          <a:p>
            <a:r>
              <a:rPr lang="en-US" sz="2400" dirty="0"/>
              <a:t>Task duration: 2p 3hrs; O(1000) solder joints @ 10s each.</a:t>
            </a:r>
          </a:p>
        </p:txBody>
      </p:sp>
      <p:sp>
        <p:nvSpPr>
          <p:cNvPr id="4" name="Slide Number Placeholder 3">
            <a:extLst>
              <a:ext uri="{FF2B5EF4-FFF2-40B4-BE49-F238E27FC236}">
                <a16:creationId xmlns:a16="http://schemas.microsoft.com/office/drawing/2014/main" id="{E2753FA9-2C84-46E8-BBFB-77F02E8D5CAC}"/>
              </a:ext>
            </a:extLst>
          </p:cNvPr>
          <p:cNvSpPr>
            <a:spLocks noGrp="1"/>
          </p:cNvSpPr>
          <p:nvPr>
            <p:ph type="sldNum" sz="quarter" idx="12"/>
          </p:nvPr>
        </p:nvSpPr>
        <p:spPr/>
        <p:txBody>
          <a:bodyPr/>
          <a:lstStyle/>
          <a:p>
            <a:fld id="{EA719CE3-D46F-4D2A-80B8-3B0EA8556356}" type="slidenum">
              <a:rPr lang="en-US" smtClean="0"/>
              <a:t>5</a:t>
            </a:fld>
            <a:endParaRPr lang="en-US"/>
          </a:p>
        </p:txBody>
      </p:sp>
    </p:spTree>
    <p:extLst>
      <p:ext uri="{BB962C8B-B14F-4D97-AF65-F5344CB8AC3E}">
        <p14:creationId xmlns:p14="http://schemas.microsoft.com/office/powerpoint/2010/main" val="57227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DB0B6-4A3F-4636-96E8-208A98C28E0A}"/>
              </a:ext>
            </a:extLst>
          </p:cNvPr>
          <p:cNvPicPr>
            <a:picLocks noChangeAspect="1"/>
          </p:cNvPicPr>
          <p:nvPr/>
        </p:nvPicPr>
        <p:blipFill>
          <a:blip r:embed="rId2"/>
          <a:stretch>
            <a:fillRect/>
          </a:stretch>
        </p:blipFill>
        <p:spPr>
          <a:xfrm>
            <a:off x="6966285" y="4696498"/>
            <a:ext cx="4878554" cy="2024977"/>
          </a:xfrm>
          <a:prstGeom prst="rect">
            <a:avLst/>
          </a:prstGeom>
        </p:spPr>
      </p:pic>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Solder connectors on Anode 2 PCB	</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a:bodyPr>
          <a:lstStyle/>
          <a:p>
            <a:r>
              <a:rPr lang="en-US" sz="2400" dirty="0"/>
              <a:t>Transfer the PCB from the storage pile to an assembly table with the induction strips side up.  Elevate the board up 5cm from the tabletop so the connectors can be inserted from below.</a:t>
            </a:r>
          </a:p>
          <a:p>
            <a:r>
              <a:rPr lang="en-US" sz="2400" dirty="0"/>
              <a:t>Solder all through-hole sockets on to the induction strips side of the PCB along three edges of the PCB.</a:t>
            </a:r>
          </a:p>
          <a:p>
            <a:r>
              <a:rPr lang="en-US" sz="2400" dirty="0"/>
              <a:t>Check continuity between the pins and strips</a:t>
            </a:r>
          </a:p>
          <a:p>
            <a:r>
              <a:rPr lang="en-US" sz="2400" dirty="0"/>
              <a:t>Clean the edges of the boards</a:t>
            </a:r>
          </a:p>
          <a:p>
            <a:r>
              <a:rPr lang="en-US" sz="2400" dirty="0"/>
              <a:t>Special tools needed: connector alignment fixtures to ensure accurate orientation of the connectors</a:t>
            </a:r>
          </a:p>
          <a:p>
            <a:r>
              <a:rPr lang="en-US" sz="2400" dirty="0"/>
              <a:t>Task duration: 2p 3hrs; O(1200) solder joints</a:t>
            </a:r>
          </a:p>
          <a:p>
            <a:pPr marL="0" indent="0">
              <a:buNone/>
            </a:pPr>
            <a:endParaRPr lang="en-US" sz="2400" dirty="0"/>
          </a:p>
        </p:txBody>
      </p:sp>
      <p:sp>
        <p:nvSpPr>
          <p:cNvPr id="4" name="Slide Number Placeholder 3">
            <a:extLst>
              <a:ext uri="{FF2B5EF4-FFF2-40B4-BE49-F238E27FC236}">
                <a16:creationId xmlns:a16="http://schemas.microsoft.com/office/drawing/2014/main" id="{69A5BC16-7645-4F44-B023-798EA0880303}"/>
              </a:ext>
            </a:extLst>
          </p:cNvPr>
          <p:cNvSpPr>
            <a:spLocks noGrp="1"/>
          </p:cNvSpPr>
          <p:nvPr>
            <p:ph type="sldNum" sz="quarter" idx="12"/>
          </p:nvPr>
        </p:nvSpPr>
        <p:spPr/>
        <p:txBody>
          <a:bodyPr/>
          <a:lstStyle/>
          <a:p>
            <a:fld id="{EA719CE3-D46F-4D2A-80B8-3B0EA8556356}" type="slidenum">
              <a:rPr lang="en-US" smtClean="0"/>
              <a:t>6</a:t>
            </a:fld>
            <a:endParaRPr lang="en-US"/>
          </a:p>
        </p:txBody>
      </p:sp>
    </p:spTree>
    <p:extLst>
      <p:ext uri="{BB962C8B-B14F-4D97-AF65-F5344CB8AC3E}">
        <p14:creationId xmlns:p14="http://schemas.microsoft.com/office/powerpoint/2010/main" val="245276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852F1A-5A77-4143-B536-8A71AB0DB10F}"/>
              </a:ext>
            </a:extLst>
          </p:cNvPr>
          <p:cNvPicPr>
            <a:picLocks noChangeAspect="1"/>
          </p:cNvPicPr>
          <p:nvPr/>
        </p:nvPicPr>
        <p:blipFill>
          <a:blip r:embed="rId2"/>
          <a:stretch>
            <a:fillRect/>
          </a:stretch>
        </p:blipFill>
        <p:spPr>
          <a:xfrm>
            <a:off x="8121947" y="4727801"/>
            <a:ext cx="2948824" cy="2072368"/>
          </a:xfrm>
          <a:prstGeom prst="rect">
            <a:avLst/>
          </a:prstGeom>
        </p:spPr>
      </p:pic>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Glue spacers onto Anode 2 PCB</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fontScale="92500" lnSpcReduction="10000"/>
          </a:bodyPr>
          <a:lstStyle/>
          <a:p>
            <a:pPr>
              <a:lnSpc>
                <a:spcPct val="110000"/>
              </a:lnSpc>
              <a:spcBef>
                <a:spcPts val="600"/>
              </a:spcBef>
            </a:pPr>
            <a:r>
              <a:rPr lang="en-US" sz="2400" dirty="0"/>
              <a:t>If stainless steel screws are chosen for the anode support, we might need to glue in spacers on both sides of the anode 2 PCB to avoid arcing between screws and strips.</a:t>
            </a:r>
          </a:p>
          <a:p>
            <a:pPr>
              <a:lnSpc>
                <a:spcPct val="110000"/>
              </a:lnSpc>
              <a:spcBef>
                <a:spcPts val="600"/>
              </a:spcBef>
            </a:pPr>
            <a:r>
              <a:rPr lang="en-US" sz="2400" dirty="0"/>
              <a:t>Special tools needed: guiding plates to ensure positions of the spacers, carrier plate to help flipping the PCB side.</a:t>
            </a:r>
          </a:p>
          <a:p>
            <a:pPr>
              <a:lnSpc>
                <a:spcPct val="110000"/>
              </a:lnSpc>
              <a:spcBef>
                <a:spcPts val="600"/>
              </a:spcBef>
            </a:pPr>
            <a:r>
              <a:rPr lang="en-US" sz="2400" dirty="0"/>
              <a:t>Place the PCB on the carrier plate over an assembly table.</a:t>
            </a:r>
          </a:p>
          <a:p>
            <a:pPr>
              <a:lnSpc>
                <a:spcPct val="110000"/>
              </a:lnSpc>
              <a:spcBef>
                <a:spcPts val="600"/>
              </a:spcBef>
            </a:pPr>
            <a:r>
              <a:rPr lang="en-US" sz="2400" dirty="0"/>
              <a:t>Glue spacers onto the top of the PCB.  Place the alignment guiding plate over the spacers to lock their positions.</a:t>
            </a:r>
          </a:p>
          <a:p>
            <a:pPr>
              <a:lnSpc>
                <a:spcPct val="110000"/>
              </a:lnSpc>
              <a:spcBef>
                <a:spcPts val="600"/>
              </a:spcBef>
            </a:pPr>
            <a:r>
              <a:rPr lang="en-US" sz="2400" dirty="0"/>
              <a:t>Flip the PCB on the other side.</a:t>
            </a:r>
          </a:p>
          <a:p>
            <a:pPr>
              <a:lnSpc>
                <a:spcPct val="110000"/>
              </a:lnSpc>
              <a:spcBef>
                <a:spcPts val="600"/>
              </a:spcBef>
            </a:pPr>
            <a:r>
              <a:rPr lang="en-US" sz="2400" dirty="0"/>
              <a:t>Glue the spacers on this side of the PCB. Install guiding plate on this side and lock with the guiding plate on the other side.</a:t>
            </a:r>
          </a:p>
          <a:p>
            <a:pPr>
              <a:lnSpc>
                <a:spcPct val="110000"/>
              </a:lnSpc>
              <a:spcBef>
                <a:spcPts val="600"/>
              </a:spcBef>
            </a:pPr>
            <a:r>
              <a:rPr lang="en-US" sz="2400" dirty="0"/>
              <a:t>Wait for the glue to cure.</a:t>
            </a:r>
          </a:p>
          <a:p>
            <a:pPr>
              <a:lnSpc>
                <a:spcPct val="110000"/>
              </a:lnSpc>
              <a:spcBef>
                <a:spcPts val="600"/>
              </a:spcBef>
            </a:pPr>
            <a:r>
              <a:rPr lang="en-US" sz="2400" dirty="0"/>
              <a:t>Task duration: 3p 1h  O(100) spacers.</a:t>
            </a:r>
          </a:p>
          <a:p>
            <a:endParaRPr lang="en-US" sz="2400" dirty="0"/>
          </a:p>
        </p:txBody>
      </p:sp>
      <p:sp>
        <p:nvSpPr>
          <p:cNvPr id="4" name="Slide Number Placeholder 3">
            <a:extLst>
              <a:ext uri="{FF2B5EF4-FFF2-40B4-BE49-F238E27FC236}">
                <a16:creationId xmlns:a16="http://schemas.microsoft.com/office/drawing/2014/main" id="{76358FFD-B68D-43E9-A675-BD71136DE246}"/>
              </a:ext>
            </a:extLst>
          </p:cNvPr>
          <p:cNvSpPr>
            <a:spLocks noGrp="1"/>
          </p:cNvSpPr>
          <p:nvPr>
            <p:ph type="sldNum" sz="quarter" idx="12"/>
          </p:nvPr>
        </p:nvSpPr>
        <p:spPr/>
        <p:txBody>
          <a:bodyPr/>
          <a:lstStyle/>
          <a:p>
            <a:fld id="{EA719CE3-D46F-4D2A-80B8-3B0EA8556356}" type="slidenum">
              <a:rPr lang="en-US" smtClean="0"/>
              <a:t>7</a:t>
            </a:fld>
            <a:endParaRPr lang="en-US"/>
          </a:p>
        </p:txBody>
      </p:sp>
    </p:spTree>
    <p:extLst>
      <p:ext uri="{BB962C8B-B14F-4D97-AF65-F5344CB8AC3E}">
        <p14:creationId xmlns:p14="http://schemas.microsoft.com/office/powerpoint/2010/main" val="3677649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CA68DE-D2F6-4916-B88B-E60A5EDEE54D}"/>
              </a:ext>
            </a:extLst>
          </p:cNvPr>
          <p:cNvPicPr>
            <a:picLocks noChangeAspect="1"/>
          </p:cNvPicPr>
          <p:nvPr/>
        </p:nvPicPr>
        <p:blipFill>
          <a:blip r:embed="rId2"/>
          <a:stretch>
            <a:fillRect/>
          </a:stretch>
        </p:blipFill>
        <p:spPr>
          <a:xfrm>
            <a:off x="7928474" y="3621505"/>
            <a:ext cx="4208561" cy="3236495"/>
          </a:xfrm>
          <a:prstGeom prst="rect">
            <a:avLst/>
          </a:prstGeom>
        </p:spPr>
      </p:pic>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Assemble the Anode PCB Stack (CRU)</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fontScale="92500" lnSpcReduction="10000"/>
          </a:bodyPr>
          <a:lstStyle/>
          <a:p>
            <a:pPr>
              <a:lnSpc>
                <a:spcPct val="110000"/>
              </a:lnSpc>
              <a:spcBef>
                <a:spcPts val="600"/>
              </a:spcBef>
            </a:pPr>
            <a:r>
              <a:rPr lang="en-US" sz="2400" dirty="0"/>
              <a:t>Place Anode 1 on an assembly table, induction side up.</a:t>
            </a:r>
          </a:p>
          <a:p>
            <a:pPr>
              <a:lnSpc>
                <a:spcPct val="110000"/>
              </a:lnSpc>
              <a:spcBef>
                <a:spcPts val="600"/>
              </a:spcBef>
            </a:pPr>
            <a:r>
              <a:rPr lang="en-US" sz="2400" dirty="0"/>
              <a:t>Place spacers on Anode 1 (if not already glued onto Anode 2 from previous step)</a:t>
            </a:r>
          </a:p>
          <a:p>
            <a:pPr>
              <a:lnSpc>
                <a:spcPct val="110000"/>
              </a:lnSpc>
              <a:spcBef>
                <a:spcPts val="600"/>
              </a:spcBef>
            </a:pPr>
            <a:r>
              <a:rPr lang="en-US" sz="2400" dirty="0"/>
              <a:t>Raise Anode 2 using a lifting fixture suspended onto a gantry crane (moving on floor or tabletop)</a:t>
            </a:r>
          </a:p>
          <a:p>
            <a:pPr>
              <a:lnSpc>
                <a:spcPct val="110000"/>
              </a:lnSpc>
              <a:spcBef>
                <a:spcPts val="600"/>
              </a:spcBef>
            </a:pPr>
            <a:r>
              <a:rPr lang="en-US" sz="2400" dirty="0"/>
              <a:t>Slowly lower Anode 2 onto Anode 1 using external guiding blocks, with a very small tilt such that connectors near one corner of the boards engage first. </a:t>
            </a:r>
          </a:p>
          <a:p>
            <a:pPr>
              <a:lnSpc>
                <a:spcPct val="110000"/>
              </a:lnSpc>
              <a:spcBef>
                <a:spcPts val="600"/>
              </a:spcBef>
            </a:pPr>
            <a:r>
              <a:rPr lang="en-US" sz="2400" dirty="0"/>
              <a:t>Once all pins are engaged along 3 edges of the boards, lower Anode 2 in small steps while squeezing along the board edges until the nominal stack height has reached.</a:t>
            </a:r>
          </a:p>
          <a:p>
            <a:pPr>
              <a:lnSpc>
                <a:spcPct val="110000"/>
              </a:lnSpc>
              <a:spcBef>
                <a:spcPts val="600"/>
              </a:spcBef>
            </a:pPr>
            <a:r>
              <a:rPr lang="en-US" sz="2400" dirty="0"/>
              <a:t>Install the spacers below the adapter boards on Anode 2</a:t>
            </a:r>
          </a:p>
          <a:p>
            <a:pPr>
              <a:lnSpc>
                <a:spcPct val="110000"/>
              </a:lnSpc>
              <a:spcBef>
                <a:spcPts val="600"/>
              </a:spcBef>
            </a:pPr>
            <a:r>
              <a:rPr lang="en-US" sz="2400" dirty="0"/>
              <a:t>Install the adapter boards onto Anode 2</a:t>
            </a:r>
          </a:p>
          <a:p>
            <a:pPr>
              <a:lnSpc>
                <a:spcPct val="110000"/>
              </a:lnSpc>
              <a:spcBef>
                <a:spcPts val="600"/>
              </a:spcBef>
            </a:pPr>
            <a:r>
              <a:rPr lang="en-US" sz="2400" dirty="0"/>
              <a:t>Special tools: anode PCB lifting fixture, gantry crane</a:t>
            </a:r>
          </a:p>
          <a:p>
            <a:pPr>
              <a:lnSpc>
                <a:spcPct val="110000"/>
              </a:lnSpc>
              <a:spcBef>
                <a:spcPts val="600"/>
              </a:spcBef>
            </a:pPr>
            <a:r>
              <a:rPr lang="en-US" sz="2400" dirty="0"/>
              <a:t>Task duration: 3p, 2hr</a:t>
            </a:r>
          </a:p>
        </p:txBody>
      </p:sp>
      <p:sp>
        <p:nvSpPr>
          <p:cNvPr id="4" name="Slide Number Placeholder 3">
            <a:extLst>
              <a:ext uri="{FF2B5EF4-FFF2-40B4-BE49-F238E27FC236}">
                <a16:creationId xmlns:a16="http://schemas.microsoft.com/office/drawing/2014/main" id="{21DA35C1-E646-43C6-8A70-CF2CF8099E17}"/>
              </a:ext>
            </a:extLst>
          </p:cNvPr>
          <p:cNvSpPr>
            <a:spLocks noGrp="1"/>
          </p:cNvSpPr>
          <p:nvPr>
            <p:ph type="sldNum" sz="quarter" idx="12"/>
          </p:nvPr>
        </p:nvSpPr>
        <p:spPr/>
        <p:txBody>
          <a:bodyPr/>
          <a:lstStyle/>
          <a:p>
            <a:fld id="{EA719CE3-D46F-4D2A-80B8-3B0EA8556356}" type="slidenum">
              <a:rPr lang="en-US" smtClean="0"/>
              <a:t>8</a:t>
            </a:fld>
            <a:endParaRPr lang="en-US"/>
          </a:p>
        </p:txBody>
      </p:sp>
    </p:spTree>
    <p:extLst>
      <p:ext uri="{BB962C8B-B14F-4D97-AF65-F5344CB8AC3E}">
        <p14:creationId xmlns:p14="http://schemas.microsoft.com/office/powerpoint/2010/main" val="348041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A1156F-401C-48D7-A6E2-697E27E7831D}"/>
              </a:ext>
            </a:extLst>
          </p:cNvPr>
          <p:cNvPicPr>
            <a:picLocks noChangeAspect="1"/>
          </p:cNvPicPr>
          <p:nvPr/>
        </p:nvPicPr>
        <p:blipFill>
          <a:blip r:embed="rId2"/>
          <a:stretch>
            <a:fillRect/>
          </a:stretch>
        </p:blipFill>
        <p:spPr>
          <a:xfrm>
            <a:off x="7061284" y="3870774"/>
            <a:ext cx="5130716" cy="2920300"/>
          </a:xfrm>
          <a:prstGeom prst="rect">
            <a:avLst/>
          </a:prstGeom>
        </p:spPr>
      </p:pic>
      <p:sp>
        <p:nvSpPr>
          <p:cNvPr id="2" name="Title 1">
            <a:extLst>
              <a:ext uri="{FF2B5EF4-FFF2-40B4-BE49-F238E27FC236}">
                <a16:creationId xmlns:a16="http://schemas.microsoft.com/office/drawing/2014/main" id="{C8741600-7812-4071-8B49-2FB087191CDF}"/>
              </a:ext>
            </a:extLst>
          </p:cNvPr>
          <p:cNvSpPr>
            <a:spLocks noGrp="1"/>
          </p:cNvSpPr>
          <p:nvPr>
            <p:ph type="title"/>
          </p:nvPr>
        </p:nvSpPr>
        <p:spPr>
          <a:xfrm>
            <a:off x="838200" y="365125"/>
            <a:ext cx="10515600" cy="549275"/>
          </a:xfrm>
        </p:spPr>
        <p:txBody>
          <a:bodyPr>
            <a:noAutofit/>
          </a:bodyPr>
          <a:lstStyle/>
          <a:p>
            <a:r>
              <a:rPr lang="en-US" sz="3600" dirty="0"/>
              <a:t>Install and warm test CE </a:t>
            </a:r>
          </a:p>
        </p:txBody>
      </p:sp>
      <p:sp>
        <p:nvSpPr>
          <p:cNvPr id="3" name="Content Placeholder 2">
            <a:extLst>
              <a:ext uri="{FF2B5EF4-FFF2-40B4-BE49-F238E27FC236}">
                <a16:creationId xmlns:a16="http://schemas.microsoft.com/office/drawing/2014/main" id="{640773BD-B90D-4144-B1EF-D68B25C06FFD}"/>
              </a:ext>
            </a:extLst>
          </p:cNvPr>
          <p:cNvSpPr>
            <a:spLocks noGrp="1"/>
          </p:cNvSpPr>
          <p:nvPr>
            <p:ph idx="1"/>
          </p:nvPr>
        </p:nvSpPr>
        <p:spPr>
          <a:xfrm>
            <a:off x="838200" y="1237129"/>
            <a:ext cx="10515600" cy="4939834"/>
          </a:xfrm>
        </p:spPr>
        <p:txBody>
          <a:bodyPr>
            <a:normAutofit/>
          </a:bodyPr>
          <a:lstStyle/>
          <a:p>
            <a:r>
              <a:rPr lang="en-US" sz="2400" dirty="0"/>
              <a:t>Install the CE modules onto the adapter boards. </a:t>
            </a:r>
          </a:p>
          <a:p>
            <a:r>
              <a:rPr lang="en-US" sz="2400" dirty="0"/>
              <a:t>Attach the temporary CRU support frame above the anode assembly</a:t>
            </a:r>
          </a:p>
          <a:p>
            <a:r>
              <a:rPr lang="en-US" sz="2400" dirty="0"/>
              <a:t>Insert all power and data cables into the CE modules.  Strain relieve cables onto the CRU support frame.</a:t>
            </a:r>
          </a:p>
          <a:p>
            <a:r>
              <a:rPr lang="en-US" sz="2400" dirty="0"/>
              <a:t>Move the CRU using the gantry crane on top of the faraday cage base. Enclose the CRU with the faraday cage top.  Connect cables to feedthroughs.</a:t>
            </a:r>
          </a:p>
          <a:p>
            <a:r>
              <a:rPr lang="en-US" sz="2400" dirty="0"/>
              <a:t>Run warm test scripts to verify electrical connections up to CE.</a:t>
            </a:r>
          </a:p>
          <a:p>
            <a:r>
              <a:rPr lang="en-US" sz="2400" dirty="0"/>
              <a:t>Special tools: CRU support frame, gantry crane, faraday </a:t>
            </a:r>
            <a:br>
              <a:rPr lang="en-US" sz="2400" dirty="0"/>
            </a:br>
            <a:r>
              <a:rPr lang="en-US" sz="2400" dirty="0"/>
              <a:t>cage, </a:t>
            </a:r>
            <a:r>
              <a:rPr lang="en-US" sz="2400" dirty="0" err="1"/>
              <a:t>miniDAQ</a:t>
            </a:r>
            <a:endParaRPr lang="en-US" sz="2400" dirty="0"/>
          </a:p>
          <a:p>
            <a:r>
              <a:rPr lang="en-US" sz="2400" dirty="0"/>
              <a:t>Task duration: 2p, 2hr</a:t>
            </a:r>
          </a:p>
        </p:txBody>
      </p:sp>
      <p:sp>
        <p:nvSpPr>
          <p:cNvPr id="4" name="Slide Number Placeholder 3">
            <a:extLst>
              <a:ext uri="{FF2B5EF4-FFF2-40B4-BE49-F238E27FC236}">
                <a16:creationId xmlns:a16="http://schemas.microsoft.com/office/drawing/2014/main" id="{754D3844-D2FA-4C55-8E3C-F32B41B33175}"/>
              </a:ext>
            </a:extLst>
          </p:cNvPr>
          <p:cNvSpPr>
            <a:spLocks noGrp="1"/>
          </p:cNvSpPr>
          <p:nvPr>
            <p:ph type="sldNum" sz="quarter" idx="12"/>
          </p:nvPr>
        </p:nvSpPr>
        <p:spPr/>
        <p:txBody>
          <a:bodyPr/>
          <a:lstStyle/>
          <a:p>
            <a:fld id="{EA719CE3-D46F-4D2A-80B8-3B0EA8556356}" type="slidenum">
              <a:rPr lang="en-US" smtClean="0"/>
              <a:t>9</a:t>
            </a:fld>
            <a:endParaRPr lang="en-US"/>
          </a:p>
        </p:txBody>
      </p:sp>
    </p:spTree>
    <p:extLst>
      <p:ext uri="{BB962C8B-B14F-4D97-AF65-F5344CB8AC3E}">
        <p14:creationId xmlns:p14="http://schemas.microsoft.com/office/powerpoint/2010/main" val="1482777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1653</Words>
  <Application>Microsoft Office PowerPoint</Application>
  <PresentationFormat>Widescreen</PresentationFormat>
  <Paragraphs>114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Initial Thoughts on the Lower CRP Assembly Steps</vt:lpstr>
      <vt:lpstr>Assumptions</vt:lpstr>
      <vt:lpstr>Cold test all anode PCBs</vt:lpstr>
      <vt:lpstr>Cold test all the adapter boards</vt:lpstr>
      <vt:lpstr>Solder connectors on Anode 1 PCB </vt:lpstr>
      <vt:lpstr>Solder connectors on Anode 2 PCB </vt:lpstr>
      <vt:lpstr>Glue spacers onto Anode 2 PCB</vt:lpstr>
      <vt:lpstr>Assemble the Anode PCB Stack (CRU)</vt:lpstr>
      <vt:lpstr>Install and warm test CE </vt:lpstr>
      <vt:lpstr>Assemble the CRP</vt:lpstr>
      <vt:lpstr>Cold test the CRPs</vt:lpstr>
      <vt:lpstr>Packing the CRP for shipment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 Bo</dc:creator>
  <cp:lastModifiedBy>Yu, Bo</cp:lastModifiedBy>
  <cp:revision>40</cp:revision>
  <dcterms:created xsi:type="dcterms:W3CDTF">2021-02-20T18:32:47Z</dcterms:created>
  <dcterms:modified xsi:type="dcterms:W3CDTF">2021-02-24T02:55:40Z</dcterms:modified>
</cp:coreProperties>
</file>