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98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89" autoAdjust="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1864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B4051BF-2301-4D05-8F12-F151A68C66EA}" type="datetime1">
              <a:rPr lang="en-US" altLang="en-US" smtClean="0"/>
              <a:t>2/24/21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5D07C9D-CA74-4C3B-8C22-8E49391FE229}" type="datetime1">
              <a:rPr lang="en-US" altLang="en-US" smtClean="0"/>
              <a:t>2/24/21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D57410-A2FE-4511-84BC-D25609A6E6E9}" type="datetime1">
              <a:rPr lang="en-US" altLang="en-US" smtClean="0"/>
              <a:t>2/24/21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57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2/24/21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eamdocs.fnal.gov/AD-public/DocDB/ShowDocument?docid=1977" TargetMode="External"/><Relationship Id="rId2" Type="http://schemas.openxmlformats.org/officeDocument/2006/relationships/hyperlink" Target="https://beamdocs.fnal.gov/AD-private/DocDB/ShowDocument?docid=89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amdocs.fnal.gov/AD-public/DocDB/ShowDocument?docid=19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49" y="3559175"/>
            <a:ext cx="7885487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MI8 Collimators Project Update</a:t>
            </a:r>
            <a:br>
              <a:rPr lang="en-US" altLang="en-US">
                <a:latin typeface="Helvetica" panose="020B0604020202020204" pitchFamily="34" charset="0"/>
                <a:ea typeface="Geneva" pitchFamily="121" charset="-128"/>
              </a:rPr>
            </a:br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Kyle J. Hazelwood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Main Injector Department Meeting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February 24,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9A0E-7BA6-5D40-A378-1BFE2628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22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16AB2-BBFF-A84D-9E2A-7FFCC5BCB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000" dirty="0"/>
              <a:t>Indico link</a:t>
            </a:r>
          </a:p>
          <a:p>
            <a:pPr lvl="1"/>
            <a:r>
              <a:rPr lang="en-US" sz="1000" dirty="0"/>
              <a:t>https://</a:t>
            </a:r>
            <a:r>
              <a:rPr lang="en-US" sz="1000" dirty="0" err="1"/>
              <a:t>indico.fnal.gov</a:t>
            </a:r>
            <a:r>
              <a:rPr lang="en-US" sz="1000" dirty="0"/>
              <a:t>/event/48008/</a:t>
            </a:r>
          </a:p>
          <a:p>
            <a:pPr lvl="0"/>
            <a:r>
              <a:rPr lang="en-US" sz="1000" dirty="0"/>
              <a:t>Preliminary design, plans for simulations (Phil)</a:t>
            </a:r>
          </a:p>
          <a:p>
            <a:pPr lvl="1"/>
            <a:r>
              <a:rPr lang="en-US" sz="1000" dirty="0"/>
              <a:t>Pencil beam simulation may be sufficient to determine length of collimators</a:t>
            </a:r>
          </a:p>
          <a:p>
            <a:pPr lvl="1"/>
            <a:r>
              <a:rPr lang="en-US" sz="1000" dirty="0"/>
              <a:t>A realistic beam distribution is needed to determine mask length</a:t>
            </a:r>
          </a:p>
          <a:p>
            <a:pPr lvl="1"/>
            <a:r>
              <a:rPr lang="en-US" sz="1000" dirty="0"/>
              <a:t>Both the collimator and mask transverse size will be the maximum width we can put there without blocking aisle. Simulations will determine steel/marble percentages</a:t>
            </a:r>
          </a:p>
          <a:p>
            <a:pPr lvl="1"/>
            <a:r>
              <a:rPr lang="en-US" sz="1000" dirty="0"/>
              <a:t>Nikolai believes a full simulation, including downstream MI8 permanent magnets, is needed to determine mask</a:t>
            </a:r>
          </a:p>
          <a:p>
            <a:pPr lvl="1"/>
            <a:r>
              <a:rPr lang="en-US" sz="1000" dirty="0"/>
              <a:t>Both Nikolai and Mike Vincent say they are occupied with PIPII for the next few weeks</a:t>
            </a:r>
          </a:p>
          <a:p>
            <a:pPr lvl="2"/>
            <a:r>
              <a:rPr lang="en-US" sz="1000" dirty="0"/>
              <a:t>They estimated they could get started on MI8 collimator simulations by mid March</a:t>
            </a:r>
          </a:p>
          <a:p>
            <a:pPr lvl="1"/>
            <a:r>
              <a:rPr lang="en-US" sz="1000" dirty="0"/>
              <a:t>Vladimir (and 18.25” markings on the MI8 collimator floor) suggest ~0.5m/20” is needed as a gap between collimators to accommodate bellows movement and repairs</a:t>
            </a:r>
          </a:p>
          <a:p>
            <a:pPr lvl="1"/>
            <a:r>
              <a:rPr lang="en-US" sz="1000" dirty="0"/>
              <a:t> </a:t>
            </a:r>
          </a:p>
          <a:p>
            <a:pPr lvl="1"/>
            <a:r>
              <a:rPr lang="en-US" sz="1000" dirty="0"/>
              <a:t>Nikolai suggested having a dedicated collimator simulations meeting in a couple weeks to get everyone on the same page</a:t>
            </a:r>
          </a:p>
          <a:p>
            <a:pPr lvl="1"/>
            <a:r>
              <a:rPr lang="en-US" sz="1000" dirty="0"/>
              <a:t>Nikolai and Mike Vincent both thought it would take 2-3 weeks to run simulations sufficient enough to determine sizing of collimators and mask</a:t>
            </a:r>
          </a:p>
          <a:p>
            <a:pPr lvl="2"/>
            <a:r>
              <a:rPr lang="en-US" sz="1000" dirty="0"/>
              <a:t>This is expected to be done mid April, at which time we will give these numbers to Beth to begin design process</a:t>
            </a:r>
          </a:p>
          <a:p>
            <a:pPr lvl="1"/>
            <a:r>
              <a:rPr lang="en-US" sz="1000" dirty="0"/>
              <a:t>When fabricating the Recycler collimators, we sent out the design for fabrication in January and received items at the start of the shutdown (~July)</a:t>
            </a:r>
          </a:p>
          <a:p>
            <a:pPr lvl="2"/>
            <a:r>
              <a:rPr lang="en-US" sz="1000" dirty="0"/>
              <a:t>This was too close for comfort</a:t>
            </a:r>
          </a:p>
          <a:p>
            <a:pPr lvl="2"/>
            <a:r>
              <a:rPr lang="en-US" sz="1000" dirty="0"/>
              <a:t>The MI8 collimators will have more items to fabricate</a:t>
            </a:r>
          </a:p>
          <a:p>
            <a:pPr lvl="2"/>
            <a:r>
              <a:rPr lang="en-US" sz="1000" dirty="0"/>
              <a:t>October/November 2021 still looks like the desired final design deadline</a:t>
            </a:r>
          </a:p>
          <a:p>
            <a:pPr lvl="0"/>
            <a:r>
              <a:rPr lang="en-US" sz="1000" dirty="0"/>
              <a:t>Next steps</a:t>
            </a:r>
          </a:p>
          <a:p>
            <a:pPr lvl="1"/>
            <a:r>
              <a:rPr lang="en-US" sz="1000" dirty="0"/>
              <a:t>Phil will investigate a 4 location collimation system and make a determination in the next couple weeks as to its viability</a:t>
            </a:r>
          </a:p>
          <a:p>
            <a:pPr lvl="2"/>
            <a:r>
              <a:rPr lang="en-US" sz="1000" dirty="0"/>
              <a:t>We will proceed under the assumption that a 2 location system is to be built</a:t>
            </a:r>
          </a:p>
          <a:p>
            <a:pPr lvl="1"/>
            <a:r>
              <a:rPr lang="en-US" sz="1000" dirty="0"/>
              <a:t>Phil will draft a list of parameters he would like simulated, he will get this list to Nikolai and Mike Vincent</a:t>
            </a:r>
          </a:p>
          <a:p>
            <a:pPr lvl="1"/>
            <a:r>
              <a:rPr lang="en-US" sz="1000" dirty="0"/>
              <a:t>Kyle will schedule a dedicated simulations meetings for a few weeks from now</a:t>
            </a:r>
          </a:p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9CC15-67C3-F249-A161-B6C02984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2/24/21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68FA-7A06-2249-9E74-9C0CBA05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A8C81-BFA2-B740-BA80-BBCB325E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32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2/24/21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</a:t>
            </a:r>
            <a:r>
              <a:rPr lang="en-US" altLang="en-US" sz="1200" dirty="0">
                <a:latin typeface="Helvetica" panose="020B0604020202020204" pitchFamily="34" charset="0"/>
              </a:rPr>
              <a:t>MI8 Collimators Meeting</a:t>
            </a:r>
          </a:p>
          <a:p>
            <a:pPr eaLnBrk="1" hangingPunct="1"/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043046"/>
            <a:ext cx="2957362" cy="4987867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C8C3B2-359E-4C11-921B-500E74D9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0D2697FD-3207-6342-9036-0AEC565DF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2/24/21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</a:t>
            </a:r>
            <a:r>
              <a:rPr lang="en-US" altLang="en-US" sz="1200" dirty="0">
                <a:latin typeface="Helvetica" panose="020B0604020202020204" pitchFamily="34" charset="0"/>
              </a:rPr>
              <a:t>MI8 Collimators Meeting</a:t>
            </a:r>
          </a:p>
          <a:p>
            <a:pPr eaLnBrk="1" hangingPunct="1"/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148" y="1043046"/>
            <a:ext cx="8686799" cy="4987867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C8C3B2-359E-4C11-921B-500E74D9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C98D5F6-430B-A744-BE0F-0548AC300366}"/>
              </a:ext>
            </a:extLst>
          </p:cNvPr>
          <p:cNvSpPr txBox="1">
            <a:spLocks/>
          </p:cNvSpPr>
          <p:nvPr/>
        </p:nvSpPr>
        <p:spPr>
          <a:xfrm>
            <a:off x="226434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Project Document Repository</a:t>
            </a:r>
          </a:p>
          <a:p>
            <a:pPr lvl="1"/>
            <a:r>
              <a:rPr lang="en-US" sz="1200" dirty="0">
                <a:hlinkClick r:id="rId2"/>
              </a:rPr>
              <a:t>https://beamdocs.fnal.gov/AD-private/DocDB/ShowDocument?docid=8965</a:t>
            </a:r>
            <a:endParaRPr lang="en-US" sz="1200" dirty="0"/>
          </a:p>
          <a:p>
            <a:r>
              <a:rPr lang="en-US" sz="1400" dirty="0"/>
              <a:t>Original MI8 Collimation Design</a:t>
            </a:r>
          </a:p>
          <a:p>
            <a:pPr lvl="1"/>
            <a:r>
              <a:rPr lang="en-US" sz="1200" dirty="0">
                <a:hlinkClick r:id="rId3"/>
              </a:rPr>
              <a:t>https://beamdocs.fnal.gov/AD-public/DocDB//ShowDocument?docid=1977</a:t>
            </a:r>
            <a:endParaRPr lang="en-US" sz="1200" dirty="0"/>
          </a:p>
          <a:p>
            <a:pPr lvl="1"/>
            <a:r>
              <a:rPr lang="en-US" sz="1200" dirty="0">
                <a:hlinkClick r:id="rId4"/>
              </a:rPr>
              <a:t>https://beamdocs.fnal.gov/AD-public/DocDB//ShowDocument?docid=1926</a:t>
            </a:r>
            <a:endParaRPr lang="en-US" sz="1200" dirty="0"/>
          </a:p>
          <a:p>
            <a:pPr lvl="1"/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341783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2348</TotalTime>
  <Words>449</Words>
  <Application>Microsoft Macintosh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MI8 Collimators Project Update </vt:lpstr>
      <vt:lpstr>February 22 Meeting Notes</vt:lpstr>
      <vt:lpstr>Timeline</vt:lpstr>
      <vt:lpstr>Links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Status</dc:title>
  <dc:creator>Kyle J. Hazelwood x4429 14740N</dc:creator>
  <cp:lastModifiedBy>Kyle J Hazelwood</cp:lastModifiedBy>
  <cp:revision>125</cp:revision>
  <cp:lastPrinted>2014-01-20T19:40:21Z</cp:lastPrinted>
  <dcterms:created xsi:type="dcterms:W3CDTF">2016-02-03T15:43:43Z</dcterms:created>
  <dcterms:modified xsi:type="dcterms:W3CDTF">2021-02-24T16:23:12Z</dcterms:modified>
</cp:coreProperties>
</file>