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98" r:id="rId3"/>
  </p:sldMasterIdLst>
  <p:notesMasterIdLst>
    <p:notesMasterId r:id="rId44"/>
  </p:notesMasterIdLst>
  <p:handoutMasterIdLst>
    <p:handoutMasterId r:id="rId45"/>
  </p:handoutMasterIdLst>
  <p:sldIdLst>
    <p:sldId id="256" r:id="rId4"/>
    <p:sldId id="1256" r:id="rId5"/>
    <p:sldId id="1272" r:id="rId6"/>
    <p:sldId id="1248" r:id="rId7"/>
    <p:sldId id="1155" r:id="rId8"/>
    <p:sldId id="1295" r:id="rId9"/>
    <p:sldId id="1296" r:id="rId10"/>
    <p:sldId id="1266" r:id="rId11"/>
    <p:sldId id="1202" r:id="rId12"/>
    <p:sldId id="1308" r:id="rId13"/>
    <p:sldId id="1297" r:id="rId14"/>
    <p:sldId id="1286" r:id="rId15"/>
    <p:sldId id="1303" r:id="rId16"/>
    <p:sldId id="1304" r:id="rId17"/>
    <p:sldId id="1305" r:id="rId18"/>
    <p:sldId id="1307" r:id="rId19"/>
    <p:sldId id="1292" r:id="rId20"/>
    <p:sldId id="1259" r:id="rId21"/>
    <p:sldId id="1261" r:id="rId22"/>
    <p:sldId id="1278" r:id="rId23"/>
    <p:sldId id="1269" r:id="rId24"/>
    <p:sldId id="1310" r:id="rId25"/>
    <p:sldId id="1298" r:id="rId26"/>
    <p:sldId id="1299" r:id="rId27"/>
    <p:sldId id="1283" r:id="rId28"/>
    <p:sldId id="1300" r:id="rId29"/>
    <p:sldId id="1301" r:id="rId30"/>
    <p:sldId id="1287" r:id="rId31"/>
    <p:sldId id="1306" r:id="rId32"/>
    <p:sldId id="1302" r:id="rId33"/>
    <p:sldId id="1309" r:id="rId34"/>
    <p:sldId id="1201" r:id="rId35"/>
    <p:sldId id="1199" r:id="rId36"/>
    <p:sldId id="1271" r:id="rId37"/>
    <p:sldId id="1285" r:id="rId38"/>
    <p:sldId id="1282" r:id="rId39"/>
    <p:sldId id="1279" r:id="rId40"/>
    <p:sldId id="1288" r:id="rId41"/>
    <p:sldId id="1240" r:id="rId42"/>
    <p:sldId id="1293" r:id="rId4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37C23"/>
    <a:srgbClr val="008F00"/>
    <a:srgbClr val="00FA00"/>
    <a:srgbClr val="A844A0"/>
    <a:srgbClr val="A424A8"/>
    <a:srgbClr val="B65A1F"/>
    <a:srgbClr val="FF9300"/>
    <a:srgbClr val="FFE1BF"/>
    <a:srgbClr val="E95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630" autoAdjust="0"/>
    <p:restoredTop sz="94643"/>
  </p:normalViewPr>
  <p:slideViewPr>
    <p:cSldViewPr snapToGrid="0" snapToObjects="1">
      <p:cViewPr varScale="1">
        <p:scale>
          <a:sx n="178" d="100"/>
          <a:sy n="178" d="100"/>
        </p:scale>
        <p:origin x="512" y="168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2/23/21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2/23/21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51087A85-53FA-774A-B48C-B4D7087F8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219" y="5972271"/>
            <a:ext cx="2139885" cy="5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6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249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570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23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96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3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9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14, 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ND-GAr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6057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ND-GAr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04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199036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921740"/>
            <a:ext cx="8232771" cy="535633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456F0D1-CB5C-D646-B086-0444A7A97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3167" y="6519533"/>
            <a:ext cx="1449422" cy="207079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01C1E3-BFE5-0247-AD33-35ACFB7B2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3979" y="6514940"/>
            <a:ext cx="4879501" cy="22791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11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1" y="6549548"/>
            <a:ext cx="1152622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85898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dirty="0"/>
              <a:t>ND-</a:t>
            </a:r>
            <a:r>
              <a:rPr lang="en-GB" dirty="0" err="1"/>
              <a:t>GAr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110960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549548"/>
            <a:ext cx="4169696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 dirty="0"/>
              <a:t>ND-</a:t>
            </a:r>
            <a:r>
              <a:rPr lang="de-DE" dirty="0" err="1"/>
              <a:t>GAr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8" r:id="rId2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1" y="6543537"/>
            <a:ext cx="1188462" cy="17707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5743" y="6546712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dirty="0"/>
              <a:t>ND-</a:t>
            </a:r>
            <a:r>
              <a:rPr lang="en-GB" dirty="0" err="1"/>
              <a:t>GAr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3" name="Picture 2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1DF3E0CD-D11B-9F4B-BFAD-184CC21B80D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941689" y="6493150"/>
            <a:ext cx="1018095" cy="2714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3" name="Picture 2" descr="A picture containing clipart&#13;&#10;&#13;&#10;Description automatically generated">
            <a:extLst>
              <a:ext uri="{FF2B5EF4-FFF2-40B4-BE49-F238E27FC236}">
                <a16:creationId xmlns:a16="http://schemas.microsoft.com/office/drawing/2014/main" id="{1DF3E0CD-D11B-9F4B-BFAD-184CC21B80D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41689" y="6493150"/>
            <a:ext cx="1018095" cy="2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8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48" y="1049553"/>
            <a:ext cx="8218488" cy="1143000"/>
          </a:xfrm>
        </p:spPr>
        <p:txBody>
          <a:bodyPr/>
          <a:lstStyle/>
          <a:p>
            <a:r>
              <a:rPr lang="en-GB" dirty="0"/>
              <a:t>ND-</a:t>
            </a:r>
            <a:r>
              <a:rPr lang="en-GB" dirty="0" err="1"/>
              <a:t>GAr</a:t>
            </a:r>
            <a:br>
              <a:rPr lang="en-GB" dirty="0"/>
            </a:br>
            <a:r>
              <a:rPr lang="en-US" b="0" i="1" dirty="0"/>
              <a:t>Update</a:t>
            </a:r>
            <a:endParaRPr lang="en-GB" b="0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0077" y="3811557"/>
            <a:ext cx="8221663" cy="1721069"/>
          </a:xfrm>
        </p:spPr>
        <p:txBody>
          <a:bodyPr/>
          <a:lstStyle/>
          <a:p>
            <a:r>
              <a:rPr lang="en-US" dirty="0"/>
              <a:t>LBNC</a:t>
            </a:r>
          </a:p>
          <a:p>
            <a:r>
              <a:rPr lang="en-GB" dirty="0"/>
              <a:t>March 4</a:t>
            </a:r>
            <a:r>
              <a:rPr lang="en-GB" baseline="30000" dirty="0"/>
              <a:t>th</a:t>
            </a:r>
            <a:r>
              <a:rPr lang="en-GB" dirty="0"/>
              <a:t>, 2021</a:t>
            </a: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DC7D431-DEA5-1441-AA65-F06C759C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012" y="823001"/>
            <a:ext cx="6822107" cy="4113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8EEE0C-05F3-7445-A838-8A007AB47B72}"/>
              </a:ext>
            </a:extLst>
          </p:cNvPr>
          <p:cNvSpPr txBox="1"/>
          <p:nvPr/>
        </p:nvSpPr>
        <p:spPr>
          <a:xfrm>
            <a:off x="5158493" y="381155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ND-</a:t>
            </a:r>
            <a:r>
              <a:rPr lang="en-US" dirty="0" err="1">
                <a:solidFill>
                  <a:schemeClr val="bg1"/>
                </a:solidFill>
              </a:rPr>
              <a:t>GAr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E901-4D25-604C-92F0-716F9AE2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07" y="256377"/>
            <a:ext cx="8229600" cy="647102"/>
          </a:xfrm>
        </p:spPr>
        <p:txBody>
          <a:bodyPr/>
          <a:lstStyle/>
          <a:p>
            <a:r>
              <a:rPr lang="en-US" dirty="0"/>
              <a:t>ECAL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79AA6-0F75-114E-9C8F-8759DC8A41E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4167" y="841805"/>
            <a:ext cx="8232771" cy="18375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Baseline is uniform in </a:t>
            </a:r>
            <a:r>
              <a:rPr lang="en-US" dirty="0">
                <a:latin typeface="Symbol" pitchFamily="2" charset="2"/>
              </a:rPr>
              <a:t>q, f</a:t>
            </a:r>
          </a:p>
          <a:p>
            <a:pPr lvl="1"/>
            <a:r>
              <a:rPr lang="en-US" dirty="0">
                <a:latin typeface="Helvetica" pitchFamily="2" charset="0"/>
              </a:rPr>
              <a:t>Is this needed?</a:t>
            </a:r>
          </a:p>
          <a:p>
            <a:r>
              <a:rPr lang="en-US" dirty="0">
                <a:latin typeface="Helvetica" pitchFamily="2" charset="0"/>
              </a:rPr>
              <a:t>Truth energy flow analysis in regions (US barrel, DS barrel, end caps for 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baseline="-25000" dirty="0" err="1">
                <a:latin typeface="Symbol" pitchFamily="2" charset="2"/>
              </a:rPr>
              <a:t>m</a:t>
            </a:r>
            <a:r>
              <a:rPr lang="en-US" dirty="0" err="1">
                <a:latin typeface="Helvetica" pitchFamily="2" charset="0"/>
              </a:rPr>
              <a:t>CC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evts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pPr lvl="1"/>
            <a:r>
              <a:rPr lang="en-US" dirty="0">
                <a:latin typeface="Helvetica" pitchFamily="2" charset="0"/>
              </a:rPr>
              <a:t>Just neutrals here, n and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>
                <a:latin typeface="Helvetica" pitchFamily="2" charset="0"/>
              </a:rPr>
              <a:t>.  KE plotted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89EF1-742C-0E4E-9E98-72142917EF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42F25-6C79-3B43-8F15-F3CC4BB49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FC096-28A1-D14D-8A9C-245BBCEDA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CFB5626-ED70-1941-BBF2-1A7382C1A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2497572"/>
            <a:ext cx="5641975" cy="3842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E1ACD-7029-D84F-B3B7-8E291EBDCE94}"/>
              </a:ext>
            </a:extLst>
          </p:cNvPr>
          <p:cNvSpPr txBox="1"/>
          <p:nvPr/>
        </p:nvSpPr>
        <p:spPr>
          <a:xfrm>
            <a:off x="5323969" y="2841148"/>
            <a:ext cx="3423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Downstream barrel (34.3K entries)</a:t>
            </a:r>
          </a:p>
          <a:p>
            <a:r>
              <a:rPr lang="en-US" dirty="0">
                <a:solidFill>
                  <a:srgbClr val="00CC00"/>
                </a:solidFill>
              </a:rPr>
              <a:t>Upstream barrel (12.4K entries)</a:t>
            </a:r>
          </a:p>
          <a:p>
            <a:r>
              <a:rPr lang="en-US" dirty="0">
                <a:solidFill>
                  <a:srgbClr val="FF0000"/>
                </a:solidFill>
              </a:rPr>
              <a:t>Endcap (9.6K entries)</a:t>
            </a:r>
          </a:p>
        </p:txBody>
      </p:sp>
      <p:pic>
        <p:nvPicPr>
          <p:cNvPr id="10" name="Picture 9" descr="c1">
            <a:extLst>
              <a:ext uri="{FF2B5EF4-FFF2-40B4-BE49-F238E27FC236}">
                <a16:creationId xmlns:a16="http://schemas.microsoft.com/office/drawing/2014/main" id="{D606D505-38F3-BF47-8F4B-812CC67656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3861" r="26091" b="24186"/>
          <a:stretch/>
        </p:blipFill>
        <p:spPr>
          <a:xfrm>
            <a:off x="386166" y="3853207"/>
            <a:ext cx="3115859" cy="2101393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16FCB35-7068-DB4E-B2CF-9A4A6159A247}"/>
              </a:ext>
            </a:extLst>
          </p:cNvPr>
          <p:cNvSpPr/>
          <p:nvPr/>
        </p:nvSpPr>
        <p:spPr>
          <a:xfrm>
            <a:off x="0" y="4881043"/>
            <a:ext cx="697103" cy="45719"/>
          </a:xfrm>
          <a:prstGeom prst="rightArrow">
            <a:avLst/>
          </a:prstGeom>
          <a:solidFill>
            <a:srgbClr val="0432FF"/>
          </a:solidFill>
          <a:ln w="19050">
            <a:noFill/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945D90-9922-0241-BA36-5E8B34CE954D}"/>
              </a:ext>
            </a:extLst>
          </p:cNvPr>
          <p:cNvSpPr txBox="1"/>
          <p:nvPr/>
        </p:nvSpPr>
        <p:spPr>
          <a:xfrm>
            <a:off x="0" y="471923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8DDEFA-1065-D64E-ABEF-D6B611832A5D}"/>
              </a:ext>
            </a:extLst>
          </p:cNvPr>
          <p:cNvSpPr txBox="1"/>
          <p:nvPr/>
        </p:nvSpPr>
        <p:spPr>
          <a:xfrm>
            <a:off x="6908006" y="478631"/>
            <a:ext cx="110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Vivek Jain</a:t>
            </a:r>
          </a:p>
        </p:txBody>
      </p:sp>
    </p:spTree>
    <p:extLst>
      <p:ext uri="{BB962C8B-B14F-4D97-AF65-F5344CB8AC3E}">
        <p14:creationId xmlns:p14="http://schemas.microsoft.com/office/powerpoint/2010/main" val="262008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4387B578-AF24-CB43-873A-816C63C82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449" y="1523389"/>
            <a:ext cx="5207174" cy="3569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2B0D20-9A4B-084C-B635-86354289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34" y="160257"/>
            <a:ext cx="8229600" cy="647102"/>
          </a:xfrm>
        </p:spPr>
        <p:txBody>
          <a:bodyPr/>
          <a:lstStyle/>
          <a:p>
            <a:r>
              <a:rPr lang="en-US" dirty="0"/>
              <a:t>ECAL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DF71-1B49-7B49-AA05-09FE73A81AF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7285" y="738242"/>
            <a:ext cx="3404290" cy="5070302"/>
          </a:xfrm>
        </p:spPr>
        <p:txBody>
          <a:bodyPr/>
          <a:lstStyle/>
          <a:p>
            <a:r>
              <a:rPr lang="en-US" dirty="0"/>
              <a:t>Baseline is uniform in </a:t>
            </a:r>
            <a:r>
              <a:rPr lang="en-US" dirty="0">
                <a:latin typeface="Symbol" pitchFamily="2" charset="2"/>
              </a:rPr>
              <a:t>q, f</a:t>
            </a:r>
          </a:p>
          <a:p>
            <a:pPr lvl="1"/>
            <a:r>
              <a:rPr lang="en-US" dirty="0">
                <a:latin typeface="Helvetica" pitchFamily="2" charset="0"/>
              </a:rPr>
              <a:t>Is this needed?</a:t>
            </a:r>
          </a:p>
          <a:p>
            <a:r>
              <a:rPr lang="en-US" dirty="0">
                <a:latin typeface="Helvetica" pitchFamily="2" charset="0"/>
              </a:rPr>
              <a:t>Truth energy flow analysis in regions for 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baseline="-25000" dirty="0" err="1">
                <a:latin typeface="Symbol" pitchFamily="2" charset="2"/>
              </a:rPr>
              <a:t>m</a:t>
            </a:r>
            <a:r>
              <a:rPr lang="en-US" dirty="0" err="1">
                <a:latin typeface="Helvetica" pitchFamily="2" charset="0"/>
              </a:rPr>
              <a:t>CC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evts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pPr lvl="1"/>
            <a:r>
              <a:rPr lang="en-US" dirty="0">
                <a:latin typeface="Helvetica" pitchFamily="2" charset="0"/>
              </a:rPr>
              <a:t>Barrel upstream (US), Barrel downstream (DS) and end caps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AB704-F90A-B242-9151-77086A1F64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98568-6E91-1D40-BD65-BEBE01E6A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C5D1E-EFA5-3749-8090-722E738CC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0DDD6F-A5DC-0F48-9ECF-E6D6305544CE}"/>
              </a:ext>
            </a:extLst>
          </p:cNvPr>
          <p:cNvSpPr/>
          <p:nvPr/>
        </p:nvSpPr>
        <p:spPr>
          <a:xfrm>
            <a:off x="6869336" y="2085739"/>
            <a:ext cx="83127" cy="98242"/>
          </a:xfrm>
          <a:prstGeom prst="rect">
            <a:avLst/>
          </a:prstGeom>
          <a:solidFill>
            <a:srgbClr val="043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64455B-EB73-404E-91C1-208A096DE891}"/>
              </a:ext>
            </a:extLst>
          </p:cNvPr>
          <p:cNvSpPr/>
          <p:nvPr/>
        </p:nvSpPr>
        <p:spPr>
          <a:xfrm>
            <a:off x="6869336" y="2390539"/>
            <a:ext cx="83127" cy="9824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EE357D-3F2B-604E-B7A3-1D104410B117}"/>
              </a:ext>
            </a:extLst>
          </p:cNvPr>
          <p:cNvSpPr/>
          <p:nvPr/>
        </p:nvSpPr>
        <p:spPr>
          <a:xfrm>
            <a:off x="6869335" y="3224272"/>
            <a:ext cx="83127" cy="98242"/>
          </a:xfrm>
          <a:prstGeom prst="rect">
            <a:avLst/>
          </a:prstGeom>
          <a:pattFill prst="wdDnDiag">
            <a:fgClr>
              <a:srgbClr val="0432FF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1AC13-9150-AE41-9EC4-1B1F3B8E04E2}"/>
              </a:ext>
            </a:extLst>
          </p:cNvPr>
          <p:cNvSpPr txBox="1"/>
          <p:nvPr/>
        </p:nvSpPr>
        <p:spPr>
          <a:xfrm>
            <a:off x="7020476" y="2011749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All secondaries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656AA-E382-E848-B588-769FF03A710B}"/>
              </a:ext>
            </a:extLst>
          </p:cNvPr>
          <p:cNvSpPr txBox="1"/>
          <p:nvPr/>
        </p:nvSpPr>
        <p:spPr>
          <a:xfrm>
            <a:off x="7020476" y="2257970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Excluding n &amp; </a:t>
            </a:r>
            <a:r>
              <a:rPr lang="en-US" sz="1000" dirty="0">
                <a:latin typeface="Symbol" pitchFamily="2" charset="2"/>
              </a:rPr>
              <a:t>g</a:t>
            </a:r>
          </a:p>
          <a:p>
            <a:r>
              <a:rPr lang="en-US" sz="1000" dirty="0"/>
              <a:t>Stopping in end cap ECAL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04485-31B1-F34C-A20C-FE9873421452}"/>
              </a:ext>
            </a:extLst>
          </p:cNvPr>
          <p:cNvSpPr txBox="1"/>
          <p:nvPr/>
        </p:nvSpPr>
        <p:spPr>
          <a:xfrm>
            <a:off x="6986813" y="2658080"/>
            <a:ext cx="1566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Excluding n &amp; </a:t>
            </a:r>
            <a:r>
              <a:rPr lang="en-US" sz="1000" dirty="0">
                <a:latin typeface="Symbol" pitchFamily="2" charset="2"/>
              </a:rPr>
              <a:t>g</a:t>
            </a:r>
          </a:p>
          <a:p>
            <a:r>
              <a:rPr lang="en-US" sz="1000" dirty="0"/>
              <a:t>Stopping in US barrel ECAL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AFF17A-0732-0B48-B3AE-B4F41B834F55}"/>
              </a:ext>
            </a:extLst>
          </p:cNvPr>
          <p:cNvSpPr txBox="1"/>
          <p:nvPr/>
        </p:nvSpPr>
        <p:spPr>
          <a:xfrm>
            <a:off x="5622426" y="911614"/>
            <a:ext cx="155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∑ (</a:t>
            </a:r>
            <a:r>
              <a:rPr lang="en-US" dirty="0" err="1"/>
              <a:t>P</a:t>
            </a:r>
            <a:r>
              <a:rPr lang="en-US" baseline="30000" dirty="0" err="1"/>
              <a:t>'</a:t>
            </a:r>
            <a:r>
              <a:rPr lang="en-US" baseline="-25000" dirty="0" err="1"/>
              <a:t>true</a:t>
            </a:r>
            <a:r>
              <a:rPr lang="en-US" dirty="0"/>
              <a:t>- </a:t>
            </a:r>
            <a:r>
              <a:rPr lang="en-US" dirty="0" err="1"/>
              <a:t>P</a:t>
            </a:r>
            <a:r>
              <a:rPr lang="en-US" baseline="-25000" dirty="0" err="1"/>
              <a:t>true</a:t>
            </a:r>
            <a:r>
              <a:rPr lang="en-US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85F722-BD08-DC44-89B1-1C136685B0EF}"/>
              </a:ext>
            </a:extLst>
          </p:cNvPr>
          <p:cNvSpPr/>
          <p:nvPr/>
        </p:nvSpPr>
        <p:spPr>
          <a:xfrm>
            <a:off x="6869336" y="2764075"/>
            <a:ext cx="83127" cy="98242"/>
          </a:xfrm>
          <a:prstGeom prst="rect">
            <a:avLst/>
          </a:prstGeom>
          <a:solidFill>
            <a:srgbClr val="00F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E0F697-0C0A-064B-A25A-1C8274912E22}"/>
              </a:ext>
            </a:extLst>
          </p:cNvPr>
          <p:cNvSpPr txBox="1"/>
          <p:nvPr/>
        </p:nvSpPr>
        <p:spPr>
          <a:xfrm>
            <a:off x="7020476" y="3073338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Excluding n &amp; </a:t>
            </a:r>
            <a:r>
              <a:rPr lang="en-US" sz="1000" dirty="0">
                <a:latin typeface="Symbol" pitchFamily="2" charset="2"/>
              </a:rPr>
              <a:t>g </a:t>
            </a:r>
            <a:r>
              <a:rPr lang="en-US" sz="1000" dirty="0"/>
              <a:t>Stopping in </a:t>
            </a:r>
          </a:p>
          <a:p>
            <a:r>
              <a:rPr lang="en-US" sz="1000" dirty="0"/>
              <a:t>US barrel or end cap ECAL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19CF09-9715-874D-97CF-D720743D8040}"/>
              </a:ext>
            </a:extLst>
          </p:cNvPr>
          <p:cNvSpPr txBox="1"/>
          <p:nvPr/>
        </p:nvSpPr>
        <p:spPr>
          <a:xfrm>
            <a:off x="5813926" y="5047546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P (GeV)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6C05A3-A0B0-954F-ADBB-AAC5A90BEF70}"/>
              </a:ext>
            </a:extLst>
          </p:cNvPr>
          <p:cNvSpPr txBox="1"/>
          <p:nvPr/>
        </p:nvSpPr>
        <p:spPr>
          <a:xfrm>
            <a:off x="4057676" y="5591630"/>
            <a:ext cx="4819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Assumption: all charged secondaries measured in</a:t>
            </a:r>
          </a:p>
          <a:p>
            <a:pPr algn="ctr"/>
            <a:r>
              <a:rPr lang="en-US" dirty="0"/>
              <a:t>HPgTPC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ADC38E-25DC-C247-964B-1DAE88821B5F}"/>
              </a:ext>
            </a:extLst>
          </p:cNvPr>
          <p:cNvSpPr/>
          <p:nvPr/>
        </p:nvSpPr>
        <p:spPr>
          <a:xfrm>
            <a:off x="6869335" y="3664519"/>
            <a:ext cx="83127" cy="9824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1E066D-8F4A-2046-887C-854A5F830C85}"/>
              </a:ext>
            </a:extLst>
          </p:cNvPr>
          <p:cNvSpPr txBox="1"/>
          <p:nvPr/>
        </p:nvSpPr>
        <p:spPr>
          <a:xfrm>
            <a:off x="7020476" y="3513585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Excluding n &amp; </a:t>
            </a:r>
            <a:r>
              <a:rPr lang="en-US" sz="1000" dirty="0">
                <a:latin typeface="Symbol" pitchFamily="2" charset="2"/>
              </a:rPr>
              <a:t>g </a:t>
            </a:r>
            <a:r>
              <a:rPr lang="en-US" sz="1000" dirty="0"/>
              <a:t>Stopping in </a:t>
            </a:r>
          </a:p>
          <a:p>
            <a:r>
              <a:rPr lang="en-US" sz="1000" dirty="0"/>
              <a:t>DS barrel ECAL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92D539-EAE9-C94F-BDE3-129B0F92D3E6}"/>
              </a:ext>
            </a:extLst>
          </p:cNvPr>
          <p:cNvSpPr/>
          <p:nvPr/>
        </p:nvSpPr>
        <p:spPr>
          <a:xfrm rot="18758696">
            <a:off x="1129189" y="3120899"/>
            <a:ext cx="567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Under consideration</a:t>
            </a:r>
          </a:p>
        </p:txBody>
      </p:sp>
    </p:spTree>
    <p:extLst>
      <p:ext uri="{BB962C8B-B14F-4D97-AF65-F5344CB8AC3E}">
        <p14:creationId xmlns:p14="http://schemas.microsoft.com/office/powerpoint/2010/main" val="128566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E1A11-A677-244B-B7FF-B1761F5B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13" y="272630"/>
            <a:ext cx="8229600" cy="64710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Solenoid with Partial return Yoke (SPY)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A5E3A-6DFD-3C47-9A17-997E74C9C6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08CE8-7E1D-C14E-A8A9-5A32512AE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64ED-252E-0443-9C2A-55D554457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BB527C-CB04-2242-A311-C92383A5821A}"/>
              </a:ext>
            </a:extLst>
          </p:cNvPr>
          <p:cNvSpPr txBox="1">
            <a:spLocks/>
          </p:cNvSpPr>
          <p:nvPr/>
        </p:nvSpPr>
        <p:spPr>
          <a:xfrm>
            <a:off x="173811" y="1191208"/>
            <a:ext cx="3410031" cy="4828091"/>
          </a:xfrm>
          <a:prstGeom prst="rect">
            <a:avLst/>
          </a:prstGeom>
        </p:spPr>
        <p:txBody>
          <a:bodyPr lIns="0" rIns="0">
            <a:normAutofit fontScale="62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Team at INFN, Genoa has been taking design forward</a:t>
            </a:r>
          </a:p>
          <a:p>
            <a:pPr lvl="1"/>
            <a:r>
              <a:rPr lang="en-US" sz="2600" dirty="0"/>
              <a:t>Interacting with ASG Superconductor</a:t>
            </a:r>
          </a:p>
          <a:p>
            <a:r>
              <a:rPr lang="en-US" sz="2800" dirty="0"/>
              <a:t>Strengths over Helmholtz coil design</a:t>
            </a:r>
          </a:p>
          <a:p>
            <a:pPr lvl="1"/>
            <a:r>
              <a:rPr lang="en-US" sz="2600" dirty="0"/>
              <a:t>~ 1/3 stored energy </a:t>
            </a:r>
            <a:r>
              <a:rPr lang="en-US" sz="2600" dirty="0">
                <a:solidFill>
                  <a:srgbClr val="FF0000"/>
                </a:solidFill>
              </a:rPr>
              <a:t>(Cost ↓)</a:t>
            </a:r>
          </a:p>
          <a:p>
            <a:pPr lvl="2"/>
            <a:r>
              <a:rPr lang="en-US" sz="2400" dirty="0">
                <a:solidFill>
                  <a:srgbClr val="FF0000"/>
                </a:solidFill>
              </a:rPr>
              <a:t>C($) ∝ E</a:t>
            </a:r>
            <a:r>
              <a:rPr lang="en-US" sz="2400" baseline="-25000" dirty="0">
                <a:solidFill>
                  <a:srgbClr val="FF0000"/>
                </a:solidFill>
              </a:rPr>
              <a:t>s</a:t>
            </a:r>
            <a:r>
              <a:rPr lang="en-US" sz="2400" baseline="30000" dirty="0">
                <a:solidFill>
                  <a:srgbClr val="FF0000"/>
                </a:solidFill>
              </a:rPr>
              <a:t>0.7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600" dirty="0"/>
              <a:t>Better central field uniformity</a:t>
            </a:r>
          </a:p>
          <a:p>
            <a:pPr lvl="2"/>
            <a:r>
              <a:rPr lang="en-US" sz="2400" dirty="0"/>
              <a:t>Now ~ ± 2%</a:t>
            </a:r>
          </a:p>
          <a:p>
            <a:pPr lvl="1"/>
            <a:r>
              <a:rPr lang="en-US" sz="2600" dirty="0"/>
              <a:t>Less stray field</a:t>
            </a:r>
          </a:p>
          <a:p>
            <a:pPr lvl="1"/>
            <a:r>
              <a:rPr lang="en-US" sz="2600" dirty="0"/>
              <a:t>More natural incorporation of steel for muon tagging system</a:t>
            </a:r>
          </a:p>
          <a:p>
            <a:pPr lvl="1"/>
            <a:r>
              <a:rPr lang="en-US" sz="2600" dirty="0"/>
              <a:t>Existing TDR</a:t>
            </a:r>
          </a:p>
          <a:p>
            <a:pPr lvl="2"/>
            <a:r>
              <a:rPr lang="en-US" sz="2400" dirty="0"/>
              <a:t>75% scale model exists</a:t>
            </a:r>
          </a:p>
          <a:p>
            <a:pPr lvl="1"/>
            <a:endParaRPr lang="en-US" sz="2600" dirty="0"/>
          </a:p>
        </p:txBody>
      </p:sp>
      <p:pic>
        <p:nvPicPr>
          <p:cNvPr id="10" name="Picture 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231A4E7-2A4D-A443-A8E3-FC7A31662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594" y="1191208"/>
            <a:ext cx="5189595" cy="4828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23638A-5B8C-4045-ABBA-6D75D9AB14D1}"/>
              </a:ext>
            </a:extLst>
          </p:cNvPr>
          <p:cNvSpPr txBox="1"/>
          <p:nvPr/>
        </p:nvSpPr>
        <p:spPr>
          <a:xfrm>
            <a:off x="4268187" y="741418"/>
            <a:ext cx="413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Andrea </a:t>
            </a:r>
            <a:r>
              <a:rPr lang="en-US" dirty="0" err="1">
                <a:solidFill>
                  <a:srgbClr val="0432FF"/>
                </a:solidFill>
              </a:rPr>
              <a:t>Bersani</a:t>
            </a:r>
            <a:r>
              <a:rPr lang="en-US" dirty="0">
                <a:solidFill>
                  <a:srgbClr val="0432FF"/>
                </a:solidFill>
              </a:rPr>
              <a:t>, Don Mitchell, Colin </a:t>
            </a:r>
            <a:r>
              <a:rPr lang="en-US" dirty="0" err="1">
                <a:solidFill>
                  <a:srgbClr val="0432FF"/>
                </a:solidFill>
              </a:rPr>
              <a:t>Narug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97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4860-E38C-9E46-9E4C-550040A0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2" y="256377"/>
            <a:ext cx="8229600" cy="647102"/>
          </a:xfrm>
        </p:spPr>
        <p:txBody>
          <a:bodyPr>
            <a:normAutofit fontScale="90000"/>
          </a:bodyPr>
          <a:lstStyle/>
          <a:p>
            <a:r>
              <a:rPr lang="en-US" dirty="0"/>
              <a:t>Software development: Analysis Framework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1E259-2C99-3648-99FC-74069CA7108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1485900"/>
            <a:ext cx="8232771" cy="47921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New repository, </a:t>
            </a:r>
            <a:r>
              <a:rPr lang="en-US" dirty="0" err="1">
                <a:solidFill>
                  <a:srgbClr val="0432FF"/>
                </a:solidFill>
              </a:rPr>
              <a:t>Garana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/>
              <a:t>Condensed versions of </a:t>
            </a:r>
            <a:r>
              <a:rPr lang="en-US" dirty="0" err="1">
                <a:solidFill>
                  <a:srgbClr val="0432FF"/>
                </a:solidFill>
              </a:rPr>
              <a:t>GarSoft</a:t>
            </a:r>
            <a:r>
              <a:rPr lang="en-US" dirty="0"/>
              <a:t> products</a:t>
            </a:r>
          </a:p>
          <a:p>
            <a:pPr lvl="1"/>
            <a:r>
              <a:rPr lang="en-US" dirty="0"/>
              <a:t>Tools for reading class-based or flat trees</a:t>
            </a:r>
          </a:p>
          <a:p>
            <a:pPr lvl="1"/>
            <a:r>
              <a:rPr lang="en-US" dirty="0"/>
              <a:t>Tools for class-based → flat tree conversion, consistency checking</a:t>
            </a:r>
          </a:p>
          <a:p>
            <a:pPr lvl="1"/>
            <a:r>
              <a:rPr lang="en-US" dirty="0"/>
              <a:t>Standalone, lightweight event display</a:t>
            </a:r>
          </a:p>
          <a:p>
            <a:pPr lvl="1"/>
            <a:r>
              <a:rPr lang="en-US" dirty="0"/>
              <a:t>Backtracking</a:t>
            </a:r>
          </a:p>
          <a:p>
            <a:pPr lvl="1"/>
            <a:r>
              <a:rPr lang="en-US" dirty="0"/>
              <a:t>Support for C++ or Python analysis with ROOT</a:t>
            </a:r>
          </a:p>
          <a:p>
            <a:r>
              <a:rPr lang="en-US" dirty="0"/>
              <a:t>Make </a:t>
            </a:r>
            <a:r>
              <a:rPr lang="en-US" dirty="0" err="1">
                <a:solidFill>
                  <a:srgbClr val="0432FF"/>
                </a:solidFill>
              </a:rPr>
              <a:t>GarSoft</a:t>
            </a:r>
            <a:r>
              <a:rPr lang="en-US" dirty="0"/>
              <a:t> depend on </a:t>
            </a:r>
            <a:r>
              <a:rPr lang="en-US" dirty="0" err="1">
                <a:solidFill>
                  <a:srgbClr val="0432FF"/>
                </a:solidFill>
              </a:rPr>
              <a:t>Garana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/>
              <a:t>Extensions for </a:t>
            </a:r>
            <a:r>
              <a:rPr lang="en-US" dirty="0" err="1"/>
              <a:t>garana</a:t>
            </a:r>
            <a:r>
              <a:rPr lang="en-US" dirty="0"/>
              <a:t> products to facilitate construction from </a:t>
            </a:r>
            <a:r>
              <a:rPr lang="en-US" dirty="0" err="1"/>
              <a:t>nusimdata</a:t>
            </a:r>
            <a:r>
              <a:rPr lang="en-US" dirty="0"/>
              <a:t> objects</a:t>
            </a:r>
          </a:p>
          <a:p>
            <a:pPr lvl="1"/>
            <a:r>
              <a:rPr lang="en-US" dirty="0"/>
              <a:t>Class-based trees produced by new analyzer module, </a:t>
            </a:r>
            <a:r>
              <a:rPr lang="en-US" dirty="0" err="1"/>
              <a:t>StructuredTree_module.cc</a:t>
            </a:r>
            <a:endParaRPr lang="en-US" dirty="0"/>
          </a:p>
          <a:p>
            <a:pPr lvl="1"/>
            <a:r>
              <a:rPr lang="en-US" dirty="0" err="1">
                <a:solidFill>
                  <a:srgbClr val="0432FF"/>
                </a:solidFill>
              </a:rPr>
              <a:t>Garana</a:t>
            </a:r>
            <a:r>
              <a:rPr lang="en-US" dirty="0"/>
              <a:t> takes care of the rest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B11A8-4A48-7444-8A92-E38C90E1C0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67C7D-6EB5-1741-A901-799964B24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C6CF-3FCB-A54E-A9B3-4C2C0188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1CBD1-2CC2-8445-AE4A-48B2B45AB255}"/>
              </a:ext>
            </a:extLst>
          </p:cNvPr>
          <p:cNvSpPr txBox="1"/>
          <p:nvPr/>
        </p:nvSpPr>
        <p:spPr>
          <a:xfrm>
            <a:off x="6665119" y="964406"/>
            <a:ext cx="172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Chris Hilgenberg</a:t>
            </a:r>
          </a:p>
        </p:txBody>
      </p:sp>
    </p:spTree>
    <p:extLst>
      <p:ext uri="{BB962C8B-B14F-4D97-AF65-F5344CB8AC3E}">
        <p14:creationId xmlns:p14="http://schemas.microsoft.com/office/powerpoint/2010/main" val="358736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F983-4AFE-E94A-93F3-5CC9261E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F915E-3928-E548-BBA0-A774142D23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F40E3-50B2-7240-A14A-D346F01E2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21B24-A544-714C-9FD4-B7F466A2F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EA6D7D4-F198-9144-BAC6-3C0F5F8F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4" y="1430333"/>
            <a:ext cx="8658117" cy="44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CBE9C-F1CE-B843-8048-CA6C42BF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5" y="227043"/>
            <a:ext cx="8229600" cy="647102"/>
          </a:xfrm>
        </p:spPr>
        <p:txBody>
          <a:bodyPr/>
          <a:lstStyle/>
          <a:p>
            <a:r>
              <a:rPr lang="en-US" dirty="0" err="1"/>
              <a:t>GarSoft</a:t>
            </a:r>
            <a:r>
              <a:rPr lang="en-US" dirty="0"/>
              <a:t>: Custom Magnetic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D488-00B6-0942-86E5-EF62BE75034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8286" y="1014889"/>
            <a:ext cx="4296565" cy="50703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Due to the ND-</a:t>
            </a:r>
            <a:r>
              <a:rPr lang="en-US" dirty="0" err="1"/>
              <a:t>GAr</a:t>
            </a:r>
            <a:r>
              <a:rPr lang="en-US" dirty="0"/>
              <a:t> magnet, we need to use a custom magnetic field to simulate non-uniformities and see the impact on tracking performance (also may be good to understand the impact of the fringe field on the ND-LAr)</a:t>
            </a:r>
          </a:p>
          <a:p>
            <a:r>
              <a:rPr lang="en-US" dirty="0"/>
              <a:t>Andrew Cudd nicely implemented this in</a:t>
            </a:r>
          </a:p>
          <a:p>
            <a:pPr lvl="1"/>
            <a:r>
              <a:rPr lang="en-US" dirty="0" err="1"/>
              <a:t>edep</a:t>
            </a:r>
            <a:r>
              <a:rPr lang="en-US" dirty="0"/>
              <a:t>-sim (see PR: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ClarkMcGrew</a:t>
            </a:r>
            <a:r>
              <a:rPr lang="en-US" dirty="0"/>
              <a:t>/</a:t>
            </a:r>
            <a:r>
              <a:rPr lang="en-US" dirty="0" err="1"/>
              <a:t>edep</a:t>
            </a:r>
            <a:r>
              <a:rPr lang="en-US" dirty="0"/>
              <a:t>-sim/pull/10)</a:t>
            </a:r>
          </a:p>
          <a:p>
            <a:pPr lvl="1"/>
            <a:r>
              <a:rPr lang="en-US" dirty="0" err="1"/>
              <a:t>GArSoft</a:t>
            </a:r>
            <a:r>
              <a:rPr lang="en-US" dirty="0"/>
              <a:t> as a standalone art service (</a:t>
            </a:r>
            <a:r>
              <a:rPr lang="en-US" dirty="0" err="1"/>
              <a:t>MPDMagneticField_service.cc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He demonstrated that it works perfectly with </a:t>
            </a:r>
            <a:r>
              <a:rPr lang="en-US" dirty="0" err="1"/>
              <a:t>edep</a:t>
            </a:r>
            <a:r>
              <a:rPr lang="en-US" dirty="0"/>
              <a:t>-sim</a:t>
            </a:r>
          </a:p>
          <a:p>
            <a:r>
              <a:rPr lang="en-US" dirty="0" err="1"/>
              <a:t>GArSoft</a:t>
            </a:r>
            <a:r>
              <a:rPr lang="en-US" dirty="0"/>
              <a:t> is currently in code-review (branch </a:t>
            </a:r>
            <a:r>
              <a:rPr lang="en-US" dirty="0" err="1"/>
              <a:t>bfield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69471-D589-FF47-81FF-582A3D7108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F07D4-A696-0441-BBD4-77FB55255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5C18A-3C79-7D45-B441-C36D3AEE8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89020-2595-E348-B889-3EAA6A2E9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913" y="1523533"/>
            <a:ext cx="3903292" cy="1998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A2EAF3-5174-7846-8680-8C8ABEEFE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743" y="3797043"/>
            <a:ext cx="3957638" cy="2186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67B2B0-60F4-E744-93F0-487A9DBC062F}"/>
              </a:ext>
            </a:extLst>
          </p:cNvPr>
          <p:cNvSpPr txBox="1"/>
          <p:nvPr/>
        </p:nvSpPr>
        <p:spPr>
          <a:xfrm>
            <a:off x="6200644" y="922023"/>
            <a:ext cx="164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Eldwan</a:t>
            </a:r>
            <a:r>
              <a:rPr lang="en-US" dirty="0">
                <a:solidFill>
                  <a:srgbClr val="0432FF"/>
                </a:solidFill>
              </a:rPr>
              <a:t> Brianne</a:t>
            </a:r>
          </a:p>
        </p:txBody>
      </p:sp>
    </p:spTree>
    <p:extLst>
      <p:ext uri="{BB962C8B-B14F-4D97-AF65-F5344CB8AC3E}">
        <p14:creationId xmlns:p14="http://schemas.microsoft.com/office/powerpoint/2010/main" val="21618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78B2-844D-E749-AFE6-062874A4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53" y="205343"/>
            <a:ext cx="8229600" cy="647102"/>
          </a:xfrm>
        </p:spPr>
        <p:txBody>
          <a:bodyPr/>
          <a:lstStyle/>
          <a:p>
            <a:r>
              <a:rPr lang="en-US" dirty="0"/>
              <a:t>HPgTPC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0A213-5A28-364A-9BD4-AEFA0B1B62C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6478" y="964882"/>
            <a:ext cx="8351044" cy="1914049"/>
          </a:xfrm>
        </p:spPr>
        <p:txBody>
          <a:bodyPr>
            <a:normAutofit fontScale="92500"/>
          </a:bodyPr>
          <a:lstStyle/>
          <a:p>
            <a:r>
              <a:rPr lang="en-US" dirty="0"/>
              <a:t>Workshop held January 11</a:t>
            </a:r>
            <a:r>
              <a:rPr lang="en-US" baseline="30000" dirty="0"/>
              <a:t>th </a:t>
            </a:r>
            <a:r>
              <a:rPr lang="en-US" dirty="0"/>
              <a:t>- 13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~ 80 registered for the meeting</a:t>
            </a:r>
          </a:p>
          <a:p>
            <a:pPr lvl="1"/>
            <a:r>
              <a:rPr lang="en-US" dirty="0"/>
              <a:t>Focus was on the HPgTPC, but included ECAL</a:t>
            </a:r>
          </a:p>
          <a:p>
            <a:pPr lvl="1"/>
            <a:r>
              <a:rPr lang="en-US" dirty="0"/>
              <a:t>Three working groups, but included cross-cutting discussion sessions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0CAE9-99EE-A548-986D-BC07EB0C17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5783E-4C23-874E-BB1B-70A6D9A00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ND-</a:t>
            </a:r>
            <a:r>
              <a:rPr lang="en-GB" dirty="0" err="1"/>
              <a:t>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5886-E610-9140-934B-735A45607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76AED3-65E2-D945-9E91-DCD7E59D3FF8}"/>
              </a:ext>
            </a:extLst>
          </p:cNvPr>
          <p:cNvSpPr txBox="1">
            <a:spLocks/>
          </p:cNvSpPr>
          <p:nvPr/>
        </p:nvSpPr>
        <p:spPr>
          <a:xfrm>
            <a:off x="160927" y="2855234"/>
            <a:ext cx="2589209" cy="3335655"/>
          </a:xfrm>
          <a:prstGeom prst="rect">
            <a:avLst/>
          </a:prstGeom>
        </p:spPr>
        <p:txBody>
          <a:bodyPr lIns="0" rIns="0">
            <a:normAutofit fontScale="92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Physics/simulation</a:t>
            </a:r>
          </a:p>
          <a:p>
            <a:pPr lvl="1"/>
            <a:r>
              <a:rPr lang="en-US" dirty="0" err="1">
                <a:solidFill>
                  <a:srgbClr val="0432FF"/>
                </a:solidFill>
              </a:rPr>
              <a:t>GArSoft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ND-</a:t>
            </a:r>
            <a:r>
              <a:rPr lang="en-US" dirty="0" err="1">
                <a:solidFill>
                  <a:srgbClr val="0432FF"/>
                </a:solidFill>
              </a:rPr>
              <a:t>GAr</a:t>
            </a:r>
            <a:r>
              <a:rPr lang="en-US" dirty="0">
                <a:solidFill>
                  <a:srgbClr val="0432FF"/>
                </a:solidFill>
              </a:rPr>
              <a:t> lite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Single drift</a:t>
            </a:r>
          </a:p>
          <a:p>
            <a:pPr lvl="1"/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/dx resolution</a:t>
            </a:r>
          </a:p>
          <a:p>
            <a:pPr lvl="1"/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 catcher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Calibration &amp; concept of Fluorescence tagging</a:t>
            </a: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86523A-8D5D-6A49-ACD5-B2238B6A268B}"/>
              </a:ext>
            </a:extLst>
          </p:cNvPr>
          <p:cNvSpPr txBox="1">
            <a:spLocks/>
          </p:cNvSpPr>
          <p:nvPr/>
        </p:nvSpPr>
        <p:spPr>
          <a:xfrm>
            <a:off x="2853658" y="2855234"/>
            <a:ext cx="3013790" cy="3449955"/>
          </a:xfrm>
          <a:prstGeom prst="rect">
            <a:avLst/>
          </a:prstGeom>
        </p:spPr>
        <p:txBody>
          <a:bodyPr lIns="0" rIns="0">
            <a:normAutofit fontScale="850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8F00"/>
                </a:solidFill>
              </a:rPr>
              <a:t>Mechanical</a:t>
            </a:r>
          </a:p>
          <a:p>
            <a:pPr lvl="1"/>
            <a:r>
              <a:rPr lang="en-US" dirty="0">
                <a:solidFill>
                  <a:srgbClr val="008F00"/>
                </a:solidFill>
              </a:rPr>
              <a:t>Plans for scintillation light studies</a:t>
            </a:r>
          </a:p>
          <a:p>
            <a:pPr lvl="1"/>
            <a:r>
              <a:rPr lang="en-US" dirty="0">
                <a:solidFill>
                  <a:srgbClr val="008F00"/>
                </a:solidFill>
              </a:rPr>
              <a:t>Temps and gas properties</a:t>
            </a:r>
          </a:p>
          <a:p>
            <a:pPr lvl="1"/>
            <a:r>
              <a:rPr lang="en-US" dirty="0">
                <a:solidFill>
                  <a:srgbClr val="008F00"/>
                </a:solidFill>
              </a:rPr>
              <a:t>ECAL calibration</a:t>
            </a:r>
          </a:p>
          <a:p>
            <a:pPr lvl="1"/>
            <a:r>
              <a:rPr lang="en-US" dirty="0">
                <a:solidFill>
                  <a:srgbClr val="008F00"/>
                </a:solidFill>
              </a:rPr>
              <a:t>TPC calibration thoughts</a:t>
            </a:r>
          </a:p>
          <a:p>
            <a:pPr lvl="2"/>
            <a:r>
              <a:rPr lang="en-US" dirty="0">
                <a:solidFill>
                  <a:srgbClr val="008F00"/>
                </a:solidFill>
              </a:rPr>
              <a:t>perhaps for a ND-</a:t>
            </a:r>
            <a:r>
              <a:rPr lang="en-US" dirty="0" err="1">
                <a:solidFill>
                  <a:srgbClr val="008F00"/>
                </a:solidFill>
              </a:rPr>
              <a:t>GAr</a:t>
            </a:r>
            <a:r>
              <a:rPr lang="en-US" dirty="0">
                <a:solidFill>
                  <a:srgbClr val="008F00"/>
                </a:solidFill>
              </a:rPr>
              <a:t> calibration task force soon?</a:t>
            </a:r>
          </a:p>
          <a:p>
            <a:pPr lvl="1"/>
            <a:r>
              <a:rPr lang="en-US" dirty="0">
                <a:solidFill>
                  <a:srgbClr val="008F00"/>
                </a:solidFill>
              </a:rPr>
              <a:t>Muon system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A51E467-875E-7B4A-A4B0-3636E9F6AFF2}"/>
              </a:ext>
            </a:extLst>
          </p:cNvPr>
          <p:cNvSpPr txBox="1">
            <a:spLocks/>
          </p:cNvSpPr>
          <p:nvPr/>
        </p:nvSpPr>
        <p:spPr>
          <a:xfrm>
            <a:off x="6228076" y="2793500"/>
            <a:ext cx="2754997" cy="345912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Electrical</a:t>
            </a:r>
          </a:p>
          <a:p>
            <a:pPr lvl="1"/>
            <a:r>
              <a:rPr lang="en-US" sz="1700" dirty="0">
                <a:solidFill>
                  <a:srgbClr val="C00000"/>
                </a:solidFill>
              </a:rPr>
              <a:t>Requirements</a:t>
            </a:r>
          </a:p>
          <a:p>
            <a:pPr lvl="1"/>
            <a:r>
              <a:rPr lang="en-US" sz="1700" dirty="0">
                <a:solidFill>
                  <a:srgbClr val="C00000"/>
                </a:solidFill>
              </a:rPr>
              <a:t>Interfaces</a:t>
            </a:r>
          </a:p>
          <a:p>
            <a:pPr lvl="1"/>
            <a:r>
              <a:rPr lang="en-US" sz="1700" dirty="0">
                <a:solidFill>
                  <a:srgbClr val="C00000"/>
                </a:solidFill>
              </a:rPr>
              <a:t>System design</a:t>
            </a:r>
          </a:p>
          <a:p>
            <a:pPr lvl="1"/>
            <a:r>
              <a:rPr lang="en-US" sz="1700" dirty="0">
                <a:solidFill>
                  <a:srgbClr val="C00000"/>
                </a:solidFill>
              </a:rPr>
              <a:t>Digitiser ASIC options</a:t>
            </a:r>
          </a:p>
          <a:p>
            <a:pPr lvl="1"/>
            <a:r>
              <a:rPr lang="en-US" sz="1700" dirty="0">
                <a:solidFill>
                  <a:srgbClr val="C00000"/>
                </a:solidFill>
              </a:rPr>
              <a:t>Aggregator</a:t>
            </a:r>
          </a:p>
          <a:p>
            <a:pPr lvl="1"/>
            <a:r>
              <a:rPr lang="en-US" sz="1700" dirty="0">
                <a:solidFill>
                  <a:srgbClr val="C00000"/>
                </a:solidFill>
              </a:rPr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209326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76DB-DBF3-4A45-B1A8-132F230C8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296487"/>
            <a:ext cx="8229600" cy="647102"/>
          </a:xfrm>
        </p:spPr>
        <p:txBody>
          <a:bodyPr/>
          <a:lstStyle/>
          <a:p>
            <a:r>
              <a:rPr lang="en-US" dirty="0"/>
              <a:t>R&amp;D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2C5B2-662B-C547-8150-FE18678EAA9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873" y="1038668"/>
            <a:ext cx="8232771" cy="519929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500"/>
              </a:spcBef>
            </a:pPr>
            <a:r>
              <a:rPr lang="en-US" dirty="0"/>
              <a:t>HPgTPC (DOE Research Consortium Proposal)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Gas Mixture studies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Electronics and DAQ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Central Readout chamber design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Mechanical engineering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Field cage and HV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Gas &amp; Cooling system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Calibration and slow controls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Light collection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Test stands</a:t>
            </a:r>
          </a:p>
          <a:p>
            <a:pPr>
              <a:spcBef>
                <a:spcPts val="500"/>
              </a:spcBef>
            </a:pPr>
            <a:r>
              <a:rPr lang="en-US" dirty="0"/>
              <a:t>ECAL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Starting with CALICE engineering </a:t>
            </a:r>
          </a:p>
          <a:p>
            <a:pPr lvl="2">
              <a:spcBef>
                <a:spcPts val="500"/>
              </a:spcBef>
            </a:pPr>
            <a:r>
              <a:rPr lang="en-US" dirty="0"/>
              <a:t>Detailed design and optimization will come with TDR</a:t>
            </a:r>
          </a:p>
          <a:p>
            <a:pPr lvl="2">
              <a:spcBef>
                <a:spcPts val="500"/>
              </a:spcBef>
            </a:pPr>
            <a:r>
              <a:rPr lang="en-US" dirty="0"/>
              <a:t>Initial engineering resources are now coming from SLAC</a:t>
            </a:r>
          </a:p>
          <a:p>
            <a:pPr>
              <a:spcBef>
                <a:spcPts val="500"/>
              </a:spcBef>
            </a:pPr>
            <a:r>
              <a:rPr lang="en-US" dirty="0"/>
              <a:t>Magnet (coils &amp; yoke)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Preliminary design being developed in Genoa with engineering support from FNAL</a:t>
            </a:r>
          </a:p>
          <a:p>
            <a:pPr lvl="2">
              <a:spcBef>
                <a:spcPts val="500"/>
              </a:spcBef>
            </a:pPr>
            <a:r>
              <a:rPr lang="en-US" dirty="0"/>
              <a:t>In consultation with ASG</a:t>
            </a:r>
          </a:p>
          <a:p>
            <a:pPr>
              <a:spcBef>
                <a:spcPts val="500"/>
              </a:spcBef>
            </a:pPr>
            <a:r>
              <a:rPr lang="en-US" dirty="0"/>
              <a:t>Muon detector</a:t>
            </a:r>
          </a:p>
          <a:p>
            <a:pPr lvl="1">
              <a:spcBef>
                <a:spcPts val="500"/>
              </a:spcBef>
            </a:pPr>
            <a:r>
              <a:rPr lang="en-US" dirty="0"/>
              <a:t>TBD ➛ Technology choice and then mostly development.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0D43E-5651-AB4F-8045-D04BFC05A3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2F745-E910-294A-83D2-11C31ABC7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0DB54-7329-C04B-8986-41518A368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5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976E7-A7B2-BE41-B714-8DB9B235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ND Configuration at beginning of 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854A7-AD5E-A14A-B35C-817A3ACACC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025" y="3429000"/>
            <a:ext cx="8221663" cy="121831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432FF"/>
                </a:solidFill>
              </a:rPr>
              <a:t>TMS as ND-</a:t>
            </a:r>
            <a:r>
              <a:rPr lang="en-US" sz="3600" dirty="0" err="1">
                <a:solidFill>
                  <a:srgbClr val="0432FF"/>
                </a:solidFill>
              </a:rPr>
              <a:t>GAr</a:t>
            </a:r>
            <a:r>
              <a:rPr lang="en-US" sz="3600" dirty="0">
                <a:solidFill>
                  <a:srgbClr val="0432FF"/>
                </a:solidFill>
              </a:rPr>
              <a:t> lite</a:t>
            </a:r>
          </a:p>
        </p:txBody>
      </p:sp>
    </p:spTree>
    <p:extLst>
      <p:ext uri="{BB962C8B-B14F-4D97-AF65-F5344CB8AC3E}">
        <p14:creationId xmlns:p14="http://schemas.microsoft.com/office/powerpoint/2010/main" val="4226748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1BBB-4A60-2B4B-803E-9F9C29AE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0" dirty="0"/>
              <a:t>Day 1 Configuration currently imposed by resource constraints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F3C5B4-4DEA-214B-A146-104FA2E253E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454026" y="1726536"/>
            <a:ext cx="8232775" cy="448302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02A16-5D91-8849-AF53-7EF7127442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4716E-30D9-334E-9976-CAD0ADB3F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D266B-A94A-2443-8030-E76882782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8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57AE-13E0-2746-9676-FA2CF574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80" y="1991533"/>
            <a:ext cx="8404468" cy="1143000"/>
          </a:xfrm>
        </p:spPr>
        <p:txBody>
          <a:bodyPr/>
          <a:lstStyle/>
          <a:p>
            <a:pPr algn="ctr"/>
            <a:br>
              <a:rPr lang="en-US" sz="4800" dirty="0"/>
            </a:br>
            <a:r>
              <a:rPr lang="en-US" sz="4800" dirty="0"/>
              <a:t>Near Detector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E7438-39E3-2F48-9D84-434B7C2BF6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2606" y="3723468"/>
            <a:ext cx="8221663" cy="124449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432FF"/>
                </a:solidFill>
              </a:rPr>
              <a:t>Motivation for ND-</a:t>
            </a:r>
            <a:r>
              <a:rPr lang="en-US" sz="3600" dirty="0" err="1">
                <a:solidFill>
                  <a:srgbClr val="0432FF"/>
                </a:solidFill>
              </a:rPr>
              <a:t>GAr</a:t>
            </a:r>
            <a:endParaRPr lang="en-US" sz="36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2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0680D-7291-3D48-9DB8-7AF147154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56" y="2201966"/>
            <a:ext cx="8218488" cy="1143000"/>
          </a:xfrm>
        </p:spPr>
        <p:txBody>
          <a:bodyPr/>
          <a:lstStyle/>
          <a:p>
            <a:pPr algn="ctr"/>
            <a:r>
              <a:rPr lang="en-US" sz="4400" dirty="0"/>
              <a:t>TMS: ND-</a:t>
            </a:r>
            <a:r>
              <a:rPr lang="en-US" sz="4400" dirty="0" err="1"/>
              <a:t>GAr</a:t>
            </a:r>
            <a:r>
              <a:rPr lang="en-US" sz="4400" dirty="0"/>
              <a:t> lite</a:t>
            </a:r>
          </a:p>
        </p:txBody>
      </p:sp>
    </p:spTree>
    <p:extLst>
      <p:ext uri="{BB962C8B-B14F-4D97-AF65-F5344CB8AC3E}">
        <p14:creationId xmlns:p14="http://schemas.microsoft.com/office/powerpoint/2010/main" val="2470946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7AAA037-DD1B-7C45-96EB-58BEFD821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530" y="3823068"/>
            <a:ext cx="2832100" cy="158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7E362-073C-40AE-BA27-EDC20ADD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0" y="155898"/>
            <a:ext cx="8229600" cy="647102"/>
          </a:xfrm>
        </p:spPr>
        <p:txBody>
          <a:bodyPr/>
          <a:lstStyle/>
          <a:p>
            <a:r>
              <a:rPr lang="en-GB" dirty="0"/>
              <a:t>Alternative TMS: ND-GAr-Lite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0CBF-D111-4DC0-9805-168C7D13595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500"/>
              </a:spcBef>
            </a:pPr>
            <a:r>
              <a:rPr lang="en-GB" dirty="0"/>
              <a:t>ND-GAr-Lite</a:t>
            </a:r>
          </a:p>
          <a:p>
            <a:pPr lvl="1">
              <a:spcBef>
                <a:spcPts val="500"/>
              </a:spcBef>
            </a:pPr>
            <a:r>
              <a:rPr lang="en-GB" dirty="0"/>
              <a:t>SC Magnet including partial return-yoke</a:t>
            </a:r>
          </a:p>
          <a:p>
            <a:pPr lvl="1">
              <a:spcBef>
                <a:spcPts val="500"/>
              </a:spcBef>
            </a:pPr>
            <a:r>
              <a:rPr lang="en-GB" dirty="0"/>
              <a:t>Scintillator tracking planes</a:t>
            </a:r>
          </a:p>
          <a:p>
            <a:pPr lvl="2">
              <a:spcBef>
                <a:spcPts val="500"/>
              </a:spcBef>
            </a:pPr>
            <a:r>
              <a:rPr lang="en-GB" dirty="0"/>
              <a:t>Update of </a:t>
            </a:r>
            <a:r>
              <a:rPr lang="en-GB" dirty="0" err="1"/>
              <a:t>MINERvA</a:t>
            </a:r>
            <a:endParaRPr lang="en-GB" dirty="0"/>
          </a:p>
          <a:p>
            <a:pPr lvl="2">
              <a:spcBef>
                <a:spcPts val="500"/>
              </a:spcBef>
            </a:pPr>
            <a:r>
              <a:rPr lang="en-GB" dirty="0"/>
              <a:t>Similar electronics as SSRI</a:t>
            </a:r>
          </a:p>
          <a:p>
            <a:pPr lvl="1">
              <a:spcBef>
                <a:spcPts val="500"/>
              </a:spcBef>
            </a:pPr>
            <a:r>
              <a:rPr lang="en-GB" dirty="0"/>
              <a:t>ECAL modules could be added (but may degrade performance)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4F330-796D-4714-898B-B2A86EA07C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0E1DE-354B-49F8-9666-B27C625B3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FE4CE-6C0B-4168-83C0-6EC4E9AF3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9D13BE-8FBF-8647-80C3-67EB3B5C5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1" y="2956727"/>
            <a:ext cx="5665290" cy="33201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6E2D77-F878-844E-A8EA-BC6BC94A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33" y="3015910"/>
            <a:ext cx="1391774" cy="1928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3CFCB0-2C9C-F942-B512-A4626E7F4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452" y="862910"/>
            <a:ext cx="2974369" cy="13189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DB55F2-DD59-4A56-B7B7-A03692544C54}"/>
              </a:ext>
            </a:extLst>
          </p:cNvPr>
          <p:cNvSpPr/>
          <p:nvPr/>
        </p:nvSpPr>
        <p:spPr>
          <a:xfrm>
            <a:off x="8703465" y="4535341"/>
            <a:ext cx="221456" cy="230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C953EA-2C32-4B81-92D2-F98A04A9D416}"/>
              </a:ext>
            </a:extLst>
          </p:cNvPr>
          <p:cNvCxnSpPr>
            <a:cxnSpLocks/>
          </p:cNvCxnSpPr>
          <p:nvPr/>
        </p:nvCxnSpPr>
        <p:spPr>
          <a:xfrm flipH="1">
            <a:off x="6899910" y="4558217"/>
            <a:ext cx="85859" cy="28576"/>
          </a:xfrm>
          <a:prstGeom prst="straightConnector1">
            <a:avLst/>
          </a:prstGeom>
          <a:ln>
            <a:solidFill>
              <a:srgbClr val="A94E4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997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9001-340A-3F4D-AEBA-BD5F4FA00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plane concept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E0471-9346-044B-84D6-EB9268C709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88BD6-AAB5-A948-9B97-591EB4BF4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F1AC-11C0-3B4C-8E30-415BBA6B6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44C9EBD-676A-754F-83AA-5B747D6AE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" y="1187679"/>
            <a:ext cx="5841734" cy="5054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23AF1-08E6-D14E-8465-FC8F758B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352" y="2743200"/>
            <a:ext cx="3228788" cy="14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69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E362-073C-40AE-BA27-EDC20ADD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TMS: ND-GAr-Lite Nominal Design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E587D6C-4002-4E28-8782-4564833785B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Simple reconstruction</a:t>
            </a:r>
          </a:p>
          <a:p>
            <a:pPr lvl="1"/>
            <a:r>
              <a:rPr lang="en-GB" dirty="0"/>
              <a:t>Require 3 hit scintillator planes</a:t>
            </a:r>
          </a:p>
          <a:p>
            <a:pPr lvl="1"/>
            <a:r>
              <a:rPr lang="en-GB" dirty="0"/>
              <a:t>planes at</a:t>
            </a:r>
            <a:br>
              <a:rPr lang="en-GB" dirty="0"/>
            </a:br>
            <a:r>
              <a:rPr lang="en-GB" dirty="0"/>
              <a:t>z = {-240, -150, 0, 150, 240} cm</a:t>
            </a:r>
          </a:p>
          <a:p>
            <a:r>
              <a:rPr lang="en-GB" dirty="0"/>
              <a:t>Not optimised for low-p muons </a:t>
            </a:r>
          </a:p>
          <a:p>
            <a:pPr lvl="1"/>
            <a:r>
              <a:rPr lang="en-GB" dirty="0"/>
              <a:t>will bend to not hit third plane</a:t>
            </a:r>
          </a:p>
          <a:p>
            <a:r>
              <a:rPr lang="en-GB" dirty="0"/>
              <a:t>Larger cross section for muons than ND-GAr</a:t>
            </a:r>
          </a:p>
          <a:p>
            <a:r>
              <a:rPr lang="en-GB" dirty="0"/>
              <a:t>Optimisation needed</a:t>
            </a:r>
          </a:p>
          <a:p>
            <a:pPr lvl="1"/>
            <a:r>
              <a:rPr lang="en-GB" dirty="0"/>
              <a:t>Geometry</a:t>
            </a:r>
          </a:p>
          <a:p>
            <a:pPr lvl="1"/>
            <a:r>
              <a:rPr lang="en-GB" dirty="0"/>
              <a:t>Tracking reconstruction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4F330-796D-4714-898B-B2A86EA07C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0E1DE-354B-49F8-9666-B27C625B3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FE4CE-6C0B-4168-83C0-6EC4E9AF3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" name="Google Shape;69;p14">
            <a:extLst>
              <a:ext uri="{FF2B5EF4-FFF2-40B4-BE49-F238E27FC236}">
                <a16:creationId xmlns:a16="http://schemas.microsoft.com/office/drawing/2014/main" id="{790C009D-A37D-0341-884A-9E241FC57CB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7782" y="1587008"/>
            <a:ext cx="3631521" cy="3683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040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266C-0947-436F-A32E-45F9CFD0A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85" y="282866"/>
            <a:ext cx="8229600" cy="647102"/>
          </a:xfrm>
        </p:spPr>
        <p:txBody>
          <a:bodyPr>
            <a:noAutofit/>
          </a:bodyPr>
          <a:lstStyle/>
          <a:p>
            <a:r>
              <a:rPr lang="en-GB" sz="2400" dirty="0"/>
              <a:t>Performance: Acceptance and Momentum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DE9A-4FF4-461F-80E8-881C245F16D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2.5% resolution, with tails due to misassigned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fit and hit selection quality cuts will improve 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GEANT4 simulation plus simplified realistic reconstruction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6B343-0025-4941-A699-151C095296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9A7C-9ABC-4872-B10E-867600B45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EE62-C8F1-4183-85E5-53776477F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19A66F-0BC0-3549-B50A-8242C5657AE6}"/>
              </a:ext>
            </a:extLst>
          </p:cNvPr>
          <p:cNvSpPr txBox="1">
            <a:spLocks/>
          </p:cNvSpPr>
          <p:nvPr/>
        </p:nvSpPr>
        <p:spPr>
          <a:xfrm>
            <a:off x="388675" y="4690726"/>
            <a:ext cx="3958948" cy="1087290"/>
          </a:xfrm>
          <a:prstGeom prst="rect">
            <a:avLst/>
          </a:prstGeom>
        </p:spPr>
        <p:txBody>
          <a:bodyPr lIns="0" rIns="0">
            <a:normAutofit fontScale="700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Muons from neutrino interactions in ND-</a:t>
            </a:r>
            <a:r>
              <a:rPr lang="en-US" dirty="0" err="1"/>
              <a:t>LAr</a:t>
            </a:r>
            <a:endParaRPr lang="en-US" dirty="0"/>
          </a:p>
          <a:p>
            <a:r>
              <a:rPr lang="en-US" dirty="0"/>
              <a:t>Includes ND-</a:t>
            </a:r>
            <a:r>
              <a:rPr lang="en-US" dirty="0" err="1"/>
              <a:t>LAr</a:t>
            </a:r>
            <a:r>
              <a:rPr lang="en-US" dirty="0"/>
              <a:t>-contained muons</a:t>
            </a:r>
          </a:p>
          <a:p>
            <a:r>
              <a:rPr lang="en-US" dirty="0"/>
              <a:t>ND-</a:t>
            </a:r>
            <a:r>
              <a:rPr lang="en-US" dirty="0" err="1"/>
              <a:t>GAr</a:t>
            </a:r>
            <a:r>
              <a:rPr lang="en-US" dirty="0"/>
              <a:t>-Lite muons crossing first plane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85F327-1714-3B41-8E56-ECD04DEC4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891"/>
            <a:ext cx="4610613" cy="3130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3947F9-3C5B-1449-B319-5631DA29B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23" y="844826"/>
            <a:ext cx="4706292" cy="36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3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266C-0947-436F-A32E-45F9CFD0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Performance: Charge-sign Determination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7442A1-4F56-4E4E-9133-C3F8AB6FB6C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excellent capability to determine charge sign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6B343-0025-4941-A699-151C095296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9A7C-9ABC-4872-B10E-867600B45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EE62-C8F1-4183-85E5-53776477F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19A66F-0BC0-3549-B50A-8242C5657AE6}"/>
              </a:ext>
            </a:extLst>
          </p:cNvPr>
          <p:cNvSpPr txBox="1">
            <a:spLocks/>
          </p:cNvSpPr>
          <p:nvPr/>
        </p:nvSpPr>
        <p:spPr>
          <a:xfrm>
            <a:off x="388675" y="4690726"/>
            <a:ext cx="3958948" cy="108729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CA218A-69CD-7F43-BF7A-B46AB0AF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067" y="1932988"/>
            <a:ext cx="5208104" cy="40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02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266C-0947-436F-A32E-45F9CFD0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DE9A-4FF4-461F-80E8-881C245F16D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4168" y="1109620"/>
            <a:ext cx="6043008" cy="5070302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Increase efficiency/acceptance for low momentum muons by adjusting the scintillator plane spacing -- closer planes at the upstream end.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Adjusting the plane spacing will affect the momentum resolution, primarily by changing the lever arm available for measuring a track.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Some spacing configurations can make the efficiency or resolution better/worse for particular momentum ranges.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6B343-0025-4941-A699-151C095296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9A7C-9ABC-4872-B10E-867600B45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EE62-C8F1-4183-85E5-53776477F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3C0B88-BD09-5A4D-9129-BB120D305EBA}"/>
              </a:ext>
            </a:extLst>
          </p:cNvPr>
          <p:cNvGrpSpPr/>
          <p:nvPr/>
        </p:nvGrpSpPr>
        <p:grpSpPr>
          <a:xfrm>
            <a:off x="5770445" y="799800"/>
            <a:ext cx="2300850" cy="1582500"/>
            <a:chOff x="6264600" y="832950"/>
            <a:chExt cx="2300850" cy="1582500"/>
          </a:xfrm>
        </p:grpSpPr>
        <p:sp>
          <p:nvSpPr>
            <p:cNvPr id="8" name="Google Shape;77;p15">
              <a:extLst>
                <a:ext uri="{FF2B5EF4-FFF2-40B4-BE49-F238E27FC236}">
                  <a16:creationId xmlns:a16="http://schemas.microsoft.com/office/drawing/2014/main" id="{82E8B35E-8CAA-D644-A031-9B934AAE8DC4}"/>
                </a:ext>
              </a:extLst>
            </p:cNvPr>
            <p:cNvSpPr/>
            <p:nvPr/>
          </p:nvSpPr>
          <p:spPr>
            <a:xfrm>
              <a:off x="6982950" y="832950"/>
              <a:ext cx="1582500" cy="15825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78;p15">
              <a:extLst>
                <a:ext uri="{FF2B5EF4-FFF2-40B4-BE49-F238E27FC236}">
                  <a16:creationId xmlns:a16="http://schemas.microsoft.com/office/drawing/2014/main" id="{136C14EB-B2AD-5D4E-9F81-B794F886CEB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>
              <a:off x="7214702" y="1064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79;p15">
              <a:extLst>
                <a:ext uri="{FF2B5EF4-FFF2-40B4-BE49-F238E27FC236}">
                  <a16:creationId xmlns:a16="http://schemas.microsoft.com/office/drawing/2014/main" id="{1C873802-3852-B94D-BF27-930B9B04FDAD}"/>
                </a:ext>
              </a:extLst>
            </p:cNvPr>
            <p:cNvCxnSpPr/>
            <p:nvPr/>
          </p:nvCxnSpPr>
          <p:spPr>
            <a:xfrm>
              <a:off x="7325454" y="1064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80;p15">
              <a:extLst>
                <a:ext uri="{FF2B5EF4-FFF2-40B4-BE49-F238E27FC236}">
                  <a16:creationId xmlns:a16="http://schemas.microsoft.com/office/drawing/2014/main" id="{F5C76B7F-FC59-394F-A508-A73002DE5623}"/>
                </a:ext>
              </a:extLst>
            </p:cNvPr>
            <p:cNvCxnSpPr/>
            <p:nvPr/>
          </p:nvCxnSpPr>
          <p:spPr>
            <a:xfrm>
              <a:off x="7484795" y="1064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81;p15">
              <a:extLst>
                <a:ext uri="{FF2B5EF4-FFF2-40B4-BE49-F238E27FC236}">
                  <a16:creationId xmlns:a16="http://schemas.microsoft.com/office/drawing/2014/main" id="{1EF12E44-F956-164F-AF6E-AA65504BBE48}"/>
                </a:ext>
              </a:extLst>
            </p:cNvPr>
            <p:cNvCxnSpPr/>
            <p:nvPr/>
          </p:nvCxnSpPr>
          <p:spPr>
            <a:xfrm>
              <a:off x="7990584" y="1064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82;p15">
              <a:extLst>
                <a:ext uri="{FF2B5EF4-FFF2-40B4-BE49-F238E27FC236}">
                  <a16:creationId xmlns:a16="http://schemas.microsoft.com/office/drawing/2014/main" id="{8D1714BA-8AE2-4E40-82ED-5B38477E0034}"/>
                </a:ext>
              </a:extLst>
            </p:cNvPr>
            <p:cNvCxnSpPr/>
            <p:nvPr/>
          </p:nvCxnSpPr>
          <p:spPr>
            <a:xfrm>
              <a:off x="8323150" y="1064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89;p15">
              <a:extLst>
                <a:ext uri="{FF2B5EF4-FFF2-40B4-BE49-F238E27FC236}">
                  <a16:creationId xmlns:a16="http://schemas.microsoft.com/office/drawing/2014/main" id="{080CAF98-2495-2F41-9606-40CA84044491}"/>
                </a:ext>
              </a:extLst>
            </p:cNvPr>
            <p:cNvCxnSpPr/>
            <p:nvPr/>
          </p:nvCxnSpPr>
          <p:spPr>
            <a:xfrm>
              <a:off x="6264600" y="1547900"/>
              <a:ext cx="5865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51A99D-4513-154B-9E96-1DE6C51FE8E0}"/>
              </a:ext>
            </a:extLst>
          </p:cNvPr>
          <p:cNvGrpSpPr/>
          <p:nvPr/>
        </p:nvGrpSpPr>
        <p:grpSpPr>
          <a:xfrm>
            <a:off x="5700675" y="2663607"/>
            <a:ext cx="2300850" cy="1582500"/>
            <a:chOff x="6264600" y="2737950"/>
            <a:chExt cx="2300850" cy="1582500"/>
          </a:xfrm>
        </p:grpSpPr>
        <p:sp>
          <p:nvSpPr>
            <p:cNvPr id="14" name="Google Shape;83;p15">
              <a:extLst>
                <a:ext uri="{FF2B5EF4-FFF2-40B4-BE49-F238E27FC236}">
                  <a16:creationId xmlns:a16="http://schemas.microsoft.com/office/drawing/2014/main" id="{BB327ABE-ECE8-2A45-8121-24279C7E44F9}"/>
                </a:ext>
              </a:extLst>
            </p:cNvPr>
            <p:cNvSpPr/>
            <p:nvPr/>
          </p:nvSpPr>
          <p:spPr>
            <a:xfrm>
              <a:off x="6982950" y="2737950"/>
              <a:ext cx="1582500" cy="1582500"/>
            </a:xfrm>
            <a:prstGeom prst="ellipse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84;p15">
              <a:extLst>
                <a:ext uri="{FF2B5EF4-FFF2-40B4-BE49-F238E27FC236}">
                  <a16:creationId xmlns:a16="http://schemas.microsoft.com/office/drawing/2014/main" id="{F7F6A33C-9528-7648-B36E-CA8976F2DA09}"/>
                </a:ext>
              </a:extLst>
            </p:cNvPr>
            <p:cNvCxnSpPr>
              <a:stCxn id="14" idx="1"/>
            </p:cNvCxnSpPr>
            <p:nvPr/>
          </p:nvCxnSpPr>
          <p:spPr>
            <a:xfrm>
              <a:off x="7214702" y="2969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85;p15">
              <a:extLst>
                <a:ext uri="{FF2B5EF4-FFF2-40B4-BE49-F238E27FC236}">
                  <a16:creationId xmlns:a16="http://schemas.microsoft.com/office/drawing/2014/main" id="{3352687A-127E-DB4A-A688-EE95FBB7BC38}"/>
                </a:ext>
              </a:extLst>
            </p:cNvPr>
            <p:cNvCxnSpPr/>
            <p:nvPr/>
          </p:nvCxnSpPr>
          <p:spPr>
            <a:xfrm>
              <a:off x="7290902" y="2969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86;p15">
              <a:extLst>
                <a:ext uri="{FF2B5EF4-FFF2-40B4-BE49-F238E27FC236}">
                  <a16:creationId xmlns:a16="http://schemas.microsoft.com/office/drawing/2014/main" id="{C3DC3F71-F513-F941-9715-3FBF71049BFA}"/>
                </a:ext>
              </a:extLst>
            </p:cNvPr>
            <p:cNvCxnSpPr/>
            <p:nvPr/>
          </p:nvCxnSpPr>
          <p:spPr>
            <a:xfrm>
              <a:off x="7367102" y="2969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87;p15">
              <a:extLst>
                <a:ext uri="{FF2B5EF4-FFF2-40B4-BE49-F238E27FC236}">
                  <a16:creationId xmlns:a16="http://schemas.microsoft.com/office/drawing/2014/main" id="{D2C3531B-1714-144C-BEF1-E2324DA4A541}"/>
                </a:ext>
              </a:extLst>
            </p:cNvPr>
            <p:cNvCxnSpPr/>
            <p:nvPr/>
          </p:nvCxnSpPr>
          <p:spPr>
            <a:xfrm>
              <a:off x="8205302" y="2969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88;p15">
              <a:extLst>
                <a:ext uri="{FF2B5EF4-FFF2-40B4-BE49-F238E27FC236}">
                  <a16:creationId xmlns:a16="http://schemas.microsoft.com/office/drawing/2014/main" id="{FDB45EF1-C966-2542-98ED-C4D956A05A80}"/>
                </a:ext>
              </a:extLst>
            </p:cNvPr>
            <p:cNvCxnSpPr/>
            <p:nvPr/>
          </p:nvCxnSpPr>
          <p:spPr>
            <a:xfrm>
              <a:off x="8323150" y="2969702"/>
              <a:ext cx="0" cy="1119000"/>
            </a:xfrm>
            <a:prstGeom prst="straightConnector1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90;p15">
              <a:extLst>
                <a:ext uri="{FF2B5EF4-FFF2-40B4-BE49-F238E27FC236}">
                  <a16:creationId xmlns:a16="http://schemas.microsoft.com/office/drawing/2014/main" id="{5F46421D-8E02-1540-AC2B-51F555EC45C5}"/>
                </a:ext>
              </a:extLst>
            </p:cNvPr>
            <p:cNvCxnSpPr/>
            <p:nvPr/>
          </p:nvCxnSpPr>
          <p:spPr>
            <a:xfrm>
              <a:off x="6264600" y="3529100"/>
              <a:ext cx="586500" cy="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407BBD-42E9-0441-9328-C59E740228EC}"/>
              </a:ext>
            </a:extLst>
          </p:cNvPr>
          <p:cNvSpPr txBox="1"/>
          <p:nvPr/>
        </p:nvSpPr>
        <p:spPr>
          <a:xfrm>
            <a:off x="5493544" y="321469"/>
            <a:ext cx="145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Andrew Cudd</a:t>
            </a:r>
          </a:p>
        </p:txBody>
      </p:sp>
    </p:spTree>
    <p:extLst>
      <p:ext uri="{BB962C8B-B14F-4D97-AF65-F5344CB8AC3E}">
        <p14:creationId xmlns:p14="http://schemas.microsoft.com/office/powerpoint/2010/main" val="3364134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266C-0947-436F-A32E-45F9CFD0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DE9A-4FF4-461F-80E8-881C245F16D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Results from 2000 scintillator plane arrangements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dirty="0"/>
              <a:t>Efficiency and average momentum resolution for all “reconstructed” tracks. </a:t>
            </a:r>
          </a:p>
          <a:p>
            <a:pPr marL="0" lvl="0" indent="0">
              <a:spcAft>
                <a:spcPts val="120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6B343-0025-4941-A699-151C095296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9A7C-9ABC-4872-B10E-867600B45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EE62-C8F1-4183-85E5-53776477F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57F3FE-2723-314B-A602-545984F7D163}"/>
              </a:ext>
            </a:extLst>
          </p:cNvPr>
          <p:cNvSpPr txBox="1">
            <a:spLocks/>
          </p:cNvSpPr>
          <p:nvPr/>
        </p:nvSpPr>
        <p:spPr>
          <a:xfrm>
            <a:off x="333855" y="3223937"/>
            <a:ext cx="4238145" cy="241520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buNone/>
            </a:pPr>
            <a:r>
              <a:rPr lang="en-US" dirty="0"/>
              <a:t>Metrics are not ideal: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dirty="0"/>
              <a:t>Give a useful look at overall behavior of the plane spacing</a:t>
            </a:r>
          </a:p>
          <a:p>
            <a:pPr marL="0" indent="0">
              <a:spcAft>
                <a:spcPts val="1200"/>
              </a:spcAft>
              <a:buFont typeface="Arial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9" name="Google Shape;143;p20">
            <a:extLst>
              <a:ext uri="{FF2B5EF4-FFF2-40B4-BE49-F238E27FC236}">
                <a16:creationId xmlns:a16="http://schemas.microsoft.com/office/drawing/2014/main" id="{BFD3E9E7-2FBF-1B45-AA60-AA4060B40C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211" r="6020"/>
          <a:stretch/>
        </p:blipFill>
        <p:spPr>
          <a:xfrm>
            <a:off x="4329111" y="2384367"/>
            <a:ext cx="4737413" cy="358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5;p20">
            <a:extLst>
              <a:ext uri="{FF2B5EF4-FFF2-40B4-BE49-F238E27FC236}">
                <a16:creationId xmlns:a16="http://schemas.microsoft.com/office/drawing/2014/main" id="{A730605F-3CEE-6E47-8088-D0BE45028553}"/>
              </a:ext>
            </a:extLst>
          </p:cNvPr>
          <p:cNvSpPr txBox="1"/>
          <p:nvPr/>
        </p:nvSpPr>
        <p:spPr>
          <a:xfrm>
            <a:off x="4927298" y="3452215"/>
            <a:ext cx="63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Nominal</a:t>
            </a:r>
            <a:endParaRPr sz="800" dirty="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24347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266C-0947-436F-A32E-45F9CFD0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DE9A-4FF4-461F-80E8-881C245F16D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Work in progress!</a:t>
            </a:r>
          </a:p>
          <a:p>
            <a:r>
              <a:rPr lang="en-GB" dirty="0"/>
              <a:t>Aim for improved efficiency with minimal degradation in momentum resolution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6B343-0025-4941-A699-151C095296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25-Feb-2021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E9A7C-9ABC-4872-B10E-867600B45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ND-GAr-Lite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0EE62-C8F1-4183-85E5-53776477F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A3BD37-7E7C-5A4F-BBD4-2B66DE20D0F1}"/>
              </a:ext>
            </a:extLst>
          </p:cNvPr>
          <p:cNvGrpSpPr/>
          <p:nvPr/>
        </p:nvGrpSpPr>
        <p:grpSpPr>
          <a:xfrm>
            <a:off x="166260" y="2700338"/>
            <a:ext cx="4491465" cy="3399140"/>
            <a:chOff x="4454281" y="1797470"/>
            <a:chExt cx="4689719" cy="3297299"/>
          </a:xfrm>
        </p:grpSpPr>
        <p:pic>
          <p:nvPicPr>
            <p:cNvPr id="10" name="Google Shape;166;p22">
              <a:extLst>
                <a:ext uri="{FF2B5EF4-FFF2-40B4-BE49-F238E27FC236}">
                  <a16:creationId xmlns:a16="http://schemas.microsoft.com/office/drawing/2014/main" id="{F4CD968D-865D-1D4B-A7E7-1B11A1FE6C5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3418"/>
            <a:stretch/>
          </p:blipFill>
          <p:spPr>
            <a:xfrm>
              <a:off x="4454281" y="1797470"/>
              <a:ext cx="4689719" cy="3297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68;p22">
              <a:extLst>
                <a:ext uri="{FF2B5EF4-FFF2-40B4-BE49-F238E27FC236}">
                  <a16:creationId xmlns:a16="http://schemas.microsoft.com/office/drawing/2014/main" id="{8FF0B42B-A345-3F4E-B29E-5FA06CBFB95E}"/>
                </a:ext>
              </a:extLst>
            </p:cNvPr>
            <p:cNvSpPr txBox="1"/>
            <p:nvPr/>
          </p:nvSpPr>
          <p:spPr>
            <a:xfrm>
              <a:off x="7174804" y="3863462"/>
              <a:ext cx="1611387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0000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Nominal</a:t>
              </a:r>
              <a:endParaRPr b="1" dirty="0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99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Random</a:t>
              </a:r>
              <a:endParaRPr b="1" dirty="0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AE960C2-60CA-A341-BDC9-97056BCE5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51" y="2799463"/>
            <a:ext cx="4649149" cy="3144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50AE3-B327-1449-B23A-C49C62D0FD75}"/>
              </a:ext>
            </a:extLst>
          </p:cNvPr>
          <p:cNvSpPr txBox="1"/>
          <p:nvPr/>
        </p:nvSpPr>
        <p:spPr>
          <a:xfrm>
            <a:off x="6272212" y="4371531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Nominal (5 planes)</a:t>
            </a:r>
          </a:p>
          <a:p>
            <a:r>
              <a:rPr lang="en-US" dirty="0">
                <a:solidFill>
                  <a:srgbClr val="F37C23"/>
                </a:solidFill>
              </a:rPr>
              <a:t>Random (5 planes)</a:t>
            </a:r>
          </a:p>
          <a:p>
            <a:r>
              <a:rPr lang="en-US" dirty="0"/>
              <a:t>Random (6 planes)</a:t>
            </a:r>
          </a:p>
        </p:txBody>
      </p:sp>
    </p:spTree>
    <p:extLst>
      <p:ext uri="{BB962C8B-B14F-4D97-AF65-F5344CB8AC3E}">
        <p14:creationId xmlns:p14="http://schemas.microsoft.com/office/powerpoint/2010/main" val="2262454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A09B-09FF-9D42-AA66-9612E1ADC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4" y="289192"/>
            <a:ext cx="8229600" cy="647102"/>
          </a:xfrm>
        </p:spPr>
        <p:txBody>
          <a:bodyPr/>
          <a:lstStyle/>
          <a:p>
            <a:r>
              <a:rPr lang="en-US" dirty="0"/>
              <a:t>ND-</a:t>
            </a:r>
            <a:r>
              <a:rPr lang="en-US" dirty="0" err="1"/>
              <a:t>GAr</a:t>
            </a:r>
            <a:r>
              <a:rPr lang="en-US" dirty="0"/>
              <a:t> lite &amp; ND-LAr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384B-9E2D-B142-93A2-EEB27B94E4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B2BCA-E55E-8047-ACA3-C8826ABF9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02FD8-D87B-B64F-AA3B-DCD849394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7" descr="Chart, timeline&#10;&#10;Description automatically generated">
            <a:extLst>
              <a:ext uri="{FF2B5EF4-FFF2-40B4-BE49-F238E27FC236}">
                <a16:creationId xmlns:a16="http://schemas.microsoft.com/office/drawing/2014/main" id="{490D6FE2-5E8F-AF49-A921-5E36F2092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98" y="1207770"/>
            <a:ext cx="6801218" cy="507030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0F0CCA-2DC2-5D40-8FFF-9A96B05E0988}"/>
              </a:ext>
            </a:extLst>
          </p:cNvPr>
          <p:cNvCxnSpPr>
            <a:cxnSpLocks/>
          </p:cNvCxnSpPr>
          <p:nvPr/>
        </p:nvCxnSpPr>
        <p:spPr>
          <a:xfrm>
            <a:off x="5406876" y="2611782"/>
            <a:ext cx="0" cy="2089614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10ED5E-5692-DB4B-B1CB-638E9BA57126}"/>
              </a:ext>
            </a:extLst>
          </p:cNvPr>
          <p:cNvSpPr txBox="1"/>
          <p:nvPr/>
        </p:nvSpPr>
        <p:spPr>
          <a:xfrm>
            <a:off x="0" y="5327064"/>
            <a:ext cx="2476191" cy="646331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Additional instrumented</a:t>
            </a:r>
          </a:p>
          <a:p>
            <a:r>
              <a:rPr lang="en-US" dirty="0"/>
              <a:t>plane?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859ABF-3B77-CA49-9C20-78E6D5BD4E61}"/>
              </a:ext>
            </a:extLst>
          </p:cNvPr>
          <p:cNvCxnSpPr/>
          <p:nvPr/>
        </p:nvCxnSpPr>
        <p:spPr>
          <a:xfrm flipV="1">
            <a:off x="2476191" y="4028536"/>
            <a:ext cx="2930685" cy="162169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463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B1FF0-BDA5-2044-A8A0-62047AF8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14" y="149755"/>
            <a:ext cx="8943975" cy="647102"/>
          </a:xfrm>
        </p:spPr>
        <p:txBody>
          <a:bodyPr>
            <a:normAutofit fontScale="90000"/>
          </a:bodyPr>
          <a:lstStyle/>
          <a:p>
            <a:r>
              <a:rPr lang="en-US" dirty="0"/>
              <a:t>Overarching ND Requirements &amp; ND-</a:t>
            </a:r>
            <a:r>
              <a:rPr lang="en-US" dirty="0" err="1"/>
              <a:t>GAr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E4A024-6357-4742-8A1C-6184B36F58B5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45610" y="1150575"/>
            <a:ext cx="8922279" cy="42500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86F15-C4F5-3743-9710-3524BFE6B3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46A5D-11E3-8340-A7DD-3B066E507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97182-1444-FF49-A0F0-79A57757E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AC9DBC-684A-8B43-9BE5-7A64EE351F22}"/>
              </a:ext>
            </a:extLst>
          </p:cNvPr>
          <p:cNvSpPr/>
          <p:nvPr/>
        </p:nvSpPr>
        <p:spPr>
          <a:xfrm>
            <a:off x="221456" y="2343150"/>
            <a:ext cx="8846433" cy="19716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6BE212-6B8E-0E4D-976C-1868B372C964}"/>
              </a:ext>
            </a:extLst>
          </p:cNvPr>
          <p:cNvSpPr/>
          <p:nvPr/>
        </p:nvSpPr>
        <p:spPr>
          <a:xfrm>
            <a:off x="183532" y="4776356"/>
            <a:ext cx="8846433" cy="545738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4447F7-F527-3A46-AB2B-DED39ACF5537}"/>
              </a:ext>
            </a:extLst>
          </p:cNvPr>
          <p:cNvSpPr/>
          <p:nvPr/>
        </p:nvSpPr>
        <p:spPr>
          <a:xfrm>
            <a:off x="1411357" y="5655364"/>
            <a:ext cx="620486" cy="288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D8BE76-7CEA-9A44-AFB4-D42E005C295C}"/>
              </a:ext>
            </a:extLst>
          </p:cNvPr>
          <p:cNvSpPr txBox="1"/>
          <p:nvPr/>
        </p:nvSpPr>
        <p:spPr>
          <a:xfrm>
            <a:off x="2114240" y="5631119"/>
            <a:ext cx="176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MPD contributes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F5AF1F-1AE5-BA4B-B6E4-3965BD15EF60}"/>
              </a:ext>
            </a:extLst>
          </p:cNvPr>
          <p:cNvSpPr/>
          <p:nvPr/>
        </p:nvSpPr>
        <p:spPr>
          <a:xfrm>
            <a:off x="4432147" y="5695423"/>
            <a:ext cx="830913" cy="305028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35655-7D72-1D43-8D33-959E00C897B5}"/>
              </a:ext>
            </a:extLst>
          </p:cNvPr>
          <p:cNvSpPr txBox="1"/>
          <p:nvPr/>
        </p:nvSpPr>
        <p:spPr>
          <a:xfrm>
            <a:off x="5418718" y="5663271"/>
            <a:ext cx="250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MPD meets requirement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4A546-F9BE-7645-BA38-83973DB705FF}"/>
              </a:ext>
            </a:extLst>
          </p:cNvPr>
          <p:cNvSpPr txBox="1"/>
          <p:nvPr/>
        </p:nvSpPr>
        <p:spPr>
          <a:xfrm>
            <a:off x="2667942" y="722274"/>
            <a:ext cx="338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Unchanged from last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22569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E4D1-8BB9-9545-80CC-4209CA5D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7F099-7FDF-0A4B-AF7D-9109BDDB570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Technically limited estimate but does include detailed schedule input from external projects that have similar components</a:t>
            </a:r>
          </a:p>
          <a:p>
            <a:pPr lvl="1"/>
            <a:r>
              <a:rPr lang="en-US" dirty="0"/>
              <a:t>Magnet system</a:t>
            </a:r>
          </a:p>
          <a:p>
            <a:pPr lvl="2"/>
            <a:r>
              <a:rPr lang="en-US" dirty="0"/>
              <a:t>Genoa group (</a:t>
            </a:r>
            <a:r>
              <a:rPr lang="en-US" dirty="0" err="1"/>
              <a:t>Bersani</a:t>
            </a:r>
            <a:r>
              <a:rPr lang="en-US" dirty="0"/>
              <a:t>, </a:t>
            </a:r>
            <a:r>
              <a:rPr lang="en-US" dirty="0" err="1"/>
              <a:t>Fabbricatore</a:t>
            </a:r>
            <a:r>
              <a:rPr lang="en-US" dirty="0"/>
              <a:t>) met with ASG management:</a:t>
            </a:r>
          </a:p>
          <a:p>
            <a:pPr lvl="3"/>
            <a:r>
              <a:rPr lang="en-US" dirty="0"/>
              <a:t>Sergio Frattini – Managing Director</a:t>
            </a:r>
          </a:p>
          <a:p>
            <a:pPr lvl="3"/>
            <a:r>
              <a:rPr lang="en-US" dirty="0"/>
              <a:t>Antonio </a:t>
            </a:r>
            <a:r>
              <a:rPr lang="en-US" dirty="0" err="1"/>
              <a:t>Pellecchia</a:t>
            </a:r>
            <a:r>
              <a:rPr lang="en-US" dirty="0"/>
              <a:t> - Commercial Manager Magnets &amp; Systems unit</a:t>
            </a:r>
          </a:p>
          <a:p>
            <a:pPr lvl="3"/>
            <a:r>
              <a:rPr lang="en-US" dirty="0"/>
              <a:t>Giovanni Grasso - Business Development Manager, MgB</a:t>
            </a:r>
            <a:r>
              <a:rPr lang="en-US" baseline="-25000" dirty="0"/>
              <a:t>2</a:t>
            </a:r>
            <a:r>
              <a:rPr lang="en-US" dirty="0"/>
              <a:t> wire unit</a:t>
            </a:r>
          </a:p>
          <a:p>
            <a:pPr lvl="3"/>
            <a:r>
              <a:rPr lang="en-US" dirty="0"/>
              <a:t>Daniele </a:t>
            </a:r>
            <a:r>
              <a:rPr lang="en-US" dirty="0" err="1"/>
              <a:t>Magrassi</a:t>
            </a:r>
            <a:r>
              <a:rPr lang="en-US" dirty="0"/>
              <a:t> - Engineering and R&amp;D Manager, Columbus MgB2 unit</a:t>
            </a:r>
          </a:p>
          <a:p>
            <a:pPr lvl="2"/>
            <a:r>
              <a:rPr lang="en-US" dirty="0"/>
              <a:t>Input based  on completed magnet for MPD experiment at NICA heavy-ion accelerator at JINR </a:t>
            </a:r>
          </a:p>
          <a:p>
            <a:pPr lvl="1"/>
            <a:r>
              <a:rPr lang="en-US" dirty="0"/>
              <a:t>Tracking system</a:t>
            </a:r>
          </a:p>
          <a:p>
            <a:pPr lvl="2"/>
            <a:r>
              <a:rPr lang="en-US" dirty="0"/>
              <a:t>Obtained “as-built” estimates from Craig Dukes (Mu2e Cosmic-ray Veto L2 manager)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A09B6-EB21-0547-8987-682E9CBADE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D13ED-DDD8-8440-AD97-36B7FD82B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CEA9B-7975-F047-89E4-D995A4053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69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C34E-936B-E24A-A960-1A497C8F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8" y="190799"/>
            <a:ext cx="8229600" cy="647102"/>
          </a:xfrm>
        </p:spPr>
        <p:txBody>
          <a:bodyPr/>
          <a:lstStyle/>
          <a:p>
            <a:r>
              <a:rPr lang="en-US" dirty="0"/>
              <a:t>ND-</a:t>
            </a:r>
            <a:r>
              <a:rPr lang="en-US" dirty="0" err="1"/>
              <a:t>GAr</a:t>
            </a:r>
            <a:r>
              <a:rPr lang="en-US" dirty="0"/>
              <a:t> lite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ADCDC-A015-8141-9089-D12F014F73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8D97-057E-1044-86BD-24E0BC0BD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102D-C7AA-434D-BD35-94DBD8996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44C8B-BA95-9048-AA77-672170DA7511}"/>
              </a:ext>
            </a:extLst>
          </p:cNvPr>
          <p:cNvSpPr txBox="1"/>
          <p:nvPr/>
        </p:nvSpPr>
        <p:spPr>
          <a:xfrm>
            <a:off x="4572000" y="5731966"/>
            <a:ext cx="4126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Preliminary, technically limited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66D00F-D0E0-D147-BCC3-E2867750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" y="1147069"/>
            <a:ext cx="9066118" cy="460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02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BC776-44A5-1041-BFAC-BE0CDA6F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Participating Institutions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AF5C2D-C69D-C944-9A28-556AE4407E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2B5FB-5178-974A-9383-5B2BF7A17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7BF44-8B50-7C49-B02E-4BCB627C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220F3-82D1-A043-A60D-5B44CB1B0BD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1" y="1110255"/>
            <a:ext cx="3990750" cy="5039577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2000" dirty="0"/>
              <a:t>Georgia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The Georgian Technical University</a:t>
            </a:r>
          </a:p>
          <a:p>
            <a:pPr>
              <a:spcBef>
                <a:spcPts val="500"/>
              </a:spcBef>
            </a:pPr>
            <a:r>
              <a:rPr lang="en-US" sz="2000" dirty="0"/>
              <a:t>Germany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DESY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University of Mainz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MPI, Munich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RWTH-Aachen</a:t>
            </a:r>
          </a:p>
          <a:p>
            <a:pPr>
              <a:spcBef>
                <a:spcPts val="500"/>
              </a:spcBef>
            </a:pPr>
            <a:r>
              <a:rPr lang="en-US" sz="2000" dirty="0"/>
              <a:t>India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Bhabha Atomic Research Center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Tata Institute for Fundament Research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University team forming</a:t>
            </a:r>
          </a:p>
          <a:p>
            <a:pPr lvl="0">
              <a:spcBef>
                <a:spcPts val="500"/>
              </a:spcBef>
            </a:pPr>
            <a:r>
              <a:rPr lang="en-US" sz="2000" dirty="0"/>
              <a:t>Italy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INFN, University of Genoa</a:t>
            </a:r>
          </a:p>
          <a:p>
            <a:pPr>
              <a:spcBef>
                <a:spcPts val="500"/>
              </a:spcBef>
            </a:pPr>
            <a:endParaRPr lang="en-US" sz="2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DDBE4-FFC9-5D42-B293-1CD66A48A25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96050" y="1114231"/>
            <a:ext cx="3990750" cy="5031626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2000" dirty="0"/>
              <a:t>Poland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University of Warsaw</a:t>
            </a:r>
          </a:p>
          <a:p>
            <a:pPr>
              <a:spcBef>
                <a:spcPts val="500"/>
              </a:spcBef>
            </a:pPr>
            <a:r>
              <a:rPr lang="en-US" sz="2000" dirty="0"/>
              <a:t>Spain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Santiago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Valencia</a:t>
            </a:r>
          </a:p>
          <a:p>
            <a:pPr>
              <a:spcBef>
                <a:spcPts val="500"/>
              </a:spcBef>
            </a:pPr>
            <a:r>
              <a:rPr lang="en-US" sz="2000" dirty="0"/>
              <a:t>UK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STFC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Imperial College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Queen Mary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Royal Holloway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University College London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University of Oxford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University of Edinburgh</a:t>
            </a:r>
          </a:p>
          <a:p>
            <a:pPr lvl="1">
              <a:spcBef>
                <a:spcPts val="500"/>
              </a:spcBef>
            </a:pPr>
            <a:r>
              <a:rPr lang="en-US" sz="1800" dirty="0"/>
              <a:t>University of London</a:t>
            </a:r>
          </a:p>
          <a:p>
            <a:pPr>
              <a:spcBef>
                <a:spcPts val="500"/>
              </a:spcBef>
            </a:pPr>
            <a:r>
              <a:rPr lang="en-US" sz="2000" dirty="0"/>
              <a:t>US (next page)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017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E8CFA-C3A4-DA49-802B-3075D314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Institutions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55C95-378F-214F-9B39-6AC999F4BD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E00A4-60D2-E94B-AA30-E72808127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ND-GAr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20823-5B19-6844-B050-C4A81C24B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D973C-E4E5-EE42-B4A5-69D39989FF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791688" y="1309062"/>
            <a:ext cx="3990750" cy="4301325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dirty="0"/>
              <a:t>Univ. of Mississippi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Pittsburgh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Rochester</a:t>
            </a:r>
          </a:p>
          <a:p>
            <a:pPr>
              <a:spcBef>
                <a:spcPts val="500"/>
              </a:spcBef>
            </a:pPr>
            <a:r>
              <a:rPr lang="en-US" dirty="0"/>
              <a:t>Rutgers Univ.</a:t>
            </a:r>
          </a:p>
          <a:p>
            <a:pPr>
              <a:spcBef>
                <a:spcPts val="500"/>
              </a:spcBef>
            </a:pPr>
            <a:r>
              <a:rPr lang="en-US" dirty="0"/>
              <a:t>SLAC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Texas, Arlington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Wisconsin, Madison</a:t>
            </a:r>
          </a:p>
          <a:p>
            <a:pPr>
              <a:spcBef>
                <a:spcPts val="500"/>
              </a:spcBef>
            </a:pPr>
            <a:r>
              <a:rPr lang="en-US" dirty="0"/>
              <a:t>Wichita State</a:t>
            </a:r>
          </a:p>
          <a:p>
            <a:pPr>
              <a:spcBef>
                <a:spcPts val="500"/>
              </a:spcBef>
            </a:pPr>
            <a:r>
              <a:rPr lang="en-US" dirty="0"/>
              <a:t>William and Mary</a:t>
            </a:r>
          </a:p>
          <a:p>
            <a:pPr>
              <a:spcBef>
                <a:spcPts val="500"/>
              </a:spcBef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CD7705-E2F9-1C4B-BF8A-A9AB06DF653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61564" y="1309062"/>
            <a:ext cx="3990750" cy="4666475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dirty="0"/>
              <a:t>Abilene Christian Univ.</a:t>
            </a:r>
          </a:p>
          <a:p>
            <a:pPr>
              <a:spcBef>
                <a:spcPts val="500"/>
              </a:spcBef>
            </a:pPr>
            <a:r>
              <a:rPr lang="en-US" dirty="0"/>
              <a:t>ANL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CA, Santa Barbara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Colorado</a:t>
            </a:r>
          </a:p>
          <a:p>
            <a:pPr>
              <a:spcBef>
                <a:spcPts val="500"/>
              </a:spcBef>
            </a:pPr>
            <a:r>
              <a:rPr lang="en-US" dirty="0"/>
              <a:t>Fermilab</a:t>
            </a:r>
          </a:p>
          <a:p>
            <a:pPr>
              <a:spcBef>
                <a:spcPts val="500"/>
              </a:spcBef>
            </a:pPr>
            <a:r>
              <a:rPr lang="en-US" dirty="0"/>
              <a:t>Indiana Univ.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Iowa</a:t>
            </a:r>
          </a:p>
          <a:p>
            <a:pPr>
              <a:spcBef>
                <a:spcPts val="500"/>
              </a:spcBef>
            </a:pPr>
            <a:r>
              <a:rPr lang="en-US" dirty="0"/>
              <a:t>LBNL</a:t>
            </a:r>
          </a:p>
          <a:p>
            <a:pPr>
              <a:spcBef>
                <a:spcPts val="500"/>
              </a:spcBef>
            </a:pPr>
            <a:r>
              <a:rPr lang="en-US" dirty="0"/>
              <a:t>Univ. of Minnesota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73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E98A-E558-404F-A171-8F7CA711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EF639-5B64-6644-AAC7-C78A49E5A88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6255" y="1207770"/>
            <a:ext cx="8788819" cy="5070302"/>
          </a:xfrm>
        </p:spPr>
        <p:txBody>
          <a:bodyPr>
            <a:normAutofit fontScale="92500" lnSpcReduction="20000"/>
          </a:bodyPr>
          <a:lstStyle/>
          <a:p>
            <a:endParaRPr lang="en-US" sz="3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70B59-1CBE-3C4E-8EF0-E08719BCF0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BDBC-7230-254C-8B70-95F41201B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7A7E6-5593-1B44-9E82-0D0AEA4E0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79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38062-625D-DC40-AC02-D0EA16DC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56" y="2665018"/>
            <a:ext cx="8218488" cy="1143000"/>
          </a:xfrm>
        </p:spPr>
        <p:txBody>
          <a:bodyPr/>
          <a:lstStyle/>
          <a:p>
            <a:pPr algn="ctr"/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179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7D94-D796-F443-93BA-54711890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2" y="49632"/>
            <a:ext cx="8229600" cy="647102"/>
          </a:xfrm>
        </p:spPr>
        <p:txBody>
          <a:bodyPr>
            <a:normAutofit/>
          </a:bodyPr>
          <a:lstStyle/>
          <a:p>
            <a:r>
              <a:rPr lang="en-US" sz="3600" dirty="0"/>
              <a:t>ND-</a:t>
            </a:r>
            <a:r>
              <a:rPr lang="en-US" sz="3600" dirty="0" err="1"/>
              <a:t>GAr’s</a:t>
            </a:r>
            <a:r>
              <a:rPr lang="en-US" sz="3600" dirty="0"/>
              <a:t> strengths: 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41B90-FD51-954F-B1C4-40C059E9F9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8893" y="723699"/>
            <a:ext cx="4689227" cy="52171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Case study: Genie, </a:t>
            </a:r>
            <a:r>
              <a:rPr lang="en-US" dirty="0" err="1"/>
              <a:t>NuWRO</a:t>
            </a:r>
            <a:r>
              <a:rPr lang="en-US" dirty="0"/>
              <a:t> differ greatly in pion production channels </a:t>
            </a:r>
          </a:p>
          <a:p>
            <a:pPr lvl="1"/>
            <a:r>
              <a:rPr lang="en-US" dirty="0"/>
              <a:t>Genie model fit to </a:t>
            </a:r>
            <a:r>
              <a:rPr lang="en-US" dirty="0" err="1"/>
              <a:t>NuWRO</a:t>
            </a:r>
            <a:r>
              <a:rPr lang="en-US" dirty="0"/>
              <a:t> “fake” data leads to enormous biases in extracting 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baseline="-25000" dirty="0" err="1"/>
              <a:t>CP</a:t>
            </a:r>
            <a:r>
              <a:rPr lang="en-US" dirty="0"/>
              <a:t>.  Case study of unknown, unknowns.</a:t>
            </a:r>
          </a:p>
          <a:p>
            <a:r>
              <a:rPr lang="en-US" dirty="0"/>
              <a:t>ND-LAr will to some extent be able to measure/correct such a discrepancy inclusively in accordance with capabilities at FD.  Issues:</a:t>
            </a:r>
          </a:p>
          <a:p>
            <a:pPr lvl="1"/>
            <a:r>
              <a:rPr lang="en-US" dirty="0"/>
              <a:t>Secondary interaction effects and thresholds</a:t>
            </a:r>
          </a:p>
          <a:p>
            <a:pPr lvl="1"/>
            <a:r>
              <a:rPr lang="en-US" dirty="0"/>
              <a:t> Non-trivial acceptance corrections</a:t>
            </a:r>
          </a:p>
          <a:p>
            <a:r>
              <a:rPr lang="en-US" dirty="0"/>
              <a:t>ND-</a:t>
            </a:r>
            <a:r>
              <a:rPr lang="en-US" dirty="0" err="1"/>
              <a:t>GAr</a:t>
            </a:r>
            <a:r>
              <a:rPr lang="en-US" dirty="0"/>
              <a:t> can perform detailed  channel decomposition and correction with cleanly separate the channels</a:t>
            </a:r>
          </a:p>
          <a:p>
            <a:pPr lvl="1"/>
            <a:r>
              <a:rPr lang="en-US" i="1" dirty="0"/>
              <a:t>The precision tracking capability of the HPgTPC allows ND-</a:t>
            </a:r>
            <a:r>
              <a:rPr lang="en-US" i="1" dirty="0" err="1"/>
              <a:t>GAr</a:t>
            </a:r>
            <a:r>
              <a:rPr lang="en-US" i="1" dirty="0"/>
              <a:t> to accurately identify and separate final states in neutrino interactions. Measuring various kinematic distributions for these exclusive final states allows deficiencies with the interaction model to be identified and fixed.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8B057-AD67-BA4A-B0A0-AA29F6570C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360E0-5AE9-8A4F-A959-09DCFABFF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1D112-4AEB-E142-995D-95649048E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77AB5-EC4D-7349-8C8D-A283B9E1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538" y="3556037"/>
            <a:ext cx="3516201" cy="2594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A44EA-F581-1F46-B149-09972E43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88" y="619069"/>
            <a:ext cx="3386151" cy="307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587FFB-64A7-164A-9103-03822E5C3B22}"/>
              </a:ext>
            </a:extLst>
          </p:cNvPr>
          <p:cNvSpPr txBox="1"/>
          <p:nvPr/>
        </p:nvSpPr>
        <p:spPr>
          <a:xfrm>
            <a:off x="7882528" y="101379"/>
            <a:ext cx="11031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Seb</a:t>
            </a:r>
            <a:r>
              <a:rPr lang="en-US" dirty="0">
                <a:solidFill>
                  <a:srgbClr val="0432FF"/>
                </a:solidFill>
              </a:rPr>
              <a:t> Jones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5C164-B172-A040-8DCA-52DBD0CAA5AF}"/>
              </a:ext>
            </a:extLst>
          </p:cNvPr>
          <p:cNvSpPr txBox="1"/>
          <p:nvPr/>
        </p:nvSpPr>
        <p:spPr>
          <a:xfrm>
            <a:off x="68893" y="5934246"/>
            <a:ext cx="6745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</a:rPr>
              <a:t>102. I am puzzled by this whole procedure.  What is this intended to show? If you just wanted to show that GENIE and </a:t>
            </a:r>
            <a:r>
              <a:rPr lang="en-US" sz="1000" dirty="0" err="1">
                <a:solidFill>
                  <a:srgbClr val="0432FF"/>
                </a:solidFill>
              </a:rPr>
              <a:t>NuWro</a:t>
            </a:r>
            <a:r>
              <a:rPr lang="en-US" sz="1000" dirty="0">
                <a:solidFill>
                  <a:srgbClr val="0432FF"/>
                </a:solidFill>
              </a:rPr>
              <a:t> </a:t>
            </a:r>
          </a:p>
          <a:p>
            <a:r>
              <a:rPr lang="en-US" sz="1000" dirty="0">
                <a:solidFill>
                  <a:srgbClr val="0432FF"/>
                </a:solidFill>
              </a:rPr>
              <a:t>give different results, you wouldn't need to reweight one to look like the other, would you?  </a:t>
            </a:r>
          </a:p>
        </p:txBody>
      </p:sp>
    </p:spTree>
    <p:extLst>
      <p:ext uri="{BB962C8B-B14F-4D97-AF65-F5344CB8AC3E}">
        <p14:creationId xmlns:p14="http://schemas.microsoft.com/office/powerpoint/2010/main" val="2129806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1216-DDE7-4746-8500-9A3386E3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Helvetica" pitchFamily="2" charset="0"/>
              </a:rPr>
              <a:t>Muons from </a:t>
            </a:r>
            <a:r>
              <a:rPr lang="en-US" sz="2800" dirty="0" err="1">
                <a:latin typeface="Symbol" pitchFamily="2" charset="2"/>
              </a:rPr>
              <a:t>n</a:t>
            </a:r>
            <a:r>
              <a:rPr lang="en-US" sz="2800" baseline="-25000" dirty="0" err="1">
                <a:latin typeface="Symbol" pitchFamily="2" charset="2"/>
              </a:rPr>
              <a:t>m</a:t>
            </a:r>
            <a:r>
              <a:rPr lang="en-US" sz="2800" dirty="0" err="1"/>
              <a:t>CC</a:t>
            </a:r>
            <a:r>
              <a:rPr lang="en-US" sz="2800" dirty="0"/>
              <a:t> events in gas (LBNF beam)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389B49-BE56-C645-A2D8-E2276A83B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AE4DBF-76D1-0747-9E62-302A172263B6}"/>
              </a:ext>
            </a:extLst>
          </p:cNvPr>
          <p:cNvSpPr/>
          <p:nvPr/>
        </p:nvSpPr>
        <p:spPr>
          <a:xfrm>
            <a:off x="2497008" y="958159"/>
            <a:ext cx="1592760" cy="30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36CF9F-49B1-7446-BFC3-54704BB4F250}"/>
              </a:ext>
            </a:extLst>
          </p:cNvPr>
          <p:cNvSpPr txBox="1">
            <a:spLocks/>
          </p:cNvSpPr>
          <p:nvPr/>
        </p:nvSpPr>
        <p:spPr>
          <a:xfrm>
            <a:off x="6460066" y="1818851"/>
            <a:ext cx="2540002" cy="4208844"/>
          </a:xfrm>
          <a:prstGeom prst="rect">
            <a:avLst/>
          </a:prstGeom>
        </p:spPr>
        <p:txBody>
          <a:bodyPr lIns="0" rIns="0">
            <a:normAutofit fontScale="77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Correct hits assigned to track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Pattern </a:t>
            </a:r>
            <a:r>
              <a:rPr lang="en-US" dirty="0" err="1">
                <a:solidFill>
                  <a:srgbClr val="FF0000"/>
                </a:solidFill>
              </a:rPr>
              <a:t>reco</a:t>
            </a:r>
            <a:r>
              <a:rPr lang="en-US" dirty="0">
                <a:solidFill>
                  <a:srgbClr val="FF0000"/>
                </a:solidFill>
              </a:rPr>
              <a:t> in development</a:t>
            </a:r>
          </a:p>
          <a:p>
            <a:r>
              <a:rPr lang="en-US" dirty="0">
                <a:solidFill>
                  <a:srgbClr val="FF0000"/>
                </a:solidFill>
              </a:rPr>
              <a:t>No noise</a:t>
            </a:r>
          </a:p>
          <a:p>
            <a:r>
              <a:rPr lang="en-US" dirty="0">
                <a:solidFill>
                  <a:srgbClr val="0432FF"/>
                </a:solidFill>
              </a:rPr>
              <a:t>Full pad response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Drift/Diffusion simulated</a:t>
            </a:r>
          </a:p>
          <a:p>
            <a:r>
              <a:rPr lang="en-US" dirty="0">
                <a:solidFill>
                  <a:srgbClr val="FF0000"/>
                </a:solidFill>
              </a:rPr>
              <a:t>Point resolution needs optimization</a:t>
            </a:r>
          </a:p>
          <a:p>
            <a:r>
              <a:rPr lang="en-US" dirty="0">
                <a:solidFill>
                  <a:srgbClr val="FF0000"/>
                </a:solidFill>
              </a:rPr>
              <a:t>Kalman fit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Needs optimization</a:t>
            </a:r>
          </a:p>
          <a:p>
            <a:r>
              <a:rPr lang="en-US" dirty="0">
                <a:solidFill>
                  <a:srgbClr val="0432FF"/>
                </a:solidFill>
              </a:rPr>
              <a:t>Track stitching across cathode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E181A-255C-7642-A4F1-DC4231CBE123}"/>
              </a:ext>
            </a:extLst>
          </p:cNvPr>
          <p:cNvSpPr txBox="1"/>
          <p:nvPr/>
        </p:nvSpPr>
        <p:spPr>
          <a:xfrm>
            <a:off x="7146235" y="1109620"/>
            <a:ext cx="10570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Tom Junk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90C89F-EEB4-B44F-9E76-2F70830A22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6BF050-4341-0D4C-91D4-9E394BD40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B910C9D-92A5-7F4E-AE04-F6B720378104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919487" y="511311"/>
            <a:ext cx="4528243" cy="5705587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B6DE29-D9DC-0942-BD00-F462ADDB74A4}"/>
              </a:ext>
            </a:extLst>
          </p:cNvPr>
          <p:cNvSpPr/>
          <p:nvPr/>
        </p:nvSpPr>
        <p:spPr>
          <a:xfrm>
            <a:off x="3811112" y="2095778"/>
            <a:ext cx="2168584" cy="193559"/>
          </a:xfrm>
          <a:prstGeom prst="rect">
            <a:avLst/>
          </a:prstGeom>
          <a:noFill/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55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E740-2841-6B42-AB0E-6740FF9B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43" y="343368"/>
            <a:ext cx="8229600" cy="647102"/>
          </a:xfrm>
        </p:spPr>
        <p:txBody>
          <a:bodyPr/>
          <a:lstStyle/>
          <a:p>
            <a:r>
              <a:rPr lang="en-US" dirty="0"/>
              <a:t>Funding sources/opportunities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67352-E30E-D242-B027-05F75B0A1B9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872" y="1053662"/>
            <a:ext cx="8232771" cy="510914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INFN is committed to support the MPD magnet coil design using current funding. </a:t>
            </a:r>
          </a:p>
          <a:p>
            <a:r>
              <a:rPr lang="en-US" sz="2800" dirty="0">
                <a:solidFill>
                  <a:srgbClr val="0432FF"/>
                </a:solidFill>
              </a:rPr>
              <a:t>US groups have submitted a R&amp;D Consortium Proposal to the DOE that will focus on the development of the HPgTPC and will produce a technical design report.  </a:t>
            </a:r>
          </a:p>
          <a:p>
            <a:pPr lvl="1">
              <a:spcBef>
                <a:spcPts val="700"/>
              </a:spcBef>
            </a:pPr>
            <a:r>
              <a:rPr lang="en-US" sz="2600" dirty="0">
                <a:solidFill>
                  <a:srgbClr val="0432FF"/>
                </a:solidFill>
              </a:rPr>
              <a:t>3 years and $1.7M.  </a:t>
            </a:r>
          </a:p>
          <a:p>
            <a:pPr lvl="1">
              <a:spcBef>
                <a:spcPts val="700"/>
              </a:spcBef>
            </a:pPr>
            <a:r>
              <a:rPr lang="en-US" sz="2600" dirty="0">
                <a:solidFill>
                  <a:srgbClr val="0432FF"/>
                </a:solidFill>
              </a:rPr>
              <a:t>Currently under review.</a:t>
            </a:r>
          </a:p>
          <a:p>
            <a:pPr>
              <a:spcBef>
                <a:spcPts val="700"/>
              </a:spcBef>
            </a:pPr>
            <a:r>
              <a:rPr lang="en-US" sz="2800" dirty="0">
                <a:solidFill>
                  <a:srgbClr val="0432FF"/>
                </a:solidFill>
              </a:rPr>
              <a:t>UK groups are preparing a ND DAQ proposal</a:t>
            </a:r>
          </a:p>
          <a:p>
            <a:pPr>
              <a:spcBef>
                <a:spcPts val="700"/>
              </a:spcBef>
            </a:pPr>
            <a:r>
              <a:rPr lang="en-US" sz="2800" dirty="0">
                <a:solidFill>
                  <a:srgbClr val="0432FF"/>
                </a:solidFill>
              </a:rPr>
              <a:t>German groups are preparing a targeted R&amp;D proposal for the ECAL. </a:t>
            </a:r>
          </a:p>
          <a:p>
            <a:pPr lvl="1">
              <a:spcBef>
                <a:spcPts val="700"/>
              </a:spcBef>
            </a:pPr>
            <a:r>
              <a:rPr lang="en-US" sz="2600" dirty="0">
                <a:solidFill>
                  <a:srgbClr val="0432FF"/>
                </a:solidFill>
              </a:rPr>
              <a:t>To be submitted in November.</a:t>
            </a:r>
          </a:p>
          <a:p>
            <a:pPr marL="0" indent="0">
              <a:spcBef>
                <a:spcPts val="700"/>
              </a:spcBef>
              <a:buNone/>
            </a:pPr>
            <a:endParaRPr lang="en-US" sz="2800" dirty="0">
              <a:solidFill>
                <a:srgbClr val="0432FF"/>
              </a:solidFill>
            </a:endParaRPr>
          </a:p>
          <a:p>
            <a:r>
              <a:rPr lang="en-US" sz="2800" dirty="0"/>
              <a:t>Indian groups are looking for funding for the partial-return yoke and muon tagging detectors</a:t>
            </a:r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89CEE-0ABB-8349-8BE6-EB1967B498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11AC1-4CD1-024B-9C40-656AE815B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ND-</a:t>
            </a:r>
            <a:r>
              <a:rPr lang="en-GB" dirty="0" err="1"/>
              <a:t>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A6F4C-348A-CB42-A01E-7F27C93C7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0D670-4BA4-2447-A51A-27A0FA093E0C}"/>
              </a:ext>
            </a:extLst>
          </p:cNvPr>
          <p:cNvSpPr/>
          <p:nvPr/>
        </p:nvSpPr>
        <p:spPr>
          <a:xfrm>
            <a:off x="5079813" y="2844419"/>
            <a:ext cx="444843" cy="185351"/>
          </a:xfrm>
          <a:prstGeom prst="rect">
            <a:avLst/>
          </a:prstGeom>
          <a:solidFill>
            <a:srgbClr val="0432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A76FD-E67C-A249-84A2-24710C017C17}"/>
              </a:ext>
            </a:extLst>
          </p:cNvPr>
          <p:cNvSpPr txBox="1"/>
          <p:nvPr/>
        </p:nvSpPr>
        <p:spPr>
          <a:xfrm>
            <a:off x="5571544" y="2783205"/>
            <a:ext cx="314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Not needed at Day 1 for</a:t>
            </a:r>
            <a:r>
              <a:rPr lang="en-US" sz="1400" dirty="0">
                <a:solidFill>
                  <a:srgbClr val="0432FF"/>
                </a:solidFill>
                <a:latin typeface="Symbol" pitchFamily="2" charset="2"/>
              </a:rPr>
              <a:t> m </a:t>
            </a:r>
            <a:r>
              <a:rPr lang="en-US" sz="1400" dirty="0">
                <a:solidFill>
                  <a:srgbClr val="0432FF"/>
                </a:solidFill>
              </a:rPr>
              <a:t>spectrometer</a:t>
            </a:r>
          </a:p>
        </p:txBody>
      </p:sp>
    </p:spTree>
    <p:extLst>
      <p:ext uri="{BB962C8B-B14F-4D97-AF65-F5344CB8AC3E}">
        <p14:creationId xmlns:p14="http://schemas.microsoft.com/office/powerpoint/2010/main" val="1110852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FE0E-8FCF-2547-B017-6DA36280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51" y="97961"/>
            <a:ext cx="8229600" cy="647102"/>
          </a:xfrm>
        </p:spPr>
        <p:txBody>
          <a:bodyPr/>
          <a:lstStyle/>
          <a:p>
            <a:r>
              <a:rPr lang="en-US" dirty="0"/>
              <a:t>Muon catcher --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D447C-A224-F24D-AB76-0428801565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9367" y="751636"/>
            <a:ext cx="4033061" cy="551200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Design is obviously coupled to that of ECAL and magnet</a:t>
            </a:r>
          </a:p>
          <a:p>
            <a:r>
              <a:rPr lang="en-US" sz="2400" dirty="0"/>
              <a:t>Preliminary study with 20 cm Fe.  Some conclusions</a:t>
            </a:r>
          </a:p>
          <a:p>
            <a:pPr lvl="1"/>
            <a:r>
              <a:rPr lang="en-US" dirty="0"/>
              <a:t>Muons and </a:t>
            </a:r>
            <a:r>
              <a:rPr lang="en-US" dirty="0" err="1"/>
              <a:t>pions</a:t>
            </a:r>
            <a:r>
              <a:rPr lang="en-US" dirty="0"/>
              <a:t> stopping in ECAL can be separated by range with nearly 100% efficiency</a:t>
            </a:r>
          </a:p>
          <a:p>
            <a:pPr lvl="1"/>
            <a:r>
              <a:rPr lang="el-GR" dirty="0"/>
              <a:t>μ</a:t>
            </a:r>
            <a:r>
              <a:rPr lang="en-US" dirty="0"/>
              <a:t>ID is required to get right-sign CC purity above 95%</a:t>
            </a:r>
          </a:p>
          <a:p>
            <a:pPr lvl="1"/>
            <a:r>
              <a:rPr lang="en-US" dirty="0"/>
              <a:t>20cm iron </a:t>
            </a:r>
            <a:r>
              <a:rPr lang="el-GR" dirty="0"/>
              <a:t>μ</a:t>
            </a:r>
            <a:r>
              <a:rPr lang="en-US" dirty="0"/>
              <a:t>ID gets ~100% purity for high-momentum tracks</a:t>
            </a:r>
          </a:p>
          <a:p>
            <a:pPr lvl="1"/>
            <a:r>
              <a:rPr lang="en-US" dirty="0"/>
              <a:t>Backward </a:t>
            </a:r>
            <a:r>
              <a:rPr lang="el-GR" dirty="0"/>
              <a:t>μ</a:t>
            </a:r>
            <a:r>
              <a:rPr lang="en-US" dirty="0"/>
              <a:t>ID is not needed if there is a backward ECAL</a:t>
            </a:r>
          </a:p>
          <a:p>
            <a:pPr lvl="1"/>
            <a:r>
              <a:rPr lang="en-US" dirty="0"/>
              <a:t>Increasing the number of ECAL layers would improve the purity in the 400-500 MeV/c momentum range</a:t>
            </a:r>
          </a:p>
          <a:p>
            <a:r>
              <a:rPr lang="en-US" dirty="0"/>
              <a:t>Detailed design is in progress.</a:t>
            </a:r>
          </a:p>
          <a:p>
            <a:pPr lvl="1"/>
            <a:endParaRPr lang="en-US" dirty="0"/>
          </a:p>
          <a:p>
            <a:pPr lvl="1"/>
            <a:endParaRPr lang="en-U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42937-44AD-9B4D-8452-0D126526B005}"/>
              </a:ext>
            </a:extLst>
          </p:cNvPr>
          <p:cNvSpPr txBox="1"/>
          <p:nvPr/>
        </p:nvSpPr>
        <p:spPr>
          <a:xfrm>
            <a:off x="5028108" y="1065963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FHC </a:t>
            </a:r>
            <a:r>
              <a:rPr lang="en-US" sz="2400" dirty="0" err="1">
                <a:latin typeface="Symbol" pitchFamily="2" charset="2"/>
              </a:rPr>
              <a:t>n</a:t>
            </a:r>
            <a:r>
              <a:rPr lang="en-US" sz="2400" baseline="-25000" dirty="0" err="1">
                <a:latin typeface="Symbol" pitchFamily="2" charset="2"/>
              </a:rPr>
              <a:t>m</a:t>
            </a:r>
            <a:r>
              <a:rPr lang="en-US" sz="2400" dirty="0" err="1"/>
              <a:t>CC</a:t>
            </a:r>
            <a:r>
              <a:rPr lang="en-US" sz="2400" dirty="0"/>
              <a:t> purity (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baseline="30000" dirty="0">
                <a:latin typeface="Symbol" pitchFamily="2" charset="2"/>
              </a:rPr>
              <a:t>-</a:t>
            </a:r>
            <a:r>
              <a:rPr lang="en-US" sz="2400" dirty="0">
                <a:latin typeface="Symbol" pitchFamily="2" charset="2"/>
              </a:rPr>
              <a:t>/p</a:t>
            </a:r>
            <a:r>
              <a:rPr lang="en-US" sz="2400" baseline="30000" dirty="0">
                <a:latin typeface="Symbol" pitchFamily="2" charset="2"/>
              </a:rPr>
              <a:t>-</a:t>
            </a:r>
            <a:r>
              <a:rPr lang="en-US" sz="2400" dirty="0"/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88959-8225-2C4F-95AE-19BFAD3156AC}"/>
              </a:ext>
            </a:extLst>
          </p:cNvPr>
          <p:cNvSpPr txBox="1"/>
          <p:nvPr/>
        </p:nvSpPr>
        <p:spPr>
          <a:xfrm>
            <a:off x="5052305" y="5478617"/>
            <a:ext cx="3372846" cy="646331"/>
          </a:xfrm>
          <a:prstGeom prst="rect">
            <a:avLst/>
          </a:prstGeom>
          <a:solidFill>
            <a:srgbClr val="FFFF0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Note: Raw ≡ Select highest P track</a:t>
            </a:r>
          </a:p>
          <a:p>
            <a:r>
              <a:rPr lang="en-US" dirty="0">
                <a:solidFill>
                  <a:srgbClr val="0432FF"/>
                </a:solidFill>
              </a:rPr>
              <a:t>from </a:t>
            </a:r>
            <a:r>
              <a:rPr lang="en-US" dirty="0" err="1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>
                <a:solidFill>
                  <a:srgbClr val="0432FF"/>
                </a:solidFill>
              </a:rPr>
              <a:t> and </a:t>
            </a:r>
            <a:r>
              <a:rPr lang="en-US" dirty="0" err="1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sz="14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1400" dirty="0">
              <a:solidFill>
                <a:srgbClr val="0432FF"/>
              </a:solidFill>
              <a:latin typeface="Symbol" pitchFamily="2" charset="2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9606B9-7578-CE44-9BD6-A41B15D89A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Feb. 27th,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0E4A904-401E-DC4A-808B-B7E4F2DAE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MPD Design Status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5334BD-3563-2D4A-99B2-38DBB8B4F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FA568-CFC9-0541-B776-DE63162F6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28" y="1487043"/>
            <a:ext cx="4799981" cy="380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D0CD5-4CD9-C048-86EF-3C7D2F17AAA3}"/>
              </a:ext>
            </a:extLst>
          </p:cNvPr>
          <p:cNvSpPr txBox="1"/>
          <p:nvPr/>
        </p:nvSpPr>
        <p:spPr>
          <a:xfrm>
            <a:off x="6862813" y="673768"/>
            <a:ext cx="15175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Chris Marshall</a:t>
            </a:r>
          </a:p>
        </p:txBody>
      </p:sp>
    </p:spTree>
    <p:extLst>
      <p:ext uri="{BB962C8B-B14F-4D97-AF65-F5344CB8AC3E}">
        <p14:creationId xmlns:p14="http://schemas.microsoft.com/office/powerpoint/2010/main" val="349947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33B3-4B8D-3D4C-9E2B-5233194B1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4" y="2219117"/>
            <a:ext cx="8218488" cy="1143000"/>
          </a:xfrm>
        </p:spPr>
        <p:txBody>
          <a:bodyPr/>
          <a:lstStyle/>
          <a:p>
            <a:pPr algn="ctr"/>
            <a:r>
              <a:rPr lang="en-US" sz="5400" dirty="0"/>
              <a:t>ND-</a:t>
            </a:r>
            <a:r>
              <a:rPr lang="en-US" sz="5400" dirty="0" err="1"/>
              <a:t>GAr</a:t>
            </a:r>
            <a:r>
              <a:rPr lang="en-US" sz="5400" dirty="0"/>
              <a:t> design status</a:t>
            </a:r>
          </a:p>
        </p:txBody>
      </p:sp>
    </p:spTree>
    <p:extLst>
      <p:ext uri="{BB962C8B-B14F-4D97-AF65-F5344CB8AC3E}">
        <p14:creationId xmlns:p14="http://schemas.microsoft.com/office/powerpoint/2010/main" val="4288445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AA73-C62F-DC40-BB47-196B2CA7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 purity vs. Fe thickness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059BD3-CF61-DA4D-A7DD-A66DBA087EBE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518984" y="1109620"/>
            <a:ext cx="6573794" cy="519976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B52DD-E10B-2441-AD63-4758E1A5E1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8A9A3-63E1-A544-BA16-097A6FEDD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F388C-E0F5-5F47-A5E5-CF7DAE823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453147-3189-D849-8EC2-89269797F83A}"/>
              </a:ext>
            </a:extLst>
          </p:cNvPr>
          <p:cNvSpPr txBox="1"/>
          <p:nvPr/>
        </p:nvSpPr>
        <p:spPr>
          <a:xfrm>
            <a:off x="6802395" y="2378676"/>
            <a:ext cx="2144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each case, the</a:t>
            </a:r>
          </a:p>
          <a:p>
            <a:r>
              <a:rPr lang="en-US" dirty="0"/>
              <a:t>steel was segmented</a:t>
            </a:r>
          </a:p>
          <a:p>
            <a:r>
              <a:rPr lang="en-US" dirty="0"/>
              <a:t>into 3 sections:</a:t>
            </a:r>
          </a:p>
          <a:p>
            <a:r>
              <a:rPr lang="en-US" dirty="0"/>
              <a:t>3.3, 6.6, 10 cm</a:t>
            </a:r>
          </a:p>
        </p:txBody>
      </p:sp>
    </p:spTree>
    <p:extLst>
      <p:ext uri="{BB962C8B-B14F-4D97-AF65-F5344CB8AC3E}">
        <p14:creationId xmlns:p14="http://schemas.microsoft.com/office/powerpoint/2010/main" val="212210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5203-2F94-B04A-985F-33BC62A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5" y="345483"/>
            <a:ext cx="8909538" cy="647102"/>
          </a:xfrm>
        </p:spPr>
        <p:txBody>
          <a:bodyPr>
            <a:normAutofit/>
          </a:bodyPr>
          <a:lstStyle/>
          <a:p>
            <a:r>
              <a:rPr lang="en-US" dirty="0"/>
              <a:t>ND-</a:t>
            </a:r>
            <a:r>
              <a:rPr lang="en-US" dirty="0" err="1"/>
              <a:t>GAr</a:t>
            </a:r>
            <a:r>
              <a:rPr lang="en-US" dirty="0"/>
              <a:t> design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E58F-1993-FA48-9CAD-F67CAE81CBA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5645" y="1227103"/>
            <a:ext cx="5015575" cy="478898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Magnetized volume including high-pressure (10 atm) gaseous argon TPC +  ECAL.  Plus external muon tagger</a:t>
            </a:r>
          </a:p>
          <a:p>
            <a:pPr marL="628206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</a:rPr>
              <a:t>Copy  of ALICE TPC (5m in diameter X 5m long active)</a:t>
            </a:r>
          </a:p>
          <a:p>
            <a:pPr marL="628206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</a:rPr>
              <a:t>1t fiducial target mass</a:t>
            </a:r>
            <a:endParaRPr lang="en-US" sz="2000" dirty="0">
              <a:solidFill>
                <a:srgbClr val="0432FF"/>
              </a:solidFill>
            </a:endParaRP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Magnet: Solenoid with Partial Return Yoke (SPY) </a:t>
            </a:r>
          </a:p>
          <a:p>
            <a:pPr marL="628206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0.5T field</a:t>
            </a:r>
          </a:p>
          <a:p>
            <a:pPr marL="628206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Acts as pressure vessel for HPgTPC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HPgTPC surrounded  by high-performance ECAL</a:t>
            </a:r>
          </a:p>
          <a:p>
            <a:pPr marL="628206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</a:rPr>
              <a:t>Optimization study underway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Muon tagger</a:t>
            </a:r>
          </a:p>
          <a:p>
            <a:pPr marL="628206" lvl="1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</a:rPr>
              <a:t>Outside return Fe</a:t>
            </a:r>
          </a:p>
          <a:p>
            <a:pPr marL="985393" lvl="2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Scintillator, RPCs or </a:t>
            </a:r>
            <a:r>
              <a:rPr lang="en-US" sz="1600" dirty="0" err="1">
                <a:solidFill>
                  <a:srgbClr val="0432FF"/>
                </a:solidFill>
              </a:rPr>
              <a:t>MicroMegas</a:t>
            </a:r>
            <a:r>
              <a:rPr lang="en-US" sz="1600" dirty="0">
                <a:solidFill>
                  <a:srgbClr val="0432FF"/>
                </a:solidFill>
              </a:rPr>
              <a:t> (</a:t>
            </a:r>
            <a:r>
              <a:rPr lang="en-US" sz="1600" dirty="0" err="1">
                <a:solidFill>
                  <a:srgbClr val="0432FF"/>
                </a:solidFill>
              </a:rPr>
              <a:t>tbd</a:t>
            </a:r>
            <a:r>
              <a:rPr lang="en-US" sz="1600" dirty="0">
                <a:solidFill>
                  <a:srgbClr val="0432FF"/>
                </a:solidFill>
              </a:rPr>
              <a:t>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7342D-AF36-034A-9470-CF4B83CC14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4513C-C3A2-8B40-B2FD-2933A7822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ND-</a:t>
            </a:r>
            <a:r>
              <a:rPr lang="en-GB" dirty="0" err="1"/>
              <a:t>GAr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2CADF01-8305-D94F-933E-EB035F3EE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8FD9917E-A499-244C-9943-9B7F2E57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728" y="1881699"/>
            <a:ext cx="3853455" cy="360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1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56DDE-B716-9644-9938-6FB067E4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59" y="170705"/>
            <a:ext cx="8229600" cy="647102"/>
          </a:xfrm>
        </p:spPr>
        <p:txBody>
          <a:bodyPr/>
          <a:lstStyle/>
          <a:p>
            <a:r>
              <a:rPr lang="en-US" dirty="0"/>
              <a:t>ND-</a:t>
            </a:r>
            <a:r>
              <a:rPr lang="en-US" dirty="0" err="1"/>
              <a:t>GAr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B9017-FF9E-AE43-8D07-4A82F1B63C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86324-AD90-1F46-BE0B-DE67FA88A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7C015-FA45-BC4F-93C4-0BFD103F4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22E53D5D-CE68-2240-8F9D-1D3073484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30" y="851089"/>
            <a:ext cx="5800844" cy="5420690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6105FA1-C0B3-6649-A701-78EDE6C7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79" y="843523"/>
            <a:ext cx="5691014" cy="5364257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38F7EE1-E8CC-0842-A02B-585F3BEE4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57" y="915161"/>
            <a:ext cx="5668644" cy="529254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E43E63-6A8F-E749-BD02-7AEE2B2A9FC0}"/>
              </a:ext>
            </a:extLst>
          </p:cNvPr>
          <p:cNvGrpSpPr/>
          <p:nvPr/>
        </p:nvGrpSpPr>
        <p:grpSpPr>
          <a:xfrm>
            <a:off x="2289779" y="1270808"/>
            <a:ext cx="1360264" cy="764616"/>
            <a:chOff x="2289779" y="1270808"/>
            <a:chExt cx="1360264" cy="7646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08CAB2-7005-8845-B24E-D7F17BCE5F1D}"/>
                </a:ext>
              </a:extLst>
            </p:cNvPr>
            <p:cNvSpPr txBox="1"/>
            <p:nvPr/>
          </p:nvSpPr>
          <p:spPr>
            <a:xfrm>
              <a:off x="2289779" y="1270808"/>
              <a:ext cx="613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Yoke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1EDC1F3-4660-2241-BE3C-D99E049798B7}"/>
                </a:ext>
              </a:extLst>
            </p:cNvPr>
            <p:cNvCxnSpPr>
              <a:cxnSpLocks/>
            </p:cNvCxnSpPr>
            <p:nvPr/>
          </p:nvCxnSpPr>
          <p:spPr>
            <a:xfrm>
              <a:off x="2903409" y="1455474"/>
              <a:ext cx="746634" cy="57995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82830F-7FFF-0A48-8868-B6C6CE2EB18F}"/>
              </a:ext>
            </a:extLst>
          </p:cNvPr>
          <p:cNvGrpSpPr/>
          <p:nvPr/>
        </p:nvGrpSpPr>
        <p:grpSpPr>
          <a:xfrm>
            <a:off x="6045620" y="3447542"/>
            <a:ext cx="1292250" cy="2352943"/>
            <a:chOff x="6045620" y="3447542"/>
            <a:chExt cx="1292250" cy="23529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C737C6-C24C-EA47-B582-BCE3B95DD52B}"/>
                </a:ext>
              </a:extLst>
            </p:cNvPr>
            <p:cNvSpPr txBox="1"/>
            <p:nvPr/>
          </p:nvSpPr>
          <p:spPr>
            <a:xfrm>
              <a:off x="6423453" y="5431153"/>
              <a:ext cx="91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392ADA6-ABAD-7A42-9382-D539893453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45620" y="3447542"/>
              <a:ext cx="826775" cy="1957895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5B2B22-A43F-0540-8740-02AC8E0D3EFA}"/>
              </a:ext>
            </a:extLst>
          </p:cNvPr>
          <p:cNvGrpSpPr/>
          <p:nvPr/>
        </p:nvGrpSpPr>
        <p:grpSpPr>
          <a:xfrm>
            <a:off x="323421" y="3094267"/>
            <a:ext cx="3326622" cy="369332"/>
            <a:chOff x="323421" y="3094267"/>
            <a:chExt cx="3326622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35FFB4-BE7F-4A43-93BB-7303F0C07F41}"/>
                </a:ext>
              </a:extLst>
            </p:cNvPr>
            <p:cNvSpPr txBox="1"/>
            <p:nvPr/>
          </p:nvSpPr>
          <p:spPr>
            <a:xfrm>
              <a:off x="323421" y="3094267"/>
              <a:ext cx="1770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Pressure end seal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E7E672B-C987-854F-A541-F82B1C18D7FC}"/>
                </a:ext>
              </a:extLst>
            </p:cNvPr>
            <p:cNvCxnSpPr/>
            <p:nvPr/>
          </p:nvCxnSpPr>
          <p:spPr>
            <a:xfrm>
              <a:off x="2185898" y="3267856"/>
              <a:ext cx="1464145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2D7F29-84DD-164F-8C3D-9063A9677B87}"/>
              </a:ext>
            </a:extLst>
          </p:cNvPr>
          <p:cNvGrpSpPr/>
          <p:nvPr/>
        </p:nvGrpSpPr>
        <p:grpSpPr>
          <a:xfrm>
            <a:off x="869725" y="1890756"/>
            <a:ext cx="2892806" cy="1227664"/>
            <a:chOff x="869725" y="1890756"/>
            <a:chExt cx="2892806" cy="12276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3F0423-4355-F649-8D3D-A325A7FD2459}"/>
                </a:ext>
              </a:extLst>
            </p:cNvPr>
            <p:cNvSpPr txBox="1"/>
            <p:nvPr/>
          </p:nvSpPr>
          <p:spPr>
            <a:xfrm>
              <a:off x="869725" y="2260088"/>
              <a:ext cx="910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HPgTPC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59E6EC-8166-2A4D-B20B-57AF89800A30}"/>
                </a:ext>
              </a:extLst>
            </p:cNvPr>
            <p:cNvSpPr txBox="1"/>
            <p:nvPr/>
          </p:nvSpPr>
          <p:spPr>
            <a:xfrm>
              <a:off x="1180410" y="1890756"/>
              <a:ext cx="648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ECAL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4284F19-BD6D-8A40-A92F-62E6272BFD3D}"/>
                </a:ext>
              </a:extLst>
            </p:cNvPr>
            <p:cNvCxnSpPr>
              <a:stCxn id="15" idx="3"/>
            </p:cNvCxnSpPr>
            <p:nvPr/>
          </p:nvCxnSpPr>
          <p:spPr>
            <a:xfrm>
              <a:off x="1828857" y="2075422"/>
              <a:ext cx="1447869" cy="742729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6017DE1-3250-7247-A6ED-B8C7F0D718D9}"/>
                </a:ext>
              </a:extLst>
            </p:cNvPr>
            <p:cNvCxnSpPr>
              <a:cxnSpLocks/>
            </p:cNvCxnSpPr>
            <p:nvPr/>
          </p:nvCxnSpPr>
          <p:spPr>
            <a:xfrm>
              <a:off x="1684566" y="2451804"/>
              <a:ext cx="2077965" cy="666616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58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051B8679-F03D-3D49-A15F-C03EF0BA9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7" y="960505"/>
            <a:ext cx="4848367" cy="5375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D658C-5D82-524B-875E-53723B8A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42" y="313403"/>
            <a:ext cx="8229600" cy="647102"/>
          </a:xfrm>
        </p:spPr>
        <p:txBody>
          <a:bodyPr/>
          <a:lstStyle/>
          <a:p>
            <a:r>
              <a:rPr lang="en-US" dirty="0"/>
              <a:t>ND-</a:t>
            </a:r>
            <a:r>
              <a:rPr lang="en-US" dirty="0" err="1"/>
              <a:t>GAr</a:t>
            </a:r>
            <a:r>
              <a:rPr lang="en-US" dirty="0"/>
              <a:t> cut-away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8F2BB-441C-1945-845C-14A0A3D5E9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B1971-551C-1B41-9CC7-F76402DC5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9D257-50B1-A14B-8B2B-8F7F9D4CA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1EC5A-2EEC-0941-9A3F-1C3D7F389704}"/>
              </a:ext>
            </a:extLst>
          </p:cNvPr>
          <p:cNvSpPr txBox="1"/>
          <p:nvPr/>
        </p:nvSpPr>
        <p:spPr>
          <a:xfrm>
            <a:off x="7413968" y="2204768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6C36D-D656-EB4D-83E9-1531D5768041}"/>
              </a:ext>
            </a:extLst>
          </p:cNvPr>
          <p:cNvSpPr txBox="1"/>
          <p:nvPr/>
        </p:nvSpPr>
        <p:spPr>
          <a:xfrm>
            <a:off x="7413968" y="984435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6FD14-5112-F94D-B6BC-65B38EA454F1}"/>
              </a:ext>
            </a:extLst>
          </p:cNvPr>
          <p:cNvSpPr txBox="1"/>
          <p:nvPr/>
        </p:nvSpPr>
        <p:spPr>
          <a:xfrm>
            <a:off x="7413968" y="342510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HPgTPC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DA973-BA54-914C-8DEE-87398643DBA5}"/>
              </a:ext>
            </a:extLst>
          </p:cNvPr>
          <p:cNvSpPr txBox="1"/>
          <p:nvPr/>
        </p:nvSpPr>
        <p:spPr>
          <a:xfrm>
            <a:off x="7413968" y="4645435"/>
            <a:ext cx="64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C84096-F556-5645-A334-241F99B3B248}"/>
              </a:ext>
            </a:extLst>
          </p:cNvPr>
          <p:cNvCxnSpPr>
            <a:stCxn id="10" idx="1"/>
          </p:cNvCxnSpPr>
          <p:nvPr/>
        </p:nvCxnSpPr>
        <p:spPr>
          <a:xfrm flipH="1">
            <a:off x="6370572" y="1169101"/>
            <a:ext cx="1043396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D0D312E-FEC8-D741-AF88-629A13F05B1B}"/>
              </a:ext>
            </a:extLst>
          </p:cNvPr>
          <p:cNvCxnSpPr>
            <a:cxnSpLocks/>
          </p:cNvCxnSpPr>
          <p:nvPr/>
        </p:nvCxnSpPr>
        <p:spPr>
          <a:xfrm flipH="1" flipV="1">
            <a:off x="5735782" y="1488734"/>
            <a:ext cx="1678186" cy="90070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E2262B-43D7-604A-80AC-89B5F1BC203C}"/>
              </a:ext>
            </a:extLst>
          </p:cNvPr>
          <p:cNvCxnSpPr>
            <a:cxnSpLocks/>
          </p:cNvCxnSpPr>
          <p:nvPr/>
        </p:nvCxnSpPr>
        <p:spPr>
          <a:xfrm flipH="1">
            <a:off x="5403273" y="3609767"/>
            <a:ext cx="2010696" cy="2393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564D0B-E9AD-0A41-852F-07218F15795E}"/>
              </a:ext>
            </a:extLst>
          </p:cNvPr>
          <p:cNvCxnSpPr>
            <a:cxnSpLocks/>
          </p:cNvCxnSpPr>
          <p:nvPr/>
        </p:nvCxnSpPr>
        <p:spPr>
          <a:xfrm flipH="1">
            <a:off x="5403273" y="4846756"/>
            <a:ext cx="2000882" cy="31469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189F6E-3563-3F49-9959-2DB02F7439D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811352" y="4616251"/>
            <a:ext cx="1602616" cy="21385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6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278EADD-BB18-444D-A5D0-97D5694D6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02" y="1512923"/>
            <a:ext cx="2413429" cy="3551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2293D2-6A69-5E44-87D6-384AD26E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8" y="227458"/>
            <a:ext cx="8229600" cy="647102"/>
          </a:xfrm>
        </p:spPr>
        <p:txBody>
          <a:bodyPr/>
          <a:lstStyle/>
          <a:p>
            <a:r>
              <a:rPr lang="en-US" dirty="0"/>
              <a:t>HPgTPC details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3B421C-6BC9-7C43-8767-E8CA1F67BCA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50102" y="1761669"/>
            <a:ext cx="2880340" cy="212792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914C9-CB76-4D4B-B1C5-CD9B525F3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Sept.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478D0-67E1-004A-90C3-C959C7018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4FC12-43AD-2D4A-BDF8-A74E9A056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6" y="4270790"/>
            <a:ext cx="1708228" cy="174725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9754DE-2044-2E43-B057-45D42A8ED717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47423" y="2949934"/>
            <a:ext cx="560717" cy="13208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896F25-0277-2A4A-9F89-8602D4FA9892}"/>
              </a:ext>
            </a:extLst>
          </p:cNvPr>
          <p:cNvSpPr txBox="1"/>
          <p:nvPr/>
        </p:nvSpPr>
        <p:spPr>
          <a:xfrm>
            <a:off x="0" y="5962388"/>
            <a:ext cx="3669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Central readout chambers (2, new design)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CFBB7-6504-9842-B9C5-FF6A7B0A2965}"/>
              </a:ext>
            </a:extLst>
          </p:cNvPr>
          <p:cNvSpPr txBox="1"/>
          <p:nvPr/>
        </p:nvSpPr>
        <p:spPr>
          <a:xfrm>
            <a:off x="588677" y="1258336"/>
            <a:ext cx="2292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ALICE (18-fold symmetry)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7B478C5-C3D9-AA4B-82C2-28111E006499}"/>
              </a:ext>
            </a:extLst>
          </p:cNvPr>
          <p:cNvSpPr txBox="1">
            <a:spLocks/>
          </p:cNvSpPr>
          <p:nvPr/>
        </p:nvSpPr>
        <p:spPr>
          <a:xfrm>
            <a:off x="4790555" y="1039339"/>
            <a:ext cx="4303344" cy="5092326"/>
          </a:xfrm>
          <a:prstGeom prst="rect">
            <a:avLst/>
          </a:prstGeom>
        </p:spPr>
        <p:txBody>
          <a:bodyPr lIns="0" rIns="0">
            <a:normAutofit fontScale="77500" lnSpcReduction="2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</a:pPr>
            <a:r>
              <a:rPr lang="en-US" dirty="0">
                <a:solidFill>
                  <a:srgbClr val="FF0000"/>
                </a:solidFill>
              </a:rPr>
              <a:t>Pad readout ONLY.  True 3D.  No Wires</a:t>
            </a:r>
          </a:p>
          <a:p>
            <a:pPr>
              <a:spcBef>
                <a:spcPts val="700"/>
              </a:spcBef>
            </a:pPr>
            <a:r>
              <a:rPr lang="en-US" dirty="0"/>
              <a:t>Readout Pads (</a:t>
            </a:r>
            <a:r>
              <a:rPr lang="en-US" dirty="0">
                <a:solidFill>
                  <a:srgbClr val="0432FF"/>
                </a:solidFill>
              </a:rPr>
              <a:t>ALICE</a:t>
            </a:r>
            <a:r>
              <a:rPr lang="en-US" dirty="0"/>
              <a:t>)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Inner chambers (36) </a:t>
            </a:r>
          </a:p>
          <a:p>
            <a:pPr lvl="2">
              <a:spcBef>
                <a:spcPts val="700"/>
              </a:spcBef>
            </a:pPr>
            <a:r>
              <a:rPr lang="en-US" dirty="0"/>
              <a:t>4X7.5 mm</a:t>
            </a:r>
            <a:r>
              <a:rPr lang="en-US" baseline="30000" dirty="0"/>
              <a:t>2</a:t>
            </a:r>
            <a:r>
              <a:rPr lang="en-US" dirty="0"/>
              <a:t> (5504/chamber)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Outer (36)</a:t>
            </a:r>
          </a:p>
          <a:p>
            <a:pPr lvl="2">
              <a:spcBef>
                <a:spcPts val="700"/>
              </a:spcBef>
            </a:pPr>
            <a:r>
              <a:rPr lang="en-US" dirty="0"/>
              <a:t>Inner rows: 6X10 mm</a:t>
            </a:r>
            <a:r>
              <a:rPr lang="en-US" baseline="30000" dirty="0"/>
              <a:t>2</a:t>
            </a:r>
            <a:r>
              <a:rPr lang="en-US" dirty="0"/>
              <a:t> (5952/chamber)</a:t>
            </a:r>
          </a:p>
          <a:p>
            <a:pPr lvl="2">
              <a:spcBef>
                <a:spcPts val="700"/>
              </a:spcBef>
            </a:pPr>
            <a:r>
              <a:rPr lang="en-US" dirty="0"/>
              <a:t>Outer rows: 6X15 mm</a:t>
            </a:r>
            <a:r>
              <a:rPr lang="en-US" baseline="30000" dirty="0"/>
              <a:t>2</a:t>
            </a:r>
            <a:r>
              <a:rPr lang="en-US" dirty="0"/>
              <a:t> (4032/chamber)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Total pads: ~554k</a:t>
            </a:r>
          </a:p>
          <a:p>
            <a:pPr>
              <a:spcBef>
                <a:spcPts val="700"/>
              </a:spcBef>
            </a:pPr>
            <a:r>
              <a:rPr lang="en-US" dirty="0"/>
              <a:t>Readout Pads (</a:t>
            </a:r>
            <a:r>
              <a:rPr lang="en-US" dirty="0">
                <a:solidFill>
                  <a:srgbClr val="0432FF"/>
                </a:solidFill>
              </a:rPr>
              <a:t>Central</a:t>
            </a:r>
            <a:r>
              <a:rPr lang="en-US" dirty="0"/>
              <a:t>)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Still under study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Starting with 6X6 mm</a:t>
            </a:r>
            <a:r>
              <a:rPr lang="en-US" baseline="30000" dirty="0"/>
              <a:t>2 </a:t>
            </a:r>
            <a:r>
              <a:rPr lang="en-US" dirty="0"/>
              <a:t>pads as reference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~125k</a:t>
            </a:r>
          </a:p>
          <a:p>
            <a:pPr>
              <a:spcBef>
                <a:spcPts val="700"/>
              </a:spcBef>
            </a:pPr>
            <a:r>
              <a:rPr lang="en-US" dirty="0"/>
              <a:t>Total channels: ~680k</a:t>
            </a:r>
          </a:p>
          <a:p>
            <a:pPr lvl="1">
              <a:spcBef>
                <a:spcPts val="700"/>
              </a:spcBef>
            </a:pPr>
            <a:r>
              <a:rPr lang="en-US" dirty="0">
                <a:solidFill>
                  <a:srgbClr val="FF0000"/>
                </a:solidFill>
              </a:rPr>
              <a:t>Typical voxel occupancy/spill ~ 0.03%</a:t>
            </a:r>
          </a:p>
          <a:p>
            <a:pPr>
              <a:spcBef>
                <a:spcPts val="700"/>
              </a:spcBef>
            </a:pPr>
            <a:r>
              <a:rPr lang="en-US" dirty="0"/>
              <a:t>Readout Electronics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Front-end: Modification of </a:t>
            </a:r>
            <a:r>
              <a:rPr lang="en-US" dirty="0" err="1"/>
              <a:t>LArPix</a:t>
            </a:r>
            <a:r>
              <a:rPr lang="en-US" dirty="0"/>
              <a:t> (</a:t>
            </a:r>
            <a:r>
              <a:rPr lang="en-US" dirty="0" err="1"/>
              <a:t>GArFastPix</a:t>
            </a:r>
            <a:r>
              <a:rPr lang="en-US" dirty="0"/>
              <a:t>)</a:t>
            </a:r>
          </a:p>
          <a:p>
            <a:pPr lvl="1">
              <a:spcBef>
                <a:spcPts val="700"/>
              </a:spcBef>
            </a:pPr>
            <a:r>
              <a:rPr lang="en-US" dirty="0"/>
              <a:t>Back-end: same</a:t>
            </a:r>
          </a:p>
        </p:txBody>
      </p:sp>
    </p:spTree>
    <p:extLst>
      <p:ext uri="{BB962C8B-B14F-4D97-AF65-F5344CB8AC3E}">
        <p14:creationId xmlns:p14="http://schemas.microsoft.com/office/powerpoint/2010/main" val="241078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262F6608-1044-2447-BA3D-2FAFF6F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738" y="773875"/>
            <a:ext cx="4157658" cy="4034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EA6412-37B5-7647-97D5-3659229F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71" y="126773"/>
            <a:ext cx="8229600" cy="647102"/>
          </a:xfrm>
        </p:spPr>
        <p:txBody>
          <a:bodyPr/>
          <a:lstStyle/>
          <a:p>
            <a:r>
              <a:rPr lang="en-GB" dirty="0"/>
              <a:t>ECAL Baseline Design</a:t>
            </a:r>
            <a:endParaRPr lang="en-GB" i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6C4C00-99F5-CF49-92E1-7189F589876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87252" y="717734"/>
            <a:ext cx="4855011" cy="5519780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/>
              <a:t>12-sided geometry</a:t>
            </a:r>
          </a:p>
          <a:p>
            <a:r>
              <a:rPr lang="en-GB" sz="2400" dirty="0"/>
              <a:t>Key design features</a:t>
            </a:r>
          </a:p>
          <a:p>
            <a:pPr lvl="1"/>
            <a:r>
              <a:rPr lang="en-GB" sz="2200" dirty="0"/>
              <a:t>High granular layers based on CALICE R&amp;D (AHCAL </a:t>
            </a:r>
            <a:r>
              <a:rPr lang="en-GB" sz="2200" dirty="0" err="1"/>
              <a:t>SiPM</a:t>
            </a:r>
            <a:r>
              <a:rPr lang="en-GB" sz="2200" dirty="0"/>
              <a:t>-on-tile design)</a:t>
            </a:r>
          </a:p>
          <a:p>
            <a:pPr lvl="2"/>
            <a:r>
              <a:rPr lang="en-GB" sz="2000" dirty="0"/>
              <a:t>2 mm Copper / 5 mm plastic scintillator tiles of 2.5x2.5 cm</a:t>
            </a:r>
            <a:r>
              <a:rPr lang="en-GB" sz="2000" baseline="30000" dirty="0"/>
              <a:t>2</a:t>
            </a:r>
          </a:p>
          <a:p>
            <a:pPr lvl="1"/>
            <a:r>
              <a:rPr lang="en-GB" sz="2200" dirty="0"/>
              <a:t>Cross-striped layers in the back based on Mu2e</a:t>
            </a:r>
          </a:p>
          <a:p>
            <a:pPr lvl="2"/>
            <a:r>
              <a:rPr lang="en-GB" sz="2000" dirty="0"/>
              <a:t>4 cm width spanning the full module width/length (~few m)</a:t>
            </a:r>
          </a:p>
          <a:p>
            <a:pPr lvl="1"/>
            <a:r>
              <a:rPr lang="en-GB" sz="2200" dirty="0" err="1"/>
              <a:t>SiPM</a:t>
            </a:r>
            <a:r>
              <a:rPr lang="en-GB" sz="2200" dirty="0"/>
              <a:t> readout</a:t>
            </a:r>
          </a:p>
          <a:p>
            <a:pPr lvl="1"/>
            <a:r>
              <a:rPr lang="en-GB" sz="2200" dirty="0"/>
              <a:t>Estimated number of channels: ~1- 3M</a:t>
            </a:r>
          </a:p>
          <a:p>
            <a:r>
              <a:rPr lang="en-US" dirty="0"/>
              <a:t>Based on simulation studies</a:t>
            </a:r>
          </a:p>
          <a:p>
            <a:pPr lvl="1"/>
            <a:r>
              <a:rPr lang="en-US" dirty="0"/>
              <a:t>Energy resolution ~ 6%/Sqrt(E) + 4%</a:t>
            </a:r>
          </a:p>
          <a:p>
            <a:pPr lvl="1"/>
            <a:r>
              <a:rPr lang="en-US" dirty="0"/>
              <a:t>Angular resolution ~ 8</a:t>
            </a:r>
            <a:r>
              <a:rPr lang="en-US" baseline="30000" dirty="0"/>
              <a:t>o</a:t>
            </a:r>
            <a:r>
              <a:rPr lang="en-US" dirty="0"/>
              <a:t>/Sqrt(E) + 4</a:t>
            </a:r>
            <a:r>
              <a:rPr lang="en-US" baseline="30000" dirty="0"/>
              <a:t>o</a:t>
            </a:r>
            <a:endParaRPr lang="en-US" dirty="0"/>
          </a:p>
          <a:p>
            <a:pPr lvl="1"/>
            <a:r>
              <a:rPr lang="en-US" dirty="0"/>
              <a:t>Neutron detection eff. ~ 40% </a:t>
            </a:r>
          </a:p>
          <a:p>
            <a:endParaRPr lang="en-GB" sz="2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9B252-5B28-334A-B5AD-CAE3C9C6B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August 14, 2020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88FE4-3F02-7541-B366-F8E1C1C01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ND-GAr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597555-45B6-3D4F-A6DC-0F1796D24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2" name="Picture 11" descr="A close - up of a notebook&#10;&#10;Description automatically generated with low confidence">
            <a:extLst>
              <a:ext uri="{FF2B5EF4-FFF2-40B4-BE49-F238E27FC236}">
                <a16:creationId xmlns:a16="http://schemas.microsoft.com/office/drawing/2014/main" id="{3CF95B8E-936F-8A4D-A4A4-D201F6352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118" y="4679618"/>
            <a:ext cx="3451423" cy="1552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8170A-36F3-4747-B1E9-31EE89E73DA9}"/>
              </a:ext>
            </a:extLst>
          </p:cNvPr>
          <p:cNvSpPr txBox="1"/>
          <p:nvPr/>
        </p:nvSpPr>
        <p:spPr>
          <a:xfrm>
            <a:off x="6757988" y="278606"/>
            <a:ext cx="164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Eldwan</a:t>
            </a:r>
            <a:r>
              <a:rPr lang="en-US" dirty="0">
                <a:solidFill>
                  <a:srgbClr val="0432FF"/>
                </a:solidFill>
              </a:rPr>
              <a:t> Brianne</a:t>
            </a:r>
          </a:p>
          <a:p>
            <a:r>
              <a:rPr lang="en-US" dirty="0">
                <a:solidFill>
                  <a:srgbClr val="0432FF"/>
                </a:solidFill>
              </a:rPr>
              <a:t>Marco </a:t>
            </a:r>
            <a:r>
              <a:rPr lang="en-US" dirty="0" err="1">
                <a:solidFill>
                  <a:srgbClr val="0432FF"/>
                </a:solidFill>
              </a:rPr>
              <a:t>Oriunno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6114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FB674003-8456-264F-9810-1E8479F01EA2}" vid="{C5F0E998-1202-C04D-BD86-415FBB767AAC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FB674003-8456-264F-9810-1E8479F01EA2}" vid="{852B59D7-CF40-334A-A811-264B375EE352}"/>
    </a:ext>
  </a:extLst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" id="{FB674003-8456-264F-9810-1E8479F01EA2}" vid="{852B59D7-CF40-334A-A811-264B375EE35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 Template_051215</Template>
  <TotalTime>44045</TotalTime>
  <Words>2147</Words>
  <Application>Microsoft Macintosh PowerPoint</Application>
  <PresentationFormat>On-screen Show (4:3)</PresentationFormat>
  <Paragraphs>451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Proxima Nova</vt:lpstr>
      <vt:lpstr>Arial</vt:lpstr>
      <vt:lpstr>Calibri</vt:lpstr>
      <vt:lpstr>Helvetica</vt:lpstr>
      <vt:lpstr>Lucida Grande</vt:lpstr>
      <vt:lpstr>Symbol</vt:lpstr>
      <vt:lpstr>Dune Template_051215</vt:lpstr>
      <vt:lpstr>LBNF Content-Footer Theme</vt:lpstr>
      <vt:lpstr>1_LBNF Content-Footer Theme</vt:lpstr>
      <vt:lpstr>ND-GAr Update</vt:lpstr>
      <vt:lpstr> Near Detector Requirements</vt:lpstr>
      <vt:lpstr>Overarching ND Requirements &amp; ND-GAr</vt:lpstr>
      <vt:lpstr>ND-GAr design status</vt:lpstr>
      <vt:lpstr>ND-GAr design update</vt:lpstr>
      <vt:lpstr>ND-GAr</vt:lpstr>
      <vt:lpstr>ND-GAr cut-away</vt:lpstr>
      <vt:lpstr>HPgTPC details</vt:lpstr>
      <vt:lpstr>ECAL Baseline Design</vt:lpstr>
      <vt:lpstr>ECAL Optimization</vt:lpstr>
      <vt:lpstr>ECAL Optimization</vt:lpstr>
      <vt:lpstr>Solenoid with Partial return Yoke (SPY)</vt:lpstr>
      <vt:lpstr>Software development: Analysis Framework proposal</vt:lpstr>
      <vt:lpstr>Framework status</vt:lpstr>
      <vt:lpstr>GarSoft: Custom Magnetic Field</vt:lpstr>
      <vt:lpstr>HPgTPC Workshop</vt:lpstr>
      <vt:lpstr>R&amp;D Plan</vt:lpstr>
      <vt:lpstr>ND Configuration at beginning of ops</vt:lpstr>
      <vt:lpstr>Day 1 Configuration currently imposed by resource constraints</vt:lpstr>
      <vt:lpstr>TMS: ND-GAr lite</vt:lpstr>
      <vt:lpstr>Alternative TMS: ND-GAr-Lite</vt:lpstr>
      <vt:lpstr>Tracker plane concept</vt:lpstr>
      <vt:lpstr>TMS: ND-GAr-Lite Nominal Design</vt:lpstr>
      <vt:lpstr>Performance: Acceptance and Momentum Resolution</vt:lpstr>
      <vt:lpstr>Performance: Charge-sign Determination</vt:lpstr>
      <vt:lpstr>Optimisation</vt:lpstr>
      <vt:lpstr>Optimisation</vt:lpstr>
      <vt:lpstr>Optimisation</vt:lpstr>
      <vt:lpstr>ND-GAr lite &amp; ND-LAr </vt:lpstr>
      <vt:lpstr>Preliminary schedule</vt:lpstr>
      <vt:lpstr>ND-GAr lite schedule</vt:lpstr>
      <vt:lpstr>Participating Institutions</vt:lpstr>
      <vt:lpstr>US Institutions</vt:lpstr>
      <vt:lpstr>Conclusions</vt:lpstr>
      <vt:lpstr>QUESTIONS?</vt:lpstr>
      <vt:lpstr>ND-GAr’s strengths: An example</vt:lpstr>
      <vt:lpstr>Muons from nmCC events in gas (LBNF beam)</vt:lpstr>
      <vt:lpstr>Funding sources/opportunities </vt:lpstr>
      <vt:lpstr>Muon catcher -- Requirements</vt:lpstr>
      <vt:lpstr>m purity vs. Fe thickness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DUNE Near Detector Complex</dc:title>
  <dc:subject/>
  <dc:creator>Alan D Bross</dc:creator>
  <cp:keywords/>
  <dc:description>Modified by A. Weber</dc:description>
  <cp:lastModifiedBy>Alan D Bross</cp:lastModifiedBy>
  <cp:revision>548</cp:revision>
  <cp:lastPrinted>2019-06-28T14:16:00Z</cp:lastPrinted>
  <dcterms:created xsi:type="dcterms:W3CDTF">2018-11-28T18:48:56Z</dcterms:created>
  <dcterms:modified xsi:type="dcterms:W3CDTF">2021-03-01T16:29:27Z</dcterms:modified>
  <cp:category/>
</cp:coreProperties>
</file>