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8"/>
  </p:notesMasterIdLst>
  <p:handoutMasterIdLst>
    <p:handoutMasterId r:id="rId9"/>
  </p:handoutMasterIdLst>
  <p:sldIdLst>
    <p:sldId id="265" r:id="rId3"/>
    <p:sldId id="270" r:id="rId4"/>
    <p:sldId id="271" r:id="rId5"/>
    <p:sldId id="272" r:id="rId6"/>
    <p:sldId id="273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1F24"/>
    <a:srgbClr val="003087"/>
    <a:srgbClr val="0F2D62"/>
    <a:srgbClr val="505050"/>
    <a:srgbClr val="808080"/>
    <a:srgbClr val="DA592A"/>
    <a:srgbClr val="154D81"/>
    <a:srgbClr val="DF65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10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42B53B-1E65-4E79-973F-CC61B92241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2D032F-CFBF-48B4-87E1-D9D663545E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765FECF1-0560-4B73-AC70-C3F640D53DA4}" type="datetimeFigureOut">
              <a:rPr lang="en-US" altLang="en-US"/>
              <a:pPr/>
              <a:t>2/26/2021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E91E04-6318-4C68-9383-0F9DBA3F29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6609D9-3604-4A65-B126-5939F44D0E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9F9CD457-707A-43AB-AB03-E25A0BE133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C53D45-98DC-46E2-B087-AF83CD6B17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80A344-45EB-4787-9450-62EF1C2F8D8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001D3362-DCF0-4723-B865-E0F263B9B4CC}" type="datetimeFigureOut">
              <a:rPr lang="en-US" altLang="en-US"/>
              <a:pPr/>
              <a:t>2/26/2021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0F887EB-52C0-48DB-914C-4D41037691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6432729-5CFE-4452-BC49-C9F82245B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8FDB08-1720-40F8-8574-1137804173E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F177FA-041C-41C9-8D42-2CCB17D48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349E6F7E-EF14-4529-8B00-A97AD862FFE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C2CFCDAB-923F-45E5-840F-0C350BCD7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C8D3BA42-88FA-4A5B-A0B2-31F7A630E1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660400"/>
            <a:ext cx="3373437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6DE687C9-9B63-4047-A36B-AA6DF587F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596FEEE1-9A2D-4EB0-9B2B-ACC011A92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660400"/>
            <a:ext cx="3373437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308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308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0694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95421-9DF6-4DBA-9678-854F36EFD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fld id="{822DFFAA-DAD5-4422-B1C4-DCE16798BAE4}" type="datetime1">
              <a:rPr lang="en-US" altLang="en-US"/>
              <a:pPr/>
              <a:t>2/26/2021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0559A-8FDD-4AB4-BB84-F1C88DDF7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308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8E0AB-E228-4D76-9BB9-0504D52F6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98E4F-75ED-408E-BFC9-E00DCE44DE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7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95421-9DF6-4DBA-9678-854F36EFD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fld id="{822DFFAA-DAD5-4422-B1C4-DCE16798BAE4}" type="datetime1">
              <a:rPr lang="en-US" altLang="en-US"/>
              <a:pPr/>
              <a:t>2/26/2021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0559A-8FDD-4AB4-BB84-F1C88DDF7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308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8E0AB-E228-4D76-9BB9-0504D52F6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98E4F-75ED-408E-BFC9-E00DCE44DE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90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4094C72-D900-4504-8E76-F56BD5E419BD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472C9CB4-85FB-4720-B9D7-8D8DF7B70549}" type="datetime1">
              <a:rPr lang="en-US" altLang="en-US"/>
              <a:pPr/>
              <a:t>2/26/2021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5787406-5E2F-49B6-84A7-0874D07268C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2B5C42B-A12F-46AD-8BC6-F61AD01B61D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E1E91814-4A0C-4096-9EA7-0869F96763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57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F308782-742B-430C-857C-A57F7A49B0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B06C2646-372B-4D0D-BE7E-9334ABFB46A7}" type="datetime1">
              <a:rPr lang="en-US" altLang="en-US"/>
              <a:pPr/>
              <a:t>2/26/2021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52EA1C9-CA97-4D65-909A-85DC58606C9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C56129-D164-44ED-B2F7-DE08C3D5604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746C6E6E-6660-48FE-AF4F-EB9BE9A5A8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349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9DBC02A-87C3-4F3E-9B0C-507A37F2D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B55A76-85D9-43AE-90C4-684AA074EC75}" type="datetime1">
              <a:rPr lang="en-US" altLang="en-US"/>
              <a:pPr/>
              <a:t>2/26/2021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806AC95-6D7D-4EBC-8494-C382D4F49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336E1C-F3CA-458D-89D4-B985E18F9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91D6F-E6E2-4C48-A31C-07151E90A9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903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446D995-DEE2-4160-8376-BCDDA427D73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5C9836-881D-4C9B-89D3-52B2778DC7B6}" type="datetime1">
              <a:rPr lang="en-US" altLang="en-US"/>
              <a:pPr/>
              <a:t>2/26/2021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2E20521-20AF-4B92-99A4-08480E6A18B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20E49F7-16F2-4951-ACA5-70F46F36C9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051BE5-3B99-40F8-9B8A-5E97DFAB09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5304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16DBA-B479-4442-80B9-E26E6E07C02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DFAFB4-CB77-4BAD-BDDB-F0953DD9F733}" type="datetime1">
              <a:rPr lang="en-US" altLang="en-US"/>
              <a:pPr/>
              <a:t>2/26/2021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397E1-7755-48D9-915A-B33ABBD46D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1E263-F094-4C33-AFA6-A0787EBBA8C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3DE2D-CCE0-4E0A-B33C-0D423C4D7F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2744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1C20E-D089-4DB4-B9DD-C0158885EE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1AED57-6CAD-4AFF-8261-E910FE8B57EC}" type="datetime1">
              <a:rPr lang="en-US" altLang="en-US"/>
              <a:pPr/>
              <a:t>2/26/2021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6B7AF-78CA-4663-9536-8AA742586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61B88B6-113A-4812-AE7C-A2DD97B2D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F23071-9B4A-4D4B-B614-4E96B872DA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131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17CD684-604D-4525-AD64-35872D0A5EF6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DA3588-B998-4816-B62B-3A603A01A4B4}" type="datetime1">
              <a:rPr lang="en-US" altLang="en-US"/>
              <a:pPr/>
              <a:t>2/26/2021</a:t>
            </a:fld>
            <a:endParaRPr lang="en-US" alt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1298F6C-8BEF-46AF-938E-F677D938E8E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B00E71B-D069-4ED2-BF11-8A37CA7BF94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CF555B-1E15-43D8-B152-EB8E88C3B2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66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2783B09-6453-4D7E-B0CB-37482F97CF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415869D-0D68-4925-95E0-8C9A91D60F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3087"/>
                </a:solidFill>
                <a:latin typeface="Helvetica" panose="020B0604020202020204" pitchFamily="34" charset="0"/>
              </a:defRPr>
            </a:lvl1pPr>
          </a:lstStyle>
          <a:p>
            <a:fld id="{4DD21DC5-F173-4648-8256-285078592A55}" type="datetime1">
              <a:rPr lang="en-US" altLang="en-US"/>
              <a:pPr/>
              <a:t>2/26/2021</a:t>
            </a:fld>
            <a:endParaRPr lang="en-US" alt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53946F9-F0DC-4B02-B7A3-C929824068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308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E44E2B5-8D29-4173-97F0-1B9C528C41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3087"/>
                </a:solidFill>
                <a:latin typeface="Helvetica" panose="020B0604020202020204" pitchFamily="34" charset="0"/>
              </a:defRPr>
            </a:lvl1pPr>
          </a:lstStyle>
          <a:p>
            <a:fld id="{80753F4D-C5CA-45C5-876B-65D9D235FBA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57" r:id="rId3"/>
    <p:sldLayoutId id="2147484058" r:id="rId4"/>
    <p:sldLayoutId id="2147484059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63684FD2-C396-4400-9443-76FAB10938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Date Placeholder 3">
            <a:extLst>
              <a:ext uri="{FF2B5EF4-FFF2-40B4-BE49-F238E27FC236}">
                <a16:creationId xmlns:a16="http://schemas.microsoft.com/office/drawing/2014/main" id="{FE6C236C-BA5F-48DC-988E-3A7E78190BA4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3087"/>
                </a:solidFill>
                <a:latin typeface="Helvetica" panose="020B0604020202020204" pitchFamily="34" charset="0"/>
              </a:defRPr>
            </a:lvl1pPr>
          </a:lstStyle>
          <a:p>
            <a:fld id="{693DEB20-3C60-4039-92E6-4E8923AB0D60}" type="datetime1">
              <a:rPr lang="en-US" altLang="en-US"/>
              <a:pPr/>
              <a:t>2/26/2021</a:t>
            </a:fld>
            <a:endParaRPr lang="en-US" altLang="en-US"/>
          </a:p>
        </p:txBody>
      </p:sp>
      <p:sp>
        <p:nvSpPr>
          <p:cNvPr id="9219" name="Footer Placeholder 4">
            <a:extLst>
              <a:ext uri="{FF2B5EF4-FFF2-40B4-BE49-F238E27FC236}">
                <a16:creationId xmlns:a16="http://schemas.microsoft.com/office/drawing/2014/main" id="{EE8765B3-DCB4-4806-BA74-400088681C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308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>
            <a:extLst>
              <a:ext uri="{FF2B5EF4-FFF2-40B4-BE49-F238E27FC236}">
                <a16:creationId xmlns:a16="http://schemas.microsoft.com/office/drawing/2014/main" id="{3C44A24E-D087-4D2D-8B3E-DCDC29393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3087"/>
                </a:solidFill>
                <a:latin typeface="Helvetica" panose="020B0604020202020204" pitchFamily="34" charset="0"/>
              </a:defRPr>
            </a:lvl1pPr>
          </a:lstStyle>
          <a:p>
            <a:fld id="{79034176-5083-4BC9-8ED1-C33E3E7A455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6" r:id="rId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80E599DF-2E79-4764-B17F-CFCD9E1B357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</a:rPr>
              <a:t>FAST </a:t>
            </a:r>
            <a:r>
              <a:rPr lang="en-US" altLang="en-US" dirty="0" err="1">
                <a:latin typeface="Helvetica" panose="020B0604020202020204" pitchFamily="34" charset="0"/>
              </a:rPr>
              <a:t>RunCo</a:t>
            </a:r>
            <a:r>
              <a:rPr lang="en-US" altLang="en-US" dirty="0">
                <a:latin typeface="Helvetica" panose="020B0604020202020204" pitchFamily="34" charset="0"/>
              </a:rPr>
              <a:t> Summary</a:t>
            </a:r>
          </a:p>
        </p:txBody>
      </p:sp>
      <p:sp>
        <p:nvSpPr>
          <p:cNvPr id="14338" name="Text Placeholder 2">
            <a:extLst>
              <a:ext uri="{FF2B5EF4-FFF2-40B4-BE49-F238E27FC236}">
                <a16:creationId xmlns:a16="http://schemas.microsoft.com/office/drawing/2014/main" id="{DDF5A38A-EF58-4F16-B783-038F19BB73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solidFill>
                  <a:schemeClr val="tx2"/>
                </a:solidFill>
                <a:latin typeface="Helvetica" panose="020B0604020202020204" pitchFamily="34" charset="0"/>
              </a:rPr>
              <a:t>Edstrom</a:t>
            </a:r>
          </a:p>
          <a:p>
            <a:r>
              <a:rPr lang="en-US" altLang="en-US" dirty="0">
                <a:solidFill>
                  <a:schemeClr val="tx2"/>
                </a:solidFill>
                <a:latin typeface="Helvetica" panose="020B0604020202020204" pitchFamily="34" charset="0"/>
              </a:rPr>
              <a:t>2/26/2021</a:t>
            </a:r>
            <a:endParaRPr lang="en-US" altLang="en-US" dirty="0"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1958F7CA-9B1D-4D7E-8266-D381CBDB58D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</a:rPr>
              <a:t>Summary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2ABF4FDC-06A9-40F0-AC14-DCFE5FC17C18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400" dirty="0">
                <a:latin typeface="Helvetica" panose="020B0604020202020204" pitchFamily="34" charset="0"/>
              </a:rPr>
              <a:t>Controlled Accesses</a:t>
            </a:r>
          </a:p>
          <a:p>
            <a:pPr lvl="1"/>
            <a:r>
              <a:rPr lang="en-US" altLang="en-US" sz="1200" dirty="0">
                <a:latin typeface="Helvetica" panose="020B0604020202020204" pitchFamily="34" charset="0"/>
              </a:rPr>
              <a:t>Most mornings for various jobs</a:t>
            </a:r>
            <a:endParaRPr lang="en-US" altLang="en-US" sz="1000" dirty="0">
              <a:latin typeface="Helvetica" panose="020B0604020202020204" pitchFamily="34" charset="0"/>
            </a:endParaRPr>
          </a:p>
          <a:p>
            <a:pPr lvl="1"/>
            <a:r>
              <a:rPr lang="en-US" altLang="en-US" sz="1200" dirty="0">
                <a:latin typeface="Helvetica" panose="020B0604020202020204" pitchFamily="34" charset="0"/>
              </a:rPr>
              <a:t>Alignment Wed/Thurs for OSC elements (E-Straight) / Swapped in OSC </a:t>
            </a:r>
            <a:r>
              <a:rPr lang="en-US" altLang="en-US" sz="1200" dirty="0" err="1">
                <a:latin typeface="Helvetica" panose="020B0604020202020204" pitchFamily="34" charset="0"/>
              </a:rPr>
              <a:t>Sextupoles</a:t>
            </a:r>
            <a:r>
              <a:rPr lang="en-US" altLang="en-US" sz="1200" dirty="0">
                <a:latin typeface="Helvetica" panose="020B0604020202020204" pitchFamily="34" charset="0"/>
              </a:rPr>
              <a:t> in time for alignment</a:t>
            </a:r>
          </a:p>
          <a:p>
            <a:endParaRPr lang="en-US" altLang="en-US" sz="1400" dirty="0">
              <a:latin typeface="Helvetica" panose="020B0604020202020204" pitchFamily="34" charset="0"/>
            </a:endParaRPr>
          </a:p>
          <a:p>
            <a:r>
              <a:rPr lang="en-US" altLang="en-US" sz="1400" dirty="0">
                <a:latin typeface="Helvetica" panose="020B0604020202020204" pitchFamily="34" charset="0"/>
              </a:rPr>
              <a:t>Electron Injector</a:t>
            </a:r>
          </a:p>
          <a:p>
            <a:pPr lvl="1"/>
            <a:r>
              <a:rPr lang="en-US" altLang="en-US" sz="1200" dirty="0">
                <a:latin typeface="Helvetica" panose="020B0604020202020204" pitchFamily="34" charset="0"/>
              </a:rPr>
              <a:t>Beam Delivered for IOTA Injection studies</a:t>
            </a:r>
          </a:p>
          <a:p>
            <a:pPr lvl="1"/>
            <a:r>
              <a:rPr lang="en-US" altLang="en-US" sz="1200" dirty="0">
                <a:latin typeface="Helvetica" panose="020B0604020202020204" pitchFamily="34" charset="0"/>
              </a:rPr>
              <a:t>Trouble with Toroid front-ends</a:t>
            </a:r>
          </a:p>
          <a:p>
            <a:pPr lvl="1"/>
            <a:endParaRPr lang="en-US" altLang="en-US" sz="1200" dirty="0">
              <a:latin typeface="Helvetica" panose="020B0604020202020204" pitchFamily="34" charset="0"/>
            </a:endParaRPr>
          </a:p>
          <a:p>
            <a:r>
              <a:rPr lang="en-US" altLang="en-US" sz="1400" dirty="0" err="1">
                <a:latin typeface="Helvetica" panose="020B0604020202020204" pitchFamily="34" charset="0"/>
              </a:rPr>
              <a:t>Cryo</a:t>
            </a:r>
            <a:endParaRPr lang="en-US" altLang="en-US" sz="1400" dirty="0">
              <a:latin typeface="Helvetica" panose="020B0604020202020204" pitchFamily="34" charset="0"/>
            </a:endParaRPr>
          </a:p>
          <a:p>
            <a:pPr lvl="1"/>
            <a:r>
              <a:rPr lang="en-US" altLang="en-US" sz="1200" dirty="0">
                <a:latin typeface="Helvetica" panose="020B0604020202020204" pitchFamily="34" charset="0"/>
              </a:rPr>
              <a:t>Scheduled PM for Tuesday next week (3/2) will require 4K warm-up into Wednesday</a:t>
            </a:r>
          </a:p>
          <a:p>
            <a:pPr lvl="1"/>
            <a:r>
              <a:rPr lang="en-US" altLang="en-US" sz="1200" dirty="0">
                <a:latin typeface="Helvetica" panose="020B0604020202020204" pitchFamily="34" charset="0"/>
              </a:rPr>
              <a:t>For now, nominal 2K operation, no problems</a:t>
            </a:r>
          </a:p>
          <a:p>
            <a:pPr marL="457200" lvl="1" indent="0">
              <a:buNone/>
            </a:pPr>
            <a:endParaRPr lang="en-US" altLang="en-US" sz="1200" dirty="0">
              <a:latin typeface="Helvetica" panose="020B0604020202020204" pitchFamily="34" charset="0"/>
            </a:endParaRPr>
          </a:p>
          <a:p>
            <a:r>
              <a:rPr lang="en-US" altLang="en-US" sz="1400" dirty="0">
                <a:latin typeface="Helvetica" panose="020B0604020202020204" pitchFamily="34" charset="0"/>
              </a:rPr>
              <a:t>IOTA Issues</a:t>
            </a:r>
          </a:p>
          <a:p>
            <a:pPr lvl="1"/>
            <a:r>
              <a:rPr lang="en-US" altLang="en-US" sz="1200" dirty="0">
                <a:latin typeface="Helvetica" panose="020B0604020202020204" pitchFamily="34" charset="0"/>
              </a:rPr>
              <a:t>Swapped noisy 16-Chan 2A Supply Chassis</a:t>
            </a:r>
          </a:p>
          <a:p>
            <a:pPr lvl="1"/>
            <a:r>
              <a:rPr lang="en-US" altLang="en-US" sz="1200" dirty="0">
                <a:latin typeface="Helvetica" panose="020B0604020202020204" pitchFamily="34" charset="0"/>
              </a:rPr>
              <a:t>Toroid Work </a:t>
            </a:r>
          </a:p>
          <a:p>
            <a:pPr lvl="1"/>
            <a:r>
              <a:rPr lang="en-US" altLang="en-US" sz="1200" dirty="0">
                <a:latin typeface="Helvetica" panose="020B0604020202020204" pitchFamily="34" charset="0"/>
              </a:rPr>
              <a:t>Kicker timing jitter</a:t>
            </a:r>
          </a:p>
          <a:p>
            <a:pPr lvl="1"/>
            <a:r>
              <a:rPr lang="en-US" altLang="en-US" sz="1200" dirty="0">
                <a:latin typeface="Helvetica" panose="020B0604020202020204" pitchFamily="34" charset="0"/>
              </a:rPr>
              <a:t>Longitudinal Beam Instability</a:t>
            </a:r>
          </a:p>
          <a:p>
            <a:pPr lvl="1"/>
            <a:r>
              <a:rPr lang="en-US" altLang="en-US" sz="1200" dirty="0">
                <a:latin typeface="Helvetica" panose="020B0604020202020204" pitchFamily="34" charset="0"/>
              </a:rPr>
              <a:t>Implement OSC Lattice</a:t>
            </a:r>
          </a:p>
          <a:p>
            <a:endParaRPr lang="en-US" altLang="en-US" sz="1400" dirty="0">
              <a:latin typeface="Helvetica" panose="020B0604020202020204" pitchFamily="34" charset="0"/>
            </a:endParaRPr>
          </a:p>
          <a:p>
            <a:r>
              <a:rPr lang="en-US" altLang="en-US" sz="1400" dirty="0">
                <a:latin typeface="Helvetica" panose="020B0604020202020204" pitchFamily="34" charset="0"/>
              </a:rPr>
              <a:t>Note:</a:t>
            </a:r>
          </a:p>
          <a:p>
            <a:pPr lvl="1"/>
            <a:r>
              <a:rPr lang="en-US" altLang="en-US" sz="1200" dirty="0">
                <a:latin typeface="Helvetica" panose="020B0604020202020204" pitchFamily="34" charset="0"/>
              </a:rPr>
              <a:t>Jamie </a:t>
            </a:r>
            <a:r>
              <a:rPr lang="en-US" altLang="en-US" sz="1200" dirty="0" err="1">
                <a:latin typeface="Helvetica" panose="020B0604020202020204" pitchFamily="34" charset="0"/>
              </a:rPr>
              <a:t>Santucci</a:t>
            </a:r>
            <a:r>
              <a:rPr lang="en-US" altLang="en-US" sz="1200" dirty="0">
                <a:latin typeface="Helvetica" panose="020B0604020202020204" pitchFamily="34" charset="0"/>
              </a:rPr>
              <a:t> is away until 3/01</a:t>
            </a:r>
          </a:p>
          <a:p>
            <a:pPr lvl="1"/>
            <a:r>
              <a:rPr lang="en-US" altLang="en-US" sz="1200" dirty="0">
                <a:latin typeface="Helvetica" panose="020B0604020202020204" pitchFamily="34" charset="0"/>
              </a:rPr>
              <a:t>Chip Edstrom is standing in for FAST </a:t>
            </a:r>
            <a:r>
              <a:rPr lang="en-US" altLang="en-US" sz="1200" dirty="0" err="1">
                <a:latin typeface="Helvetica" panose="020B0604020202020204" pitchFamily="34" charset="0"/>
              </a:rPr>
              <a:t>RunCo</a:t>
            </a:r>
            <a:endParaRPr lang="en-US" altLang="en-US" sz="1200" dirty="0">
              <a:latin typeface="Helvetica" panose="020B0604020202020204" pitchFamily="34" charset="0"/>
            </a:endParaRPr>
          </a:p>
        </p:txBody>
      </p:sp>
      <p:sp>
        <p:nvSpPr>
          <p:cNvPr id="15363" name="Date Placeholder 3">
            <a:extLst>
              <a:ext uri="{FF2B5EF4-FFF2-40B4-BE49-F238E27FC236}">
                <a16:creationId xmlns:a16="http://schemas.microsoft.com/office/drawing/2014/main" id="{82FB1F82-5364-4901-8825-094F5F7E099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DDD822A-8E19-4A2D-8474-D63D0871965E}" type="datetime1">
              <a:rPr lang="en-US" altLang="en-US" sz="900">
                <a:solidFill>
                  <a:srgbClr val="003087"/>
                </a:solidFill>
                <a:latin typeface="Helvetica" panose="020B0604020202020204" pitchFamily="34" charset="0"/>
              </a:rPr>
              <a:pPr eaLnBrk="1" hangingPunct="1"/>
              <a:t>2/26/2021</a:t>
            </a:fld>
            <a:endParaRPr lang="en-US" altLang="en-US" sz="900">
              <a:solidFill>
                <a:srgbClr val="003087"/>
              </a:solidFill>
              <a:latin typeface="Helvetica" panose="020B0604020202020204" pitchFamily="34" charset="0"/>
            </a:endParaRPr>
          </a:p>
        </p:txBody>
      </p:sp>
      <p:sp>
        <p:nvSpPr>
          <p:cNvPr id="15364" name="Footer Placeholder 4">
            <a:extLst>
              <a:ext uri="{FF2B5EF4-FFF2-40B4-BE49-F238E27FC236}">
                <a16:creationId xmlns:a16="http://schemas.microsoft.com/office/drawing/2014/main" id="{7FB25A96-01E8-46B3-A028-556100050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003087"/>
                </a:solidFill>
                <a:latin typeface="Helvetica" panose="020B0604020202020204" pitchFamily="34" charset="0"/>
              </a:rPr>
              <a:t>AD </a:t>
            </a:r>
            <a:r>
              <a:rPr lang="en-US" altLang="en-US" sz="900" b="1" dirty="0">
                <a:solidFill>
                  <a:srgbClr val="003087"/>
                </a:solidFill>
                <a:latin typeface="Helvetica" panose="020B0604020202020204" pitchFamily="34" charset="0"/>
              </a:rPr>
              <a:t>0900 Meeting | Edstrom</a:t>
            </a:r>
          </a:p>
        </p:txBody>
      </p:sp>
      <p:sp>
        <p:nvSpPr>
          <p:cNvPr id="15365" name="Slide Number Placeholder 5">
            <a:extLst>
              <a:ext uri="{FF2B5EF4-FFF2-40B4-BE49-F238E27FC236}">
                <a16:creationId xmlns:a16="http://schemas.microsoft.com/office/drawing/2014/main" id="{D4F46DC8-E14B-4292-8695-635A56B4C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B78F5D1-79CA-4D5D-A44C-62B12DFCA9E5}" type="slidenum">
              <a:rPr lang="en-US" altLang="en-US" sz="900">
                <a:solidFill>
                  <a:srgbClr val="00308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900">
              <a:solidFill>
                <a:srgbClr val="003087"/>
              </a:solidFill>
              <a:latin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015" y="3351568"/>
            <a:ext cx="5004347" cy="284200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724041" y="5561243"/>
            <a:ext cx="1802297" cy="769749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95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FF27D-2F28-4B02-89A4-C653F6836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from the 0900 &amp; Internal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49858-AB31-4EF5-AE55-3F3BA61EF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FESS reports that the boiler flow switch was replaced (as scheduled)</a:t>
            </a:r>
          </a:p>
          <a:p>
            <a:pPr lvl="1"/>
            <a:r>
              <a:rPr lang="en-US" sz="2000" dirty="0"/>
              <a:t>We have a back-up again</a:t>
            </a:r>
          </a:p>
          <a:p>
            <a:pPr lvl="1"/>
            <a:endParaRPr lang="en-US" sz="2000" dirty="0"/>
          </a:p>
          <a:p>
            <a:r>
              <a:rPr lang="en-US" sz="2000" dirty="0"/>
              <a:t>AC Technicians at NML Thursday</a:t>
            </a:r>
          </a:p>
          <a:p>
            <a:pPr lvl="1"/>
            <a:r>
              <a:rPr lang="en-US" sz="2000" dirty="0"/>
              <a:t>Findings?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3119F-5D0C-4890-A5C5-D35C41B31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DFFAA-DAD5-4422-B1C4-DCE16798BAE4}" type="datetime1">
              <a:rPr lang="en-US" altLang="en-US" smtClean="0"/>
              <a:pPr/>
              <a:t>2/26/2021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4643E-510C-46A9-8147-B9633599D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6A41F-5235-4DB3-B931-FF6426EA3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8E4F-75ED-408E-BFC9-E00DCE44DE57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EF777D62-E22B-4775-8926-15A378B01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248" y="3268963"/>
            <a:ext cx="5685503" cy="27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54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3B4E5-EB28-4E73-9EBF-F8BB2A854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IOTA Proton Injector Beamline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127A2-08D3-408D-9331-FCA958C2B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Y-Chamber and LEBT Solenoid #1 are mounted</a:t>
            </a:r>
          </a:p>
          <a:p>
            <a:pPr lvl="1"/>
            <a:r>
              <a:rPr lang="en-US" sz="2400" dirty="0"/>
              <a:t>Need the upstream LEBT spool </a:t>
            </a:r>
          </a:p>
          <a:p>
            <a:pPr lvl="2"/>
            <a:r>
              <a:rPr lang="en-US" dirty="0"/>
              <a:t>Leak check progress?</a:t>
            </a:r>
          </a:p>
          <a:p>
            <a:pPr lvl="1"/>
            <a:r>
              <a:rPr lang="en-US" sz="2400" dirty="0"/>
              <a:t>Next steps:</a:t>
            </a:r>
          </a:p>
          <a:p>
            <a:pPr lvl="2"/>
            <a:r>
              <a:rPr lang="en-US" dirty="0"/>
              <a:t>Assemble the source</a:t>
            </a:r>
          </a:p>
          <a:p>
            <a:pPr lvl="2"/>
            <a:r>
              <a:rPr lang="en-US" dirty="0"/>
              <a:t>Leak Check the full assembly</a:t>
            </a:r>
          </a:p>
          <a:p>
            <a:pPr lvl="2"/>
            <a:r>
              <a:rPr lang="en-US" dirty="0"/>
              <a:t>Complete HV cabinet**</a:t>
            </a:r>
          </a:p>
          <a:p>
            <a:pPr lvl="2"/>
            <a:r>
              <a:rPr lang="en-US" dirty="0"/>
              <a:t>Coat and activate another cathode</a:t>
            </a:r>
          </a:p>
          <a:p>
            <a:pPr lvl="2"/>
            <a:r>
              <a:rPr lang="en-US" dirty="0"/>
              <a:t>Plug it in and turn it on…</a:t>
            </a:r>
          </a:p>
          <a:p>
            <a:endParaRPr lang="en-US" dirty="0"/>
          </a:p>
          <a:p>
            <a:r>
              <a:rPr lang="en-US" dirty="0"/>
              <a:t>EPICS interface for BPM &amp; LLRF systems</a:t>
            </a:r>
          </a:p>
          <a:p>
            <a:endParaRPr lang="en-US" dirty="0"/>
          </a:p>
          <a:p>
            <a:r>
              <a:rPr lang="en-US" dirty="0"/>
              <a:t>Need final </a:t>
            </a:r>
            <a:r>
              <a:rPr lang="en-US" dirty="0" err="1"/>
              <a:t>beamsheet</a:t>
            </a:r>
            <a:r>
              <a:rPr lang="en-US" dirty="0"/>
              <a:t> for MEBT stand design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4591E-30A2-4C28-A0D2-444B44456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DFFAA-DAD5-4422-B1C4-DCE16798BAE4}" type="datetime1">
              <a:rPr lang="en-US" altLang="en-US" smtClean="0"/>
              <a:pPr/>
              <a:t>2/26/2021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CDFE0-95BD-4A5F-B546-0B45A4DBD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C5134-007B-44C1-A6DD-17EA30C63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8E4F-75ED-408E-BFC9-E00DCE44DE57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FE453E-0EC1-40FD-95B3-EDA2C3932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448" y="1526459"/>
            <a:ext cx="2999952" cy="336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01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6AA8CC-8A69-4942-82B3-B6D03F338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229" y="1085059"/>
            <a:ext cx="4783771" cy="49038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FF48C7-CF7C-4603-A4AE-1DB15B727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IOTA Proton Injector Beamline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99BDD-946E-48D2-B028-82FC0CF9B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Physical components still needed:</a:t>
            </a:r>
          </a:p>
          <a:p>
            <a:pPr lvl="1"/>
            <a:r>
              <a:rPr lang="en-US" sz="1600" dirty="0"/>
              <a:t>325 MHz LLRF System</a:t>
            </a:r>
          </a:p>
          <a:p>
            <a:pPr lvl="2"/>
            <a:r>
              <a:rPr lang="en-US" sz="1400" dirty="0"/>
              <a:t>Euclid </a:t>
            </a:r>
            <a:r>
              <a:rPr lang="en-US" sz="1400" dirty="0" err="1"/>
              <a:t>Techlabs</a:t>
            </a:r>
            <a:endParaRPr lang="en-US" sz="1400" dirty="0"/>
          </a:p>
          <a:p>
            <a:pPr lvl="1"/>
            <a:r>
              <a:rPr lang="en-US" sz="1600" dirty="0"/>
              <a:t>BPM Assemblies (5x) and associated electronics</a:t>
            </a:r>
          </a:p>
          <a:p>
            <a:pPr lvl="2"/>
            <a:r>
              <a:rPr lang="en-US" sz="1400" dirty="0"/>
              <a:t>Instrumentation Technologies</a:t>
            </a:r>
          </a:p>
          <a:p>
            <a:pPr lvl="1"/>
            <a:r>
              <a:rPr lang="en-US" sz="1600" dirty="0"/>
              <a:t>Electrically Isolated Diaphragm (LEBT)</a:t>
            </a:r>
          </a:p>
          <a:p>
            <a:pPr lvl="2"/>
            <a:r>
              <a:rPr lang="en-US" sz="1400" dirty="0"/>
              <a:t>Design complete (Andrea </a:t>
            </a:r>
            <a:r>
              <a:rPr lang="en-US" sz="1400" dirty="0" err="1"/>
              <a:t>Saewert</a:t>
            </a:r>
            <a:r>
              <a:rPr lang="en-US" sz="1400" dirty="0"/>
              <a:t> &amp; Steve </a:t>
            </a:r>
            <a:r>
              <a:rPr lang="en-US" sz="1400" dirty="0" err="1"/>
              <a:t>Wesseln</a:t>
            </a:r>
            <a:r>
              <a:rPr lang="en-US" sz="1400" dirty="0"/>
              <a:t>)</a:t>
            </a:r>
          </a:p>
          <a:p>
            <a:pPr lvl="1"/>
            <a:r>
              <a:rPr lang="en-US" sz="1600" dirty="0"/>
              <a:t>4-Channel bias / current draw measurement chassis</a:t>
            </a:r>
          </a:p>
          <a:p>
            <a:pPr lvl="2"/>
            <a:r>
              <a:rPr lang="en-US" sz="1400" dirty="0"/>
              <a:t>Working on it (Andrea &amp; Vic)</a:t>
            </a:r>
          </a:p>
          <a:p>
            <a:pPr lvl="1"/>
            <a:r>
              <a:rPr lang="en-US" sz="1600" dirty="0"/>
              <a:t>5-6 kW 325 MHz amplifier for the Buncher</a:t>
            </a:r>
          </a:p>
          <a:p>
            <a:pPr lvl="2"/>
            <a:r>
              <a:rPr lang="en-US" sz="1400" dirty="0"/>
              <a:t>John &amp; Ding are looking into it</a:t>
            </a:r>
          </a:p>
          <a:p>
            <a:pPr lvl="1"/>
            <a:r>
              <a:rPr lang="en-US" sz="1600" dirty="0"/>
              <a:t> MEBT Wires</a:t>
            </a:r>
          </a:p>
          <a:p>
            <a:pPr lvl="2"/>
            <a:r>
              <a:rPr lang="en-US" sz="1400" dirty="0"/>
              <a:t>To be borrowed from PIP-II IT</a:t>
            </a:r>
          </a:p>
          <a:p>
            <a:pPr lvl="1"/>
            <a:r>
              <a:rPr lang="en-US" sz="1600" dirty="0"/>
              <a:t>LEBT/MEBT Allison Scanners</a:t>
            </a:r>
          </a:p>
          <a:p>
            <a:pPr lvl="2"/>
            <a:r>
              <a:rPr lang="en-US" sz="1400" dirty="0"/>
              <a:t>To be borrowed from PIP-II IT</a:t>
            </a:r>
          </a:p>
          <a:p>
            <a:pPr lvl="1"/>
            <a:r>
              <a:rPr lang="en-US" sz="1600" dirty="0"/>
              <a:t>Electrical work / cable pulls</a:t>
            </a:r>
          </a:p>
          <a:p>
            <a:pPr lvl="2"/>
            <a:r>
              <a:rPr lang="en-US" sz="1400" dirty="0"/>
              <a:t>NML Gallery Electrical Contract</a:t>
            </a:r>
          </a:p>
          <a:p>
            <a:pPr lvl="2"/>
            <a:r>
              <a:rPr lang="en-US" sz="1400" dirty="0"/>
              <a:t>NML-MEBT &amp; ESB-MEBT cable pull / Source area Electrical</a:t>
            </a:r>
          </a:p>
          <a:p>
            <a:pPr lvl="2"/>
            <a:endParaRPr lang="en-US" sz="1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86F26-038B-4270-AB55-97876DF41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DFFAA-DAD5-4422-B1C4-DCE16798BAE4}" type="datetime1">
              <a:rPr lang="en-US" altLang="en-US" smtClean="0"/>
              <a:pPr/>
              <a:t>2/26/2021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085E4-628B-4EDA-B955-5BC998D9F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AFF2D-25A9-42F7-8A7D-3923CCCE8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8E4F-75ED-408E-BFC9-E00DCE44DE57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2851923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TemplateMac_041114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FermilabTemplatePC_041414</Template>
  <TotalTime>308</TotalTime>
  <Words>332</Words>
  <Application>Microsoft Office PowerPoint</Application>
  <PresentationFormat>On-screen Show (4:3)</PresentationFormat>
  <Paragraphs>77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Helvetica</vt:lpstr>
      <vt:lpstr>FermilabTemplateMac_041114</vt:lpstr>
      <vt:lpstr>Fermilab: Footer Only</vt:lpstr>
      <vt:lpstr>FAST RunCo Summary</vt:lpstr>
      <vt:lpstr>Summary</vt:lpstr>
      <vt:lpstr>Notes from the 0900 &amp; Internal</vt:lpstr>
      <vt:lpstr>IOTA Proton Injector Beamline </vt:lpstr>
      <vt:lpstr>IOTA Proton Injector Beamline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Turn-On Summary and Status</dc:title>
  <dc:creator>Chip EdstromJr. x3721,4977 13417N</dc:creator>
  <cp:lastModifiedBy>Dean R Edstrom JR</cp:lastModifiedBy>
  <cp:revision>31</cp:revision>
  <cp:lastPrinted>2014-01-20T19:40:21Z</cp:lastPrinted>
  <dcterms:created xsi:type="dcterms:W3CDTF">2019-10-18T14:47:58Z</dcterms:created>
  <dcterms:modified xsi:type="dcterms:W3CDTF">2021-02-26T17:34:56Z</dcterms:modified>
</cp:coreProperties>
</file>