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3" r:id="rId1"/>
  </p:sldMasterIdLst>
  <p:notesMasterIdLst>
    <p:notesMasterId r:id="rId23"/>
  </p:notesMasterIdLst>
  <p:sldIdLst>
    <p:sldId id="257" r:id="rId2"/>
    <p:sldId id="259" r:id="rId3"/>
    <p:sldId id="264" r:id="rId4"/>
    <p:sldId id="263" r:id="rId5"/>
    <p:sldId id="261" r:id="rId6"/>
    <p:sldId id="262" r:id="rId7"/>
    <p:sldId id="265" r:id="rId8"/>
    <p:sldId id="266" r:id="rId9"/>
    <p:sldId id="268" r:id="rId10"/>
    <p:sldId id="270" r:id="rId11"/>
    <p:sldId id="273" r:id="rId12"/>
    <p:sldId id="274" r:id="rId13"/>
    <p:sldId id="279" r:id="rId14"/>
    <p:sldId id="282" r:id="rId15"/>
    <p:sldId id="280" r:id="rId16"/>
    <p:sldId id="278" r:id="rId17"/>
    <p:sldId id="281" r:id="rId18"/>
    <p:sldId id="272" r:id="rId19"/>
    <p:sldId id="276" r:id="rId20"/>
    <p:sldId id="267"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758D-F61E-4CA3-84B3-811F247F4CDE}"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05D29-3420-4A2D-BE6D-6BB248D50DD7}" type="slidenum">
              <a:rPr lang="en-US" smtClean="0"/>
              <a:t>‹#›</a:t>
            </a:fld>
            <a:endParaRPr lang="en-US"/>
          </a:p>
        </p:txBody>
      </p:sp>
    </p:spTree>
    <p:extLst>
      <p:ext uri="{BB962C8B-B14F-4D97-AF65-F5344CB8AC3E}">
        <p14:creationId xmlns:p14="http://schemas.microsoft.com/office/powerpoint/2010/main" val="190504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90A201-F446-4FCD-81AA-0E1BAE7CC109}"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574632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A1D57-66F8-4DC3-9C10-BAED52FC52A3}" type="datetime1">
              <a:rPr lang="en-US" smtClean="0"/>
              <a:t>3/8/2021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7317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1ECCFA-D0F5-4DCD-AAC4-994A1F978BD1}" type="datetime1">
              <a:rPr lang="en-US" smtClean="0"/>
              <a:t>3/8/2021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9790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9C8F7-734E-43FA-881D-695374400262}" type="datetime1">
              <a:rPr lang="en-US" smtClean="0"/>
              <a:t>3/8/2021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4B7E4EF-A1BD-40F4-AB7B-04F084DD991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70501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B2D6F-A9D7-4E7F-9698-E30477DDA7EC}" type="datetime1">
              <a:rPr lang="en-US" smtClean="0"/>
              <a:t>3/8/2021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99412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CDAAEFA-7E21-4C80-B08B-9B4E4265BA02}" type="datetime1">
              <a:rPr lang="en-US" smtClean="0"/>
              <a:t>3/8/2021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02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D7B3C0C-F352-4982-813E-CD4CB911D74D}" type="datetime1">
              <a:rPr lang="en-US" smtClean="0"/>
              <a:t>3/8/2021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6003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8DCC3-1685-421F-BC8C-52A4B75CFAD5}"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41252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FA5C068-B3C0-4614-9098-20CBA1311EFE}" type="datetime1">
              <a:rPr lang="en-US" smtClean="0"/>
              <a:t>3/8/2021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1101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86F16-FE4A-452E-A340-1EE12DA40E75}"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7070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B8092B-AFEA-440F-8B97-C26C34A5E61E}"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5069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9F0EDD-54FA-42FC-AC87-0E2A26692AA2}"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7589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E992A0-5407-4C1B-89C0-7A7778D8FB63}" type="datetime1">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9728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26F9B4-2B18-484E-A492-5F694FCA5BEF}" type="datetime1">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8459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93DF9D5-A89C-4DCA-ADF7-DBBED01C8533}" type="datetime1">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540822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CE42F-D4BA-49DA-9BFA-C62C90B25B40}"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9336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7C86FC-4429-4EE8-BC79-04163B290A4E}" type="datetime1">
              <a:rPr lang="en-US" smtClean="0"/>
              <a:t>3/8/2021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67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0C590D9-C061-459F-B3AB-4C8DD9267B44}" type="datetime1">
              <a:rPr lang="en-US" smtClean="0"/>
              <a:t>3/8/2021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47467380"/>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E920DA64-982C-429A-A493-0869348DA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9A26534F-2726-4557-843C-0E11DF3935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80" name="Rectangle 79">
            <a:extLst>
              <a:ext uri="{FF2B5EF4-FFF2-40B4-BE49-F238E27FC236}">
                <a16:creationId xmlns:a16="http://schemas.microsoft.com/office/drawing/2014/main" id="{90F9FBE7-F3B9-43F8-9EBE-34DCDB2EE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1080D84-69AD-4416-9730-B4226960E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2DF326-4463-49B6-9D85-02A4D2C5BE95}"/>
              </a:ext>
            </a:extLst>
          </p:cNvPr>
          <p:cNvSpPr>
            <a:spLocks noGrp="1"/>
          </p:cNvSpPr>
          <p:nvPr>
            <p:ph type="ctrTitle"/>
          </p:nvPr>
        </p:nvSpPr>
        <p:spPr>
          <a:xfrm>
            <a:off x="690908" y="4710483"/>
            <a:ext cx="8133478" cy="940240"/>
          </a:xfrm>
        </p:spPr>
        <p:txBody>
          <a:bodyPr>
            <a:normAutofit/>
          </a:bodyPr>
          <a:lstStyle/>
          <a:p>
            <a:r>
              <a:rPr lang="en-US" sz="3000" dirty="0"/>
              <a:t>DC Voltage Breakdown Studies</a:t>
            </a:r>
          </a:p>
        </p:txBody>
      </p:sp>
      <p:sp>
        <p:nvSpPr>
          <p:cNvPr id="3" name="Subtitle 2">
            <a:extLst>
              <a:ext uri="{FF2B5EF4-FFF2-40B4-BE49-F238E27FC236}">
                <a16:creationId xmlns:a16="http://schemas.microsoft.com/office/drawing/2014/main" id="{BD6D3577-9517-4D55-B84C-EE38D2BCCF46}"/>
              </a:ext>
            </a:extLst>
          </p:cNvPr>
          <p:cNvSpPr>
            <a:spLocks noGrp="1"/>
          </p:cNvSpPr>
          <p:nvPr>
            <p:ph type="subTitle" idx="1"/>
          </p:nvPr>
        </p:nvSpPr>
        <p:spPr>
          <a:xfrm>
            <a:off x="690908" y="5650118"/>
            <a:ext cx="8133478" cy="406566"/>
          </a:xfrm>
        </p:spPr>
        <p:txBody>
          <a:bodyPr>
            <a:normAutofit/>
          </a:bodyPr>
          <a:lstStyle/>
          <a:p>
            <a:r>
              <a:rPr lang="en-US" sz="1800" dirty="0"/>
              <a:t>By: Logan Norman, Karla Silva, Ben Jones</a:t>
            </a:r>
          </a:p>
        </p:txBody>
      </p:sp>
      <p:pic>
        <p:nvPicPr>
          <p:cNvPr id="1027" name="Picture 3">
            <a:extLst>
              <a:ext uri="{FF2B5EF4-FFF2-40B4-BE49-F238E27FC236}">
                <a16:creationId xmlns:a16="http://schemas.microsoft.com/office/drawing/2014/main" id="{2C861CB2-4C79-41B4-9DB5-ECA1190C6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437" b="31436"/>
          <a:stretch>
            <a:fillRect/>
          </a:stretch>
        </p:blipFill>
        <p:spPr bwMode="auto">
          <a:xfrm>
            <a:off x="7106804" y="1521571"/>
            <a:ext cx="3435164" cy="120667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4" name="Rectangle 83">
            <a:extLst>
              <a:ext uri="{FF2B5EF4-FFF2-40B4-BE49-F238E27FC236}">
                <a16:creationId xmlns:a16="http://schemas.microsoft.com/office/drawing/2014/main" id="{D2333671-B41F-40EC-936B-FFE1D1332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9686AD6A-A667-4618-8AA8-DC98189A5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9D96E24-241F-4087-ABC5-A1F69D3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descr="Institutional Signatures: UTA Identity System">
            <a:extLst>
              <a:ext uri="{FF2B5EF4-FFF2-40B4-BE49-F238E27FC236}">
                <a16:creationId xmlns:a16="http://schemas.microsoft.com/office/drawing/2014/main" id="{6FA5460B-C0E9-4409-961E-3E2DCF6B4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2243" y="661042"/>
            <a:ext cx="2357092" cy="292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2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8648-D3F1-441E-9E57-07B95F3794DF}"/>
              </a:ext>
            </a:extLst>
          </p:cNvPr>
          <p:cNvSpPr>
            <a:spLocks noGrp="1"/>
          </p:cNvSpPr>
          <p:nvPr>
            <p:ph type="title"/>
          </p:nvPr>
        </p:nvSpPr>
        <p:spPr/>
        <p:txBody>
          <a:bodyPr/>
          <a:lstStyle/>
          <a:p>
            <a:r>
              <a:rPr lang="en-US" dirty="0"/>
              <a:t>Higher Pressure Experimentation</a:t>
            </a:r>
          </a:p>
        </p:txBody>
      </p:sp>
      <p:sp>
        <p:nvSpPr>
          <p:cNvPr id="3" name="Content Placeholder 2">
            <a:extLst>
              <a:ext uri="{FF2B5EF4-FFF2-40B4-BE49-F238E27FC236}">
                <a16:creationId xmlns:a16="http://schemas.microsoft.com/office/drawing/2014/main" id="{A2C22770-6322-468A-A4EF-C302E97A30DF}"/>
              </a:ext>
            </a:extLst>
          </p:cNvPr>
          <p:cNvSpPr>
            <a:spLocks noGrp="1"/>
          </p:cNvSpPr>
          <p:nvPr>
            <p:ph idx="1"/>
          </p:nvPr>
        </p:nvSpPr>
        <p:spPr>
          <a:xfrm>
            <a:off x="680321" y="2336873"/>
            <a:ext cx="9843300" cy="3951632"/>
          </a:xfrm>
        </p:spPr>
        <p:txBody>
          <a:bodyPr>
            <a:normAutofit fontScale="92500" lnSpcReduction="10000"/>
          </a:bodyPr>
          <a:lstStyle/>
          <a:p>
            <a:r>
              <a:rPr lang="en-US" dirty="0"/>
              <a:t>Papers and the theory do show that the breakdown generally follows the Paschen law at lower pd values</a:t>
            </a:r>
          </a:p>
          <a:p>
            <a:endParaRPr lang="en-US" dirty="0"/>
          </a:p>
          <a:p>
            <a:r>
              <a:rPr lang="en-US" dirty="0"/>
              <a:t>At intermediate pd values experimental curves generally follow the meek criterion</a:t>
            </a:r>
          </a:p>
          <a:p>
            <a:endParaRPr lang="en-US" dirty="0"/>
          </a:p>
          <a:p>
            <a:r>
              <a:rPr lang="en-US" dirty="0"/>
              <a:t>There is not many papers that cite the validity of the laws up and into the high-pressure region</a:t>
            </a:r>
          </a:p>
          <a:p>
            <a:endParaRPr lang="en-US" dirty="0"/>
          </a:p>
          <a:p>
            <a:r>
              <a:rPr lang="en-US" dirty="0"/>
              <a:t>We have characterized the high-pressure region and shown that Paschen’s Law is indeed inaccurate in this region</a:t>
            </a:r>
          </a:p>
        </p:txBody>
      </p:sp>
      <p:sp>
        <p:nvSpPr>
          <p:cNvPr id="5" name="Slide Number Placeholder 4">
            <a:extLst>
              <a:ext uri="{FF2B5EF4-FFF2-40B4-BE49-F238E27FC236}">
                <a16:creationId xmlns:a16="http://schemas.microsoft.com/office/drawing/2014/main" id="{06A1478E-134F-47F5-9E84-E653BC66E22A}"/>
              </a:ext>
            </a:extLst>
          </p:cNvPr>
          <p:cNvSpPr>
            <a:spLocks noGrp="1"/>
          </p:cNvSpPr>
          <p:nvPr>
            <p:ph type="sldNum" sz="quarter" idx="12"/>
          </p:nvPr>
        </p:nvSpPr>
        <p:spPr/>
        <p:txBody>
          <a:bodyPr/>
          <a:lstStyle/>
          <a:p>
            <a:fld id="{34B7E4EF-A1BD-40F4-AB7B-04F084DD991D}" type="slidenum">
              <a:rPr lang="en-US" smtClean="0"/>
              <a:t>10</a:t>
            </a:fld>
            <a:endParaRPr lang="en-US"/>
          </a:p>
        </p:txBody>
      </p:sp>
    </p:spTree>
    <p:extLst>
      <p:ext uri="{BB962C8B-B14F-4D97-AF65-F5344CB8AC3E}">
        <p14:creationId xmlns:p14="http://schemas.microsoft.com/office/powerpoint/2010/main" val="124729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5FBB-1A1E-446B-8034-CD699A41DD9C}"/>
              </a:ext>
            </a:extLst>
          </p:cNvPr>
          <p:cNvSpPr>
            <a:spLocks noGrp="1"/>
          </p:cNvSpPr>
          <p:nvPr>
            <p:ph type="title"/>
          </p:nvPr>
        </p:nvSpPr>
        <p:spPr>
          <a:xfrm>
            <a:off x="680321" y="753228"/>
            <a:ext cx="9613861" cy="1080938"/>
          </a:xfrm>
        </p:spPr>
        <p:txBody>
          <a:bodyPr>
            <a:normAutofit/>
          </a:bodyPr>
          <a:lstStyle/>
          <a:p>
            <a:r>
              <a:rPr lang="en-US" dirty="0"/>
              <a:t>The Electrodes</a:t>
            </a:r>
          </a:p>
        </p:txBody>
      </p:sp>
      <p:sp>
        <p:nvSpPr>
          <p:cNvPr id="6" name="Slide Number Placeholder 5">
            <a:extLst>
              <a:ext uri="{FF2B5EF4-FFF2-40B4-BE49-F238E27FC236}">
                <a16:creationId xmlns:a16="http://schemas.microsoft.com/office/drawing/2014/main" id="{B60CA7BC-09B4-4CC8-BD95-3D949C0BCAC6}"/>
              </a:ext>
            </a:extLst>
          </p:cNvPr>
          <p:cNvSpPr>
            <a:spLocks noGrp="1"/>
          </p:cNvSpPr>
          <p:nvPr>
            <p:ph type="sldNum" sz="quarter" idx="12"/>
          </p:nvPr>
        </p:nvSpPr>
        <p:spPr>
          <a:xfrm>
            <a:off x="10729455" y="753227"/>
            <a:ext cx="1154151" cy="1090789"/>
          </a:xfrm>
        </p:spPr>
        <p:txBody>
          <a:bodyPr>
            <a:normAutofit/>
          </a:bodyPr>
          <a:lstStyle/>
          <a:p>
            <a:pPr>
              <a:spcAft>
                <a:spcPts val="600"/>
              </a:spcAft>
            </a:pPr>
            <a:fld id="{34B7E4EF-A1BD-40F4-AB7B-04F084DD991D}" type="slidenum">
              <a:rPr lang="en-US">
                <a:solidFill>
                  <a:srgbClr val="FFFFFF"/>
                </a:solidFill>
              </a:rPr>
              <a:pPr>
                <a:spcAft>
                  <a:spcPts val="600"/>
                </a:spcAft>
              </a:pPr>
              <a:t>11</a:t>
            </a:fld>
            <a:endParaRPr lang="en-US">
              <a:solidFill>
                <a:srgbClr val="FFFFFF"/>
              </a:solidFill>
            </a:endParaRPr>
          </a:p>
        </p:txBody>
      </p:sp>
      <p:pic>
        <p:nvPicPr>
          <p:cNvPr id="5" name="Picture 4">
            <a:extLst>
              <a:ext uri="{FF2B5EF4-FFF2-40B4-BE49-F238E27FC236}">
                <a16:creationId xmlns:a16="http://schemas.microsoft.com/office/drawing/2014/main" id="{8766F49A-E3D9-4C99-B075-63F510B479F0}"/>
              </a:ext>
            </a:extLst>
          </p:cNvPr>
          <p:cNvPicPr>
            <a:picLocks noChangeAspect="1"/>
          </p:cNvPicPr>
          <p:nvPr/>
        </p:nvPicPr>
        <p:blipFill rotWithShape="1">
          <a:blip r:embed="rId2"/>
          <a:srcRect l="21942" t="1746" r="27001" b="13647"/>
          <a:stretch/>
        </p:blipFill>
        <p:spPr>
          <a:xfrm rot="16200000">
            <a:off x="4006792" y="139738"/>
            <a:ext cx="3813293" cy="842539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74299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B8E2-481E-4924-94E6-9C7891C967E3}"/>
              </a:ext>
            </a:extLst>
          </p:cNvPr>
          <p:cNvSpPr>
            <a:spLocks noGrp="1"/>
          </p:cNvSpPr>
          <p:nvPr>
            <p:ph type="title"/>
          </p:nvPr>
        </p:nvSpPr>
        <p:spPr/>
        <p:txBody>
          <a:bodyPr/>
          <a:lstStyle/>
          <a:p>
            <a:r>
              <a:rPr lang="en-US" dirty="0"/>
              <a:t>Current Results in Argon</a:t>
            </a:r>
          </a:p>
        </p:txBody>
      </p:sp>
      <p:sp>
        <p:nvSpPr>
          <p:cNvPr id="13" name="TextBox 12">
            <a:extLst>
              <a:ext uri="{FF2B5EF4-FFF2-40B4-BE49-F238E27FC236}">
                <a16:creationId xmlns:a16="http://schemas.microsoft.com/office/drawing/2014/main" id="{4B212214-9715-414D-BEFC-7F6CEEF229C7}"/>
              </a:ext>
            </a:extLst>
          </p:cNvPr>
          <p:cNvSpPr txBox="1"/>
          <p:nvPr/>
        </p:nvSpPr>
        <p:spPr>
          <a:xfrm>
            <a:off x="362534" y="2653285"/>
            <a:ext cx="5124717" cy="2862322"/>
          </a:xfrm>
          <a:prstGeom prst="rect">
            <a:avLst/>
          </a:prstGeom>
          <a:noFill/>
        </p:spPr>
        <p:txBody>
          <a:bodyPr wrap="square" rtlCol="0">
            <a:spAutoFit/>
          </a:bodyPr>
          <a:lstStyle/>
          <a:p>
            <a:r>
              <a:rPr lang="en-US" dirty="0"/>
              <a:t>To the right is breakdown data that was all performed with Argon gas</a:t>
            </a:r>
          </a:p>
          <a:p>
            <a:endParaRPr lang="en-US" dirty="0"/>
          </a:p>
          <a:p>
            <a:r>
              <a:rPr lang="en-US" dirty="0"/>
              <a:t>The data ranges from mbar pressures to 10 bar </a:t>
            </a:r>
          </a:p>
          <a:p>
            <a:endParaRPr lang="en-US" dirty="0"/>
          </a:p>
          <a:p>
            <a:r>
              <a:rPr lang="en-US" dirty="0"/>
              <a:t>The electrode separation distances are .1 mm, 1 mm, 5 mm, 1 cm</a:t>
            </a:r>
          </a:p>
          <a:p>
            <a:endParaRPr lang="en-US" dirty="0"/>
          </a:p>
          <a:p>
            <a:r>
              <a:rPr lang="en-US" dirty="0"/>
              <a:t>The values obtained cover a large range of pd values utilizing the same setup, as intended</a:t>
            </a:r>
          </a:p>
        </p:txBody>
      </p:sp>
      <p:sp>
        <p:nvSpPr>
          <p:cNvPr id="8" name="Slide Number Placeholder 7">
            <a:extLst>
              <a:ext uri="{FF2B5EF4-FFF2-40B4-BE49-F238E27FC236}">
                <a16:creationId xmlns:a16="http://schemas.microsoft.com/office/drawing/2014/main" id="{86B65FB5-8F08-4ED9-9097-CDF34B77EA04}"/>
              </a:ext>
            </a:extLst>
          </p:cNvPr>
          <p:cNvSpPr>
            <a:spLocks noGrp="1"/>
          </p:cNvSpPr>
          <p:nvPr>
            <p:ph type="sldNum" sz="quarter" idx="12"/>
          </p:nvPr>
        </p:nvSpPr>
        <p:spPr/>
        <p:txBody>
          <a:bodyPr/>
          <a:lstStyle/>
          <a:p>
            <a:fld id="{34B7E4EF-A1BD-40F4-AB7B-04F084DD991D}" type="slidenum">
              <a:rPr lang="en-US" smtClean="0"/>
              <a:t>12</a:t>
            </a:fld>
            <a:endParaRPr lang="en-US"/>
          </a:p>
        </p:txBody>
      </p:sp>
      <p:pic>
        <p:nvPicPr>
          <p:cNvPr id="6" name="Content Placeholder 5">
            <a:extLst>
              <a:ext uri="{FF2B5EF4-FFF2-40B4-BE49-F238E27FC236}">
                <a16:creationId xmlns:a16="http://schemas.microsoft.com/office/drawing/2014/main" id="{1DAD40B8-04FB-4410-92CF-250649B85F63}"/>
              </a:ext>
            </a:extLst>
          </p:cNvPr>
          <p:cNvPicPr>
            <a:picLocks noGrp="1" noChangeAspect="1"/>
          </p:cNvPicPr>
          <p:nvPr>
            <p:ph idx="1"/>
          </p:nvPr>
        </p:nvPicPr>
        <p:blipFill>
          <a:blip r:embed="rId2"/>
          <a:stretch>
            <a:fillRect/>
          </a:stretch>
        </p:blipFill>
        <p:spPr>
          <a:xfrm>
            <a:off x="5828430" y="2255646"/>
            <a:ext cx="5980176" cy="3992825"/>
          </a:xfrm>
        </p:spPr>
      </p:pic>
    </p:spTree>
    <p:extLst>
      <p:ext uri="{BB962C8B-B14F-4D97-AF65-F5344CB8AC3E}">
        <p14:creationId xmlns:p14="http://schemas.microsoft.com/office/powerpoint/2010/main" val="260383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B8E2-481E-4924-94E6-9C7891C967E3}"/>
              </a:ext>
            </a:extLst>
          </p:cNvPr>
          <p:cNvSpPr>
            <a:spLocks noGrp="1"/>
          </p:cNvSpPr>
          <p:nvPr>
            <p:ph type="title"/>
          </p:nvPr>
        </p:nvSpPr>
        <p:spPr/>
        <p:txBody>
          <a:bodyPr/>
          <a:lstStyle/>
          <a:p>
            <a:r>
              <a:rPr lang="en-US" dirty="0"/>
              <a:t>Theoretical Comparisons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212214-9715-414D-BEFC-7F6CEEF229C7}"/>
                  </a:ext>
                </a:extLst>
              </p:cNvPr>
              <p:cNvSpPr txBox="1"/>
              <p:nvPr/>
            </p:nvSpPr>
            <p:spPr>
              <a:xfrm>
                <a:off x="258303" y="2505909"/>
                <a:ext cx="5228948" cy="3139321"/>
              </a:xfrm>
              <a:prstGeom prst="rect">
                <a:avLst/>
              </a:prstGeom>
              <a:noFill/>
            </p:spPr>
            <p:txBody>
              <a:bodyPr wrap="square" rtlCol="0">
                <a:spAutoFit/>
              </a:bodyPr>
              <a:lstStyle/>
              <a:p>
                <a:r>
                  <a:rPr lang="en-US" dirty="0"/>
                  <a:t>The Paschen law is shown in blue on the graph to the right using accepted values for the A,B, and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𝛾</m:t>
                        </m:r>
                      </m:e>
                      <m:sub>
                        <m:r>
                          <a:rPr lang="en-US" sz="1800" i="1">
                            <a:latin typeface="Cambria Math" panose="02040503050406030204" pitchFamily="18" charset="0"/>
                          </a:rPr>
                          <m:t>𝑠</m:t>
                        </m:r>
                        <m:r>
                          <a:rPr lang="en-US" sz="1800" b="0" i="1" smtClean="0">
                            <a:latin typeface="Cambria Math" panose="02040503050406030204" pitchFamily="18" charset="0"/>
                          </a:rPr>
                          <m:t>𝑒</m:t>
                        </m:r>
                      </m:sub>
                    </m:sSub>
                  </m:oMath>
                </a14:m>
                <a:endParaRPr lang="en-US" dirty="0"/>
              </a:p>
              <a:p>
                <a:endParaRPr lang="en-US" dirty="0"/>
              </a:p>
              <a:p>
                <a:r>
                  <a:rPr lang="en-US" dirty="0"/>
                  <a:t>The meek criterion is also shown in orange as well, with the separation between the two being constant at higher pressures</a:t>
                </a:r>
              </a:p>
              <a:p>
                <a:endParaRPr lang="en-US" dirty="0"/>
              </a:p>
              <a:p>
                <a:r>
                  <a:rPr lang="en-US" dirty="0"/>
                  <a:t>The data clearly follows a separate slope at higher pressures indicating an extension to the existing criterions/laws is necessary</a:t>
                </a:r>
              </a:p>
            </p:txBody>
          </p:sp>
        </mc:Choice>
        <mc:Fallback xmlns="">
          <p:sp>
            <p:nvSpPr>
              <p:cNvPr id="13" name="TextBox 12">
                <a:extLst>
                  <a:ext uri="{FF2B5EF4-FFF2-40B4-BE49-F238E27FC236}">
                    <a16:creationId xmlns:a16="http://schemas.microsoft.com/office/drawing/2014/main" id="{4B212214-9715-414D-BEFC-7F6CEEF229C7}"/>
                  </a:ext>
                </a:extLst>
              </p:cNvPr>
              <p:cNvSpPr txBox="1">
                <a:spLocks noRot="1" noChangeAspect="1" noMove="1" noResize="1" noEditPoints="1" noAdjustHandles="1" noChangeArrowheads="1" noChangeShapeType="1" noTextEdit="1"/>
              </p:cNvSpPr>
              <p:nvPr/>
            </p:nvSpPr>
            <p:spPr>
              <a:xfrm>
                <a:off x="258303" y="2505909"/>
                <a:ext cx="5228948" cy="3139321"/>
              </a:xfrm>
              <a:prstGeom prst="rect">
                <a:avLst/>
              </a:prstGeom>
              <a:blipFill>
                <a:blip r:embed="rId2"/>
                <a:stretch>
                  <a:fillRect l="-932" t="-1165" r="-1981" b="-1942"/>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86B65FB5-8F08-4ED9-9097-CDF34B77EA04}"/>
              </a:ext>
            </a:extLst>
          </p:cNvPr>
          <p:cNvSpPr>
            <a:spLocks noGrp="1"/>
          </p:cNvSpPr>
          <p:nvPr>
            <p:ph type="sldNum" sz="quarter" idx="12"/>
          </p:nvPr>
        </p:nvSpPr>
        <p:spPr/>
        <p:txBody>
          <a:bodyPr/>
          <a:lstStyle/>
          <a:p>
            <a:fld id="{34B7E4EF-A1BD-40F4-AB7B-04F084DD991D}" type="slidenum">
              <a:rPr lang="en-US" smtClean="0"/>
              <a:t>13</a:t>
            </a:fld>
            <a:endParaRPr lang="en-US"/>
          </a:p>
        </p:txBody>
      </p:sp>
      <p:pic>
        <p:nvPicPr>
          <p:cNvPr id="12" name="Content Placeholder 11">
            <a:extLst>
              <a:ext uri="{FF2B5EF4-FFF2-40B4-BE49-F238E27FC236}">
                <a16:creationId xmlns:a16="http://schemas.microsoft.com/office/drawing/2014/main" id="{FFADFD05-A1D1-4AC2-A825-0E6CFA8A7BE0}"/>
              </a:ext>
            </a:extLst>
          </p:cNvPr>
          <p:cNvPicPr>
            <a:picLocks noGrp="1" noChangeAspect="1"/>
          </p:cNvPicPr>
          <p:nvPr>
            <p:ph idx="1"/>
          </p:nvPr>
        </p:nvPicPr>
        <p:blipFill>
          <a:blip r:embed="rId3"/>
          <a:stretch>
            <a:fillRect/>
          </a:stretch>
        </p:blipFill>
        <p:spPr>
          <a:xfrm>
            <a:off x="5798096" y="2246769"/>
            <a:ext cx="5980176" cy="3970837"/>
          </a:xfrm>
        </p:spPr>
      </p:pic>
    </p:spTree>
    <p:extLst>
      <p:ext uri="{BB962C8B-B14F-4D97-AF65-F5344CB8AC3E}">
        <p14:creationId xmlns:p14="http://schemas.microsoft.com/office/powerpoint/2010/main" val="166547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B8E2-481E-4924-94E6-9C7891C967E3}"/>
              </a:ext>
            </a:extLst>
          </p:cNvPr>
          <p:cNvSpPr>
            <a:spLocks noGrp="1"/>
          </p:cNvSpPr>
          <p:nvPr>
            <p:ph type="title"/>
          </p:nvPr>
        </p:nvSpPr>
        <p:spPr/>
        <p:txBody>
          <a:bodyPr/>
          <a:lstStyle/>
          <a:p>
            <a:r>
              <a:rPr lang="en-US" dirty="0"/>
              <a:t>Enhancement factor</a:t>
            </a:r>
          </a:p>
        </p:txBody>
      </p:sp>
      <p:sp>
        <p:nvSpPr>
          <p:cNvPr id="13" name="TextBox 12">
            <a:extLst>
              <a:ext uri="{FF2B5EF4-FFF2-40B4-BE49-F238E27FC236}">
                <a16:creationId xmlns:a16="http://schemas.microsoft.com/office/drawing/2014/main" id="{4B212214-9715-414D-BEFC-7F6CEEF229C7}"/>
              </a:ext>
            </a:extLst>
          </p:cNvPr>
          <p:cNvSpPr txBox="1"/>
          <p:nvPr/>
        </p:nvSpPr>
        <p:spPr>
          <a:xfrm>
            <a:off x="258303" y="2505909"/>
            <a:ext cx="4104147" cy="3416320"/>
          </a:xfrm>
          <a:prstGeom prst="rect">
            <a:avLst/>
          </a:prstGeom>
          <a:noFill/>
        </p:spPr>
        <p:txBody>
          <a:bodyPr wrap="square" rtlCol="0">
            <a:spAutoFit/>
          </a:bodyPr>
          <a:lstStyle/>
          <a:p>
            <a:r>
              <a:rPr lang="en-US" dirty="0"/>
              <a:t>Calculated the field enhancement factor due to the spherical electrode geometry</a:t>
            </a:r>
          </a:p>
          <a:p>
            <a:endParaRPr lang="en-US" dirty="0"/>
          </a:p>
          <a:p>
            <a:r>
              <a:rPr lang="en-US" dirty="0"/>
              <a:t>This enhancement of the field is due to the spherical geometries we have used</a:t>
            </a:r>
          </a:p>
          <a:p>
            <a:endParaRPr lang="en-US" dirty="0"/>
          </a:p>
          <a:p>
            <a:r>
              <a:rPr lang="en-US" dirty="0"/>
              <a:t>Since we only used 1 cm maximum separation distance it only accounts for a maximum of 6% uncertainty in the electric field</a:t>
            </a:r>
          </a:p>
        </p:txBody>
      </p:sp>
      <p:sp>
        <p:nvSpPr>
          <p:cNvPr id="8" name="Slide Number Placeholder 7">
            <a:extLst>
              <a:ext uri="{FF2B5EF4-FFF2-40B4-BE49-F238E27FC236}">
                <a16:creationId xmlns:a16="http://schemas.microsoft.com/office/drawing/2014/main" id="{86B65FB5-8F08-4ED9-9097-CDF34B77EA04}"/>
              </a:ext>
            </a:extLst>
          </p:cNvPr>
          <p:cNvSpPr>
            <a:spLocks noGrp="1"/>
          </p:cNvSpPr>
          <p:nvPr>
            <p:ph type="sldNum" sz="quarter" idx="12"/>
          </p:nvPr>
        </p:nvSpPr>
        <p:spPr/>
        <p:txBody>
          <a:bodyPr/>
          <a:lstStyle/>
          <a:p>
            <a:fld id="{34B7E4EF-A1BD-40F4-AB7B-04F084DD991D}" type="slidenum">
              <a:rPr lang="en-US" smtClean="0"/>
              <a:t>14</a:t>
            </a:fld>
            <a:endParaRPr lang="en-US"/>
          </a:p>
        </p:txBody>
      </p:sp>
      <p:pic>
        <p:nvPicPr>
          <p:cNvPr id="9" name="Content Placeholder 8">
            <a:extLst>
              <a:ext uri="{FF2B5EF4-FFF2-40B4-BE49-F238E27FC236}">
                <a16:creationId xmlns:a16="http://schemas.microsoft.com/office/drawing/2014/main" id="{D43C754E-43CE-4DFB-83F4-CAA777529A8E}"/>
              </a:ext>
            </a:extLst>
          </p:cNvPr>
          <p:cNvPicPr>
            <a:picLocks noGrp="1" noChangeAspect="1"/>
          </p:cNvPicPr>
          <p:nvPr>
            <p:ph idx="1"/>
          </p:nvPr>
        </p:nvPicPr>
        <p:blipFill>
          <a:blip r:embed="rId2"/>
          <a:stretch>
            <a:fillRect/>
          </a:stretch>
        </p:blipFill>
        <p:spPr>
          <a:xfrm>
            <a:off x="7836399" y="2314189"/>
            <a:ext cx="4218552" cy="3790583"/>
          </a:xfrm>
        </p:spPr>
      </p:pic>
      <p:pic>
        <p:nvPicPr>
          <p:cNvPr id="11" name="Picture 10">
            <a:extLst>
              <a:ext uri="{FF2B5EF4-FFF2-40B4-BE49-F238E27FC236}">
                <a16:creationId xmlns:a16="http://schemas.microsoft.com/office/drawing/2014/main" id="{DB0601AB-009F-48C3-BCB2-BB515AEEF71C}"/>
              </a:ext>
            </a:extLst>
          </p:cNvPr>
          <p:cNvPicPr>
            <a:picLocks noChangeAspect="1"/>
          </p:cNvPicPr>
          <p:nvPr/>
        </p:nvPicPr>
        <p:blipFill>
          <a:blip r:embed="rId3"/>
          <a:stretch>
            <a:fillRect/>
          </a:stretch>
        </p:blipFill>
        <p:spPr>
          <a:xfrm>
            <a:off x="4507558" y="2314189"/>
            <a:ext cx="3328841" cy="3790583"/>
          </a:xfrm>
          <a:prstGeom prst="rect">
            <a:avLst/>
          </a:prstGeom>
        </p:spPr>
      </p:pic>
    </p:spTree>
    <p:extLst>
      <p:ext uri="{BB962C8B-B14F-4D97-AF65-F5344CB8AC3E}">
        <p14:creationId xmlns:p14="http://schemas.microsoft.com/office/powerpoint/2010/main" val="306106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B8E2-481E-4924-94E6-9C7891C967E3}"/>
              </a:ext>
            </a:extLst>
          </p:cNvPr>
          <p:cNvSpPr>
            <a:spLocks noGrp="1"/>
          </p:cNvSpPr>
          <p:nvPr>
            <p:ph type="title"/>
          </p:nvPr>
        </p:nvSpPr>
        <p:spPr/>
        <p:txBody>
          <a:bodyPr/>
          <a:lstStyle/>
          <a:p>
            <a:r>
              <a:rPr lang="en-US" dirty="0"/>
              <a:t>Results in CO</a:t>
            </a:r>
            <a:r>
              <a:rPr lang="en-US" baseline="-25000" dirty="0"/>
              <a:t>2 </a:t>
            </a:r>
            <a:r>
              <a:rPr lang="en-US" dirty="0"/>
              <a:t>and Argon</a:t>
            </a:r>
          </a:p>
        </p:txBody>
      </p:sp>
      <p:sp>
        <p:nvSpPr>
          <p:cNvPr id="13" name="TextBox 12">
            <a:extLst>
              <a:ext uri="{FF2B5EF4-FFF2-40B4-BE49-F238E27FC236}">
                <a16:creationId xmlns:a16="http://schemas.microsoft.com/office/drawing/2014/main" id="{4B212214-9715-414D-BEFC-7F6CEEF229C7}"/>
              </a:ext>
            </a:extLst>
          </p:cNvPr>
          <p:cNvSpPr txBox="1"/>
          <p:nvPr/>
        </p:nvSpPr>
        <p:spPr>
          <a:xfrm>
            <a:off x="362534" y="2653285"/>
            <a:ext cx="5124717"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To the right is breakdown data that was all performed with Argon gas, pure CO</a:t>
            </a:r>
            <a:r>
              <a:rPr kumimoji="0" lang="en-US" sz="1800" b="0" i="0" u="none" strike="noStrike" kern="1200" cap="none" spc="0" normalizeH="0" baseline="-25000" noProof="0" dirty="0">
                <a:ln>
                  <a:noFill/>
                </a:ln>
                <a:solidFill>
                  <a:prstClr val="white"/>
                </a:solidFill>
                <a:effectLst/>
                <a:uLnTx/>
                <a:uFillTx/>
                <a:latin typeface="Trebuchet MS" panose="020B0603020202020204"/>
                <a:ea typeface="+mn-ea"/>
                <a:cs typeface="+mn-cs"/>
              </a:rPr>
              <a:t>2</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 and a mixture of 10% CO</a:t>
            </a:r>
            <a:r>
              <a:rPr kumimoji="0" lang="en-US" sz="1800" b="0" i="0" u="none" strike="noStrike" kern="1200" cap="none" spc="0" normalizeH="0" baseline="-25000" noProof="0" dirty="0">
                <a:ln>
                  <a:noFill/>
                </a:ln>
                <a:solidFill>
                  <a:prstClr val="white"/>
                </a:solidFill>
                <a:effectLst/>
                <a:uLnTx/>
                <a:uFillTx/>
                <a:latin typeface="Trebuchet MS" panose="020B0603020202020204"/>
                <a:ea typeface="+mn-ea"/>
                <a:cs typeface="+mn-cs"/>
              </a:rPr>
              <a:t>2 </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/90% Argon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The data ranges from mbar pressures to 10 bar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The electrode separation distances are 1 mm and 1 cm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This log scale is useful to see the trends the lines follow and is used as a standard in breakdown measurements</a:t>
            </a:r>
          </a:p>
        </p:txBody>
      </p:sp>
      <p:sp>
        <p:nvSpPr>
          <p:cNvPr id="8" name="Slide Number Placeholder 7">
            <a:extLst>
              <a:ext uri="{FF2B5EF4-FFF2-40B4-BE49-F238E27FC236}">
                <a16:creationId xmlns:a16="http://schemas.microsoft.com/office/drawing/2014/main" id="{86B65FB5-8F08-4ED9-9097-CDF34B77EA0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6" name="Content Placeholder 5">
            <a:extLst>
              <a:ext uri="{FF2B5EF4-FFF2-40B4-BE49-F238E27FC236}">
                <a16:creationId xmlns:a16="http://schemas.microsoft.com/office/drawing/2014/main" id="{1DAD40B8-04FB-4410-92CF-250649B85F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874667" y="2400216"/>
            <a:ext cx="5982838" cy="3911855"/>
          </a:xfrm>
        </p:spPr>
      </p:pic>
    </p:spTree>
    <p:extLst>
      <p:ext uri="{BB962C8B-B14F-4D97-AF65-F5344CB8AC3E}">
        <p14:creationId xmlns:p14="http://schemas.microsoft.com/office/powerpoint/2010/main" val="345811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B8E2-481E-4924-94E6-9C7891C967E3}"/>
              </a:ext>
            </a:extLst>
          </p:cNvPr>
          <p:cNvSpPr>
            <a:spLocks noGrp="1"/>
          </p:cNvSpPr>
          <p:nvPr>
            <p:ph type="title"/>
          </p:nvPr>
        </p:nvSpPr>
        <p:spPr/>
        <p:txBody>
          <a:bodyPr/>
          <a:lstStyle/>
          <a:p>
            <a:r>
              <a:rPr lang="en-US" dirty="0"/>
              <a:t>Linear Graph</a:t>
            </a:r>
          </a:p>
        </p:txBody>
      </p:sp>
      <p:sp>
        <p:nvSpPr>
          <p:cNvPr id="13" name="TextBox 12">
            <a:extLst>
              <a:ext uri="{FF2B5EF4-FFF2-40B4-BE49-F238E27FC236}">
                <a16:creationId xmlns:a16="http://schemas.microsoft.com/office/drawing/2014/main" id="{4B212214-9715-414D-BEFC-7F6CEEF229C7}"/>
              </a:ext>
            </a:extLst>
          </p:cNvPr>
          <p:cNvSpPr txBox="1"/>
          <p:nvPr/>
        </p:nvSpPr>
        <p:spPr>
          <a:xfrm>
            <a:off x="362534" y="2653285"/>
            <a:ext cx="5124717"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To the right is the same graph as the previous slide but on a linear scale instead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The breakdown of pure CO</a:t>
            </a:r>
            <a:r>
              <a:rPr kumimoji="0" lang="en-US" sz="1800" b="0" i="0" u="none" strike="noStrike" kern="1200" cap="none" spc="0" normalizeH="0" baseline="-25000" noProof="0" dirty="0">
                <a:ln>
                  <a:noFill/>
                </a:ln>
                <a:solidFill>
                  <a:prstClr val="white"/>
                </a:solidFill>
                <a:effectLst/>
                <a:uLnTx/>
                <a:uFillTx/>
                <a:latin typeface="Trebuchet MS" panose="020B0603020202020204"/>
                <a:ea typeface="+mn-ea"/>
                <a:cs typeface="+mn-cs"/>
              </a:rPr>
              <a:t>2</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 is about 5 times higher than Argon in most of the measurements and about 2-2.5 times the breakdown of the Argon- CO</a:t>
            </a:r>
            <a:r>
              <a:rPr kumimoji="0" lang="en-US" sz="1800" b="0" i="0" u="none" strike="noStrike" kern="1200" cap="none" spc="0" normalizeH="0" baseline="-25000" noProof="0" dirty="0">
                <a:ln>
                  <a:noFill/>
                </a:ln>
                <a:solidFill>
                  <a:prstClr val="white"/>
                </a:solidFill>
                <a:effectLst/>
                <a:uLnTx/>
                <a:uFillTx/>
                <a:latin typeface="Trebuchet MS" panose="020B0603020202020204"/>
                <a:ea typeface="+mn-ea"/>
                <a:cs typeface="+mn-cs"/>
              </a:rPr>
              <a:t>2</a:t>
            </a: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It seems that the trend in breakdown of pure CO</a:t>
            </a:r>
            <a:r>
              <a:rPr kumimoji="0" lang="en-US" sz="1800" b="0" i="0" u="none" strike="noStrike" kern="1200" cap="none" spc="0" normalizeH="0" baseline="-25000" noProof="0" dirty="0">
                <a:ln>
                  <a:noFill/>
                </a:ln>
                <a:solidFill>
                  <a:prstClr val="white"/>
                </a:solidFill>
                <a:effectLst/>
                <a:uLnTx/>
                <a:uFillTx/>
                <a:latin typeface="Trebuchet MS" panose="020B0603020202020204"/>
                <a:ea typeface="+mn-ea"/>
                <a:cs typeface="+mn-cs"/>
              </a:rPr>
              <a:t>2</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 will continue to diverge however, from the breakdown of Argon and the Argon-CO</a:t>
            </a:r>
            <a:r>
              <a:rPr kumimoji="0" lang="en-US" sz="1800" b="0" i="0" u="none" strike="noStrike" kern="1200" cap="none" spc="0" normalizeH="0" baseline="-25000" noProof="0" dirty="0">
                <a:ln>
                  <a:noFill/>
                </a:ln>
                <a:solidFill>
                  <a:prstClr val="white"/>
                </a:solidFill>
                <a:effectLst/>
                <a:uLnTx/>
                <a:uFillTx/>
                <a:latin typeface="Trebuchet MS" panose="020B0603020202020204"/>
                <a:ea typeface="+mn-ea"/>
                <a:cs typeface="+mn-cs"/>
              </a:rPr>
              <a:t>2</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 mixture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 name="Slide Number Placeholder 7">
            <a:extLst>
              <a:ext uri="{FF2B5EF4-FFF2-40B4-BE49-F238E27FC236}">
                <a16:creationId xmlns:a16="http://schemas.microsoft.com/office/drawing/2014/main" id="{86B65FB5-8F08-4ED9-9097-CDF34B77EA0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6" name="Content Placeholder 5">
            <a:extLst>
              <a:ext uri="{FF2B5EF4-FFF2-40B4-BE49-F238E27FC236}">
                <a16:creationId xmlns:a16="http://schemas.microsoft.com/office/drawing/2014/main" id="{1DAD40B8-04FB-4410-92CF-250649B85F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874667" y="2390095"/>
            <a:ext cx="5982838" cy="3932097"/>
          </a:xfrm>
        </p:spPr>
      </p:pic>
    </p:spTree>
    <p:extLst>
      <p:ext uri="{BB962C8B-B14F-4D97-AF65-F5344CB8AC3E}">
        <p14:creationId xmlns:p14="http://schemas.microsoft.com/office/powerpoint/2010/main" val="305652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B8E2-481E-4924-94E6-9C7891C967E3}"/>
              </a:ext>
            </a:extLst>
          </p:cNvPr>
          <p:cNvSpPr>
            <a:spLocks noGrp="1"/>
          </p:cNvSpPr>
          <p:nvPr>
            <p:ph type="title"/>
          </p:nvPr>
        </p:nvSpPr>
        <p:spPr/>
        <p:txBody>
          <a:bodyPr/>
          <a:lstStyle/>
          <a:p>
            <a:r>
              <a:rPr lang="en-US" dirty="0"/>
              <a:t>Extrapolated Values</a:t>
            </a:r>
          </a:p>
        </p:txBody>
      </p:sp>
      <p:sp>
        <p:nvSpPr>
          <p:cNvPr id="13" name="TextBox 12">
            <a:extLst>
              <a:ext uri="{FF2B5EF4-FFF2-40B4-BE49-F238E27FC236}">
                <a16:creationId xmlns:a16="http://schemas.microsoft.com/office/drawing/2014/main" id="{4B212214-9715-414D-BEFC-7F6CEEF229C7}"/>
              </a:ext>
            </a:extLst>
          </p:cNvPr>
          <p:cNvSpPr txBox="1"/>
          <p:nvPr/>
        </p:nvSpPr>
        <p:spPr>
          <a:xfrm>
            <a:off x="362534" y="2653285"/>
            <a:ext cx="5124717"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We were able to take Argon data all the way up to 1 cm at 10 bar, so we used this data to extrapolate the values of the other gases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Trebuchet MS" panose="020B0603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Trebuchet MS" panose="020B0603020202020204"/>
              </a:rPr>
              <a:t>We used the differences from the last slide while assuming they stay as linear as they had in the lower measurements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Trebuchet MS" panose="020B0603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Trebuchet MS" panose="020B0603020202020204"/>
              </a:rPr>
              <a:t>This puts the breakdown of pure CO2 at 1 cm gap distance and 10 bar around 210,000 Volts with some uncertainty of course</a:t>
            </a:r>
          </a:p>
        </p:txBody>
      </p:sp>
      <p:sp>
        <p:nvSpPr>
          <p:cNvPr id="8" name="Slide Number Placeholder 7">
            <a:extLst>
              <a:ext uri="{FF2B5EF4-FFF2-40B4-BE49-F238E27FC236}">
                <a16:creationId xmlns:a16="http://schemas.microsoft.com/office/drawing/2014/main" id="{86B65FB5-8F08-4ED9-9097-CDF34B77EA0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6" name="Content Placeholder 5">
            <a:extLst>
              <a:ext uri="{FF2B5EF4-FFF2-40B4-BE49-F238E27FC236}">
                <a16:creationId xmlns:a16="http://schemas.microsoft.com/office/drawing/2014/main" id="{1DAD40B8-04FB-4410-92CF-250649B85F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874667" y="3765246"/>
            <a:ext cx="5982838" cy="1181795"/>
          </a:xfrm>
        </p:spPr>
      </p:pic>
    </p:spTree>
    <p:extLst>
      <p:ext uri="{BB962C8B-B14F-4D97-AF65-F5344CB8AC3E}">
        <p14:creationId xmlns:p14="http://schemas.microsoft.com/office/powerpoint/2010/main" val="59808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95DC-A0E5-4279-8B31-A5583B14990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09686A7-BDB2-4E1A-A834-B2D32202B823}"/>
              </a:ext>
            </a:extLst>
          </p:cNvPr>
          <p:cNvSpPr>
            <a:spLocks noGrp="1"/>
          </p:cNvSpPr>
          <p:nvPr>
            <p:ph idx="1"/>
          </p:nvPr>
        </p:nvSpPr>
        <p:spPr>
          <a:xfrm>
            <a:off x="680321" y="2336872"/>
            <a:ext cx="9613861" cy="3850863"/>
          </a:xfrm>
        </p:spPr>
        <p:txBody>
          <a:bodyPr/>
          <a:lstStyle/>
          <a:p>
            <a:r>
              <a:rPr lang="en-US" dirty="0"/>
              <a:t>Paschen’s Law evaluated from Townsend Breakdown Criterion</a:t>
            </a:r>
          </a:p>
          <a:p>
            <a:r>
              <a:rPr lang="en-US" dirty="0"/>
              <a:t>Valid for a certain range only, lower pressures</a:t>
            </a:r>
          </a:p>
          <a:p>
            <a:r>
              <a:rPr lang="en-US" dirty="0"/>
              <a:t>It is suggested that Meek-</a:t>
            </a:r>
            <a:r>
              <a:rPr lang="en-US" dirty="0" err="1"/>
              <a:t>Raether</a:t>
            </a:r>
            <a:r>
              <a:rPr lang="en-US" dirty="0"/>
              <a:t> criterion for breakdown is the dominant mechanism at higher pressures</a:t>
            </a:r>
          </a:p>
          <a:p>
            <a:r>
              <a:rPr lang="en-US" dirty="0"/>
              <a:t>Further study has gone into the high-pressure region and more is still needed to understand the transition region and possibly other mechanisms taking place at high pressures</a:t>
            </a:r>
          </a:p>
          <a:p>
            <a:r>
              <a:rPr lang="en-US" dirty="0"/>
              <a:t>The CO2 studies show that pure CO2 is five times larger than Argon and 2.5 times larger than the Argon-CO2 mixture</a:t>
            </a:r>
          </a:p>
        </p:txBody>
      </p:sp>
      <p:sp>
        <p:nvSpPr>
          <p:cNvPr id="5" name="Slide Number Placeholder 4">
            <a:extLst>
              <a:ext uri="{FF2B5EF4-FFF2-40B4-BE49-F238E27FC236}">
                <a16:creationId xmlns:a16="http://schemas.microsoft.com/office/drawing/2014/main" id="{879A95BB-83E1-43E5-BCAF-FE10E5A4D24A}"/>
              </a:ext>
            </a:extLst>
          </p:cNvPr>
          <p:cNvSpPr>
            <a:spLocks noGrp="1"/>
          </p:cNvSpPr>
          <p:nvPr>
            <p:ph type="sldNum" sz="quarter" idx="12"/>
          </p:nvPr>
        </p:nvSpPr>
        <p:spPr/>
        <p:txBody>
          <a:bodyPr/>
          <a:lstStyle/>
          <a:p>
            <a:fld id="{34B7E4EF-A1BD-40F4-AB7B-04F084DD991D}" type="slidenum">
              <a:rPr lang="en-US" smtClean="0"/>
              <a:t>18</a:t>
            </a:fld>
            <a:endParaRPr lang="en-US"/>
          </a:p>
        </p:txBody>
      </p:sp>
    </p:spTree>
    <p:extLst>
      <p:ext uri="{BB962C8B-B14F-4D97-AF65-F5344CB8AC3E}">
        <p14:creationId xmlns:p14="http://schemas.microsoft.com/office/powerpoint/2010/main" val="338669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E705-DF73-48E2-AAB3-51D4BD822ABB}"/>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345F6334-E238-40DA-9CC8-B551BE98EB6E}"/>
              </a:ext>
            </a:extLst>
          </p:cNvPr>
          <p:cNvSpPr>
            <a:spLocks noGrp="1"/>
          </p:cNvSpPr>
          <p:nvPr>
            <p:ph idx="1"/>
          </p:nvPr>
        </p:nvSpPr>
        <p:spPr>
          <a:xfrm>
            <a:off x="1289069" y="3020455"/>
            <a:ext cx="9613861" cy="2448191"/>
          </a:xfrm>
        </p:spPr>
        <p:txBody>
          <a:bodyPr>
            <a:normAutofit/>
          </a:bodyPr>
          <a:lstStyle/>
          <a:p>
            <a:pPr marL="0" indent="0" algn="ctr">
              <a:buNone/>
            </a:pPr>
            <a:r>
              <a:rPr lang="en-US" sz="4800" dirty="0"/>
              <a:t>Thank you for listening,</a:t>
            </a:r>
          </a:p>
          <a:p>
            <a:pPr marL="0" indent="0" algn="ctr">
              <a:buNone/>
            </a:pPr>
            <a:endParaRPr lang="en-US" sz="4800" dirty="0"/>
          </a:p>
          <a:p>
            <a:pPr marL="0" indent="0" algn="ctr">
              <a:buNone/>
            </a:pPr>
            <a:r>
              <a:rPr lang="en-US" sz="4800" dirty="0"/>
              <a:t>Any Questions?</a:t>
            </a:r>
          </a:p>
        </p:txBody>
      </p:sp>
      <p:sp>
        <p:nvSpPr>
          <p:cNvPr id="5" name="Slide Number Placeholder 4">
            <a:extLst>
              <a:ext uri="{FF2B5EF4-FFF2-40B4-BE49-F238E27FC236}">
                <a16:creationId xmlns:a16="http://schemas.microsoft.com/office/drawing/2014/main" id="{68D97F3E-899B-4FD4-86F5-1297D4A17598}"/>
              </a:ext>
            </a:extLst>
          </p:cNvPr>
          <p:cNvSpPr>
            <a:spLocks noGrp="1"/>
          </p:cNvSpPr>
          <p:nvPr>
            <p:ph type="sldNum" sz="quarter" idx="12"/>
          </p:nvPr>
        </p:nvSpPr>
        <p:spPr/>
        <p:txBody>
          <a:bodyPr/>
          <a:lstStyle/>
          <a:p>
            <a:fld id="{34B7E4EF-A1BD-40F4-AB7B-04F084DD991D}" type="slidenum">
              <a:rPr lang="en-US" smtClean="0"/>
              <a:t>19</a:t>
            </a:fld>
            <a:endParaRPr lang="en-US"/>
          </a:p>
        </p:txBody>
      </p:sp>
    </p:spTree>
    <p:extLst>
      <p:ext uri="{BB962C8B-B14F-4D97-AF65-F5344CB8AC3E}">
        <p14:creationId xmlns:p14="http://schemas.microsoft.com/office/powerpoint/2010/main" val="207739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A216-70E9-4200-A1EB-CDBB7C990453}"/>
              </a:ext>
            </a:extLst>
          </p:cNvPr>
          <p:cNvSpPr>
            <a:spLocks noGrp="1"/>
          </p:cNvSpPr>
          <p:nvPr>
            <p:ph type="title"/>
          </p:nvPr>
        </p:nvSpPr>
        <p:spPr/>
        <p:txBody>
          <a:bodyPr/>
          <a:lstStyle/>
          <a:p>
            <a:pPr algn="ctr"/>
            <a:r>
              <a:rPr lang="en-US" dirty="0"/>
              <a:t>Townsend Criterion/First Ionization Coefficient</a:t>
            </a:r>
          </a:p>
        </p:txBody>
      </p:sp>
      <p:sp>
        <p:nvSpPr>
          <p:cNvPr id="3" name="Content Placeholder 2">
            <a:extLst>
              <a:ext uri="{FF2B5EF4-FFF2-40B4-BE49-F238E27FC236}">
                <a16:creationId xmlns:a16="http://schemas.microsoft.com/office/drawing/2014/main" id="{F48E3E0C-AF92-4F38-A75B-5FA2FC2BE89B}"/>
              </a:ext>
            </a:extLst>
          </p:cNvPr>
          <p:cNvSpPr>
            <a:spLocks noGrp="1"/>
          </p:cNvSpPr>
          <p:nvPr>
            <p:ph idx="1"/>
          </p:nvPr>
        </p:nvSpPr>
        <p:spPr>
          <a:xfrm>
            <a:off x="2059016" y="2081321"/>
            <a:ext cx="3423082" cy="1059618"/>
          </a:xfrm>
        </p:spPr>
        <p:txBody>
          <a:bodyPr/>
          <a:lstStyle/>
          <a:p>
            <a:pPr marL="0" indent="0" algn="ctr">
              <a:buNone/>
            </a:pPr>
            <a:r>
              <a:rPr lang="en-US" dirty="0"/>
              <a:t>Townsend’s First Ionization Coefficient</a:t>
            </a:r>
          </a:p>
          <a:p>
            <a:pPr marL="0" indent="0" algn="ctr">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1D714A-BF6E-442F-8E36-B27A2EFD36BD}"/>
                  </a:ext>
                </a:extLst>
              </p:cNvPr>
              <p:cNvSpPr txBox="1"/>
              <p:nvPr/>
            </p:nvSpPr>
            <p:spPr>
              <a:xfrm>
                <a:off x="6950995" y="3140939"/>
                <a:ext cx="3263654" cy="11343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a:latin typeface="Cambria Math" panose="02040503050406030204" pitchFamily="18" charset="0"/>
                            </a:rPr>
                            <m:t>ⅇ</m:t>
                          </m:r>
                        </m:e>
                        <m:sup>
                          <m:r>
                            <a:rPr lang="en-US" sz="3600" i="1">
                              <a:latin typeface="Cambria Math" panose="02040503050406030204" pitchFamily="18" charset="0"/>
                            </a:rPr>
                            <m:t>𝛼</m:t>
                          </m:r>
                          <m:r>
                            <a:rPr lang="en-US" sz="3600" i="1">
                              <a:latin typeface="Cambria Math" panose="02040503050406030204" pitchFamily="18" charset="0"/>
                            </a:rPr>
                            <m:t>𝑑</m:t>
                          </m:r>
                        </m:sup>
                      </m:sSup>
                      <m:r>
                        <a:rPr lang="en-US" sz="3600" i="0">
                          <a:latin typeface="Cambria Math" panose="02040503050406030204" pitchFamily="18" charset="0"/>
                        </a:rPr>
                        <m:t>=</m:t>
                      </m:r>
                      <m:r>
                        <a:rPr lang="en-US" sz="3600" b="0" i="0" smtClean="0">
                          <a:latin typeface="Cambria Math" panose="02040503050406030204" pitchFamily="18" charset="0"/>
                        </a:rPr>
                        <m:t>1</m:t>
                      </m:r>
                      <m:r>
                        <a:rPr lang="en-US" sz="3600" b="0" i="0" smtClean="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sSub>
                            <m:sSubPr>
                              <m:ctrlPr>
                                <a:rPr lang="en-US" sz="3600" i="1">
                                  <a:latin typeface="Cambria Math" panose="02040503050406030204" pitchFamily="18" charset="0"/>
                                </a:rPr>
                              </m:ctrlPr>
                            </m:sSubPr>
                            <m:e>
                              <m:r>
                                <a:rPr lang="en-US" sz="3600" i="1" smtClean="0">
                                  <a:latin typeface="Cambria Math" panose="02040503050406030204" pitchFamily="18" charset="0"/>
                                  <a:ea typeface="Cambria Math" panose="02040503050406030204" pitchFamily="18" charset="0"/>
                                </a:rPr>
                                <m:t>𝛾</m:t>
                              </m:r>
                            </m:e>
                            <m:sub>
                              <m:r>
                                <a:rPr lang="en-US" sz="3600" i="1">
                                  <a:latin typeface="Cambria Math" panose="02040503050406030204" pitchFamily="18" charset="0"/>
                                </a:rPr>
                                <m:t>𝑠</m:t>
                              </m:r>
                              <m:r>
                                <a:rPr lang="en-US" sz="3600" b="0" i="1" smtClean="0">
                                  <a:latin typeface="Cambria Math" panose="02040503050406030204" pitchFamily="18" charset="0"/>
                                </a:rPr>
                                <m:t>𝑒</m:t>
                              </m:r>
                            </m:sub>
                          </m:sSub>
                        </m:den>
                      </m:f>
                    </m:oMath>
                  </m:oMathPara>
                </a14:m>
                <a:endParaRPr lang="en-US" dirty="0"/>
              </a:p>
            </p:txBody>
          </p:sp>
        </mc:Choice>
        <mc:Fallback xmlns="">
          <p:sp>
            <p:nvSpPr>
              <p:cNvPr id="4" name="TextBox 3">
                <a:extLst>
                  <a:ext uri="{FF2B5EF4-FFF2-40B4-BE49-F238E27FC236}">
                    <a16:creationId xmlns:a16="http://schemas.microsoft.com/office/drawing/2014/main" id="{A21D714A-BF6E-442F-8E36-B27A2EFD36BD}"/>
                  </a:ext>
                </a:extLst>
              </p:cNvPr>
              <p:cNvSpPr txBox="1">
                <a:spLocks noRot="1" noChangeAspect="1" noMove="1" noResize="1" noEditPoints="1" noAdjustHandles="1" noChangeArrowheads="1" noChangeShapeType="1" noTextEdit="1"/>
              </p:cNvSpPr>
              <p:nvPr/>
            </p:nvSpPr>
            <p:spPr>
              <a:xfrm>
                <a:off x="6950995" y="3140939"/>
                <a:ext cx="3263654" cy="1134349"/>
              </a:xfrm>
              <a:prstGeom prst="rect">
                <a:avLst/>
              </a:prstGeom>
              <a:blipFill>
                <a:blip r:embed="rId2"/>
                <a:stretch>
                  <a:fillRect/>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89211B4B-182B-42EA-BF18-F525A231F670}"/>
              </a:ext>
            </a:extLst>
          </p:cNvPr>
          <p:cNvSpPr txBox="1">
            <a:spLocks/>
          </p:cNvSpPr>
          <p:nvPr/>
        </p:nvSpPr>
        <p:spPr>
          <a:xfrm>
            <a:off x="6791567" y="2081321"/>
            <a:ext cx="3423082" cy="10596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Townsend’s Breakdown Criterion</a:t>
            </a:r>
          </a:p>
          <a:p>
            <a:pPr marL="0" indent="0" algn="ctr">
              <a:buFont typeface="Arial" panose="020B0604020202020204" pitchFamily="34" charset="0"/>
              <a:buNone/>
            </a:pP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58F703-4ED8-4D0F-ABFB-F3DC3B1F8B0D}"/>
                  </a:ext>
                </a:extLst>
              </p:cNvPr>
              <p:cNvSpPr txBox="1"/>
              <p:nvPr/>
            </p:nvSpPr>
            <p:spPr>
              <a:xfrm>
                <a:off x="2345691" y="3313554"/>
                <a:ext cx="2849732" cy="8335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𝛼</m:t>
                      </m:r>
                      <m:r>
                        <a:rPr lang="en-US" sz="3600" i="0">
                          <a:latin typeface="Cambria Math" panose="02040503050406030204" pitchFamily="18" charset="0"/>
                        </a:rPr>
                        <m:t>=</m:t>
                      </m:r>
                      <m:r>
                        <a:rPr lang="en-US" sz="3600" i="1">
                          <a:latin typeface="Cambria Math" panose="02040503050406030204" pitchFamily="18" charset="0"/>
                        </a:rPr>
                        <m:t>𝐴𝑝</m:t>
                      </m:r>
                      <m:sSup>
                        <m:sSupPr>
                          <m:ctrlPr>
                            <a:rPr lang="en-US" sz="3600" i="1">
                              <a:latin typeface="Cambria Math" panose="02040503050406030204" pitchFamily="18" charset="0"/>
                            </a:rPr>
                          </m:ctrlPr>
                        </m:sSupPr>
                        <m:e>
                          <m:r>
                            <a:rPr lang="en-US" sz="3600" i="0">
                              <a:latin typeface="Cambria Math" panose="02040503050406030204" pitchFamily="18" charset="0"/>
                            </a:rPr>
                            <m:t>ⅇ</m:t>
                          </m:r>
                        </m:e>
                        <m:sup>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𝐵𝑝</m:t>
                              </m:r>
                            </m:num>
                            <m:den>
                              <m:r>
                                <a:rPr lang="en-US" sz="3600" b="0" i="1" smtClean="0">
                                  <a:latin typeface="Cambria Math" panose="02040503050406030204" pitchFamily="18" charset="0"/>
                                </a:rPr>
                                <m:t>𝐸</m:t>
                              </m:r>
                            </m:den>
                          </m:f>
                        </m:sup>
                      </m:sSup>
                    </m:oMath>
                  </m:oMathPara>
                </a14:m>
                <a:endParaRPr lang="en-US" sz="3600" dirty="0"/>
              </a:p>
            </p:txBody>
          </p:sp>
        </mc:Choice>
        <mc:Fallback xmlns="">
          <p:sp>
            <p:nvSpPr>
              <p:cNvPr id="7" name="TextBox 6">
                <a:extLst>
                  <a:ext uri="{FF2B5EF4-FFF2-40B4-BE49-F238E27FC236}">
                    <a16:creationId xmlns:a16="http://schemas.microsoft.com/office/drawing/2014/main" id="{5058F703-4ED8-4D0F-ABFB-F3DC3B1F8B0D}"/>
                  </a:ext>
                </a:extLst>
              </p:cNvPr>
              <p:cNvSpPr txBox="1">
                <a:spLocks noRot="1" noChangeAspect="1" noMove="1" noResize="1" noEditPoints="1" noAdjustHandles="1" noChangeArrowheads="1" noChangeShapeType="1" noTextEdit="1"/>
              </p:cNvSpPr>
              <p:nvPr/>
            </p:nvSpPr>
            <p:spPr>
              <a:xfrm>
                <a:off x="2345691" y="3313554"/>
                <a:ext cx="2849732" cy="833562"/>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ACF0360-64C5-4D9C-8582-6C981CA38D90}"/>
              </a:ext>
            </a:extLst>
          </p:cNvPr>
          <p:cNvSpPr txBox="1"/>
          <p:nvPr/>
        </p:nvSpPr>
        <p:spPr>
          <a:xfrm>
            <a:off x="1526905" y="4540638"/>
            <a:ext cx="4506951" cy="2031325"/>
          </a:xfrm>
          <a:prstGeom prst="rect">
            <a:avLst/>
          </a:prstGeom>
          <a:noFill/>
        </p:spPr>
        <p:txBody>
          <a:bodyPr wrap="square" rtlCol="0">
            <a:spAutoFit/>
          </a:bodyPr>
          <a:lstStyle/>
          <a:p>
            <a:r>
              <a:rPr lang="en-US" dirty="0"/>
              <a:t>A,B = Empirical Constants based on gas properties</a:t>
            </a:r>
          </a:p>
          <a:p>
            <a:endParaRPr lang="en-US" dirty="0"/>
          </a:p>
          <a:p>
            <a:r>
              <a:rPr lang="en-US" dirty="0">
                <a:latin typeface="DengXian" panose="02010600030101010101" pitchFamily="2" charset="-122"/>
                <a:ea typeface="DengXian" panose="02010600030101010101" pitchFamily="2" charset="-122"/>
              </a:rPr>
              <a:t>α represents the amount of ionization that is possible over a certain length, a common unit is cm</a:t>
            </a:r>
            <a:r>
              <a:rPr lang="en-US" baseline="30000" dirty="0">
                <a:latin typeface="DengXian" panose="02010600030101010101" pitchFamily="2" charset="-122"/>
                <a:ea typeface="DengXian" panose="02010600030101010101" pitchFamily="2" charset="-122"/>
              </a:rPr>
              <a:t>-1</a:t>
            </a:r>
            <a:r>
              <a:rPr lang="en-US" dirty="0">
                <a:latin typeface="DengXian" panose="02010600030101010101" pitchFamily="2" charset="-122"/>
                <a:ea typeface="DengXian" panose="02010600030101010101" pitchFamily="2" charset="-122"/>
              </a:rPr>
              <a:t>.</a:t>
            </a:r>
            <a:endParaRPr lang="en-US" dirty="0"/>
          </a:p>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48F3D8-AD7A-424A-A3B0-3546440C485F}"/>
                  </a:ext>
                </a:extLst>
              </p:cNvPr>
              <p:cNvSpPr txBox="1"/>
              <p:nvPr/>
            </p:nvSpPr>
            <p:spPr>
              <a:xfrm>
                <a:off x="6596109" y="4705165"/>
                <a:ext cx="4616387" cy="1477328"/>
              </a:xfrm>
              <a:prstGeom prst="rect">
                <a:avLst/>
              </a:prstGeom>
              <a:noFill/>
            </p:spPr>
            <p:txBody>
              <a:bodyPr wrap="squar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𝑠𝑒</m:t>
                        </m:r>
                      </m:sub>
                    </m:sSub>
                  </m:oMath>
                </a14:m>
                <a:r>
                  <a:rPr lang="en-US" dirty="0">
                    <a:latin typeface="DengXian" panose="02010600030101010101" pitchFamily="2" charset="-122"/>
                    <a:ea typeface="DengXian" panose="02010600030101010101" pitchFamily="2" charset="-122"/>
                  </a:rPr>
                  <a:t> is the secondary emission coefficient and represents the number of electrons that are excited off the electrode surface and is directly related to the work function of the metal and the surrounding gas</a:t>
                </a:r>
              </a:p>
            </p:txBody>
          </p:sp>
        </mc:Choice>
        <mc:Fallback xmlns="">
          <p:sp>
            <p:nvSpPr>
              <p:cNvPr id="6" name="TextBox 5">
                <a:extLst>
                  <a:ext uri="{FF2B5EF4-FFF2-40B4-BE49-F238E27FC236}">
                    <a16:creationId xmlns:a16="http://schemas.microsoft.com/office/drawing/2014/main" id="{C148F3D8-AD7A-424A-A3B0-3546440C485F}"/>
                  </a:ext>
                </a:extLst>
              </p:cNvPr>
              <p:cNvSpPr txBox="1">
                <a:spLocks noRot="1" noChangeAspect="1" noMove="1" noResize="1" noEditPoints="1" noAdjustHandles="1" noChangeArrowheads="1" noChangeShapeType="1" noTextEdit="1"/>
              </p:cNvSpPr>
              <p:nvPr/>
            </p:nvSpPr>
            <p:spPr>
              <a:xfrm>
                <a:off x="6596109" y="4705165"/>
                <a:ext cx="4616387" cy="1477328"/>
              </a:xfrm>
              <a:prstGeom prst="rect">
                <a:avLst/>
              </a:prstGeom>
              <a:blipFill>
                <a:blip r:embed="rId4"/>
                <a:stretch>
                  <a:fillRect l="-1057" t="-2479" r="-793" b="-5785"/>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2E12B5F0-0DE0-4155-90A4-848C968CBE57}"/>
              </a:ext>
            </a:extLst>
          </p:cNvPr>
          <p:cNvSpPr>
            <a:spLocks noGrp="1"/>
          </p:cNvSpPr>
          <p:nvPr>
            <p:ph type="sldNum" sz="quarter" idx="12"/>
          </p:nvPr>
        </p:nvSpPr>
        <p:spPr/>
        <p:txBody>
          <a:bodyPr/>
          <a:lstStyle/>
          <a:p>
            <a:fld id="{34B7E4EF-A1BD-40F4-AB7B-04F084DD991D}" type="slidenum">
              <a:rPr lang="en-US" smtClean="0"/>
              <a:t>2</a:t>
            </a:fld>
            <a:endParaRPr lang="en-US"/>
          </a:p>
        </p:txBody>
      </p:sp>
      <p:sp>
        <p:nvSpPr>
          <p:cNvPr id="12" name="TextBox 11">
            <a:extLst>
              <a:ext uri="{FF2B5EF4-FFF2-40B4-BE49-F238E27FC236}">
                <a16:creationId xmlns:a16="http://schemas.microsoft.com/office/drawing/2014/main" id="{EB22CDB6-8DE2-4AC2-B2D8-A1A43FA971D3}"/>
              </a:ext>
            </a:extLst>
          </p:cNvPr>
          <p:cNvSpPr txBox="1"/>
          <p:nvPr/>
        </p:nvSpPr>
        <p:spPr>
          <a:xfrm>
            <a:off x="128337" y="6591978"/>
            <a:ext cx="12063663" cy="261610"/>
          </a:xfrm>
          <a:prstGeom prst="rect">
            <a:avLst/>
          </a:prstGeom>
          <a:noFill/>
        </p:spPr>
        <p:txBody>
          <a:bodyPr wrap="square">
            <a:spAutoFit/>
          </a:bodyPr>
          <a:lstStyle/>
          <a:p>
            <a:r>
              <a:rPr lang="en-US" sz="1100" dirty="0"/>
              <a:t>A. M. </a:t>
            </a:r>
            <a:r>
              <a:rPr lang="en-US" sz="1100" dirty="0" err="1"/>
              <a:t>Howatson,An</a:t>
            </a:r>
            <a:r>
              <a:rPr lang="en-US" sz="1100" dirty="0"/>
              <a:t> introduction to gas </a:t>
            </a:r>
            <a:r>
              <a:rPr lang="en-US" sz="1100" dirty="0" err="1"/>
              <a:t>discharges,eng</a:t>
            </a:r>
            <a:r>
              <a:rPr lang="en-US" sz="1100" dirty="0"/>
              <a:t>, [1st ed.]., The Commonwealth and </a:t>
            </a:r>
            <a:r>
              <a:rPr lang="en-US" sz="1100" dirty="0" err="1"/>
              <a:t>internationallibrary</a:t>
            </a:r>
            <a:r>
              <a:rPr lang="en-US" sz="1100" dirty="0"/>
              <a:t>. Applied electricity and electronics division ; v.8 (Pergamon Press, Oxford).</a:t>
            </a:r>
          </a:p>
        </p:txBody>
      </p:sp>
    </p:spTree>
    <p:extLst>
      <p:ext uri="{BB962C8B-B14F-4D97-AF65-F5344CB8AC3E}">
        <p14:creationId xmlns:p14="http://schemas.microsoft.com/office/powerpoint/2010/main" val="412632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7434-E54B-4936-81A1-98284342B3A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B7BCA97-9A82-42B8-ACD3-2F79D137B7FD}"/>
              </a:ext>
            </a:extLst>
          </p:cNvPr>
          <p:cNvSpPr>
            <a:spLocks noGrp="1"/>
          </p:cNvSpPr>
          <p:nvPr>
            <p:ph idx="1"/>
          </p:nvPr>
        </p:nvSpPr>
        <p:spPr>
          <a:xfrm>
            <a:off x="116379" y="2336872"/>
            <a:ext cx="11820698" cy="4521127"/>
          </a:xfrm>
        </p:spPr>
        <p:txBody>
          <a:bodyPr>
            <a:normAutofit lnSpcReduction="10000"/>
          </a:bodyPr>
          <a:lstStyle/>
          <a:p>
            <a:r>
              <a:rPr lang="en-US" sz="1400" dirty="0"/>
              <a:t>1 J. E. </a:t>
            </a:r>
            <a:r>
              <a:rPr lang="en-US" sz="1400" dirty="0" err="1"/>
              <a:t>Cooley,Fundamentals</a:t>
            </a:r>
            <a:r>
              <a:rPr lang="en-US" sz="1400" dirty="0"/>
              <a:t> of undervoltage </a:t>
            </a:r>
            <a:r>
              <a:rPr lang="en-US" sz="1400" dirty="0" err="1"/>
              <a:t>breakdownthrough</a:t>
            </a:r>
            <a:r>
              <a:rPr lang="en-US" sz="1400" dirty="0"/>
              <a:t> the </a:t>
            </a:r>
            <a:r>
              <a:rPr lang="en-US" sz="1400" dirty="0" err="1"/>
              <a:t>townsend</a:t>
            </a:r>
            <a:r>
              <a:rPr lang="en-US" sz="1400" dirty="0"/>
              <a:t> mechanism(Princeton </a:t>
            </a:r>
            <a:r>
              <a:rPr lang="en-US" sz="1400" dirty="0" err="1"/>
              <a:t>Univer-sity</a:t>
            </a:r>
            <a:r>
              <a:rPr lang="en-US" sz="1400" dirty="0"/>
              <a:t>, 2008).</a:t>
            </a:r>
          </a:p>
          <a:p>
            <a:r>
              <a:rPr lang="en-US" sz="1400" dirty="0"/>
              <a:t>2 V. </a:t>
            </a:r>
            <a:r>
              <a:rPr lang="en-US" sz="1400" dirty="0" err="1"/>
              <a:t>Lisovskiy</a:t>
            </a:r>
            <a:r>
              <a:rPr lang="en-US" sz="1400" dirty="0"/>
              <a:t>, S. </a:t>
            </a:r>
            <a:r>
              <a:rPr lang="en-US" sz="1400" dirty="0" err="1"/>
              <a:t>Yakovin</a:t>
            </a:r>
            <a:r>
              <a:rPr lang="en-US" sz="1400" dirty="0"/>
              <a:t>, and V. </a:t>
            </a:r>
            <a:r>
              <a:rPr lang="en-US" sz="1400" dirty="0" err="1"/>
              <a:t>Yegorenkov</a:t>
            </a:r>
            <a:r>
              <a:rPr lang="en-US" sz="1400" dirty="0"/>
              <a:t>, “Low-pressure gas breakdown in uniform dc electric </a:t>
            </a:r>
            <a:r>
              <a:rPr lang="en-US" sz="1400" dirty="0" err="1"/>
              <a:t>field”,Journal</a:t>
            </a:r>
            <a:r>
              <a:rPr lang="en-US" sz="1400" dirty="0"/>
              <a:t> of Physics D: Applied Physics33, 2722 (2000).</a:t>
            </a:r>
          </a:p>
          <a:p>
            <a:r>
              <a:rPr lang="en-US" sz="1400" dirty="0"/>
              <a:t>3 A. McDonald, K. Woodruff, B. Al </a:t>
            </a:r>
            <a:r>
              <a:rPr lang="en-US" sz="1400" dirty="0" err="1"/>
              <a:t>Atoum</a:t>
            </a:r>
            <a:r>
              <a:rPr lang="en-US" sz="1400" dirty="0"/>
              <a:t>, </a:t>
            </a:r>
            <a:r>
              <a:rPr lang="en-US" sz="1400" dirty="0" err="1"/>
              <a:t>D.Gonz</a:t>
            </a:r>
            <a:r>
              <a:rPr lang="en-US" sz="1400" dirty="0"/>
              <a:t> ́</a:t>
            </a:r>
            <a:r>
              <a:rPr lang="en-US" sz="1400" dirty="0" err="1"/>
              <a:t>alez-Dıaz</a:t>
            </a:r>
            <a:r>
              <a:rPr lang="en-US" sz="1400" dirty="0"/>
              <a:t>, B. Jones, C. Adams, V. ́Alvarez, </a:t>
            </a:r>
            <a:r>
              <a:rPr lang="en-US" sz="1400" dirty="0" err="1"/>
              <a:t>L.Arazi</a:t>
            </a:r>
            <a:r>
              <a:rPr lang="en-US" sz="1400" dirty="0"/>
              <a:t>, I. </a:t>
            </a:r>
            <a:r>
              <a:rPr lang="en-US" sz="1400" dirty="0" err="1"/>
              <a:t>Arnquist</a:t>
            </a:r>
            <a:r>
              <a:rPr lang="en-US" sz="1400" dirty="0"/>
              <a:t>, C. Azevedo, et al., “Electron </a:t>
            </a:r>
            <a:r>
              <a:rPr lang="en-US" sz="1400" dirty="0" err="1"/>
              <a:t>driftand</a:t>
            </a:r>
            <a:r>
              <a:rPr lang="en-US" sz="1400" dirty="0"/>
              <a:t> longitudinal diffusion in high pressure xenon-helium gas mixtures”, Journal of Instrumentation14,P08009 (2019).</a:t>
            </a:r>
          </a:p>
          <a:p>
            <a:r>
              <a:rPr lang="en-US" sz="1400" dirty="0"/>
              <a:t>4 W. S. Boyle and P. </a:t>
            </a:r>
            <a:r>
              <a:rPr lang="en-US" sz="1400" dirty="0" err="1"/>
              <a:t>Kisliuk</a:t>
            </a:r>
            <a:r>
              <a:rPr lang="en-US" sz="1400" dirty="0"/>
              <a:t>, “Departure from </a:t>
            </a:r>
            <a:r>
              <a:rPr lang="en-US" sz="1400" dirty="0" err="1"/>
              <a:t>paschen’s</a:t>
            </a:r>
            <a:r>
              <a:rPr lang="en-US" sz="1400" dirty="0"/>
              <a:t> law of breakdown in gases”, Phys. Rev.97, 255–259(1955).</a:t>
            </a:r>
          </a:p>
          <a:p>
            <a:r>
              <a:rPr lang="en-US" sz="1400" dirty="0"/>
              <a:t>5 H. S. Uhm, E. H. Choi, and G. Cho, “Breakdown prop-</a:t>
            </a:r>
            <a:r>
              <a:rPr lang="en-US" sz="1400" dirty="0" err="1"/>
              <a:t>erties</a:t>
            </a:r>
            <a:r>
              <a:rPr lang="en-US" sz="1400" dirty="0"/>
              <a:t> of high-pressure electrical discharge”, Physics ofPlasmas7, 2744–2746 (2000).</a:t>
            </a:r>
          </a:p>
          <a:p>
            <a:r>
              <a:rPr lang="en-US" sz="1400" dirty="0"/>
              <a:t>6 V. </a:t>
            </a:r>
            <a:r>
              <a:rPr lang="en-US" sz="1400" dirty="0" err="1"/>
              <a:t>Lisovskii</a:t>
            </a:r>
            <a:r>
              <a:rPr lang="en-US" sz="1400" dirty="0"/>
              <a:t> and S. </a:t>
            </a:r>
            <a:r>
              <a:rPr lang="en-US" sz="1400" dirty="0" err="1"/>
              <a:t>Yakovin</a:t>
            </a:r>
            <a:r>
              <a:rPr lang="en-US" sz="1400" dirty="0"/>
              <a:t>, “A modified </a:t>
            </a:r>
            <a:r>
              <a:rPr lang="en-US" sz="1400" dirty="0" err="1"/>
              <a:t>paschen</a:t>
            </a:r>
            <a:r>
              <a:rPr lang="en-US" sz="1400" dirty="0"/>
              <a:t> law for the initiation of a dc glow discharge in inert </a:t>
            </a:r>
            <a:r>
              <a:rPr lang="en-US" sz="1400" dirty="0" err="1"/>
              <a:t>gases”,Technical</a:t>
            </a:r>
            <a:r>
              <a:rPr lang="en-US" sz="1400" dirty="0"/>
              <a:t> Physics45, 727–731 (2000).</a:t>
            </a:r>
          </a:p>
          <a:p>
            <a:r>
              <a:rPr lang="en-US" sz="1400" dirty="0"/>
              <a:t>7 V. </a:t>
            </a:r>
            <a:r>
              <a:rPr lang="en-US" sz="1400" dirty="0" err="1"/>
              <a:t>Lisovskiy</a:t>
            </a:r>
            <a:r>
              <a:rPr lang="en-US" sz="1400" dirty="0"/>
              <a:t>, V. </a:t>
            </a:r>
            <a:r>
              <a:rPr lang="en-US" sz="1400" dirty="0" err="1"/>
              <a:t>Koval</a:t>
            </a:r>
            <a:r>
              <a:rPr lang="en-US" sz="1400" dirty="0"/>
              <a:t>, and V. </a:t>
            </a:r>
            <a:r>
              <a:rPr lang="en-US" sz="1400" dirty="0" err="1"/>
              <a:t>Yegorenkov</a:t>
            </a:r>
            <a:r>
              <a:rPr lang="en-US" sz="1400" dirty="0"/>
              <a:t>, “Dc break-down of low-pressure gas in long tubes”, Physics Let-</a:t>
            </a:r>
            <a:r>
              <a:rPr lang="en-US" sz="1400" dirty="0" err="1"/>
              <a:t>ters</a:t>
            </a:r>
            <a:r>
              <a:rPr lang="en-US" sz="1400" dirty="0"/>
              <a:t> A375, 1986–1989 (2011).</a:t>
            </a:r>
          </a:p>
          <a:p>
            <a:r>
              <a:rPr lang="en-US" sz="1400" dirty="0"/>
              <a:t>8 M. E. Abdel-</a:t>
            </a:r>
            <a:r>
              <a:rPr lang="en-US" sz="1400" dirty="0" err="1"/>
              <a:t>kader</a:t>
            </a:r>
            <a:r>
              <a:rPr lang="en-US" sz="1400" dirty="0"/>
              <a:t>, W. H. Gaber, F. A. Ebrahim, and M. A. Abd Al-Halim, “Characterization of the </a:t>
            </a:r>
            <a:r>
              <a:rPr lang="en-US" sz="1400" dirty="0" err="1"/>
              <a:t>electri-cal</a:t>
            </a:r>
            <a:r>
              <a:rPr lang="en-US" sz="1400" dirty="0"/>
              <a:t> breakdown for dc discharge in </a:t>
            </a:r>
            <a:r>
              <a:rPr lang="en-US" sz="1400" dirty="0" err="1"/>
              <a:t>ar</a:t>
            </a:r>
            <a:r>
              <a:rPr lang="en-US" sz="1400" dirty="0"/>
              <a:t>-he gas mixture”,Vacuum169, 108922 (2019).</a:t>
            </a:r>
          </a:p>
          <a:p>
            <a:r>
              <a:rPr lang="en-US" sz="1400" dirty="0"/>
              <a:t>9 V. </a:t>
            </a:r>
            <a:r>
              <a:rPr lang="en-US" sz="1400" dirty="0" err="1"/>
              <a:t>Lisovskiy</a:t>
            </a:r>
            <a:r>
              <a:rPr lang="en-US" sz="1400" dirty="0"/>
              <a:t>, V. </a:t>
            </a:r>
            <a:r>
              <a:rPr lang="en-US" sz="1400" dirty="0" err="1"/>
              <a:t>Derevianko</a:t>
            </a:r>
            <a:r>
              <a:rPr lang="en-US" sz="1400" dirty="0"/>
              <a:t>, and V. </a:t>
            </a:r>
            <a:r>
              <a:rPr lang="en-US" sz="1400" dirty="0" err="1"/>
              <a:t>Yegorenkov</a:t>
            </a:r>
            <a:r>
              <a:rPr lang="en-US" sz="1400" dirty="0"/>
              <a:t>, “</a:t>
            </a:r>
            <a:r>
              <a:rPr lang="en-US" sz="1400" dirty="0" err="1"/>
              <a:t>Dcbreakdown</a:t>
            </a:r>
            <a:r>
              <a:rPr lang="en-US" sz="1400" dirty="0"/>
              <a:t> in low-pressure cf4”, Journal of Physics D:Applied Physics48, 475201 (2015).</a:t>
            </a:r>
          </a:p>
          <a:p>
            <a:r>
              <a:rPr lang="en-US" sz="1400" dirty="0"/>
              <a:t>10 P. </a:t>
            </a:r>
            <a:r>
              <a:rPr lang="en-US" sz="1400" dirty="0" err="1"/>
              <a:t>Osmokrovic</a:t>
            </a:r>
            <a:r>
              <a:rPr lang="en-US" sz="1400" dirty="0"/>
              <a:t>, M. </a:t>
            </a:r>
            <a:r>
              <a:rPr lang="en-US" sz="1400" dirty="0" err="1"/>
              <a:t>Vujisic</a:t>
            </a:r>
            <a:r>
              <a:rPr lang="en-US" sz="1400" dirty="0"/>
              <a:t>, K. Stankovic, A. </a:t>
            </a:r>
            <a:r>
              <a:rPr lang="en-US" sz="1400" dirty="0" err="1"/>
              <a:t>Vasic,and</a:t>
            </a:r>
            <a:r>
              <a:rPr lang="en-US" sz="1400" dirty="0"/>
              <a:t> B. </a:t>
            </a:r>
            <a:r>
              <a:rPr lang="en-US" sz="1400" dirty="0" err="1"/>
              <a:t>Loncar</a:t>
            </a:r>
            <a:r>
              <a:rPr lang="en-US" sz="1400" dirty="0"/>
              <a:t>, “Mechanism of electrical </a:t>
            </a:r>
            <a:r>
              <a:rPr lang="en-US" sz="1400" dirty="0" err="1"/>
              <a:t>breakdownof</a:t>
            </a:r>
            <a:r>
              <a:rPr lang="en-US" sz="1400" dirty="0"/>
              <a:t> gases for pressures from 10- 9 to 1 bar and inter-electrode gaps from 0.1 to 0.5 mm”, Plasma </a:t>
            </a:r>
            <a:r>
              <a:rPr lang="en-US" sz="1400" dirty="0" err="1"/>
              <a:t>SourcesScience</a:t>
            </a:r>
            <a:r>
              <a:rPr lang="en-US" sz="1400" dirty="0"/>
              <a:t> and Technology16, 643 (2007).</a:t>
            </a:r>
          </a:p>
          <a:p>
            <a:r>
              <a:rPr lang="en-US" sz="1400" dirty="0"/>
              <a:t>11 A. M. </a:t>
            </a:r>
            <a:r>
              <a:rPr lang="en-US" sz="1400" dirty="0" err="1"/>
              <a:t>Howatson,An</a:t>
            </a:r>
            <a:r>
              <a:rPr lang="en-US" sz="1400" dirty="0"/>
              <a:t> introduction to gas </a:t>
            </a:r>
            <a:r>
              <a:rPr lang="en-US" sz="1400" dirty="0" err="1"/>
              <a:t>discharges,eng</a:t>
            </a:r>
            <a:r>
              <a:rPr lang="en-US" sz="1400" dirty="0"/>
              <a:t>, [1st ed.]., The Commonwealth and </a:t>
            </a:r>
            <a:r>
              <a:rPr lang="en-US" sz="1400" dirty="0" err="1"/>
              <a:t>internationallibrary</a:t>
            </a:r>
            <a:r>
              <a:rPr lang="en-US" sz="1400" dirty="0"/>
              <a:t>. Applied electricity and electronics division ; v.8 (Pergamon Press, Oxford).</a:t>
            </a:r>
          </a:p>
        </p:txBody>
      </p:sp>
      <p:sp>
        <p:nvSpPr>
          <p:cNvPr id="5" name="Slide Number Placeholder 4">
            <a:extLst>
              <a:ext uri="{FF2B5EF4-FFF2-40B4-BE49-F238E27FC236}">
                <a16:creationId xmlns:a16="http://schemas.microsoft.com/office/drawing/2014/main" id="{C36923E8-5DA9-4BC2-9032-313C3443817C}"/>
              </a:ext>
            </a:extLst>
          </p:cNvPr>
          <p:cNvSpPr>
            <a:spLocks noGrp="1"/>
          </p:cNvSpPr>
          <p:nvPr>
            <p:ph type="sldNum" sz="quarter" idx="12"/>
          </p:nvPr>
        </p:nvSpPr>
        <p:spPr/>
        <p:txBody>
          <a:bodyPr/>
          <a:lstStyle/>
          <a:p>
            <a:fld id="{34B7E4EF-A1BD-40F4-AB7B-04F084DD991D}" type="slidenum">
              <a:rPr lang="en-US" smtClean="0"/>
              <a:t>20</a:t>
            </a:fld>
            <a:endParaRPr lang="en-US"/>
          </a:p>
        </p:txBody>
      </p:sp>
    </p:spTree>
    <p:extLst>
      <p:ext uri="{BB962C8B-B14F-4D97-AF65-F5344CB8AC3E}">
        <p14:creationId xmlns:p14="http://schemas.microsoft.com/office/powerpoint/2010/main" val="326022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B8E2-481E-4924-94E6-9C7891C967E3}"/>
              </a:ext>
            </a:extLst>
          </p:cNvPr>
          <p:cNvSpPr>
            <a:spLocks noGrp="1"/>
          </p:cNvSpPr>
          <p:nvPr>
            <p:ph type="title"/>
          </p:nvPr>
        </p:nvSpPr>
        <p:spPr/>
        <p:txBody>
          <a:bodyPr/>
          <a:lstStyle/>
          <a:p>
            <a:r>
              <a:rPr lang="en-US" dirty="0"/>
              <a:t>One Interesting Find</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ED71C3CE-F91E-4A69-B07B-8A3FB4FC7D24}"/>
                  </a:ext>
                </a:extLst>
              </p:cNvPr>
              <p:cNvSpPr txBox="1">
                <a:spLocks/>
              </p:cNvSpPr>
              <p:nvPr/>
            </p:nvSpPr>
            <p:spPr>
              <a:xfrm>
                <a:off x="359361" y="2740688"/>
                <a:ext cx="5109285" cy="15446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𝑉</m:t>
                          </m:r>
                        </m:e>
                        <m:sub>
                          <m:r>
                            <a:rPr lang="en-US" sz="2800" i="1" dirty="0">
                              <a:latin typeface="Cambria Math" panose="02040503050406030204" pitchFamily="18" charset="0"/>
                            </a:rPr>
                            <m:t>𝐵</m:t>
                          </m:r>
                        </m:sub>
                      </m:sSub>
                      <m:r>
                        <a:rPr lang="en-US" sz="2800" dirty="0">
                          <a:latin typeface="Cambria Math" panose="02040503050406030204" pitchFamily="18" charset="0"/>
                        </a:rPr>
                        <m:t>=</m:t>
                      </m:r>
                      <m:f>
                        <m:fPr>
                          <m:ctrlPr>
                            <a:rPr lang="en-US" sz="2800" i="1" dirty="0">
                              <a:latin typeface="Cambria Math" panose="02040503050406030204" pitchFamily="18" charset="0"/>
                            </a:rPr>
                          </m:ctrlPr>
                        </m:fPr>
                        <m:num>
                          <m:r>
                            <a:rPr lang="en-US" sz="2800" i="1" dirty="0">
                              <a:latin typeface="Cambria Math" panose="02040503050406030204" pitchFamily="18" charset="0"/>
                            </a:rPr>
                            <m:t>𝐵</m:t>
                          </m:r>
                          <m:sSup>
                            <m:sSupPr>
                              <m:ctrlPr>
                                <a:rPr lang="en-US" sz="2800" i="1" dirty="0" smtClean="0">
                                  <a:latin typeface="Cambria Math" panose="02040503050406030204" pitchFamily="18" charset="0"/>
                                </a:rPr>
                              </m:ctrlPr>
                            </m:sSupPr>
                            <m:e>
                              <m:r>
                                <a:rPr lang="en-US" sz="2800" i="1" dirty="0">
                                  <a:latin typeface="Cambria Math" panose="02040503050406030204" pitchFamily="18" charset="0"/>
                                </a:rPr>
                                <m:t>𝑝</m:t>
                              </m:r>
                            </m:e>
                            <m:sup>
                              <m:r>
                                <a:rPr lang="en-US" sz="2800" b="0" i="1" dirty="0" smtClean="0">
                                  <a:latin typeface="Cambria Math" panose="02040503050406030204" pitchFamily="18" charset="0"/>
                                </a:rPr>
                                <m:t>𝑘</m:t>
                              </m:r>
                            </m:sup>
                          </m:sSup>
                          <m:r>
                            <a:rPr lang="en-US" sz="2800" dirty="0">
                              <a:latin typeface="Cambria Math" panose="02040503050406030204" pitchFamily="18" charset="0"/>
                            </a:rPr>
                            <m:t>ⅆ</m:t>
                          </m:r>
                        </m:num>
                        <m:den>
                          <m:func>
                            <m:funcPr>
                              <m:ctrlPr>
                                <a:rPr lang="en-US" sz="2800" i="1" dirty="0">
                                  <a:latin typeface="Cambria Math" panose="02040503050406030204" pitchFamily="18" charset="0"/>
                                </a:rPr>
                              </m:ctrlPr>
                            </m:funcPr>
                            <m:fName>
                              <m:r>
                                <m:rPr>
                                  <m:sty m:val="p"/>
                                </m:rPr>
                                <a:rPr lang="en-US" sz="2800" dirty="0">
                                  <a:latin typeface="Cambria Math" panose="02040503050406030204" pitchFamily="18" charset="0"/>
                                </a:rPr>
                                <m:t>ln</m:t>
                              </m:r>
                            </m:fName>
                            <m:e>
                              <m:d>
                                <m:dPr>
                                  <m:ctrlPr>
                                    <a:rPr lang="en-US" sz="2800" i="1" dirty="0">
                                      <a:latin typeface="Cambria Math" panose="02040503050406030204" pitchFamily="18" charset="0"/>
                                    </a:rPr>
                                  </m:ctrlPr>
                                </m:dPr>
                                <m:e>
                                  <m:r>
                                    <a:rPr lang="en-US" sz="2800" i="1" dirty="0">
                                      <a:latin typeface="Cambria Math" panose="02040503050406030204" pitchFamily="18" charset="0"/>
                                    </a:rPr>
                                    <m:t>𝐴𝑝𝑑</m:t>
                                  </m:r>
                                </m:e>
                              </m:d>
                            </m:e>
                          </m:func>
                          <m:r>
                            <a:rPr lang="en-US" sz="2800" dirty="0">
                              <a:latin typeface="Cambria Math" panose="02040503050406030204" pitchFamily="18" charset="0"/>
                            </a:rPr>
                            <m:t>−</m:t>
                          </m:r>
                          <m:r>
                            <m:rPr>
                              <m:sty m:val="p"/>
                            </m:rPr>
                            <a:rPr lang="en-US" sz="2800" b="0" i="0" dirty="0" smtClean="0">
                              <a:latin typeface="Cambria Math" panose="02040503050406030204" pitchFamily="18" charset="0"/>
                            </a:rPr>
                            <m:t>ln</m:t>
                          </m:r>
                          <m:d>
                            <m:dPr>
                              <m:ctrlPr>
                                <a:rPr lang="en-US" sz="2800" b="0" i="1" dirty="0" smtClean="0">
                                  <a:latin typeface="Cambria Math" panose="02040503050406030204" pitchFamily="18" charset="0"/>
                                </a:rPr>
                              </m:ctrlPr>
                            </m:dPr>
                            <m:e>
                              <m:func>
                                <m:funcPr>
                                  <m:ctrlPr>
                                    <a:rPr lang="en-US" sz="2800" i="1" dirty="0">
                                      <a:latin typeface="Cambria Math" panose="02040503050406030204" pitchFamily="18" charset="0"/>
                                    </a:rPr>
                                  </m:ctrlPr>
                                </m:funcPr>
                                <m:fName>
                                  <m:r>
                                    <m:rPr>
                                      <m:sty m:val="p"/>
                                    </m:rPr>
                                    <a:rPr lang="en-US" sz="2800" dirty="0">
                                      <a:latin typeface="Cambria Math" panose="02040503050406030204" pitchFamily="18" charset="0"/>
                                    </a:rPr>
                                    <m:t>ln</m:t>
                                  </m:r>
                                </m:fName>
                                <m:e>
                                  <m:d>
                                    <m:dPr>
                                      <m:ctrlPr>
                                        <a:rPr lang="en-US" sz="2800" i="1" dirty="0">
                                          <a:latin typeface="Cambria Math" panose="02040503050406030204" pitchFamily="18" charset="0"/>
                                        </a:rPr>
                                      </m:ctrlPr>
                                    </m:dPr>
                                    <m:e>
                                      <m:r>
                                        <a:rPr lang="en-US" sz="2800" dirty="0">
                                          <a:latin typeface="Cambria Math" panose="02040503050406030204" pitchFamily="18" charset="0"/>
                                        </a:rPr>
                                        <m:t>1</m:t>
                                      </m:r>
                                      <m:r>
                                        <a:rPr lang="en-US" sz="2800" dirty="0">
                                          <a:latin typeface="Cambria Math" panose="02040503050406030204" pitchFamily="18" charset="0"/>
                                        </a:rPr>
                                        <m:t>+</m:t>
                                      </m:r>
                                      <m:f>
                                        <m:fPr>
                                          <m:ctrlPr>
                                            <a:rPr lang="en-US" sz="2800" i="1" dirty="0">
                                              <a:latin typeface="Cambria Math" panose="02040503050406030204" pitchFamily="18" charset="0"/>
                                            </a:rPr>
                                          </m:ctrlPr>
                                        </m:fPr>
                                        <m:num>
                                          <m:r>
                                            <a:rPr lang="en-US" sz="2800" dirty="0">
                                              <a:latin typeface="Cambria Math" panose="02040503050406030204" pitchFamily="18" charset="0"/>
                                            </a:rPr>
                                            <m:t>1</m:t>
                                          </m:r>
                                        </m:num>
                                        <m:den>
                                          <m:sSub>
                                            <m:sSubPr>
                                              <m:ctrlPr>
                                                <a:rPr lang="en-US" sz="2800" i="1" dirty="0">
                                                  <a:latin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𝛾</m:t>
                                              </m:r>
                                            </m:e>
                                            <m:sub>
                                              <m:r>
                                                <a:rPr lang="en-US" sz="2800" i="1" dirty="0">
                                                  <a:latin typeface="Cambria Math" panose="02040503050406030204" pitchFamily="18" charset="0"/>
                                                </a:rPr>
                                                <m:t>𝑠𝑒</m:t>
                                              </m:r>
                                            </m:sub>
                                          </m:sSub>
                                        </m:den>
                                      </m:f>
                                    </m:e>
                                  </m:d>
                                </m:e>
                              </m:func>
                            </m:e>
                          </m:d>
                        </m:den>
                      </m:f>
                    </m:oMath>
                  </m:oMathPara>
                </a14:m>
                <a:endParaRPr lang="en-US" sz="2800" dirty="0"/>
              </a:p>
            </p:txBody>
          </p:sp>
        </mc:Choice>
        <mc:Fallback xmlns="">
          <p:sp>
            <p:nvSpPr>
              <p:cNvPr id="12" name="Content Placeholder 2">
                <a:extLst>
                  <a:ext uri="{FF2B5EF4-FFF2-40B4-BE49-F238E27FC236}">
                    <a16:creationId xmlns:a16="http://schemas.microsoft.com/office/drawing/2014/main" id="{ED71C3CE-F91E-4A69-B07B-8A3FB4FC7D24}"/>
                  </a:ext>
                </a:extLst>
              </p:cNvPr>
              <p:cNvSpPr txBox="1">
                <a:spLocks noRot="1" noChangeAspect="1" noMove="1" noResize="1" noEditPoints="1" noAdjustHandles="1" noChangeArrowheads="1" noChangeShapeType="1" noTextEdit="1"/>
              </p:cNvSpPr>
              <p:nvPr/>
            </p:nvSpPr>
            <p:spPr>
              <a:xfrm>
                <a:off x="359361" y="2740688"/>
                <a:ext cx="5109285" cy="1544638"/>
              </a:xfrm>
              <a:prstGeom prst="rect">
                <a:avLst/>
              </a:prstGeom>
              <a:blipFill>
                <a:blip r:embed="rId2"/>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B212214-9715-414D-BEFC-7F6CEEF229C7}"/>
              </a:ext>
            </a:extLst>
          </p:cNvPr>
          <p:cNvSpPr txBox="1"/>
          <p:nvPr/>
        </p:nvSpPr>
        <p:spPr>
          <a:xfrm>
            <a:off x="239698" y="4730183"/>
            <a:ext cx="5228948" cy="1200329"/>
          </a:xfrm>
          <a:prstGeom prst="rect">
            <a:avLst/>
          </a:prstGeom>
          <a:noFill/>
        </p:spPr>
        <p:txBody>
          <a:bodyPr wrap="square" rtlCol="0">
            <a:spAutoFit/>
          </a:bodyPr>
          <a:lstStyle/>
          <a:p>
            <a:r>
              <a:rPr lang="en-US" dirty="0"/>
              <a:t>One of the papers we came across included this “quenching factor” k, to denote a secondary gas introduced to quench the breakdown, and it produces curves that line up with the data</a:t>
            </a:r>
          </a:p>
        </p:txBody>
      </p:sp>
      <p:sp>
        <p:nvSpPr>
          <p:cNvPr id="4" name="Slide Number Placeholder 3">
            <a:extLst>
              <a:ext uri="{FF2B5EF4-FFF2-40B4-BE49-F238E27FC236}">
                <a16:creationId xmlns:a16="http://schemas.microsoft.com/office/drawing/2014/main" id="{638D03BA-9113-4325-9AEE-87389B7A4050}"/>
              </a:ext>
            </a:extLst>
          </p:cNvPr>
          <p:cNvSpPr>
            <a:spLocks noGrp="1"/>
          </p:cNvSpPr>
          <p:nvPr>
            <p:ph type="sldNum" sz="quarter" idx="12"/>
          </p:nvPr>
        </p:nvSpPr>
        <p:spPr/>
        <p:txBody>
          <a:bodyPr/>
          <a:lstStyle/>
          <a:p>
            <a:fld id="{34B7E4EF-A1BD-40F4-AB7B-04F084DD991D}" type="slidenum">
              <a:rPr lang="en-US" smtClean="0"/>
              <a:t>21</a:t>
            </a:fld>
            <a:endParaRPr lang="en-US"/>
          </a:p>
        </p:txBody>
      </p:sp>
      <p:sp>
        <p:nvSpPr>
          <p:cNvPr id="9" name="TextBox 8">
            <a:extLst>
              <a:ext uri="{FF2B5EF4-FFF2-40B4-BE49-F238E27FC236}">
                <a16:creationId xmlns:a16="http://schemas.microsoft.com/office/drawing/2014/main" id="{E9E3F3DA-32D0-42AC-85AC-07DB26233067}"/>
              </a:ext>
            </a:extLst>
          </p:cNvPr>
          <p:cNvSpPr txBox="1"/>
          <p:nvPr/>
        </p:nvSpPr>
        <p:spPr>
          <a:xfrm>
            <a:off x="0" y="6375369"/>
            <a:ext cx="11784841" cy="430887"/>
          </a:xfrm>
          <a:prstGeom prst="rect">
            <a:avLst/>
          </a:prstGeom>
          <a:noFill/>
        </p:spPr>
        <p:txBody>
          <a:bodyPr wrap="square">
            <a:spAutoFit/>
          </a:bodyPr>
          <a:lstStyle/>
          <a:p>
            <a:r>
              <a:rPr lang="en-US" sz="1100" b="0" i="0" dirty="0">
                <a:effectLst/>
                <a:latin typeface="Arial" panose="020B0604020202020204" pitchFamily="34" charset="0"/>
              </a:rPr>
              <a:t>P. Fonte, V. </a:t>
            </a:r>
            <a:r>
              <a:rPr lang="en-US" sz="1100" b="0" i="0" dirty="0" err="1">
                <a:effectLst/>
                <a:latin typeface="Arial" panose="020B0604020202020204" pitchFamily="34" charset="0"/>
              </a:rPr>
              <a:t>Peskov</a:t>
            </a:r>
            <a:r>
              <a:rPr lang="en-US" sz="1100" b="0" i="0" dirty="0">
                <a:effectLst/>
                <a:latin typeface="Arial" panose="020B0604020202020204" pitchFamily="34" charset="0"/>
              </a:rPr>
              <a:t>, and F. </a:t>
            </a:r>
            <a:r>
              <a:rPr lang="en-US" sz="1100" b="0" i="0" dirty="0" err="1">
                <a:effectLst/>
                <a:latin typeface="Arial" panose="020B0604020202020204" pitchFamily="34" charset="0"/>
              </a:rPr>
              <a:t>Sauli</a:t>
            </a:r>
            <a:r>
              <a:rPr lang="en-US" sz="1100" b="0" i="0" dirty="0">
                <a:effectLst/>
                <a:latin typeface="Arial" panose="020B0604020202020204" pitchFamily="34" charset="0"/>
              </a:rPr>
              <a:t>, “Feedback </a:t>
            </a:r>
            <a:r>
              <a:rPr lang="en-US" sz="1100" b="0" i="0" dirty="0" err="1">
                <a:effectLst/>
                <a:latin typeface="Arial" panose="020B0604020202020204" pitchFamily="34" charset="0"/>
              </a:rPr>
              <a:t>andbreakdown</a:t>
            </a:r>
            <a:r>
              <a:rPr lang="en-US" sz="1100" b="0" i="0" dirty="0">
                <a:effectLst/>
                <a:latin typeface="Arial" panose="020B0604020202020204" pitchFamily="34" charset="0"/>
              </a:rPr>
              <a:t> in parallel-plate chambers”, Nuclear In-</a:t>
            </a:r>
            <a:r>
              <a:rPr lang="en-US" sz="1100" b="0" i="0" dirty="0" err="1">
                <a:effectLst/>
                <a:latin typeface="Arial" panose="020B0604020202020204" pitchFamily="34" charset="0"/>
              </a:rPr>
              <a:t>struments</a:t>
            </a:r>
            <a:r>
              <a:rPr lang="en-US" sz="1100" b="0" i="0" dirty="0">
                <a:effectLst/>
                <a:latin typeface="Arial" panose="020B0604020202020204" pitchFamily="34" charset="0"/>
              </a:rPr>
              <a:t> and Methods in Physics Research </a:t>
            </a:r>
            <a:r>
              <a:rPr lang="en-US" sz="1100" b="0" i="0" dirty="0" err="1">
                <a:effectLst/>
                <a:latin typeface="Arial" panose="020B0604020202020204" pitchFamily="34" charset="0"/>
              </a:rPr>
              <a:t>SectionA</a:t>
            </a:r>
            <a:r>
              <a:rPr lang="en-US" sz="1100" b="0" i="0" dirty="0">
                <a:effectLst/>
                <a:latin typeface="Arial" panose="020B0604020202020204" pitchFamily="34" charset="0"/>
              </a:rPr>
              <a:t>: Accelerators, Spectrometers, Detectors and </a:t>
            </a:r>
            <a:r>
              <a:rPr lang="en-US" sz="1100" b="0" i="0" dirty="0" err="1">
                <a:effectLst/>
                <a:latin typeface="Arial" panose="020B0604020202020204" pitchFamily="34" charset="0"/>
              </a:rPr>
              <a:t>Associ-ated</a:t>
            </a:r>
            <a:r>
              <a:rPr lang="en-US" sz="1100" b="0" i="0" dirty="0">
                <a:effectLst/>
                <a:latin typeface="Arial" panose="020B0604020202020204" pitchFamily="34" charset="0"/>
              </a:rPr>
              <a:t> Equipment305, 91–110 (1991).</a:t>
            </a:r>
            <a:endParaRPr lang="en-US" sz="1100" dirty="0"/>
          </a:p>
        </p:txBody>
      </p:sp>
      <p:pic>
        <p:nvPicPr>
          <p:cNvPr id="7" name="Content Placeholder 6">
            <a:extLst>
              <a:ext uri="{FF2B5EF4-FFF2-40B4-BE49-F238E27FC236}">
                <a16:creationId xmlns:a16="http://schemas.microsoft.com/office/drawing/2014/main" id="{0E47301D-1077-4FDA-BF2D-E66B509E400E}"/>
              </a:ext>
            </a:extLst>
          </p:cNvPr>
          <p:cNvPicPr>
            <a:picLocks noGrp="1" noChangeAspect="1"/>
          </p:cNvPicPr>
          <p:nvPr>
            <p:ph idx="1"/>
          </p:nvPr>
        </p:nvPicPr>
        <p:blipFill>
          <a:blip r:embed="rId3"/>
          <a:stretch>
            <a:fillRect/>
          </a:stretch>
        </p:blipFill>
        <p:spPr>
          <a:xfrm>
            <a:off x="6109830" y="2485893"/>
            <a:ext cx="5475349" cy="3657600"/>
          </a:xfrm>
        </p:spPr>
      </p:pic>
    </p:spTree>
    <p:extLst>
      <p:ext uri="{BB962C8B-B14F-4D97-AF65-F5344CB8AC3E}">
        <p14:creationId xmlns:p14="http://schemas.microsoft.com/office/powerpoint/2010/main" val="350428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BD114-0538-482F-A2CA-90C83A03A359}"/>
              </a:ext>
            </a:extLst>
          </p:cNvPr>
          <p:cNvSpPr>
            <a:spLocks noGrp="1"/>
          </p:cNvSpPr>
          <p:nvPr>
            <p:ph type="title"/>
          </p:nvPr>
        </p:nvSpPr>
        <p:spPr/>
        <p:txBody>
          <a:bodyPr/>
          <a:lstStyle/>
          <a:p>
            <a:r>
              <a:rPr lang="en-US" dirty="0"/>
              <a:t>Paschen’s Law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F10DB2-F3A5-42BD-BC1D-4D53383A85E6}"/>
                  </a:ext>
                </a:extLst>
              </p:cNvPr>
              <p:cNvSpPr>
                <a:spLocks noGrp="1"/>
              </p:cNvSpPr>
              <p:nvPr>
                <p:ph idx="1"/>
              </p:nvPr>
            </p:nvSpPr>
            <p:spPr>
              <a:xfrm>
                <a:off x="2386243" y="3071673"/>
                <a:ext cx="7419513" cy="240584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r>
                            <a:rPr lang="en-US" sz="3600" b="0" i="1" dirty="0" smtClean="0">
                              <a:latin typeface="Cambria Math" panose="02040503050406030204" pitchFamily="18" charset="0"/>
                            </a:rPr>
                            <m:t>𝑉</m:t>
                          </m:r>
                        </m:e>
                        <m:sub>
                          <m:r>
                            <a:rPr lang="en-US" sz="3600" i="1" dirty="0">
                              <a:latin typeface="Cambria Math" panose="02040503050406030204" pitchFamily="18" charset="0"/>
                            </a:rPr>
                            <m:t>𝐵</m:t>
                          </m:r>
                        </m:sub>
                      </m:sSub>
                      <m:r>
                        <a:rPr lang="en-US" sz="3600" i="0" dirty="0">
                          <a:latin typeface="Cambria Math" panose="02040503050406030204" pitchFamily="18" charset="0"/>
                        </a:rPr>
                        <m:t>=</m:t>
                      </m:r>
                      <m:f>
                        <m:fPr>
                          <m:ctrlPr>
                            <a:rPr lang="en-US" sz="3600" i="1" dirty="0">
                              <a:latin typeface="Cambria Math" panose="02040503050406030204" pitchFamily="18" charset="0"/>
                            </a:rPr>
                          </m:ctrlPr>
                        </m:fPr>
                        <m:num>
                          <m:r>
                            <a:rPr lang="en-US" sz="3600" i="1" dirty="0">
                              <a:latin typeface="Cambria Math" panose="02040503050406030204" pitchFamily="18" charset="0"/>
                            </a:rPr>
                            <m:t>𝐵𝑝</m:t>
                          </m:r>
                          <m:r>
                            <a:rPr lang="en-US" sz="3600" i="0" dirty="0">
                              <a:latin typeface="Cambria Math" panose="02040503050406030204" pitchFamily="18" charset="0"/>
                            </a:rPr>
                            <m:t>ⅆ</m:t>
                          </m:r>
                        </m:num>
                        <m:den>
                          <m:func>
                            <m:funcPr>
                              <m:ctrlPr>
                                <a:rPr lang="en-US" sz="3600" i="1" dirty="0">
                                  <a:latin typeface="Cambria Math" panose="02040503050406030204" pitchFamily="18" charset="0"/>
                                </a:rPr>
                              </m:ctrlPr>
                            </m:funcPr>
                            <m:fName>
                              <m:r>
                                <m:rPr>
                                  <m:sty m:val="p"/>
                                </m:rPr>
                                <a:rPr lang="en-US" sz="3600" i="0" dirty="0">
                                  <a:latin typeface="Cambria Math" panose="02040503050406030204" pitchFamily="18" charset="0"/>
                                </a:rPr>
                                <m:t>ln</m:t>
                              </m:r>
                            </m:fName>
                            <m:e>
                              <m:d>
                                <m:dPr>
                                  <m:ctrlPr>
                                    <a:rPr lang="en-US" sz="3600" i="1" dirty="0" smtClean="0">
                                      <a:latin typeface="Cambria Math" panose="02040503050406030204" pitchFamily="18" charset="0"/>
                                    </a:rPr>
                                  </m:ctrlPr>
                                </m:dPr>
                                <m:e>
                                  <m:r>
                                    <a:rPr lang="en-US" sz="3600" i="1" dirty="0" smtClean="0">
                                      <a:latin typeface="Cambria Math" panose="02040503050406030204" pitchFamily="18" charset="0"/>
                                    </a:rPr>
                                    <m:t>𝐴</m:t>
                                  </m:r>
                                  <m:r>
                                    <a:rPr lang="en-US" sz="3600" b="0" i="1" dirty="0" smtClean="0">
                                      <a:latin typeface="Cambria Math" panose="02040503050406030204" pitchFamily="18" charset="0"/>
                                    </a:rPr>
                                    <m:t>𝑝𝑑</m:t>
                                  </m:r>
                                </m:e>
                              </m:d>
                              <m:r>
                                <a:rPr lang="en-US" sz="3600" b="0" i="1" dirty="0" smtClean="0">
                                  <a:latin typeface="Cambria Math" panose="02040503050406030204" pitchFamily="18" charset="0"/>
                                </a:rPr>
                                <m:t>−</m:t>
                              </m:r>
                              <m:r>
                                <a:rPr lang="en-US" sz="3600" b="0" i="1" dirty="0" smtClean="0">
                                  <a:latin typeface="Cambria Math" panose="02040503050406030204" pitchFamily="18" charset="0"/>
                                </a:rPr>
                                <m:t>𝑙𝑛</m:t>
                              </m:r>
                              <m:d>
                                <m:dPr>
                                  <m:ctrlPr>
                                    <a:rPr lang="en-US" sz="3600" b="0" i="1" dirty="0" smtClean="0">
                                      <a:latin typeface="Cambria Math" panose="02040503050406030204" pitchFamily="18" charset="0"/>
                                    </a:rPr>
                                  </m:ctrlPr>
                                </m:dPr>
                                <m:e>
                                  <m:r>
                                    <a:rPr lang="en-US" sz="3600" i="1" dirty="0">
                                      <a:latin typeface="Cambria Math" panose="02040503050406030204" pitchFamily="18" charset="0"/>
                                    </a:rPr>
                                    <m:t>𝑙𝑛</m:t>
                                  </m:r>
                                  <m:d>
                                    <m:dPr>
                                      <m:ctrlPr>
                                        <a:rPr lang="en-US" sz="3600" i="1" dirty="0">
                                          <a:latin typeface="Cambria Math" panose="02040503050406030204" pitchFamily="18" charset="0"/>
                                        </a:rPr>
                                      </m:ctrlPr>
                                    </m:dPr>
                                    <m:e>
                                      <m:r>
                                        <a:rPr lang="en-US" sz="3600" i="1" dirty="0">
                                          <a:latin typeface="Cambria Math" panose="02040503050406030204" pitchFamily="18" charset="0"/>
                                        </a:rPr>
                                        <m:t>1</m:t>
                                      </m:r>
                                      <m:r>
                                        <a:rPr lang="en-US" sz="3600" i="1" dirty="0">
                                          <a:latin typeface="Cambria Math" panose="02040503050406030204" pitchFamily="18" charset="0"/>
                                        </a:rPr>
                                        <m:t>+</m:t>
                                      </m:r>
                                      <m:f>
                                        <m:fPr>
                                          <m:ctrlPr>
                                            <a:rPr lang="en-US" sz="3600" i="1" dirty="0">
                                              <a:latin typeface="Cambria Math" panose="02040503050406030204" pitchFamily="18" charset="0"/>
                                            </a:rPr>
                                          </m:ctrlPr>
                                        </m:fPr>
                                        <m:num>
                                          <m:r>
                                            <a:rPr lang="en-US" sz="3600" i="1" dirty="0">
                                              <a:latin typeface="Cambria Math" panose="02040503050406030204" pitchFamily="18" charset="0"/>
                                            </a:rPr>
                                            <m:t>1</m:t>
                                          </m:r>
                                        </m:num>
                                        <m:den>
                                          <m:sSub>
                                            <m:sSubPr>
                                              <m:ctrlPr>
                                                <a:rPr lang="en-US" sz="3600" i="1" dirty="0">
                                                  <a:latin typeface="Cambria Math" panose="02040503050406030204" pitchFamily="18" charset="0"/>
                                                </a:rPr>
                                              </m:ctrlPr>
                                            </m:sSubPr>
                                            <m:e>
                                              <m:r>
                                                <a:rPr lang="en-US" sz="3600" i="1" dirty="0">
                                                  <a:latin typeface="Cambria Math" panose="02040503050406030204" pitchFamily="18" charset="0"/>
                                                  <a:ea typeface="Cambria Math" panose="02040503050406030204" pitchFamily="18" charset="0"/>
                                                </a:rPr>
                                                <m:t>𝛾</m:t>
                                              </m:r>
                                            </m:e>
                                            <m:sub>
                                              <m:r>
                                                <a:rPr lang="en-US" sz="3600" i="1" dirty="0">
                                                  <a:latin typeface="Cambria Math" panose="02040503050406030204" pitchFamily="18" charset="0"/>
                                                </a:rPr>
                                                <m:t>𝑠𝑒</m:t>
                                              </m:r>
                                            </m:sub>
                                          </m:sSub>
                                        </m:den>
                                      </m:f>
                                    </m:e>
                                  </m:d>
                                </m:e>
                              </m:d>
                            </m:e>
                          </m:func>
                        </m:den>
                      </m:f>
                    </m:oMath>
                  </m:oMathPara>
                </a14:m>
                <a:endParaRPr lang="en-US" sz="3600" dirty="0"/>
              </a:p>
            </p:txBody>
          </p:sp>
        </mc:Choice>
        <mc:Fallback xmlns="">
          <p:sp>
            <p:nvSpPr>
              <p:cNvPr id="3" name="Content Placeholder 2">
                <a:extLst>
                  <a:ext uri="{FF2B5EF4-FFF2-40B4-BE49-F238E27FC236}">
                    <a16:creationId xmlns:a16="http://schemas.microsoft.com/office/drawing/2014/main" id="{83F10DB2-F3A5-42BD-BC1D-4D53383A85E6}"/>
                  </a:ext>
                </a:extLst>
              </p:cNvPr>
              <p:cNvSpPr>
                <a:spLocks noGrp="1" noRot="1" noChangeAspect="1" noMove="1" noResize="1" noEditPoints="1" noAdjustHandles="1" noChangeArrowheads="1" noChangeShapeType="1" noTextEdit="1"/>
              </p:cNvSpPr>
              <p:nvPr>
                <p:ph idx="1"/>
              </p:nvPr>
            </p:nvSpPr>
            <p:spPr>
              <a:xfrm>
                <a:off x="2386243" y="3071673"/>
                <a:ext cx="7419513" cy="2405849"/>
              </a:xfrm>
              <a:blipFill>
                <a:blip r:embed="rId2"/>
                <a:stretch>
                  <a:fillRect t="-126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08134DB3-8240-4BEE-A42F-4EE5FCBA9A7B}"/>
              </a:ext>
            </a:extLst>
          </p:cNvPr>
          <p:cNvSpPr>
            <a:spLocks noGrp="1"/>
          </p:cNvSpPr>
          <p:nvPr>
            <p:ph type="sldNum" sz="quarter" idx="12"/>
          </p:nvPr>
        </p:nvSpPr>
        <p:spPr/>
        <p:txBody>
          <a:bodyPr/>
          <a:lstStyle/>
          <a:p>
            <a:fld id="{34B7E4EF-A1BD-40F4-AB7B-04F084DD991D}" type="slidenum">
              <a:rPr lang="en-US" smtClean="0"/>
              <a:t>3</a:t>
            </a:fld>
            <a:endParaRPr lang="en-US"/>
          </a:p>
        </p:txBody>
      </p:sp>
    </p:spTree>
    <p:extLst>
      <p:ext uri="{BB962C8B-B14F-4D97-AF65-F5344CB8AC3E}">
        <p14:creationId xmlns:p14="http://schemas.microsoft.com/office/powerpoint/2010/main" val="99442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EC7D-A94F-4A17-92D4-E1CFB604986E}"/>
              </a:ext>
            </a:extLst>
          </p:cNvPr>
          <p:cNvSpPr>
            <a:spLocks noGrp="1"/>
          </p:cNvSpPr>
          <p:nvPr>
            <p:ph type="title"/>
          </p:nvPr>
        </p:nvSpPr>
        <p:spPr>
          <a:xfrm>
            <a:off x="680321" y="753228"/>
            <a:ext cx="5632247" cy="1080938"/>
          </a:xfrm>
        </p:spPr>
        <p:txBody>
          <a:bodyPr>
            <a:normAutofit/>
          </a:bodyPr>
          <a:lstStyle/>
          <a:p>
            <a:r>
              <a:rPr lang="en-US" dirty="0"/>
              <a:t>Paschen Curves</a:t>
            </a:r>
          </a:p>
        </p:txBody>
      </p:sp>
      <p:sp>
        <p:nvSpPr>
          <p:cNvPr id="11" name="Content Placeholder 10">
            <a:extLst>
              <a:ext uri="{FF2B5EF4-FFF2-40B4-BE49-F238E27FC236}">
                <a16:creationId xmlns:a16="http://schemas.microsoft.com/office/drawing/2014/main" id="{3C2A4EAA-18B0-4DF9-A91F-B3C794AA2218}"/>
              </a:ext>
            </a:extLst>
          </p:cNvPr>
          <p:cNvSpPr>
            <a:spLocks noGrp="1"/>
          </p:cNvSpPr>
          <p:nvPr>
            <p:ph idx="1"/>
          </p:nvPr>
        </p:nvSpPr>
        <p:spPr>
          <a:xfrm>
            <a:off x="680322" y="2336873"/>
            <a:ext cx="5632246" cy="3599316"/>
          </a:xfrm>
        </p:spPr>
        <p:txBody>
          <a:bodyPr>
            <a:normAutofit lnSpcReduction="10000"/>
          </a:bodyPr>
          <a:lstStyle/>
          <a:p>
            <a:pPr>
              <a:buFontTx/>
              <a:buChar char="-"/>
            </a:pPr>
            <a:r>
              <a:rPr lang="en-US" dirty="0"/>
              <a:t>All Paschen curves are graphed against the pressure multiplied by the electrode distance (bottom)</a:t>
            </a:r>
          </a:p>
          <a:p>
            <a:pPr>
              <a:buFontTx/>
              <a:buChar char="-"/>
            </a:pPr>
            <a:r>
              <a:rPr lang="en-US" dirty="0"/>
              <a:t>This is because those two variables are multiplied by each other in the Paschen equation and are what usually varies, i.e. the independent variables</a:t>
            </a:r>
          </a:p>
          <a:p>
            <a:pPr>
              <a:buFontTx/>
              <a:buChar char="-"/>
            </a:pPr>
            <a:r>
              <a:rPr lang="en-US" dirty="0"/>
              <a:t>This creates a correlation in the minimums of the curves and aligns the curves</a:t>
            </a:r>
          </a:p>
        </p:txBody>
      </p:sp>
      <p:pic>
        <p:nvPicPr>
          <p:cNvPr id="7" name="Picture 6" descr="A close up of a piece of paper&#10;&#10;Description automatically generated">
            <a:extLst>
              <a:ext uri="{FF2B5EF4-FFF2-40B4-BE49-F238E27FC236}">
                <a16:creationId xmlns:a16="http://schemas.microsoft.com/office/drawing/2014/main" id="{A832B44E-5FD5-4D50-B510-D831E1EBB7CC}"/>
              </a:ext>
            </a:extLst>
          </p:cNvPr>
          <p:cNvPicPr>
            <a:picLocks noChangeAspect="1"/>
          </p:cNvPicPr>
          <p:nvPr/>
        </p:nvPicPr>
        <p:blipFill rotWithShape="1">
          <a:blip r:embed="rId2">
            <a:extLst>
              <a:ext uri="{28A0092B-C50C-407E-A947-70E740481C1C}">
                <a14:useLocalDpi xmlns:a14="http://schemas.microsoft.com/office/drawing/2010/main" val="0"/>
              </a:ext>
            </a:extLst>
          </a:blip>
          <a:srcRect t="1" b="-625"/>
          <a:stretch/>
        </p:blipFill>
        <p:spPr>
          <a:xfrm>
            <a:off x="6890792" y="3526190"/>
            <a:ext cx="4719805" cy="3056503"/>
          </a:xfrm>
          <a:prstGeom prst="rect">
            <a:avLst/>
          </a:prstGeom>
          <a:ln>
            <a:noFill/>
          </a:ln>
          <a:effectLst>
            <a:outerShdw blurRad="76200" dist="63500" dir="5040000" algn="tl" rotWithShape="0">
              <a:srgbClr val="000000">
                <a:alpha val="41000"/>
              </a:srgbClr>
            </a:outerShdw>
          </a:effectLst>
        </p:spPr>
      </p:pic>
      <p:pic>
        <p:nvPicPr>
          <p:cNvPr id="5" name="Content Placeholder 4" descr="A close up of a device&#10;&#10;Description automatically generated">
            <a:extLst>
              <a:ext uri="{FF2B5EF4-FFF2-40B4-BE49-F238E27FC236}">
                <a16:creationId xmlns:a16="http://schemas.microsoft.com/office/drawing/2014/main" id="{1CA081AC-0CCC-4A1A-AF40-966ED4FDDECF}"/>
              </a:ext>
            </a:extLst>
          </p:cNvPr>
          <p:cNvPicPr>
            <a:picLocks noChangeAspect="1"/>
          </p:cNvPicPr>
          <p:nvPr/>
        </p:nvPicPr>
        <p:blipFill rotWithShape="1">
          <a:blip r:embed="rId3">
            <a:extLst>
              <a:ext uri="{28A0092B-C50C-407E-A947-70E740481C1C}">
                <a14:useLocalDpi xmlns:a14="http://schemas.microsoft.com/office/drawing/2010/main" val="0"/>
              </a:ext>
            </a:extLst>
          </a:blip>
          <a:srcRect t="94" r="3" b="422"/>
          <a:stretch/>
        </p:blipFill>
        <p:spPr>
          <a:xfrm>
            <a:off x="6890791" y="259044"/>
            <a:ext cx="4719805" cy="3072766"/>
          </a:xfrm>
          <a:prstGeom prst="rect">
            <a:avLst/>
          </a:prstGeom>
          <a:ln>
            <a:noFill/>
          </a:ln>
          <a:effectLst>
            <a:outerShdw blurRad="76200" dist="63500" dir="5040000" algn="tl" rotWithShape="0">
              <a:srgbClr val="000000">
                <a:alpha val="41000"/>
              </a:srgbClr>
            </a:outerShdw>
          </a:effectLst>
        </p:spPr>
      </p:pic>
      <p:sp>
        <p:nvSpPr>
          <p:cNvPr id="4" name="Slide Number Placeholder 3">
            <a:extLst>
              <a:ext uri="{FF2B5EF4-FFF2-40B4-BE49-F238E27FC236}">
                <a16:creationId xmlns:a16="http://schemas.microsoft.com/office/drawing/2014/main" id="{D4E4D85D-FD28-4963-BB46-920CCBE696F4}"/>
              </a:ext>
            </a:extLst>
          </p:cNvPr>
          <p:cNvSpPr>
            <a:spLocks noGrp="1"/>
          </p:cNvSpPr>
          <p:nvPr>
            <p:ph type="sldNum" sz="quarter" idx="12"/>
          </p:nvPr>
        </p:nvSpPr>
        <p:spPr>
          <a:xfrm>
            <a:off x="11714992" y="753228"/>
            <a:ext cx="1154151" cy="1090789"/>
          </a:xfrm>
        </p:spPr>
        <p:txBody>
          <a:bodyPr/>
          <a:lstStyle/>
          <a:p>
            <a:fld id="{34B7E4EF-A1BD-40F4-AB7B-04F084DD991D}" type="slidenum">
              <a:rPr lang="en-US" smtClean="0"/>
              <a:t>4</a:t>
            </a:fld>
            <a:endParaRPr lang="en-US" dirty="0"/>
          </a:p>
        </p:txBody>
      </p:sp>
      <p:sp>
        <p:nvSpPr>
          <p:cNvPr id="13" name="TextBox 12">
            <a:extLst>
              <a:ext uri="{FF2B5EF4-FFF2-40B4-BE49-F238E27FC236}">
                <a16:creationId xmlns:a16="http://schemas.microsoft.com/office/drawing/2014/main" id="{1D3DACF1-A93C-43FC-AB13-74A9027CD259}"/>
              </a:ext>
            </a:extLst>
          </p:cNvPr>
          <p:cNvSpPr txBox="1"/>
          <p:nvPr/>
        </p:nvSpPr>
        <p:spPr>
          <a:xfrm>
            <a:off x="3842865" y="6578936"/>
            <a:ext cx="8449202" cy="261714"/>
          </a:xfrm>
          <a:prstGeom prst="rect">
            <a:avLst/>
          </a:prstGeom>
          <a:noFill/>
        </p:spPr>
        <p:txBody>
          <a:bodyPr wrap="square">
            <a:spAutoFit/>
          </a:bodyPr>
          <a:lstStyle/>
          <a:p>
            <a:r>
              <a:rPr lang="en-US" sz="1050" dirty="0"/>
              <a:t> V. </a:t>
            </a:r>
            <a:r>
              <a:rPr lang="en-US" sz="1050" dirty="0" err="1"/>
              <a:t>Lisovskiy</a:t>
            </a:r>
            <a:r>
              <a:rPr lang="en-US" sz="1050" dirty="0"/>
              <a:t>, V. </a:t>
            </a:r>
            <a:r>
              <a:rPr lang="en-US" sz="1050" dirty="0" err="1"/>
              <a:t>Koval</a:t>
            </a:r>
            <a:r>
              <a:rPr lang="en-US" sz="1050" dirty="0"/>
              <a:t>, and V. </a:t>
            </a:r>
            <a:r>
              <a:rPr lang="en-US" sz="1050" dirty="0" err="1"/>
              <a:t>Yegorenkov</a:t>
            </a:r>
            <a:r>
              <a:rPr lang="en-US" sz="1050" dirty="0"/>
              <a:t>, “Dc break-down of low-pressure gas in long tubes”, Physics Let-</a:t>
            </a:r>
            <a:r>
              <a:rPr lang="en-US" sz="1050" dirty="0" err="1"/>
              <a:t>ters</a:t>
            </a:r>
            <a:r>
              <a:rPr lang="en-US" sz="1050" dirty="0"/>
              <a:t> A375, 1986–1989 (2011).</a:t>
            </a:r>
          </a:p>
        </p:txBody>
      </p:sp>
    </p:spTree>
    <p:extLst>
      <p:ext uri="{BB962C8B-B14F-4D97-AF65-F5344CB8AC3E}">
        <p14:creationId xmlns:p14="http://schemas.microsoft.com/office/powerpoint/2010/main" val="101976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D8A-E87C-4E68-BC9E-01DD5AD689FC}"/>
              </a:ext>
            </a:extLst>
          </p:cNvPr>
          <p:cNvSpPr>
            <a:spLocks noGrp="1"/>
          </p:cNvSpPr>
          <p:nvPr>
            <p:ph type="title"/>
          </p:nvPr>
        </p:nvSpPr>
        <p:spPr/>
        <p:txBody>
          <a:bodyPr/>
          <a:lstStyle/>
          <a:p>
            <a:r>
              <a:rPr lang="en-US" dirty="0"/>
              <a:t>Failure of Paschen’s Law</a:t>
            </a:r>
          </a:p>
        </p:txBody>
      </p:sp>
      <p:sp>
        <p:nvSpPr>
          <p:cNvPr id="3" name="Content Placeholder 2">
            <a:extLst>
              <a:ext uri="{FF2B5EF4-FFF2-40B4-BE49-F238E27FC236}">
                <a16:creationId xmlns:a16="http://schemas.microsoft.com/office/drawing/2014/main" id="{785FB4CE-7273-4F70-927A-BB59DBB3FF1D}"/>
              </a:ext>
            </a:extLst>
          </p:cNvPr>
          <p:cNvSpPr>
            <a:spLocks noGrp="1"/>
          </p:cNvSpPr>
          <p:nvPr>
            <p:ph idx="1"/>
          </p:nvPr>
        </p:nvSpPr>
        <p:spPr>
          <a:xfrm>
            <a:off x="680322" y="2336873"/>
            <a:ext cx="6779257" cy="3599316"/>
          </a:xfrm>
        </p:spPr>
        <p:txBody>
          <a:bodyPr>
            <a:normAutofit/>
          </a:bodyPr>
          <a:lstStyle/>
          <a:p>
            <a:r>
              <a:rPr lang="en-US" sz="2800" dirty="0"/>
              <a:t>From its creation Paschen’s law was only valid in a certain range</a:t>
            </a:r>
          </a:p>
          <a:p>
            <a:r>
              <a:rPr lang="en-US" sz="2800" dirty="0"/>
              <a:t>The law fails at higher pressures of gas as well as at very small electrode distance</a:t>
            </a:r>
          </a:p>
          <a:p>
            <a:r>
              <a:rPr lang="en-US" sz="2800" dirty="0"/>
              <a:t>Some have surmised this is due to the ionization of the gas which in turn modifies the electric field </a:t>
            </a:r>
          </a:p>
        </p:txBody>
      </p:sp>
      <p:pic>
        <p:nvPicPr>
          <p:cNvPr id="4" name="Content Placeholder 4">
            <a:extLst>
              <a:ext uri="{FF2B5EF4-FFF2-40B4-BE49-F238E27FC236}">
                <a16:creationId xmlns:a16="http://schemas.microsoft.com/office/drawing/2014/main" id="{731E0D7C-CB96-45E9-A2E3-60FE64B5FB92}"/>
              </a:ext>
            </a:extLst>
          </p:cNvPr>
          <p:cNvPicPr>
            <a:picLocks noChangeAspect="1"/>
          </p:cNvPicPr>
          <p:nvPr/>
        </p:nvPicPr>
        <p:blipFill rotWithShape="1">
          <a:blip r:embed="rId2"/>
          <a:srcRect l="12181" r="9960"/>
          <a:stretch/>
        </p:blipFill>
        <p:spPr>
          <a:xfrm>
            <a:off x="7812506" y="2336873"/>
            <a:ext cx="3850107" cy="3738854"/>
          </a:xfrm>
          <a:prstGeom prst="rect">
            <a:avLst/>
          </a:prstGeom>
        </p:spPr>
      </p:pic>
      <p:sp>
        <p:nvSpPr>
          <p:cNvPr id="6" name="Slide Number Placeholder 5">
            <a:extLst>
              <a:ext uri="{FF2B5EF4-FFF2-40B4-BE49-F238E27FC236}">
                <a16:creationId xmlns:a16="http://schemas.microsoft.com/office/drawing/2014/main" id="{F2E0BFA5-4C6E-41FE-9A14-8A16F5E03600}"/>
              </a:ext>
            </a:extLst>
          </p:cNvPr>
          <p:cNvSpPr>
            <a:spLocks noGrp="1"/>
          </p:cNvSpPr>
          <p:nvPr>
            <p:ph type="sldNum" sz="quarter" idx="12"/>
          </p:nvPr>
        </p:nvSpPr>
        <p:spPr/>
        <p:txBody>
          <a:bodyPr/>
          <a:lstStyle/>
          <a:p>
            <a:fld id="{34B7E4EF-A1BD-40F4-AB7B-04F084DD991D}" type="slidenum">
              <a:rPr lang="en-US" smtClean="0"/>
              <a:t>5</a:t>
            </a:fld>
            <a:endParaRPr lang="en-US"/>
          </a:p>
        </p:txBody>
      </p:sp>
      <p:sp>
        <p:nvSpPr>
          <p:cNvPr id="7" name="TextBox 6">
            <a:extLst>
              <a:ext uri="{FF2B5EF4-FFF2-40B4-BE49-F238E27FC236}">
                <a16:creationId xmlns:a16="http://schemas.microsoft.com/office/drawing/2014/main" id="{CB05D43A-E851-4FE0-9EE7-584B39FE26AE}"/>
              </a:ext>
            </a:extLst>
          </p:cNvPr>
          <p:cNvSpPr txBox="1"/>
          <p:nvPr/>
        </p:nvSpPr>
        <p:spPr>
          <a:xfrm>
            <a:off x="4957256" y="6568584"/>
            <a:ext cx="7279716" cy="261610"/>
          </a:xfrm>
          <a:prstGeom prst="rect">
            <a:avLst/>
          </a:prstGeom>
          <a:noFill/>
        </p:spPr>
        <p:txBody>
          <a:bodyPr wrap="square">
            <a:spAutoFit/>
          </a:bodyPr>
          <a:lstStyle/>
          <a:p>
            <a:r>
              <a:rPr lang="en-US" sz="1100" dirty="0"/>
              <a:t>W. S. Boyle and P. </a:t>
            </a:r>
            <a:r>
              <a:rPr lang="en-US" sz="1100" dirty="0" err="1"/>
              <a:t>Kisliuk</a:t>
            </a:r>
            <a:r>
              <a:rPr lang="en-US" sz="1100" dirty="0"/>
              <a:t>, “Departure from </a:t>
            </a:r>
            <a:r>
              <a:rPr lang="en-US" sz="1100" dirty="0" err="1"/>
              <a:t>paschen’s</a:t>
            </a:r>
            <a:r>
              <a:rPr lang="en-US" sz="1100" dirty="0"/>
              <a:t> law of breakdown in gases”, Phys. Rev.97, 255–259(1955).</a:t>
            </a:r>
          </a:p>
        </p:txBody>
      </p:sp>
    </p:spTree>
    <p:extLst>
      <p:ext uri="{BB962C8B-B14F-4D97-AF65-F5344CB8AC3E}">
        <p14:creationId xmlns:p14="http://schemas.microsoft.com/office/powerpoint/2010/main" val="191741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7434-E54B-4936-81A1-98284342B3AB}"/>
              </a:ext>
            </a:extLst>
          </p:cNvPr>
          <p:cNvSpPr>
            <a:spLocks noGrp="1"/>
          </p:cNvSpPr>
          <p:nvPr>
            <p:ph type="title"/>
          </p:nvPr>
        </p:nvSpPr>
        <p:spPr/>
        <p:txBody>
          <a:bodyPr/>
          <a:lstStyle/>
          <a:p>
            <a:r>
              <a:rPr lang="en-US" dirty="0"/>
              <a:t>Streamer Breakdown</a:t>
            </a:r>
          </a:p>
        </p:txBody>
      </p:sp>
      <p:pic>
        <p:nvPicPr>
          <p:cNvPr id="11" name="Picture 10">
            <a:extLst>
              <a:ext uri="{FF2B5EF4-FFF2-40B4-BE49-F238E27FC236}">
                <a16:creationId xmlns:a16="http://schemas.microsoft.com/office/drawing/2014/main" id="{C8C61E96-A271-4F5A-80FD-EFD5E100AE21}"/>
              </a:ext>
            </a:extLst>
          </p:cNvPr>
          <p:cNvPicPr>
            <a:picLocks noChangeAspect="1"/>
          </p:cNvPicPr>
          <p:nvPr/>
        </p:nvPicPr>
        <p:blipFill rotWithShape="1">
          <a:blip r:embed="rId2"/>
          <a:srcRect b="68213"/>
          <a:stretch/>
        </p:blipFill>
        <p:spPr>
          <a:xfrm>
            <a:off x="1289069" y="2658374"/>
            <a:ext cx="9613862" cy="3375853"/>
          </a:xfrm>
          <a:prstGeom prst="rect">
            <a:avLst/>
          </a:prstGeom>
        </p:spPr>
      </p:pic>
      <p:sp>
        <p:nvSpPr>
          <p:cNvPr id="4" name="Slide Number Placeholder 3">
            <a:extLst>
              <a:ext uri="{FF2B5EF4-FFF2-40B4-BE49-F238E27FC236}">
                <a16:creationId xmlns:a16="http://schemas.microsoft.com/office/drawing/2014/main" id="{54745C52-1D7F-4311-8119-AAF0978F8814}"/>
              </a:ext>
            </a:extLst>
          </p:cNvPr>
          <p:cNvSpPr>
            <a:spLocks noGrp="1"/>
          </p:cNvSpPr>
          <p:nvPr>
            <p:ph type="sldNum" sz="quarter" idx="12"/>
          </p:nvPr>
        </p:nvSpPr>
        <p:spPr/>
        <p:txBody>
          <a:bodyPr/>
          <a:lstStyle/>
          <a:p>
            <a:fld id="{34B7E4EF-A1BD-40F4-AB7B-04F084DD991D}" type="slidenum">
              <a:rPr lang="en-US" smtClean="0"/>
              <a:t>6</a:t>
            </a:fld>
            <a:endParaRPr lang="en-US"/>
          </a:p>
        </p:txBody>
      </p:sp>
      <p:sp>
        <p:nvSpPr>
          <p:cNvPr id="6" name="TextBox 5">
            <a:extLst>
              <a:ext uri="{FF2B5EF4-FFF2-40B4-BE49-F238E27FC236}">
                <a16:creationId xmlns:a16="http://schemas.microsoft.com/office/drawing/2014/main" id="{B1C2FBFA-DAC1-450D-97CA-0CA2C268241A}"/>
              </a:ext>
            </a:extLst>
          </p:cNvPr>
          <p:cNvSpPr txBox="1"/>
          <p:nvPr/>
        </p:nvSpPr>
        <p:spPr>
          <a:xfrm>
            <a:off x="4411577" y="6603017"/>
            <a:ext cx="7780423" cy="261610"/>
          </a:xfrm>
          <a:prstGeom prst="rect">
            <a:avLst/>
          </a:prstGeom>
          <a:noFill/>
        </p:spPr>
        <p:txBody>
          <a:bodyPr wrap="square">
            <a:spAutoFit/>
          </a:bodyPr>
          <a:lstStyle/>
          <a:p>
            <a:r>
              <a:rPr lang="en-US" sz="1100" dirty="0"/>
              <a:t>J. E. </a:t>
            </a:r>
            <a:r>
              <a:rPr lang="en-US" sz="1100" dirty="0" err="1"/>
              <a:t>Cooley,Fundamentals</a:t>
            </a:r>
            <a:r>
              <a:rPr lang="en-US" sz="1100" dirty="0"/>
              <a:t> of undervoltage breakdown through the </a:t>
            </a:r>
            <a:r>
              <a:rPr lang="en-US" sz="1100" dirty="0" err="1"/>
              <a:t>townsend</a:t>
            </a:r>
            <a:r>
              <a:rPr lang="en-US" sz="1100" dirty="0"/>
              <a:t> mechanism(Princeton </a:t>
            </a:r>
            <a:r>
              <a:rPr lang="en-US" sz="1100" dirty="0" err="1"/>
              <a:t>Univer-sity</a:t>
            </a:r>
            <a:r>
              <a:rPr lang="en-US" sz="1100" dirty="0"/>
              <a:t>, 2008).</a:t>
            </a:r>
          </a:p>
        </p:txBody>
      </p:sp>
    </p:spTree>
    <p:extLst>
      <p:ext uri="{BB962C8B-B14F-4D97-AF65-F5344CB8AC3E}">
        <p14:creationId xmlns:p14="http://schemas.microsoft.com/office/powerpoint/2010/main" val="59690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7434-E54B-4936-81A1-98284342B3AB}"/>
              </a:ext>
            </a:extLst>
          </p:cNvPr>
          <p:cNvSpPr>
            <a:spLocks noGrp="1"/>
          </p:cNvSpPr>
          <p:nvPr>
            <p:ph type="title"/>
          </p:nvPr>
        </p:nvSpPr>
        <p:spPr/>
        <p:txBody>
          <a:bodyPr/>
          <a:lstStyle/>
          <a:p>
            <a:r>
              <a:rPr lang="en-US" dirty="0"/>
              <a:t>Streamer Breakdown</a:t>
            </a:r>
          </a:p>
        </p:txBody>
      </p:sp>
      <p:pic>
        <p:nvPicPr>
          <p:cNvPr id="5" name="Content Placeholder 4">
            <a:extLst>
              <a:ext uri="{FF2B5EF4-FFF2-40B4-BE49-F238E27FC236}">
                <a16:creationId xmlns:a16="http://schemas.microsoft.com/office/drawing/2014/main" id="{DEFA02B5-1F23-4A37-BDED-37AF16C08899}"/>
              </a:ext>
            </a:extLst>
          </p:cNvPr>
          <p:cNvPicPr>
            <a:picLocks noGrp="1" noChangeAspect="1"/>
          </p:cNvPicPr>
          <p:nvPr>
            <p:ph idx="1"/>
          </p:nvPr>
        </p:nvPicPr>
        <p:blipFill rotWithShape="1">
          <a:blip r:embed="rId2"/>
          <a:srcRect t="31977" b="33408"/>
          <a:stretch/>
        </p:blipFill>
        <p:spPr>
          <a:xfrm>
            <a:off x="1313275" y="2614861"/>
            <a:ext cx="9565450" cy="3657600"/>
          </a:xfrm>
        </p:spPr>
      </p:pic>
      <p:sp>
        <p:nvSpPr>
          <p:cNvPr id="4" name="Slide Number Placeholder 3">
            <a:extLst>
              <a:ext uri="{FF2B5EF4-FFF2-40B4-BE49-F238E27FC236}">
                <a16:creationId xmlns:a16="http://schemas.microsoft.com/office/drawing/2014/main" id="{2DF7E7CF-3705-4582-8106-8115BB725D55}"/>
              </a:ext>
            </a:extLst>
          </p:cNvPr>
          <p:cNvSpPr>
            <a:spLocks noGrp="1"/>
          </p:cNvSpPr>
          <p:nvPr>
            <p:ph type="sldNum" sz="quarter" idx="12"/>
          </p:nvPr>
        </p:nvSpPr>
        <p:spPr/>
        <p:txBody>
          <a:bodyPr/>
          <a:lstStyle/>
          <a:p>
            <a:fld id="{34B7E4EF-A1BD-40F4-AB7B-04F084DD991D}" type="slidenum">
              <a:rPr lang="en-US" smtClean="0"/>
              <a:t>7</a:t>
            </a:fld>
            <a:endParaRPr lang="en-US"/>
          </a:p>
        </p:txBody>
      </p:sp>
      <p:sp>
        <p:nvSpPr>
          <p:cNvPr id="3" name="TextBox 2">
            <a:extLst>
              <a:ext uri="{FF2B5EF4-FFF2-40B4-BE49-F238E27FC236}">
                <a16:creationId xmlns:a16="http://schemas.microsoft.com/office/drawing/2014/main" id="{1103FD72-A90E-4395-816E-CDDEA9F4E3FD}"/>
              </a:ext>
            </a:extLst>
          </p:cNvPr>
          <p:cNvSpPr txBox="1"/>
          <p:nvPr/>
        </p:nvSpPr>
        <p:spPr>
          <a:xfrm>
            <a:off x="4411577" y="6586975"/>
            <a:ext cx="7780423" cy="261610"/>
          </a:xfrm>
          <a:prstGeom prst="rect">
            <a:avLst/>
          </a:prstGeom>
          <a:noFill/>
        </p:spPr>
        <p:txBody>
          <a:bodyPr wrap="square">
            <a:spAutoFit/>
          </a:bodyPr>
          <a:lstStyle/>
          <a:p>
            <a:r>
              <a:rPr lang="en-US" sz="1100" dirty="0"/>
              <a:t>J. E. </a:t>
            </a:r>
            <a:r>
              <a:rPr lang="en-US" sz="1100" dirty="0" err="1"/>
              <a:t>Cooley,Fundamentals</a:t>
            </a:r>
            <a:r>
              <a:rPr lang="en-US" sz="1100" dirty="0"/>
              <a:t> of undervoltage breakdown through the </a:t>
            </a:r>
            <a:r>
              <a:rPr lang="en-US" sz="1100" dirty="0" err="1"/>
              <a:t>townsend</a:t>
            </a:r>
            <a:r>
              <a:rPr lang="en-US" sz="1100" dirty="0"/>
              <a:t> mechanism(Princeton </a:t>
            </a:r>
            <a:r>
              <a:rPr lang="en-US" sz="1100" dirty="0" err="1"/>
              <a:t>Univer-sity</a:t>
            </a:r>
            <a:r>
              <a:rPr lang="en-US" sz="1100" dirty="0"/>
              <a:t>, 2008).</a:t>
            </a:r>
          </a:p>
        </p:txBody>
      </p:sp>
    </p:spTree>
    <p:extLst>
      <p:ext uri="{BB962C8B-B14F-4D97-AF65-F5344CB8AC3E}">
        <p14:creationId xmlns:p14="http://schemas.microsoft.com/office/powerpoint/2010/main" val="28762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7434-E54B-4936-81A1-98284342B3AB}"/>
              </a:ext>
            </a:extLst>
          </p:cNvPr>
          <p:cNvSpPr>
            <a:spLocks noGrp="1"/>
          </p:cNvSpPr>
          <p:nvPr>
            <p:ph type="title"/>
          </p:nvPr>
        </p:nvSpPr>
        <p:spPr/>
        <p:txBody>
          <a:bodyPr/>
          <a:lstStyle/>
          <a:p>
            <a:r>
              <a:rPr lang="en-US" dirty="0"/>
              <a:t>Streamer Breakdown</a:t>
            </a:r>
          </a:p>
        </p:txBody>
      </p:sp>
      <p:pic>
        <p:nvPicPr>
          <p:cNvPr id="5" name="Content Placeholder 4">
            <a:extLst>
              <a:ext uri="{FF2B5EF4-FFF2-40B4-BE49-F238E27FC236}">
                <a16:creationId xmlns:a16="http://schemas.microsoft.com/office/drawing/2014/main" id="{4DF75905-7DDB-4EAB-AE88-F4A9E65BC0CE}"/>
              </a:ext>
            </a:extLst>
          </p:cNvPr>
          <p:cNvPicPr>
            <a:picLocks noGrp="1" noChangeAspect="1"/>
          </p:cNvPicPr>
          <p:nvPr>
            <p:ph idx="1"/>
          </p:nvPr>
        </p:nvPicPr>
        <p:blipFill rotWithShape="1">
          <a:blip r:embed="rId2"/>
          <a:srcRect t="65003"/>
          <a:stretch/>
        </p:blipFill>
        <p:spPr>
          <a:xfrm>
            <a:off x="1365548" y="2590698"/>
            <a:ext cx="9460904" cy="3657600"/>
          </a:xfrm>
        </p:spPr>
      </p:pic>
      <p:sp>
        <p:nvSpPr>
          <p:cNvPr id="4" name="Slide Number Placeholder 3">
            <a:extLst>
              <a:ext uri="{FF2B5EF4-FFF2-40B4-BE49-F238E27FC236}">
                <a16:creationId xmlns:a16="http://schemas.microsoft.com/office/drawing/2014/main" id="{E4A850B2-F437-44B4-97F7-D62AF2B69A29}"/>
              </a:ext>
            </a:extLst>
          </p:cNvPr>
          <p:cNvSpPr>
            <a:spLocks noGrp="1"/>
          </p:cNvSpPr>
          <p:nvPr>
            <p:ph type="sldNum" sz="quarter" idx="12"/>
          </p:nvPr>
        </p:nvSpPr>
        <p:spPr/>
        <p:txBody>
          <a:bodyPr/>
          <a:lstStyle/>
          <a:p>
            <a:fld id="{34B7E4EF-A1BD-40F4-AB7B-04F084DD991D}" type="slidenum">
              <a:rPr lang="en-US" smtClean="0"/>
              <a:t>8</a:t>
            </a:fld>
            <a:endParaRPr lang="en-US"/>
          </a:p>
        </p:txBody>
      </p:sp>
      <p:sp>
        <p:nvSpPr>
          <p:cNvPr id="3" name="TextBox 2">
            <a:extLst>
              <a:ext uri="{FF2B5EF4-FFF2-40B4-BE49-F238E27FC236}">
                <a16:creationId xmlns:a16="http://schemas.microsoft.com/office/drawing/2014/main" id="{9964D2EB-0533-4F7A-8B4F-709757E7FB8F}"/>
              </a:ext>
            </a:extLst>
          </p:cNvPr>
          <p:cNvSpPr txBox="1"/>
          <p:nvPr/>
        </p:nvSpPr>
        <p:spPr>
          <a:xfrm>
            <a:off x="4411577" y="6586975"/>
            <a:ext cx="7780423" cy="261610"/>
          </a:xfrm>
          <a:prstGeom prst="rect">
            <a:avLst/>
          </a:prstGeom>
          <a:noFill/>
        </p:spPr>
        <p:txBody>
          <a:bodyPr wrap="square">
            <a:spAutoFit/>
          </a:bodyPr>
          <a:lstStyle/>
          <a:p>
            <a:r>
              <a:rPr lang="en-US" sz="1100" dirty="0"/>
              <a:t>J. E. </a:t>
            </a:r>
            <a:r>
              <a:rPr lang="en-US" sz="1100" dirty="0" err="1"/>
              <a:t>Cooley,Fundamentals</a:t>
            </a:r>
            <a:r>
              <a:rPr lang="en-US" sz="1100" dirty="0"/>
              <a:t> of undervoltage breakdown through the </a:t>
            </a:r>
            <a:r>
              <a:rPr lang="en-US" sz="1100" dirty="0" err="1"/>
              <a:t>townsend</a:t>
            </a:r>
            <a:r>
              <a:rPr lang="en-US" sz="1100" dirty="0"/>
              <a:t> mechanism(Princeton </a:t>
            </a:r>
            <a:r>
              <a:rPr lang="en-US" sz="1100" dirty="0" err="1"/>
              <a:t>Univer-sity</a:t>
            </a:r>
            <a:r>
              <a:rPr lang="en-US" sz="1100" dirty="0"/>
              <a:t>, 2008).</a:t>
            </a:r>
          </a:p>
        </p:txBody>
      </p:sp>
    </p:spTree>
    <p:extLst>
      <p:ext uri="{BB962C8B-B14F-4D97-AF65-F5344CB8AC3E}">
        <p14:creationId xmlns:p14="http://schemas.microsoft.com/office/powerpoint/2010/main" val="388022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7F45-AD2E-4CB4-89A1-9DA13D9705C5}"/>
              </a:ext>
            </a:extLst>
          </p:cNvPr>
          <p:cNvSpPr>
            <a:spLocks noGrp="1"/>
          </p:cNvSpPr>
          <p:nvPr>
            <p:ph type="title"/>
          </p:nvPr>
        </p:nvSpPr>
        <p:spPr/>
        <p:txBody>
          <a:bodyPr/>
          <a:lstStyle/>
          <a:p>
            <a:r>
              <a:rPr lang="en-US" dirty="0"/>
              <a:t>Meek-</a:t>
            </a:r>
            <a:r>
              <a:rPr lang="en-US" dirty="0" err="1"/>
              <a:t>Raether</a:t>
            </a:r>
            <a:r>
              <a:rPr lang="en-US" dirty="0"/>
              <a:t> Criterion</a:t>
            </a:r>
          </a:p>
        </p:txBody>
      </p:sp>
      <p:sp>
        <p:nvSpPr>
          <p:cNvPr id="3" name="Content Placeholder 2">
            <a:extLst>
              <a:ext uri="{FF2B5EF4-FFF2-40B4-BE49-F238E27FC236}">
                <a16:creationId xmlns:a16="http://schemas.microsoft.com/office/drawing/2014/main" id="{74CFE297-F0EB-42B9-A9A4-CDADD200BFB7}"/>
              </a:ext>
            </a:extLst>
          </p:cNvPr>
          <p:cNvSpPr>
            <a:spLocks noGrp="1"/>
          </p:cNvSpPr>
          <p:nvPr>
            <p:ph idx="1"/>
          </p:nvPr>
        </p:nvSpPr>
        <p:spPr>
          <a:xfrm>
            <a:off x="680321" y="2336873"/>
            <a:ext cx="9613861" cy="967801"/>
          </a:xfrm>
        </p:spPr>
        <p:txBody>
          <a:bodyPr/>
          <a:lstStyle/>
          <a:p>
            <a:pPr marL="0" indent="0">
              <a:buNone/>
            </a:pPr>
            <a:r>
              <a:rPr lang="en-US" dirty="0"/>
              <a:t>The meek-rather criterion states that a streamer is most likely to form when the “avalanche gain” reaches around 10^8</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5A298B-D8A7-40D2-BA38-511215CE360A}"/>
                  </a:ext>
                </a:extLst>
              </p:cNvPr>
              <p:cNvSpPr txBox="1"/>
              <p:nvPr/>
            </p:nvSpPr>
            <p:spPr>
              <a:xfrm>
                <a:off x="1203159" y="3981231"/>
                <a:ext cx="4063790" cy="8458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5400" i="1" smtClean="0">
                              <a:latin typeface="Cambria Math" panose="02040503050406030204" pitchFamily="18" charset="0"/>
                            </a:rPr>
                          </m:ctrlPr>
                        </m:sSupPr>
                        <m:e>
                          <m:r>
                            <a:rPr lang="en-US" sz="5400">
                              <a:latin typeface="Cambria Math" panose="02040503050406030204" pitchFamily="18" charset="0"/>
                            </a:rPr>
                            <m:t>ⅇ</m:t>
                          </m:r>
                        </m:e>
                        <m:sup>
                          <m:r>
                            <a:rPr lang="en-US" sz="5400" i="1">
                              <a:latin typeface="Cambria Math" panose="02040503050406030204" pitchFamily="18" charset="0"/>
                            </a:rPr>
                            <m:t>𝛼</m:t>
                          </m:r>
                          <m:r>
                            <a:rPr lang="en-US" sz="5400" i="1">
                              <a:latin typeface="Cambria Math" panose="02040503050406030204" pitchFamily="18" charset="0"/>
                            </a:rPr>
                            <m:t>𝑑</m:t>
                          </m:r>
                        </m:sup>
                      </m:sSup>
                      <m:r>
                        <a:rPr lang="en-US" sz="5400" i="0">
                          <a:latin typeface="Cambria Math" panose="02040503050406030204" pitchFamily="18" charset="0"/>
                        </a:rPr>
                        <m:t>=</m:t>
                      </m:r>
                      <m:sSup>
                        <m:sSupPr>
                          <m:ctrlPr>
                            <a:rPr lang="en-US" sz="5400" i="1">
                              <a:latin typeface="Cambria Math" panose="02040503050406030204" pitchFamily="18" charset="0"/>
                            </a:rPr>
                          </m:ctrlPr>
                        </m:sSupPr>
                        <m:e>
                          <m:r>
                            <a:rPr lang="en-US" sz="5400" i="0">
                              <a:latin typeface="Cambria Math" panose="02040503050406030204" pitchFamily="18" charset="0"/>
                            </a:rPr>
                            <m:t>10</m:t>
                          </m:r>
                        </m:e>
                        <m:sup>
                          <m:r>
                            <a:rPr lang="en-US" sz="5400" i="0">
                              <a:latin typeface="Cambria Math" panose="02040503050406030204" pitchFamily="18" charset="0"/>
                            </a:rPr>
                            <m:t>8</m:t>
                          </m:r>
                        </m:sup>
                      </m:sSup>
                    </m:oMath>
                  </m:oMathPara>
                </a14:m>
                <a:endParaRPr lang="en-US" sz="5400" dirty="0"/>
              </a:p>
            </p:txBody>
          </p:sp>
        </mc:Choice>
        <mc:Fallback xmlns="">
          <p:sp>
            <p:nvSpPr>
              <p:cNvPr id="4" name="TextBox 3">
                <a:extLst>
                  <a:ext uri="{FF2B5EF4-FFF2-40B4-BE49-F238E27FC236}">
                    <a16:creationId xmlns:a16="http://schemas.microsoft.com/office/drawing/2014/main" id="{345A298B-D8A7-40D2-BA38-511215CE360A}"/>
                  </a:ext>
                </a:extLst>
              </p:cNvPr>
              <p:cNvSpPr txBox="1">
                <a:spLocks noRot="1" noChangeAspect="1" noMove="1" noResize="1" noEditPoints="1" noAdjustHandles="1" noChangeArrowheads="1" noChangeShapeType="1" noTextEdit="1"/>
              </p:cNvSpPr>
              <p:nvPr/>
            </p:nvSpPr>
            <p:spPr>
              <a:xfrm>
                <a:off x="1203159" y="3981231"/>
                <a:ext cx="4063790" cy="84580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B0B3DA2-743D-412A-961C-CEF38563A3E2}"/>
                  </a:ext>
                </a:extLst>
              </p:cNvPr>
              <p:cNvSpPr txBox="1"/>
              <p:nvPr/>
            </p:nvSpPr>
            <p:spPr>
              <a:xfrm>
                <a:off x="6448076" y="3553326"/>
                <a:ext cx="4540765" cy="17016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5400" i="1" smtClean="0">
                              <a:latin typeface="Cambria Math" panose="02040503050406030204" pitchFamily="18" charset="0"/>
                            </a:rPr>
                          </m:ctrlPr>
                        </m:sSupPr>
                        <m:e>
                          <m:r>
                            <a:rPr lang="en-US" sz="5400">
                              <a:latin typeface="Cambria Math" panose="02040503050406030204" pitchFamily="18" charset="0"/>
                            </a:rPr>
                            <m:t>ⅇ</m:t>
                          </m:r>
                        </m:e>
                        <m:sup>
                          <m:r>
                            <a:rPr lang="en-US" sz="5400" i="1">
                              <a:latin typeface="Cambria Math" panose="02040503050406030204" pitchFamily="18" charset="0"/>
                            </a:rPr>
                            <m:t>𝛼</m:t>
                          </m:r>
                          <m:r>
                            <a:rPr lang="en-US" sz="5400" i="1">
                              <a:latin typeface="Cambria Math" panose="02040503050406030204" pitchFamily="18" charset="0"/>
                            </a:rPr>
                            <m:t>𝑑</m:t>
                          </m:r>
                        </m:sup>
                      </m:sSup>
                      <m:r>
                        <a:rPr lang="en-US" sz="5400" i="0">
                          <a:latin typeface="Cambria Math" panose="02040503050406030204" pitchFamily="18" charset="0"/>
                        </a:rPr>
                        <m:t>=</m:t>
                      </m:r>
                      <m:r>
                        <a:rPr lang="en-US" sz="5400" b="0" i="0" smtClean="0">
                          <a:latin typeface="Cambria Math" panose="02040503050406030204" pitchFamily="18" charset="0"/>
                        </a:rPr>
                        <m:t>1</m:t>
                      </m:r>
                      <m:r>
                        <a:rPr lang="en-US" sz="5400" b="0" i="0" smtClean="0">
                          <a:latin typeface="Cambria Math" panose="02040503050406030204" pitchFamily="18" charset="0"/>
                        </a:rPr>
                        <m:t>+</m:t>
                      </m:r>
                      <m:f>
                        <m:fPr>
                          <m:ctrlPr>
                            <a:rPr lang="en-US" sz="5400" i="1">
                              <a:latin typeface="Cambria Math" panose="02040503050406030204" pitchFamily="18" charset="0"/>
                            </a:rPr>
                          </m:ctrlPr>
                        </m:fPr>
                        <m:num>
                          <m:r>
                            <a:rPr lang="en-US" sz="5400" i="0">
                              <a:latin typeface="Cambria Math" panose="02040503050406030204" pitchFamily="18" charset="0"/>
                            </a:rPr>
                            <m:t>1</m:t>
                          </m:r>
                        </m:num>
                        <m:den>
                          <m:sSub>
                            <m:sSubPr>
                              <m:ctrlPr>
                                <a:rPr lang="en-US" sz="5400" i="1">
                                  <a:latin typeface="Cambria Math" panose="02040503050406030204" pitchFamily="18" charset="0"/>
                                </a:rPr>
                              </m:ctrlPr>
                            </m:sSubPr>
                            <m:e>
                              <m:r>
                                <a:rPr lang="en-US" sz="5400" i="1" smtClean="0">
                                  <a:latin typeface="Cambria Math" panose="02040503050406030204" pitchFamily="18" charset="0"/>
                                  <a:ea typeface="Cambria Math" panose="02040503050406030204" pitchFamily="18" charset="0"/>
                                </a:rPr>
                                <m:t>𝛾</m:t>
                              </m:r>
                            </m:e>
                            <m:sub>
                              <m:r>
                                <a:rPr lang="en-US" sz="5400" i="1">
                                  <a:latin typeface="Cambria Math" panose="02040503050406030204" pitchFamily="18" charset="0"/>
                                </a:rPr>
                                <m:t>𝑠</m:t>
                              </m:r>
                              <m:r>
                                <a:rPr lang="en-US" sz="5400" b="0" i="1" smtClean="0">
                                  <a:latin typeface="Cambria Math" panose="02040503050406030204" pitchFamily="18" charset="0"/>
                                </a:rPr>
                                <m:t>𝑒</m:t>
                              </m:r>
                            </m:sub>
                          </m:sSub>
                        </m:den>
                      </m:f>
                    </m:oMath>
                  </m:oMathPara>
                </a14:m>
                <a:endParaRPr lang="en-US" sz="3200" dirty="0"/>
              </a:p>
            </p:txBody>
          </p:sp>
        </mc:Choice>
        <mc:Fallback xmlns="">
          <p:sp>
            <p:nvSpPr>
              <p:cNvPr id="5" name="TextBox 4">
                <a:extLst>
                  <a:ext uri="{FF2B5EF4-FFF2-40B4-BE49-F238E27FC236}">
                    <a16:creationId xmlns:a16="http://schemas.microsoft.com/office/drawing/2014/main" id="{4B0B3DA2-743D-412A-961C-CEF38563A3E2}"/>
                  </a:ext>
                </a:extLst>
              </p:cNvPr>
              <p:cNvSpPr txBox="1">
                <a:spLocks noRot="1" noChangeAspect="1" noMove="1" noResize="1" noEditPoints="1" noAdjustHandles="1" noChangeArrowheads="1" noChangeShapeType="1" noTextEdit="1"/>
              </p:cNvSpPr>
              <p:nvPr/>
            </p:nvSpPr>
            <p:spPr>
              <a:xfrm>
                <a:off x="6448076" y="3553326"/>
                <a:ext cx="4540765" cy="1701620"/>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DDBBABE-E006-419F-A839-23A7DD292DDF}"/>
              </a:ext>
            </a:extLst>
          </p:cNvPr>
          <p:cNvSpPr txBox="1"/>
          <p:nvPr/>
        </p:nvSpPr>
        <p:spPr>
          <a:xfrm>
            <a:off x="680321" y="5440950"/>
            <a:ext cx="5047561" cy="830997"/>
          </a:xfrm>
          <a:prstGeom prst="rect">
            <a:avLst/>
          </a:prstGeom>
          <a:noFill/>
        </p:spPr>
        <p:txBody>
          <a:bodyPr wrap="square" rtlCol="0">
            <a:spAutoFit/>
          </a:bodyPr>
          <a:lstStyle/>
          <a:p>
            <a:pPr algn="ctr"/>
            <a:r>
              <a:rPr lang="en-US" sz="2400" dirty="0"/>
              <a:t>Meek-</a:t>
            </a:r>
            <a:r>
              <a:rPr lang="en-US" sz="2400" dirty="0" err="1"/>
              <a:t>Raether</a:t>
            </a:r>
            <a:r>
              <a:rPr lang="en-US" sz="2400" dirty="0"/>
              <a:t> </a:t>
            </a:r>
          </a:p>
          <a:p>
            <a:pPr algn="ctr"/>
            <a:r>
              <a:rPr lang="en-US" sz="2400" dirty="0"/>
              <a:t>Breakdown Criterion</a:t>
            </a:r>
          </a:p>
        </p:txBody>
      </p:sp>
      <p:sp>
        <p:nvSpPr>
          <p:cNvPr id="7" name="TextBox 6">
            <a:extLst>
              <a:ext uri="{FF2B5EF4-FFF2-40B4-BE49-F238E27FC236}">
                <a16:creationId xmlns:a16="http://schemas.microsoft.com/office/drawing/2014/main" id="{171549E9-D686-459A-9185-4CF5214F98AB}"/>
              </a:ext>
            </a:extLst>
          </p:cNvPr>
          <p:cNvSpPr txBox="1"/>
          <p:nvPr/>
        </p:nvSpPr>
        <p:spPr>
          <a:xfrm>
            <a:off x="6464118" y="5440950"/>
            <a:ext cx="4540764" cy="830997"/>
          </a:xfrm>
          <a:prstGeom prst="rect">
            <a:avLst/>
          </a:prstGeom>
          <a:noFill/>
        </p:spPr>
        <p:txBody>
          <a:bodyPr wrap="square" rtlCol="0">
            <a:spAutoFit/>
          </a:bodyPr>
          <a:lstStyle/>
          <a:p>
            <a:pPr algn="ctr"/>
            <a:r>
              <a:rPr lang="en-US" sz="2400" dirty="0"/>
              <a:t>Townsend </a:t>
            </a:r>
          </a:p>
          <a:p>
            <a:pPr algn="ctr"/>
            <a:r>
              <a:rPr lang="en-US" sz="2400" dirty="0"/>
              <a:t>Breakdown Criterion</a:t>
            </a:r>
          </a:p>
        </p:txBody>
      </p:sp>
      <p:sp>
        <p:nvSpPr>
          <p:cNvPr id="9" name="Slide Number Placeholder 8">
            <a:extLst>
              <a:ext uri="{FF2B5EF4-FFF2-40B4-BE49-F238E27FC236}">
                <a16:creationId xmlns:a16="http://schemas.microsoft.com/office/drawing/2014/main" id="{49F1406B-A00A-422A-9379-D619652B9674}"/>
              </a:ext>
            </a:extLst>
          </p:cNvPr>
          <p:cNvSpPr>
            <a:spLocks noGrp="1"/>
          </p:cNvSpPr>
          <p:nvPr>
            <p:ph type="sldNum" sz="quarter" idx="12"/>
          </p:nvPr>
        </p:nvSpPr>
        <p:spPr/>
        <p:txBody>
          <a:bodyPr/>
          <a:lstStyle/>
          <a:p>
            <a:fld id="{34B7E4EF-A1BD-40F4-AB7B-04F084DD991D}" type="slidenum">
              <a:rPr lang="en-US" smtClean="0"/>
              <a:t>9</a:t>
            </a:fld>
            <a:endParaRPr lang="en-US"/>
          </a:p>
        </p:txBody>
      </p:sp>
      <p:sp>
        <p:nvSpPr>
          <p:cNvPr id="10" name="TextBox 9">
            <a:extLst>
              <a:ext uri="{FF2B5EF4-FFF2-40B4-BE49-F238E27FC236}">
                <a16:creationId xmlns:a16="http://schemas.microsoft.com/office/drawing/2014/main" id="{E44FAFEE-527C-4470-9E25-A4EF924DDBB0}"/>
              </a:ext>
            </a:extLst>
          </p:cNvPr>
          <p:cNvSpPr txBox="1"/>
          <p:nvPr/>
        </p:nvSpPr>
        <p:spPr>
          <a:xfrm>
            <a:off x="0" y="6594869"/>
            <a:ext cx="4540765" cy="261610"/>
          </a:xfrm>
          <a:prstGeom prst="rect">
            <a:avLst/>
          </a:prstGeom>
          <a:noFill/>
        </p:spPr>
        <p:txBody>
          <a:bodyPr wrap="square">
            <a:spAutoFit/>
          </a:bodyPr>
          <a:lstStyle/>
          <a:p>
            <a:r>
              <a:rPr lang="en-US" sz="1100" b="0" i="0" dirty="0">
                <a:effectLst/>
                <a:latin typeface="Arial" panose="020B0604020202020204" pitchFamily="34" charset="0"/>
              </a:rPr>
              <a:t>J. M. Meek and J. D. </a:t>
            </a:r>
            <a:r>
              <a:rPr lang="en-US" sz="1100" b="0" i="0" dirty="0" err="1">
                <a:effectLst/>
                <a:latin typeface="Arial" panose="020B0604020202020204" pitchFamily="34" charset="0"/>
              </a:rPr>
              <a:t>Craggs,Electrical</a:t>
            </a:r>
            <a:r>
              <a:rPr lang="en-US" sz="1100" b="0" i="0" dirty="0">
                <a:effectLst/>
                <a:latin typeface="Arial" panose="020B0604020202020204" pitchFamily="34" charset="0"/>
              </a:rPr>
              <a:t> breakdown </a:t>
            </a:r>
            <a:r>
              <a:rPr lang="en-US" sz="1100" b="0" i="0" dirty="0" err="1">
                <a:effectLst/>
                <a:latin typeface="Arial" panose="020B0604020202020204" pitchFamily="34" charset="0"/>
              </a:rPr>
              <a:t>ofgases</a:t>
            </a:r>
            <a:r>
              <a:rPr lang="en-US" sz="1100" b="0" i="0" dirty="0">
                <a:effectLst/>
                <a:latin typeface="Arial" panose="020B0604020202020204" pitchFamily="34" charset="0"/>
              </a:rPr>
              <a:t>(1978).</a:t>
            </a:r>
            <a:endParaRPr lang="en-US" sz="1100" dirty="0"/>
          </a:p>
        </p:txBody>
      </p:sp>
    </p:spTree>
    <p:extLst>
      <p:ext uri="{BB962C8B-B14F-4D97-AF65-F5344CB8AC3E}">
        <p14:creationId xmlns:p14="http://schemas.microsoft.com/office/powerpoint/2010/main" val="158574731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1520</Words>
  <Application>Microsoft Office PowerPoint</Application>
  <PresentationFormat>Widescreen</PresentationFormat>
  <Paragraphs>134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DengXian</vt:lpstr>
      <vt:lpstr>Arial</vt:lpstr>
      <vt:lpstr>Calibri</vt:lpstr>
      <vt:lpstr>Cambria Math</vt:lpstr>
      <vt:lpstr>Trebuchet MS</vt:lpstr>
      <vt:lpstr>Berlin</vt:lpstr>
      <vt:lpstr>DC Voltage Breakdown Studies</vt:lpstr>
      <vt:lpstr>Townsend Criterion/First Ionization Coefficient</vt:lpstr>
      <vt:lpstr>Paschen’s Law</vt:lpstr>
      <vt:lpstr>Paschen Curves</vt:lpstr>
      <vt:lpstr>Failure of Paschen’s Law</vt:lpstr>
      <vt:lpstr>Streamer Breakdown</vt:lpstr>
      <vt:lpstr>Streamer Breakdown</vt:lpstr>
      <vt:lpstr>Streamer Breakdown</vt:lpstr>
      <vt:lpstr>Meek-Raether Criterion</vt:lpstr>
      <vt:lpstr>Higher Pressure Experimentation</vt:lpstr>
      <vt:lpstr>The Electrodes</vt:lpstr>
      <vt:lpstr>Current Results in Argon</vt:lpstr>
      <vt:lpstr>Theoretical Comparisons</vt:lpstr>
      <vt:lpstr>Enhancement factor</vt:lpstr>
      <vt:lpstr>Results in CO2 and Argon</vt:lpstr>
      <vt:lpstr>Linear Graph</vt:lpstr>
      <vt:lpstr>Extrapolated Values</vt:lpstr>
      <vt:lpstr>Summary</vt:lpstr>
      <vt:lpstr>The End</vt:lpstr>
      <vt:lpstr>References</vt:lpstr>
      <vt:lpstr>One Interesting Find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High Pressures on DC Voltage Breakdown</dc:title>
  <dc:creator>Norman, Logan</dc:creator>
  <cp:lastModifiedBy>Norman, Logan</cp:lastModifiedBy>
  <cp:revision>15</cp:revision>
  <dcterms:created xsi:type="dcterms:W3CDTF">2020-11-11T21:01:24Z</dcterms:created>
  <dcterms:modified xsi:type="dcterms:W3CDTF">2021-03-08T16:38:05Z</dcterms:modified>
</cp:coreProperties>
</file>