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73" r:id="rId3"/>
    <p:sldId id="260" r:id="rId4"/>
    <p:sldId id="259" r:id="rId5"/>
    <p:sldId id="261" r:id="rId6"/>
    <p:sldId id="257" r:id="rId7"/>
    <p:sldId id="262" r:id="rId8"/>
    <p:sldId id="271" r:id="rId9"/>
    <p:sldId id="278" r:id="rId10"/>
    <p:sldId id="277" r:id="rId11"/>
    <p:sldId id="267" r:id="rId12"/>
    <p:sldId id="268" r:id="rId13"/>
    <p:sldId id="276" r:id="rId14"/>
    <p:sldId id="279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D1B5B-359B-4ABD-B5DF-9B0B9149BC8B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18C08-2F6D-4748-9724-DD4F56B95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1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8EB86-F474-4AC4-9545-563801C98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FCD9E-9417-4102-98DE-7103B1D3B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09D86-2FDA-4875-8A06-B69DA95F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57A2-EFA3-4E62-982E-48DDCA514A01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4FEA-B541-4D84-8A03-888CA7EA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E276-26BF-4449-BB10-36AD4A01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2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700A-F94B-4F91-B524-7916537A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E0DC3-5D97-4634-AB8C-98AE48A80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33E2F-8B42-416F-B639-A4284E4B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214E-9CF8-441A-940D-83BB9877C1ED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1D3F7-1DB9-43D0-8A82-8B607570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52427-C469-4F6C-B941-4C939EFA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6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EECECF-7B12-410E-9776-BA01E70056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5B69D-B976-45E5-924F-0131884AF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03B6-DB3E-4A20-A2BB-623A4228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59461-E3E5-4334-A836-D20A971216A7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6F69E-CD47-49B7-A4A1-794B8B5C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9DF4E-396B-4451-9F96-32A24092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C074-03D7-40CB-8761-20BE5527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93823-CF75-412E-9895-F61221AE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A127-F4C8-4EC8-872B-D0376530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DC4A-01D7-4922-8653-5F4AFF42684D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98CF4-E1CD-4767-9028-0960F695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51CD4-6922-4BC8-B0DC-C1BD1241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3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10F0-84F6-4CE1-B8AC-F27BC6734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19AF0-273F-4905-9BD0-0124AE982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051B1-92AE-447D-95D6-67627062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DA57-A7D2-4AAF-B5CE-7CB8F25D8A9F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F2AB8-97D2-492B-ADD1-C30FDEF7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F2953-4E6C-40B6-A301-0E6C9432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E974-F999-417B-8B6F-F96099BC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C19D4-5463-4111-A3C2-9C34DFE6E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86A13-E80D-4C1E-8937-6CCD72589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ECCB4-A34C-4CBB-A27B-A6D78D24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32BBF-9E0A-4C64-BFD0-5AEEB7BE9085}" type="datetime1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81A2F-72C8-422D-AFC9-AD6EB4EF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E43E2-6BE7-4533-9191-918E1E1F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6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40E8-212C-4322-BB04-D19D8119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6B734-15CC-4EF3-94ED-259894971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16D46-A30D-4062-A219-6A69EB4A9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B4D4C-7B0E-4D59-B2C4-1394FA0FD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1878F-F423-4C7F-A353-F0DE4C77A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421FB-893F-4391-8781-C74DB867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C6766-4AC8-4A28-A446-5124B8E10836}" type="datetime1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FC5C3-DA5F-41DF-AF4B-C80990C9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1EE5C-7634-4457-AEA4-7AD07D0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2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8E74-3A05-41AF-9694-BAE91732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B1EBF-510C-43C6-8257-5A48AF4D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CD1A-F90C-4D84-9666-3187145D3B70}" type="datetime1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332B9-0EBA-45DE-88CA-F8272D54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B1017-08EC-4637-8DC9-DCB771B1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19028-C773-4E2C-8156-8E8CABA5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D47B8-123C-4F7F-AFBB-EF5B2E824DE8}" type="datetime1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5D656-515A-4768-8408-67C720C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26C09-851E-4242-A896-3A77CB51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058A8-4EB2-4197-BACF-6D8EAF1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4D3A-04CC-46DF-9A99-EA25DC6A5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5D5DE-251C-4318-87F2-403633C2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27466-3459-4E75-A091-C95F685A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486C-6C13-4AAC-988E-6F060DC229B3}" type="datetime1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E7B08-FCC1-45D1-93D3-09A7ECD4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45080-D82C-4E83-97E7-53FCC3AE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8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C117-E2B0-4FD8-9230-72C72F03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B1FA1A-94BB-4180-9238-9EBD862CB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5E889-2053-4F35-8723-072544980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C6C61-FCAB-4EFE-9151-E982783E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D993-BBB3-43D6-81FB-C2B19B26C643}" type="datetime1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6D688-C6DA-4051-B39B-10115146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3058-A3C9-4D91-9FE3-C082614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E0FA1-427E-4CAC-A06A-74D40A20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64C0-68C3-44B9-8494-2DB824521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5BED0-C39B-484F-90E1-2197231F6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FD64-7738-4041-BE1B-1764C4EC2EB2}" type="datetime1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75D59-C7C9-43E5-82A0-94855B3E4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120AB-29CA-4FC4-8770-2BA33CE83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7FC1-E375-4099-9813-3CCB2E11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3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5CEF4-AEED-47BB-826E-FFEF307743D8}"/>
              </a:ext>
            </a:extLst>
          </p:cNvPr>
          <p:cNvSpPr txBox="1"/>
          <p:nvPr/>
        </p:nvSpPr>
        <p:spPr>
          <a:xfrm>
            <a:off x="2621730" y="1775637"/>
            <a:ext cx="68993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Optical Link and Component Testing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Alan G. Prosser</a:t>
            </a:r>
          </a:p>
          <a:p>
            <a:pPr algn="ctr"/>
            <a:r>
              <a:rPr lang="en-US" sz="3600" dirty="0"/>
              <a:t>Fermilab</a:t>
            </a:r>
          </a:p>
          <a:p>
            <a:pPr algn="ctr"/>
            <a:r>
              <a:rPr lang="en-US" sz="3600" dirty="0"/>
              <a:t>Feb. 11,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CB779-DC96-41FE-9AB6-160AB5481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4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F0AF0-E626-420E-AFF1-13D71E77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FB541F3-FA6B-4D54-8701-70D0AA7C3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3" y="755374"/>
            <a:ext cx="9352722" cy="5260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9A5D4-58A9-45F2-B4A4-2C15E5B3AA72}"/>
              </a:ext>
            </a:extLst>
          </p:cNvPr>
          <p:cNvSpPr txBox="1"/>
          <p:nvPr/>
        </p:nvSpPr>
        <p:spPr>
          <a:xfrm>
            <a:off x="4701209" y="168965"/>
            <a:ext cx="379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Equipment For First Tests at DUNE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48C7A-3924-42E9-A7A0-E4A551517745}"/>
              </a:ext>
            </a:extLst>
          </p:cNvPr>
          <p:cNvSpPr txBox="1"/>
          <p:nvPr/>
        </p:nvSpPr>
        <p:spPr>
          <a:xfrm>
            <a:off x="983973" y="6162260"/>
            <a:ext cx="833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will perform checkout of the system and components starting today or tomorrow.</a:t>
            </a:r>
          </a:p>
        </p:txBody>
      </p:sp>
    </p:spTree>
    <p:extLst>
      <p:ext uri="{BB962C8B-B14F-4D97-AF65-F5344CB8AC3E}">
        <p14:creationId xmlns:p14="http://schemas.microsoft.com/office/powerpoint/2010/main" val="171414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832712-9DFA-4E6B-964A-20848C36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410A53D1-909C-44D2-86CE-53685DA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85189"/>
            <a:ext cx="5864087" cy="329854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723D4AF-1165-406D-84C1-B5AF73365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16" y="3110328"/>
            <a:ext cx="6178827" cy="34755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C906CF-BE66-4091-8D78-B9D69166E2F2}"/>
              </a:ext>
            </a:extLst>
          </p:cNvPr>
          <p:cNvCxnSpPr>
            <a:cxnSpLocks/>
          </p:cNvCxnSpPr>
          <p:nvPr/>
        </p:nvCxnSpPr>
        <p:spPr>
          <a:xfrm flipH="1">
            <a:off x="9362662" y="3438939"/>
            <a:ext cx="1908312" cy="1331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A65E32-F897-45A1-A50E-DDF31F90C5D4}"/>
              </a:ext>
            </a:extLst>
          </p:cNvPr>
          <p:cNvSpPr txBox="1"/>
          <p:nvPr/>
        </p:nvSpPr>
        <p:spPr>
          <a:xfrm>
            <a:off x="11024501" y="3051314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COTS SFP+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3B216F-DBB3-42D4-8A6C-EA034B00B48E}"/>
              </a:ext>
            </a:extLst>
          </p:cNvPr>
          <p:cNvCxnSpPr>
            <a:cxnSpLocks/>
          </p:cNvCxnSpPr>
          <p:nvPr/>
        </p:nvCxnSpPr>
        <p:spPr>
          <a:xfrm flipH="1">
            <a:off x="8511210" y="2415209"/>
            <a:ext cx="1596886" cy="15538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37D182-7FE8-4E8E-AB34-4279FEABF77E}"/>
              </a:ext>
            </a:extLst>
          </p:cNvPr>
          <p:cNvSpPr txBox="1"/>
          <p:nvPr/>
        </p:nvSpPr>
        <p:spPr>
          <a:xfrm>
            <a:off x="10023962" y="1822176"/>
            <a:ext cx="143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</a:t>
            </a:r>
            <a:r>
              <a:rPr lang="en-US" dirty="0" err="1"/>
              <a:t>VTRx</a:t>
            </a:r>
            <a:endParaRPr lang="en-US" dirty="0"/>
          </a:p>
          <a:p>
            <a:r>
              <a:rPr lang="en-US" dirty="0"/>
              <a:t>Rad Hard </a:t>
            </a:r>
            <a:r>
              <a:rPr lang="en-US" dirty="0" err="1"/>
              <a:t>TRx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1749-B95E-4C7D-B77E-49F588C44D66}"/>
              </a:ext>
            </a:extLst>
          </p:cNvPr>
          <p:cNvSpPr txBox="1"/>
          <p:nvPr/>
        </p:nvSpPr>
        <p:spPr>
          <a:xfrm>
            <a:off x="10882040" y="4777410"/>
            <a:ext cx="126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</a:t>
            </a:r>
            <a:r>
              <a:rPr lang="en-US" dirty="0" err="1"/>
              <a:t>VTTx</a:t>
            </a:r>
            <a:endParaRPr lang="en-US" dirty="0"/>
          </a:p>
          <a:p>
            <a:r>
              <a:rPr lang="en-US" dirty="0"/>
              <a:t>Rad Hard</a:t>
            </a:r>
          </a:p>
          <a:p>
            <a:r>
              <a:rPr lang="en-US" dirty="0"/>
              <a:t>Twin</a:t>
            </a:r>
          </a:p>
          <a:p>
            <a:r>
              <a:rPr lang="en-US" dirty="0"/>
              <a:t>Transmitter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561B25-BB05-4627-911D-36A134C8B7B8}"/>
              </a:ext>
            </a:extLst>
          </p:cNvPr>
          <p:cNvCxnSpPr>
            <a:cxnSpLocks/>
          </p:cNvCxnSpPr>
          <p:nvPr/>
        </p:nvCxnSpPr>
        <p:spPr>
          <a:xfrm flipH="1">
            <a:off x="8468139" y="5635487"/>
            <a:ext cx="2335696" cy="248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B991FE-E130-4485-BAB7-6844FE5AC3D3}"/>
              </a:ext>
            </a:extLst>
          </p:cNvPr>
          <p:cNvSpPr txBox="1"/>
          <p:nvPr/>
        </p:nvSpPr>
        <p:spPr>
          <a:xfrm>
            <a:off x="6419371" y="1984516"/>
            <a:ext cx="3044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CERN/PSI/ETH/FNAL</a:t>
            </a:r>
          </a:p>
          <a:p>
            <a:r>
              <a:rPr lang="en-US" dirty="0"/>
              <a:t>Pixel </a:t>
            </a:r>
            <a:r>
              <a:rPr lang="en-US" dirty="0" err="1"/>
              <a:t>OptoHybrid</a:t>
            </a:r>
            <a:r>
              <a:rPr lang="en-US" dirty="0"/>
              <a:t> (POH 7Ch Tx)</a:t>
            </a:r>
          </a:p>
          <a:p>
            <a:r>
              <a:rPr lang="en-US" dirty="0"/>
              <a:t>CMS Phase 1 </a:t>
            </a:r>
            <a:r>
              <a:rPr lang="en-US" dirty="0" err="1"/>
              <a:t>FPix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54653D-B284-4677-9E52-8ED756A58430}"/>
              </a:ext>
            </a:extLst>
          </p:cNvPr>
          <p:cNvCxnSpPr>
            <a:cxnSpLocks/>
          </p:cNvCxnSpPr>
          <p:nvPr/>
        </p:nvCxnSpPr>
        <p:spPr>
          <a:xfrm flipH="1">
            <a:off x="6698974" y="2945296"/>
            <a:ext cx="381000" cy="901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015CB2-60EE-4552-ADB8-4BB258B0A934}"/>
              </a:ext>
            </a:extLst>
          </p:cNvPr>
          <p:cNvCxnSpPr>
            <a:cxnSpLocks/>
          </p:cNvCxnSpPr>
          <p:nvPr/>
        </p:nvCxnSpPr>
        <p:spPr>
          <a:xfrm flipH="1">
            <a:off x="4860235" y="2302565"/>
            <a:ext cx="1547192" cy="82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BC830A-9765-426C-A9DD-FE4C31D42083}"/>
              </a:ext>
            </a:extLst>
          </p:cNvPr>
          <p:cNvSpPr txBox="1"/>
          <p:nvPr/>
        </p:nvSpPr>
        <p:spPr>
          <a:xfrm>
            <a:off x="217354" y="4399724"/>
            <a:ext cx="2246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Digital Level Translator (DLT)</a:t>
            </a:r>
          </a:p>
          <a:p>
            <a:r>
              <a:rPr lang="en-US" sz="1400" dirty="0"/>
              <a:t>(Custom)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856B78-DA3C-4CC7-81A5-7F4933E82C7F}"/>
              </a:ext>
            </a:extLst>
          </p:cNvPr>
          <p:cNvCxnSpPr>
            <a:cxnSpLocks/>
          </p:cNvCxnSpPr>
          <p:nvPr/>
        </p:nvCxnSpPr>
        <p:spPr>
          <a:xfrm flipV="1">
            <a:off x="1494183" y="3011557"/>
            <a:ext cx="1010478" cy="1404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6EB55C-E886-4946-85EF-CD2A0FDF542C}"/>
              </a:ext>
            </a:extLst>
          </p:cNvPr>
          <p:cNvCxnSpPr>
            <a:cxnSpLocks/>
          </p:cNvCxnSpPr>
          <p:nvPr/>
        </p:nvCxnSpPr>
        <p:spPr>
          <a:xfrm flipH="1" flipV="1">
            <a:off x="3250096" y="2743200"/>
            <a:ext cx="1" cy="1649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5F88700-A57A-4033-BFF4-16EB5C2AB3E9}"/>
              </a:ext>
            </a:extLst>
          </p:cNvPr>
          <p:cNvSpPr txBox="1"/>
          <p:nvPr/>
        </p:nvSpPr>
        <p:spPr>
          <a:xfrm>
            <a:off x="2914172" y="4373220"/>
            <a:ext cx="1269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Multi-Channel </a:t>
            </a:r>
          </a:p>
          <a:p>
            <a:r>
              <a:rPr lang="en-US" sz="1400" dirty="0"/>
              <a:t>Laser Driver</a:t>
            </a:r>
          </a:p>
          <a:p>
            <a:r>
              <a:rPr lang="en-US" sz="1400" dirty="0"/>
              <a:t>(Custom)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9FF7E7-C66A-45C7-8006-8A5FFC8C2988}"/>
              </a:ext>
            </a:extLst>
          </p:cNvPr>
          <p:cNvCxnSpPr>
            <a:cxnSpLocks/>
          </p:cNvCxnSpPr>
          <p:nvPr/>
        </p:nvCxnSpPr>
        <p:spPr>
          <a:xfrm flipH="1">
            <a:off x="4436167" y="864704"/>
            <a:ext cx="1934816" cy="8680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8C4805-596B-426B-B705-66A19C3D44D5}"/>
              </a:ext>
            </a:extLst>
          </p:cNvPr>
          <p:cNvSpPr txBox="1"/>
          <p:nvPr/>
        </p:nvSpPr>
        <p:spPr>
          <a:xfrm>
            <a:off x="6343172" y="606289"/>
            <a:ext cx="3125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Mitsubishi 1310 nm </a:t>
            </a:r>
          </a:p>
          <a:p>
            <a:r>
              <a:rPr lang="en-US" sz="1400" dirty="0"/>
              <a:t>Transmitter Optical </a:t>
            </a:r>
            <a:r>
              <a:rPr lang="en-US" sz="1400" dirty="0" err="1"/>
              <a:t>SubAssembly</a:t>
            </a:r>
            <a:r>
              <a:rPr lang="en-US" sz="1400" dirty="0"/>
              <a:t> (TOSA)</a:t>
            </a:r>
          </a:p>
          <a:p>
            <a:r>
              <a:rPr lang="en-US" sz="1400" dirty="0"/>
              <a:t>(COTS)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1AD6D3-C848-4D31-8AEF-CDFA570B5B22}"/>
              </a:ext>
            </a:extLst>
          </p:cNvPr>
          <p:cNvSpPr txBox="1"/>
          <p:nvPr/>
        </p:nvSpPr>
        <p:spPr>
          <a:xfrm>
            <a:off x="4701209" y="168965"/>
            <a:ext cx="32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Single Channel Technology</a:t>
            </a:r>
          </a:p>
        </p:txBody>
      </p:sp>
    </p:spTree>
    <p:extLst>
      <p:ext uri="{BB962C8B-B14F-4D97-AF65-F5344CB8AC3E}">
        <p14:creationId xmlns:p14="http://schemas.microsoft.com/office/powerpoint/2010/main" val="390512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5D98F-506B-4EBC-8A63-7B8CB4B2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9A9EEB6-7E62-4656-94AF-FE7EDD812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6408" y="1123122"/>
            <a:ext cx="5830957" cy="3279913"/>
          </a:xfrm>
          <a:prstGeom prst="rect">
            <a:avLst/>
          </a:prstGeom>
        </p:spPr>
      </p:pic>
      <p:pic>
        <p:nvPicPr>
          <p:cNvPr id="7" name="Picture 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AE8F219-4416-4C5A-8882-16D54C757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87" y="3068707"/>
            <a:ext cx="6082748" cy="3421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CD8B24-9318-4982-9DF9-51F528CD2C92}"/>
              </a:ext>
            </a:extLst>
          </p:cNvPr>
          <p:cNvSpPr txBox="1"/>
          <p:nvPr/>
        </p:nvSpPr>
        <p:spPr>
          <a:xfrm>
            <a:off x="1370293" y="4926497"/>
            <a:ext cx="37421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Early </a:t>
            </a:r>
            <a:r>
              <a:rPr lang="en-US" sz="1400" dirty="0" err="1"/>
              <a:t>VTRx</a:t>
            </a:r>
            <a:r>
              <a:rPr lang="en-US" sz="1400" dirty="0"/>
              <a:t>+ Prototype (Front End Element)</a:t>
            </a:r>
          </a:p>
          <a:p>
            <a:r>
              <a:rPr lang="en-US" sz="1400" dirty="0"/>
              <a:t>(This example has 2 transmitters, 1 receiver)</a:t>
            </a:r>
          </a:p>
          <a:p>
            <a:r>
              <a:rPr lang="en-US" sz="1400" dirty="0"/>
              <a:t>Devices and evaluation card from CERN</a:t>
            </a:r>
          </a:p>
          <a:p>
            <a:endParaRPr lang="en-US" sz="1400" dirty="0"/>
          </a:p>
          <a:p>
            <a:r>
              <a:rPr lang="en-US" sz="1400" dirty="0"/>
              <a:t>NOTE: This effort even involves the development</a:t>
            </a:r>
          </a:p>
          <a:p>
            <a:r>
              <a:rPr lang="en-US" sz="1400" dirty="0"/>
              <a:t> of custom optical packaging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8000B4-44B3-4D5B-8E6B-64527E468D25}"/>
              </a:ext>
            </a:extLst>
          </p:cNvPr>
          <p:cNvCxnSpPr>
            <a:cxnSpLocks/>
          </p:cNvCxnSpPr>
          <p:nvPr/>
        </p:nvCxnSpPr>
        <p:spPr>
          <a:xfrm flipV="1">
            <a:off x="2547731" y="2812774"/>
            <a:ext cx="841513" cy="21104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54B394-092F-4FCA-B1F1-D37C5BE2DEEA}"/>
              </a:ext>
            </a:extLst>
          </p:cNvPr>
          <p:cNvSpPr txBox="1"/>
          <p:nvPr/>
        </p:nvSpPr>
        <p:spPr>
          <a:xfrm>
            <a:off x="6656510" y="1798984"/>
            <a:ext cx="5333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SAMTEC </a:t>
            </a:r>
            <a:r>
              <a:rPr lang="en-US" sz="1400" dirty="0" err="1"/>
              <a:t>FireFly</a:t>
            </a:r>
            <a:r>
              <a:rPr lang="en-US" sz="1400" dirty="0"/>
              <a:t> Tx/Rx Pair…</a:t>
            </a:r>
          </a:p>
          <a:p>
            <a:endParaRPr lang="en-US" sz="1400" dirty="0"/>
          </a:p>
          <a:p>
            <a:r>
              <a:rPr lang="en-US" sz="1400" dirty="0"/>
              <a:t>		                    … with Y cable (terminates</a:t>
            </a:r>
          </a:p>
          <a:p>
            <a:r>
              <a:rPr lang="en-US" sz="1400" dirty="0"/>
              <a:t>		                    in a single 24 fiber MTP connector)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7D898E-90D0-425E-8431-13DEF1CA4130}"/>
              </a:ext>
            </a:extLst>
          </p:cNvPr>
          <p:cNvCxnSpPr>
            <a:cxnSpLocks/>
          </p:cNvCxnSpPr>
          <p:nvPr/>
        </p:nvCxnSpPr>
        <p:spPr>
          <a:xfrm>
            <a:off x="8289235" y="2107096"/>
            <a:ext cx="1451113" cy="1401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E19A86-42B7-4BFF-9638-08996FFB177D}"/>
              </a:ext>
            </a:extLst>
          </p:cNvPr>
          <p:cNvCxnSpPr>
            <a:cxnSpLocks/>
          </p:cNvCxnSpPr>
          <p:nvPr/>
        </p:nvCxnSpPr>
        <p:spPr>
          <a:xfrm>
            <a:off x="7994374" y="2050774"/>
            <a:ext cx="1696278" cy="1885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89B3E2-F498-4A01-AC2C-4792CF5F18AA}"/>
              </a:ext>
            </a:extLst>
          </p:cNvPr>
          <p:cNvCxnSpPr>
            <a:cxnSpLocks/>
          </p:cNvCxnSpPr>
          <p:nvPr/>
        </p:nvCxnSpPr>
        <p:spPr>
          <a:xfrm flipH="1">
            <a:off x="10167730" y="2667001"/>
            <a:ext cx="1186070" cy="1845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A180D5C-097D-4929-A491-F8542C2E812C}"/>
              </a:ext>
            </a:extLst>
          </p:cNvPr>
          <p:cNvSpPr/>
          <p:nvPr/>
        </p:nvSpPr>
        <p:spPr>
          <a:xfrm>
            <a:off x="8572945" y="1435413"/>
            <a:ext cx="265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Back End Element (COTS*)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349A6C-BA4B-4040-9462-A5ABECCD0DDF}"/>
              </a:ext>
            </a:extLst>
          </p:cNvPr>
          <p:cNvSpPr/>
          <p:nvPr/>
        </p:nvSpPr>
        <p:spPr>
          <a:xfrm>
            <a:off x="287024" y="4440343"/>
            <a:ext cx="1976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Front End Element </a:t>
            </a:r>
          </a:p>
          <a:p>
            <a:r>
              <a:rPr lang="en-US" dirty="0"/>
              <a:t>(custom)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9CBE3E-EB4B-4099-8085-EE60CD3EC7B2}"/>
              </a:ext>
            </a:extLst>
          </p:cNvPr>
          <p:cNvSpPr/>
          <p:nvPr/>
        </p:nvSpPr>
        <p:spPr>
          <a:xfrm>
            <a:off x="3805475" y="116822"/>
            <a:ext cx="4694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HL-LHC Components (Versatile Link Plus Project)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143B6B-A685-44CC-BDFD-F5196A023948}"/>
              </a:ext>
            </a:extLst>
          </p:cNvPr>
          <p:cNvSpPr txBox="1"/>
          <p:nvPr/>
        </p:nvSpPr>
        <p:spPr>
          <a:xfrm>
            <a:off x="10505661" y="5277679"/>
            <a:ext cx="94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14 Gbps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2E0A5D-22A6-4D85-9A5D-F0DCC6615D85}"/>
              </a:ext>
            </a:extLst>
          </p:cNvPr>
          <p:cNvSpPr txBox="1"/>
          <p:nvPr/>
        </p:nvSpPr>
        <p:spPr>
          <a:xfrm>
            <a:off x="2786269" y="4316896"/>
            <a:ext cx="2358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10.24 Gbps upstream</a:t>
            </a:r>
          </a:p>
          <a:p>
            <a:r>
              <a:rPr lang="en-US" dirty="0">
                <a:solidFill>
                  <a:srgbClr val="FF0000"/>
                </a:solidFill>
              </a:rPr>
              <a:t>2.56 Gbps downstream</a:t>
            </a:r>
          </a:p>
        </p:txBody>
      </p:sp>
    </p:spTree>
    <p:extLst>
      <p:ext uri="{BB962C8B-B14F-4D97-AF65-F5344CB8AC3E}">
        <p14:creationId xmlns:p14="http://schemas.microsoft.com/office/powerpoint/2010/main" val="92116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00C7C-4DF5-4713-AF03-74CAC53E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57C8E-6CEA-47A7-8007-2A214985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969" y="1014075"/>
            <a:ext cx="5992061" cy="4829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745F7-9527-4954-A752-CEE3413E24FD}"/>
              </a:ext>
            </a:extLst>
          </p:cNvPr>
          <p:cNvSpPr txBox="1"/>
          <p:nvPr/>
        </p:nvSpPr>
        <p:spPr>
          <a:xfrm>
            <a:off x="3210339" y="198782"/>
            <a:ext cx="553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Reminder: An Optical Link is Very Much a System Concept</a:t>
            </a:r>
          </a:p>
        </p:txBody>
      </p:sp>
    </p:spTree>
    <p:extLst>
      <p:ext uri="{BB962C8B-B14F-4D97-AF65-F5344CB8AC3E}">
        <p14:creationId xmlns:p14="http://schemas.microsoft.com/office/powerpoint/2010/main" val="245189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AE664-92DF-49CB-B794-F64FB334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D3840-47CD-44F5-8748-4CFA5FD5D690}"/>
              </a:ext>
            </a:extLst>
          </p:cNvPr>
          <p:cNvSpPr txBox="1"/>
          <p:nvPr/>
        </p:nvSpPr>
        <p:spPr>
          <a:xfrm>
            <a:off x="4065105" y="248478"/>
            <a:ext cx="357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Optical Data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D5866-C12F-468B-BEDA-754CCDD68248}"/>
              </a:ext>
            </a:extLst>
          </p:cNvPr>
          <p:cNvSpPr txBox="1"/>
          <p:nvPr/>
        </p:nvSpPr>
        <p:spPr>
          <a:xfrm>
            <a:off x="569844" y="569843"/>
            <a:ext cx="10243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Yesterday, we heard from </a:t>
            </a:r>
            <a:r>
              <a:rPr lang="en-US" dirty="0" err="1"/>
              <a:t>DarkSide</a:t>
            </a:r>
            <a:r>
              <a:rPr lang="en-US" dirty="0"/>
              <a:t> on their plans to pursue an analog solution</a:t>
            </a:r>
          </a:p>
          <a:p>
            <a:endParaRPr lang="en-US" dirty="0"/>
          </a:p>
          <a:p>
            <a:r>
              <a:rPr lang="en-US" dirty="0"/>
              <a:t>The approach is founded on the desire to preserve the signal to noise ratio of the measured signals.</a:t>
            </a:r>
          </a:p>
          <a:p>
            <a:endParaRPr lang="en-US" dirty="0"/>
          </a:p>
          <a:p>
            <a:r>
              <a:rPr lang="en-US" dirty="0"/>
              <a:t>The link uses:</a:t>
            </a:r>
          </a:p>
          <a:p>
            <a:endParaRPr lang="en-US" dirty="0"/>
          </a:p>
          <a:p>
            <a:r>
              <a:rPr lang="en-US" dirty="0"/>
              <a:t>	1. 1310 nm LED (wavelength is not a source of noise in </a:t>
            </a:r>
            <a:r>
              <a:rPr lang="en-US" dirty="0" err="1"/>
              <a:t>LiAr</a:t>
            </a:r>
            <a:r>
              <a:rPr lang="en-US" dirty="0"/>
              <a:t>)</a:t>
            </a:r>
          </a:p>
          <a:p>
            <a:r>
              <a:rPr lang="en-US" dirty="0"/>
              <a:t>	2. 200 micron core diameter optical fiber (the numerical </a:t>
            </a:r>
            <a:r>
              <a:rPr lang="en-US" dirty="0" err="1"/>
              <a:t>aperature</a:t>
            </a:r>
            <a:r>
              <a:rPr lang="en-US" dirty="0"/>
              <a:t> in </a:t>
            </a:r>
            <a:r>
              <a:rPr lang="en-US" dirty="0" err="1"/>
              <a:t>LiAr</a:t>
            </a:r>
            <a:r>
              <a:rPr lang="en-US" dirty="0"/>
              <a:t> could be an issue for 9</a:t>
            </a:r>
          </a:p>
          <a:p>
            <a:r>
              <a:rPr lang="en-US" dirty="0"/>
              <a:t>	     micron core single mode fibers)</a:t>
            </a:r>
          </a:p>
          <a:p>
            <a:r>
              <a:rPr lang="en-US" dirty="0"/>
              <a:t>	3. Photodiode and Transimpedance Amplifier on the outside</a:t>
            </a:r>
          </a:p>
          <a:p>
            <a:endParaRPr lang="en-US" dirty="0"/>
          </a:p>
          <a:p>
            <a:r>
              <a:rPr lang="en-US" dirty="0"/>
              <a:t>We are looking into components that might be useful for similar testing here at FNAL: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9DF30-6BD6-44A2-A43A-BA172993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436" y="4077209"/>
            <a:ext cx="6068895" cy="24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50E83-0FB9-4A7C-AEE0-3DBA6C61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D34DD-B4DE-412D-A6FA-BD6642F80280}"/>
              </a:ext>
            </a:extLst>
          </p:cNvPr>
          <p:cNvSpPr/>
          <p:nvPr/>
        </p:nvSpPr>
        <p:spPr>
          <a:xfrm>
            <a:off x="4322310" y="136700"/>
            <a:ext cx="2647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Some Evolving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3637F-037D-458F-B8A4-504F74D114EE}"/>
              </a:ext>
            </a:extLst>
          </p:cNvPr>
          <p:cNvSpPr txBox="1"/>
          <p:nvPr/>
        </p:nvSpPr>
        <p:spPr>
          <a:xfrm>
            <a:off x="964096" y="1470991"/>
            <a:ext cx="91971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Modulated Laser Diode systems are reaching the limits of performance</a:t>
            </a:r>
          </a:p>
          <a:p>
            <a:endParaRPr lang="en-US" dirty="0"/>
          </a:p>
          <a:p>
            <a:r>
              <a:rPr lang="en-US" dirty="0"/>
              <a:t>Indirect Modulated devices are in use already (Lithium </a:t>
            </a:r>
            <a:r>
              <a:rPr lang="en-US" dirty="0" err="1"/>
              <a:t>Niobate</a:t>
            </a:r>
            <a:r>
              <a:rPr lang="en-US" dirty="0"/>
              <a:t> Mach-Zehnder Modulators)</a:t>
            </a:r>
          </a:p>
          <a:p>
            <a:endParaRPr lang="en-US" dirty="0"/>
          </a:p>
          <a:p>
            <a:r>
              <a:rPr lang="en-US" dirty="0"/>
              <a:t>Newer devices are being investigated to combine the high-speed, low-power promise of indirect</a:t>
            </a:r>
          </a:p>
          <a:p>
            <a:r>
              <a:rPr lang="en-US" dirty="0"/>
              <a:t> modulation with Wavelength Division Multiplexing (WDM) for compact high throughput links</a:t>
            </a:r>
          </a:p>
          <a:p>
            <a:r>
              <a:rPr lang="en-US" dirty="0"/>
              <a:t> with enhanced utilization of fiber resources. These developments are part of the emerging</a:t>
            </a:r>
          </a:p>
          <a:p>
            <a:r>
              <a:rPr lang="en-US" dirty="0"/>
              <a:t> technology known as Silicon Photonics.</a:t>
            </a:r>
          </a:p>
        </p:txBody>
      </p:sp>
    </p:spTree>
    <p:extLst>
      <p:ext uri="{BB962C8B-B14F-4D97-AF65-F5344CB8AC3E}">
        <p14:creationId xmlns:p14="http://schemas.microsoft.com/office/powerpoint/2010/main" val="252090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2E644-1987-4267-858A-2630A387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2FEB24-8DF6-4289-8055-BFE4BDFB0AFC}"/>
              </a:ext>
            </a:extLst>
          </p:cNvPr>
          <p:cNvSpPr/>
          <p:nvPr/>
        </p:nvSpPr>
        <p:spPr>
          <a:xfrm>
            <a:off x="4299867" y="136700"/>
            <a:ext cx="3661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Some Evolving Technology – Example</a:t>
            </a:r>
          </a:p>
          <a:p>
            <a:pPr algn="ctr"/>
            <a:r>
              <a:rPr lang="en-US" dirty="0"/>
              <a:t>Ring Resonator Modulators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7F765-F455-4928-B987-CB6CAEFE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74" y="737812"/>
            <a:ext cx="7182852" cy="5382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70CF4-A1D4-4B58-812A-E1B7B636E01F}"/>
              </a:ext>
            </a:extLst>
          </p:cNvPr>
          <p:cNvSpPr txBox="1"/>
          <p:nvPr/>
        </p:nvSpPr>
        <p:spPr>
          <a:xfrm>
            <a:off x="168966" y="3916018"/>
            <a:ext cx="23021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 lasers on the </a:t>
            </a:r>
          </a:p>
          <a:p>
            <a:r>
              <a:rPr lang="en-US" dirty="0">
                <a:solidFill>
                  <a:srgbClr val="0000FF"/>
                </a:solidFill>
              </a:rPr>
              <a:t> front end (low power)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Not without issues:</a:t>
            </a:r>
          </a:p>
          <a:p>
            <a:r>
              <a:rPr lang="en-US" dirty="0">
                <a:solidFill>
                  <a:srgbClr val="0000FF"/>
                </a:solidFill>
              </a:rPr>
              <a:t>1. Thermal </a:t>
            </a:r>
          </a:p>
          <a:p>
            <a:r>
              <a:rPr lang="en-US" dirty="0">
                <a:solidFill>
                  <a:srgbClr val="0000FF"/>
                </a:solidFill>
              </a:rPr>
              <a:t>     dependence</a:t>
            </a:r>
          </a:p>
          <a:p>
            <a:r>
              <a:rPr lang="en-US" dirty="0">
                <a:solidFill>
                  <a:srgbClr val="0000FF"/>
                </a:solidFill>
              </a:rPr>
              <a:t>2. Polarization </a:t>
            </a:r>
          </a:p>
          <a:p>
            <a:r>
              <a:rPr lang="en-US" dirty="0">
                <a:solidFill>
                  <a:srgbClr val="0000FF"/>
                </a:solidFill>
              </a:rPr>
              <a:t>     sensitivity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B068-8B17-455A-BEA2-9D76150552C5}"/>
              </a:ext>
            </a:extLst>
          </p:cNvPr>
          <p:cNvSpPr txBox="1"/>
          <p:nvPr/>
        </p:nvSpPr>
        <p:spPr>
          <a:xfrm>
            <a:off x="5976730" y="3899454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Multiple wavelengths</a:t>
            </a:r>
          </a:p>
          <a:p>
            <a:r>
              <a:rPr lang="en-US" sz="1000" dirty="0">
                <a:solidFill>
                  <a:srgbClr val="0000FF"/>
                </a:solidFill>
              </a:rPr>
              <a:t> 1 fiber (CW)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B5FEB-F725-4755-9BEF-BBEDABF8753C}"/>
              </a:ext>
            </a:extLst>
          </p:cNvPr>
          <p:cNvSpPr txBox="1"/>
          <p:nvPr/>
        </p:nvSpPr>
        <p:spPr>
          <a:xfrm>
            <a:off x="9889831" y="2100471"/>
            <a:ext cx="22581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This approach has </a:t>
            </a:r>
          </a:p>
          <a:p>
            <a:r>
              <a:rPr lang="en-US" dirty="0">
                <a:solidFill>
                  <a:srgbClr val="0000FF"/>
                </a:solidFill>
              </a:rPr>
              <a:t> attracted interest</a:t>
            </a:r>
          </a:p>
          <a:p>
            <a:r>
              <a:rPr lang="en-US" dirty="0">
                <a:solidFill>
                  <a:srgbClr val="0000FF"/>
                </a:solidFill>
              </a:rPr>
              <a:t> from members of the</a:t>
            </a:r>
          </a:p>
          <a:p>
            <a:r>
              <a:rPr lang="en-US" dirty="0">
                <a:solidFill>
                  <a:srgbClr val="0000FF"/>
                </a:solidFill>
              </a:rPr>
              <a:t> community operating</a:t>
            </a:r>
          </a:p>
          <a:p>
            <a:r>
              <a:rPr lang="en-US" dirty="0">
                <a:solidFill>
                  <a:srgbClr val="0000FF"/>
                </a:solidFill>
              </a:rPr>
              <a:t> in cryogenic environ-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ments</a:t>
            </a:r>
            <a:r>
              <a:rPr lang="en-US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165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58F26-0DFE-488F-B32B-B2AE5340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B3611-4217-42F8-80EB-4F46FE1F2F76}"/>
              </a:ext>
            </a:extLst>
          </p:cNvPr>
          <p:cNvSpPr txBox="1"/>
          <p:nvPr/>
        </p:nvSpPr>
        <p:spPr>
          <a:xfrm>
            <a:off x="1580322" y="1113183"/>
            <a:ext cx="968605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Project: To investigate the feasibility of implementing 10 Gbps optical links at </a:t>
            </a:r>
            <a:r>
              <a:rPr lang="en-US" dirty="0" err="1"/>
              <a:t>LiAr</a:t>
            </a:r>
            <a:r>
              <a:rPr lang="en-US" dirty="0"/>
              <a:t> Temperatures</a:t>
            </a:r>
          </a:p>
          <a:p>
            <a:endParaRPr lang="en-US" dirty="0"/>
          </a:p>
          <a:p>
            <a:r>
              <a:rPr lang="en-US" dirty="0"/>
              <a:t>Approach: Perform testing of COTS components at </a:t>
            </a:r>
            <a:r>
              <a:rPr lang="en-US" dirty="0" err="1"/>
              <a:t>LiN</a:t>
            </a:r>
            <a:r>
              <a:rPr lang="en-US" dirty="0"/>
              <a:t> temperatures to start.</a:t>
            </a:r>
          </a:p>
          <a:p>
            <a:r>
              <a:rPr lang="en-US" dirty="0"/>
              <a:t>	  Following earlier work by Southern Methodist University, we are beginning with</a:t>
            </a:r>
          </a:p>
          <a:p>
            <a:r>
              <a:rPr lang="en-US" dirty="0"/>
              <a:t>	  edge-emitting lasers (EELs) (which showed more promise in the tests carried out</a:t>
            </a:r>
          </a:p>
          <a:p>
            <a:r>
              <a:rPr lang="en-US" dirty="0"/>
              <a:t>	  about 10 years ago)</a:t>
            </a:r>
          </a:p>
          <a:p>
            <a:endParaRPr lang="en-US" dirty="0"/>
          </a:p>
          <a:p>
            <a:r>
              <a:rPr lang="en-US" dirty="0"/>
              <a:t>	  SMU is performing tests of VCSELs to see if recent devices perform better than did</a:t>
            </a:r>
          </a:p>
          <a:p>
            <a:r>
              <a:rPr lang="en-US" dirty="0"/>
              <a:t> 	  those tested 10 years ago.</a:t>
            </a:r>
          </a:p>
          <a:p>
            <a:endParaRPr lang="en-US" dirty="0"/>
          </a:p>
          <a:p>
            <a:r>
              <a:rPr lang="en-US" dirty="0"/>
              <a:t>Agenda: </a:t>
            </a:r>
          </a:p>
          <a:p>
            <a:r>
              <a:rPr lang="en-US" dirty="0"/>
              <a:t>	1. Give an overview of the testing setup to be utilized</a:t>
            </a:r>
          </a:p>
          <a:p>
            <a:r>
              <a:rPr lang="en-US" dirty="0"/>
              <a:t>	2. Give some brief information on the kinds of information to be obtained from these tests</a:t>
            </a:r>
          </a:p>
          <a:p>
            <a:r>
              <a:rPr lang="en-US" dirty="0"/>
              <a:t>	3. Illustrate some of the technology that has been developed/evaluated over the years </a:t>
            </a:r>
          </a:p>
          <a:p>
            <a:r>
              <a:rPr lang="en-US" dirty="0"/>
              <a:t>	4. Outline some emerging technology that may be of interest (optical modulators)</a:t>
            </a:r>
          </a:p>
          <a:p>
            <a:endParaRPr lang="en-US" dirty="0"/>
          </a:p>
          <a:p>
            <a:r>
              <a:rPr lang="en-US" dirty="0"/>
              <a:t>Safety Approvals for Testing at Feynman Computing Center are being pursued (D. Christian, A. Prosser)</a:t>
            </a:r>
          </a:p>
        </p:txBody>
      </p:sp>
    </p:spTree>
    <p:extLst>
      <p:ext uri="{BB962C8B-B14F-4D97-AF65-F5344CB8AC3E}">
        <p14:creationId xmlns:p14="http://schemas.microsoft.com/office/powerpoint/2010/main" val="31213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1DC696A-D1A9-404E-8E7A-53C37DD93DDA}"/>
              </a:ext>
            </a:extLst>
          </p:cNvPr>
          <p:cNvSpPr/>
          <p:nvPr/>
        </p:nvSpPr>
        <p:spPr>
          <a:xfrm>
            <a:off x="6454588" y="2366682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07C45C-24CB-415A-99CB-7AC294712597}"/>
              </a:ext>
            </a:extLst>
          </p:cNvPr>
          <p:cNvSpPr/>
          <p:nvPr/>
        </p:nvSpPr>
        <p:spPr>
          <a:xfrm>
            <a:off x="1882588" y="2348753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6788-53F2-4A20-ADFA-9F0A476F3FF4}"/>
              </a:ext>
            </a:extLst>
          </p:cNvPr>
          <p:cNvSpPr/>
          <p:nvPr/>
        </p:nvSpPr>
        <p:spPr>
          <a:xfrm>
            <a:off x="5853953" y="1237129"/>
            <a:ext cx="2850777" cy="4428565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09EBB-84FA-4588-913F-6CE93F0F94F2}"/>
              </a:ext>
            </a:extLst>
          </p:cNvPr>
          <p:cNvSpPr/>
          <p:nvPr/>
        </p:nvSpPr>
        <p:spPr>
          <a:xfrm>
            <a:off x="6822141" y="2716306"/>
            <a:ext cx="797859" cy="157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0F5D-36E9-41DA-BC15-C5B5629DE9EA}"/>
              </a:ext>
            </a:extLst>
          </p:cNvPr>
          <p:cNvSpPr txBox="1"/>
          <p:nvPr/>
        </p:nvSpPr>
        <p:spPr>
          <a:xfrm>
            <a:off x="68221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24AF6-CA5B-4084-87C1-19029C1FCF2D}"/>
              </a:ext>
            </a:extLst>
          </p:cNvPr>
          <p:cNvSpPr txBox="1"/>
          <p:nvPr/>
        </p:nvSpPr>
        <p:spPr>
          <a:xfrm>
            <a:off x="69745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746D1-A45C-4EE8-9475-BACEC3F8903F}"/>
              </a:ext>
            </a:extLst>
          </p:cNvPr>
          <p:cNvSpPr txBox="1"/>
          <p:nvPr/>
        </p:nvSpPr>
        <p:spPr>
          <a:xfrm>
            <a:off x="73779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4A479-02FF-4D1A-A18D-E3AAEABD0B3F}"/>
              </a:ext>
            </a:extLst>
          </p:cNvPr>
          <p:cNvSpPr txBox="1"/>
          <p:nvPr/>
        </p:nvSpPr>
        <p:spPr>
          <a:xfrm>
            <a:off x="75303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52D7C-407D-400C-A409-9C325B81CA26}"/>
              </a:ext>
            </a:extLst>
          </p:cNvPr>
          <p:cNvSpPr/>
          <p:nvPr/>
        </p:nvSpPr>
        <p:spPr>
          <a:xfrm>
            <a:off x="6938682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34B125-4760-4A0C-BA66-E673A4F3FE92}"/>
              </a:ext>
            </a:extLst>
          </p:cNvPr>
          <p:cNvCxnSpPr>
            <a:cxnSpLocks/>
          </p:cNvCxnSpPr>
          <p:nvPr/>
        </p:nvCxnSpPr>
        <p:spPr>
          <a:xfrm>
            <a:off x="7019364" y="4455459"/>
            <a:ext cx="0" cy="762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D77ADB-A7E7-4A2D-8E78-09252D1EB7E2}"/>
              </a:ext>
            </a:extLst>
          </p:cNvPr>
          <p:cNvCxnSpPr>
            <a:cxnSpLocks/>
          </p:cNvCxnSpPr>
          <p:nvPr/>
        </p:nvCxnSpPr>
        <p:spPr>
          <a:xfrm>
            <a:off x="6884893" y="4464424"/>
            <a:ext cx="0" cy="62752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4D53283-D978-4076-9267-F4571E921AB8}"/>
              </a:ext>
            </a:extLst>
          </p:cNvPr>
          <p:cNvSpPr/>
          <p:nvPr/>
        </p:nvSpPr>
        <p:spPr>
          <a:xfrm>
            <a:off x="7333129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27F368-B51A-4298-8C4C-7C985B26CD9E}"/>
              </a:ext>
            </a:extLst>
          </p:cNvPr>
          <p:cNvGrpSpPr/>
          <p:nvPr/>
        </p:nvGrpSpPr>
        <p:grpSpPr>
          <a:xfrm>
            <a:off x="2223246" y="2554942"/>
            <a:ext cx="815788" cy="1918447"/>
            <a:chOff x="10363199" y="1120589"/>
            <a:chExt cx="815788" cy="19184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77A325-4BBB-4CE7-880E-77A4782A5B97}"/>
                </a:ext>
              </a:extLst>
            </p:cNvPr>
            <p:cNvSpPr/>
            <p:nvPr/>
          </p:nvSpPr>
          <p:spPr>
            <a:xfrm>
              <a:off x="10363199" y="1299883"/>
              <a:ext cx="797859" cy="1577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AEFECE-80EE-4B0F-9D15-293E0C34FA98}"/>
                </a:ext>
              </a:extLst>
            </p:cNvPr>
            <p:cNvSpPr txBox="1"/>
            <p:nvPr/>
          </p:nvSpPr>
          <p:spPr>
            <a:xfrm>
              <a:off x="103632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ED01E-6FA2-4B15-9317-46835DE076ED}"/>
                </a:ext>
              </a:extLst>
            </p:cNvPr>
            <p:cNvSpPr txBox="1"/>
            <p:nvPr/>
          </p:nvSpPr>
          <p:spPr>
            <a:xfrm>
              <a:off x="105156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97D4A9-5767-458F-B8F2-41865176B6B9}"/>
                </a:ext>
              </a:extLst>
            </p:cNvPr>
            <p:cNvSpPr txBox="1"/>
            <p:nvPr/>
          </p:nvSpPr>
          <p:spPr>
            <a:xfrm>
              <a:off x="109190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510A8C-7692-4C27-93FB-E027D7AA5977}"/>
                </a:ext>
              </a:extLst>
            </p:cNvPr>
            <p:cNvSpPr txBox="1"/>
            <p:nvPr/>
          </p:nvSpPr>
          <p:spPr>
            <a:xfrm>
              <a:off x="110714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4FD272-7349-464A-800B-0AF79CF95F94}"/>
                </a:ext>
              </a:extLst>
            </p:cNvPr>
            <p:cNvSpPr/>
            <p:nvPr/>
          </p:nvSpPr>
          <p:spPr>
            <a:xfrm>
              <a:off x="10479740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BA3A78-B056-4422-AFE7-D00315D01587}"/>
                </a:ext>
              </a:extLst>
            </p:cNvPr>
            <p:cNvSpPr/>
            <p:nvPr/>
          </p:nvSpPr>
          <p:spPr>
            <a:xfrm>
              <a:off x="10874187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FE6F73-82F4-4425-A5B6-4A01F6FD6F80}"/>
              </a:ext>
            </a:extLst>
          </p:cNvPr>
          <p:cNvCxnSpPr>
            <a:cxnSpLocks/>
          </p:cNvCxnSpPr>
          <p:nvPr/>
        </p:nvCxnSpPr>
        <p:spPr>
          <a:xfrm flipV="1">
            <a:off x="7019365" y="546847"/>
            <a:ext cx="0" cy="201706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5CB648-99BA-4366-8F47-144AE7F9C646}"/>
              </a:ext>
            </a:extLst>
          </p:cNvPr>
          <p:cNvCxnSpPr>
            <a:cxnSpLocks/>
          </p:cNvCxnSpPr>
          <p:nvPr/>
        </p:nvCxnSpPr>
        <p:spPr>
          <a:xfrm flipV="1">
            <a:off x="2420471" y="537882"/>
            <a:ext cx="0" cy="201706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D93AB1-CB78-4E7E-BBBD-CA4E186FC5F1}"/>
              </a:ext>
            </a:extLst>
          </p:cNvPr>
          <p:cNvCxnSpPr>
            <a:cxnSpLocks/>
          </p:cNvCxnSpPr>
          <p:nvPr/>
        </p:nvCxnSpPr>
        <p:spPr>
          <a:xfrm>
            <a:off x="2420470" y="537883"/>
            <a:ext cx="458993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051E3CA-B4B0-4919-84BC-6941FF12A5F2}"/>
              </a:ext>
            </a:extLst>
          </p:cNvPr>
          <p:cNvSpPr/>
          <p:nvPr/>
        </p:nvSpPr>
        <p:spPr>
          <a:xfrm>
            <a:off x="797859" y="5100918"/>
            <a:ext cx="3827929" cy="15150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E97381-786D-4497-BAA4-1581C23AC7D6}"/>
              </a:ext>
            </a:extLst>
          </p:cNvPr>
          <p:cNvCxnSpPr/>
          <p:nvPr/>
        </p:nvCxnSpPr>
        <p:spPr>
          <a:xfrm>
            <a:off x="2286000" y="4482352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4D9B47-A9F9-41B8-B28A-B21F496C20CA}"/>
              </a:ext>
            </a:extLst>
          </p:cNvPr>
          <p:cNvCxnSpPr>
            <a:cxnSpLocks/>
          </p:cNvCxnSpPr>
          <p:nvPr/>
        </p:nvCxnSpPr>
        <p:spPr>
          <a:xfrm>
            <a:off x="2438399" y="4473389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4C5A8D-8BC2-42BD-8A4C-821E28B30377}"/>
              </a:ext>
            </a:extLst>
          </p:cNvPr>
          <p:cNvCxnSpPr/>
          <p:nvPr/>
        </p:nvCxnSpPr>
        <p:spPr>
          <a:xfrm>
            <a:off x="4096870" y="4724400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7E98A0F-48B9-4348-A667-5D1A7C50D564}"/>
              </a:ext>
            </a:extLst>
          </p:cNvPr>
          <p:cNvCxnSpPr>
            <a:cxnSpLocks/>
          </p:cNvCxnSpPr>
          <p:nvPr/>
        </p:nvCxnSpPr>
        <p:spPr>
          <a:xfrm>
            <a:off x="4105834" y="4724401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C51A2BA-9AD8-41F6-81C3-50E78B3ABAAE}"/>
              </a:ext>
            </a:extLst>
          </p:cNvPr>
          <p:cNvCxnSpPr>
            <a:cxnSpLocks/>
          </p:cNvCxnSpPr>
          <p:nvPr/>
        </p:nvCxnSpPr>
        <p:spPr>
          <a:xfrm>
            <a:off x="3962400" y="4634753"/>
            <a:ext cx="139849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23040B-AB7F-4C32-996D-90F71755D0DD}"/>
              </a:ext>
            </a:extLst>
          </p:cNvPr>
          <p:cNvCxnSpPr>
            <a:cxnSpLocks/>
          </p:cNvCxnSpPr>
          <p:nvPr/>
        </p:nvCxnSpPr>
        <p:spPr>
          <a:xfrm>
            <a:off x="3962400" y="4634753"/>
            <a:ext cx="0" cy="45719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57C5F9-B01B-47C1-BB11-5806C34F0489}"/>
              </a:ext>
            </a:extLst>
          </p:cNvPr>
          <p:cNvCxnSpPr/>
          <p:nvPr/>
        </p:nvCxnSpPr>
        <p:spPr>
          <a:xfrm flipH="1">
            <a:off x="1156446" y="4724400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4A7F64-06F0-4E21-AC24-D74DB82D16BC}"/>
              </a:ext>
            </a:extLst>
          </p:cNvPr>
          <p:cNvCxnSpPr>
            <a:cxnSpLocks/>
          </p:cNvCxnSpPr>
          <p:nvPr/>
        </p:nvCxnSpPr>
        <p:spPr>
          <a:xfrm flipH="1">
            <a:off x="1165412" y="4724401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0965CB-FC27-43C0-82DD-7DB5D28F31F9}"/>
              </a:ext>
            </a:extLst>
          </p:cNvPr>
          <p:cNvCxnSpPr/>
          <p:nvPr/>
        </p:nvCxnSpPr>
        <p:spPr>
          <a:xfrm flipH="1">
            <a:off x="1308846" y="4831977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4A85D7-421F-45BC-82AB-0AAD8B66BE7F}"/>
              </a:ext>
            </a:extLst>
          </p:cNvPr>
          <p:cNvCxnSpPr/>
          <p:nvPr/>
        </p:nvCxnSpPr>
        <p:spPr>
          <a:xfrm flipH="1">
            <a:off x="1308846" y="4831975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F2739-2DF4-4B4B-B4DE-9BF75788299D}"/>
              </a:ext>
            </a:extLst>
          </p:cNvPr>
          <p:cNvSpPr txBox="1"/>
          <p:nvPr/>
        </p:nvSpPr>
        <p:spPr>
          <a:xfrm>
            <a:off x="7799295" y="1246094"/>
            <a:ext cx="9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Cold </a:t>
            </a:r>
          </a:p>
          <a:p>
            <a:r>
              <a:rPr lang="en-US" dirty="0">
                <a:solidFill>
                  <a:srgbClr val="0000FF"/>
                </a:solidFill>
              </a:rPr>
              <a:t>Volume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945C0D-FF0D-4A74-8EF8-C16A80D9144B}"/>
              </a:ext>
            </a:extLst>
          </p:cNvPr>
          <p:cNvSpPr txBox="1"/>
          <p:nvPr/>
        </p:nvSpPr>
        <p:spPr>
          <a:xfrm>
            <a:off x="7162800" y="179294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Mode</a:t>
            </a:r>
          </a:p>
          <a:p>
            <a:r>
              <a:rPr lang="en-US" dirty="0"/>
              <a:t>    Optical</a:t>
            </a:r>
          </a:p>
          <a:p>
            <a:r>
              <a:rPr lang="en-US" dirty="0"/>
              <a:t>    Fibers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08F6A3-3444-434E-A891-8EE142489F5D}"/>
              </a:ext>
            </a:extLst>
          </p:cNvPr>
          <p:cNvSpPr txBox="1"/>
          <p:nvPr/>
        </p:nvSpPr>
        <p:spPr>
          <a:xfrm rot="5400000">
            <a:off x="6929717" y="3316940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0BF3B0-7933-429A-946F-3F8D2B1456CE}"/>
              </a:ext>
            </a:extLst>
          </p:cNvPr>
          <p:cNvSpPr txBox="1"/>
          <p:nvPr/>
        </p:nvSpPr>
        <p:spPr>
          <a:xfrm>
            <a:off x="5898776" y="4473389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181C31-BC2B-4E3C-82CC-2E1533E1D28B}"/>
              </a:ext>
            </a:extLst>
          </p:cNvPr>
          <p:cNvCxnSpPr>
            <a:cxnSpLocks/>
          </p:cNvCxnSpPr>
          <p:nvPr/>
        </p:nvCxnSpPr>
        <p:spPr>
          <a:xfrm flipV="1">
            <a:off x="6364941" y="4428565"/>
            <a:ext cx="412377" cy="259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32C073A-8E2E-4007-A8D4-78BFCB5694F1}"/>
              </a:ext>
            </a:extLst>
          </p:cNvPr>
          <p:cNvSpPr txBox="1"/>
          <p:nvPr/>
        </p:nvSpPr>
        <p:spPr>
          <a:xfrm>
            <a:off x="2393577" y="4634753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F81103-76AE-4011-BF50-3A7DBB65E269}"/>
              </a:ext>
            </a:extLst>
          </p:cNvPr>
          <p:cNvSpPr txBox="1"/>
          <p:nvPr/>
        </p:nvSpPr>
        <p:spPr>
          <a:xfrm>
            <a:off x="824752" y="4186518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7B90DCA-FD4F-4B46-9EED-99AC6C2AAF2B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703294" y="4392707"/>
            <a:ext cx="519953" cy="134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EAE9AB9-7DF6-499D-AB3F-E452DFAB98D2}"/>
              </a:ext>
            </a:extLst>
          </p:cNvPr>
          <p:cNvSpPr txBox="1"/>
          <p:nvPr/>
        </p:nvSpPr>
        <p:spPr>
          <a:xfrm rot="5400000">
            <a:off x="1201269" y="3343835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4668E49-2A2F-4A60-A8BF-B37C54AB8D9B}"/>
              </a:ext>
            </a:extLst>
          </p:cNvPr>
          <p:cNvCxnSpPr/>
          <p:nvPr/>
        </p:nvCxnSpPr>
        <p:spPr>
          <a:xfrm>
            <a:off x="4338917" y="3325906"/>
            <a:ext cx="84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8C441E7-10CD-4FE5-9A36-E6E9CD4FF2BA}"/>
              </a:ext>
            </a:extLst>
          </p:cNvPr>
          <p:cNvCxnSpPr/>
          <p:nvPr/>
        </p:nvCxnSpPr>
        <p:spPr>
          <a:xfrm>
            <a:off x="4554071" y="3550023"/>
            <a:ext cx="3675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A9995A4-BB42-464A-85A1-CDF4113B9CBB}"/>
              </a:ext>
            </a:extLst>
          </p:cNvPr>
          <p:cNvCxnSpPr>
            <a:cxnSpLocks/>
          </p:cNvCxnSpPr>
          <p:nvPr/>
        </p:nvCxnSpPr>
        <p:spPr>
          <a:xfrm>
            <a:off x="3209365" y="3083859"/>
            <a:ext cx="2142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9959C75-C410-4028-B865-1BDA33DF54C7}"/>
              </a:ext>
            </a:extLst>
          </p:cNvPr>
          <p:cNvCxnSpPr/>
          <p:nvPr/>
        </p:nvCxnSpPr>
        <p:spPr>
          <a:xfrm>
            <a:off x="4742329" y="3092824"/>
            <a:ext cx="0" cy="251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34188FD-521D-4841-9AC1-0A53E12068C9}"/>
              </a:ext>
            </a:extLst>
          </p:cNvPr>
          <p:cNvCxnSpPr>
            <a:cxnSpLocks/>
          </p:cNvCxnSpPr>
          <p:nvPr/>
        </p:nvCxnSpPr>
        <p:spPr>
          <a:xfrm>
            <a:off x="3227294" y="3827929"/>
            <a:ext cx="2339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37EF9B-DE61-4728-97FF-9B7FD42B2A3D}"/>
              </a:ext>
            </a:extLst>
          </p:cNvPr>
          <p:cNvCxnSpPr/>
          <p:nvPr/>
        </p:nvCxnSpPr>
        <p:spPr>
          <a:xfrm>
            <a:off x="4733364" y="3585883"/>
            <a:ext cx="0" cy="2510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22E3D72-C99D-4198-A6F5-60C7E3C4A2BE}"/>
              </a:ext>
            </a:extLst>
          </p:cNvPr>
          <p:cNvSpPr txBox="1"/>
          <p:nvPr/>
        </p:nvSpPr>
        <p:spPr>
          <a:xfrm>
            <a:off x="2796987" y="2312895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63EB80-7EC5-4D9C-A4C2-483FE9CF2E2A}"/>
              </a:ext>
            </a:extLst>
          </p:cNvPr>
          <p:cNvSpPr txBox="1"/>
          <p:nvPr/>
        </p:nvSpPr>
        <p:spPr>
          <a:xfrm>
            <a:off x="2106704" y="2321859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A3A2C7-0F8F-4DD9-AB0A-6B8B0958F474}"/>
              </a:ext>
            </a:extLst>
          </p:cNvPr>
          <p:cNvSpPr txBox="1"/>
          <p:nvPr/>
        </p:nvSpPr>
        <p:spPr>
          <a:xfrm>
            <a:off x="6678705" y="235771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B4633B-A490-4924-95BE-DF5F59BF3400}"/>
              </a:ext>
            </a:extLst>
          </p:cNvPr>
          <p:cNvSpPr txBox="1"/>
          <p:nvPr/>
        </p:nvSpPr>
        <p:spPr>
          <a:xfrm>
            <a:off x="7431740" y="23487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CD8EF2-494D-4B49-BA7C-D923F92F794B}"/>
              </a:ext>
            </a:extLst>
          </p:cNvPr>
          <p:cNvSpPr txBox="1"/>
          <p:nvPr/>
        </p:nvSpPr>
        <p:spPr>
          <a:xfrm>
            <a:off x="7010399" y="435684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E9805CC-B174-4763-AC1B-CF65944E5587}"/>
              </a:ext>
            </a:extLst>
          </p:cNvPr>
          <p:cNvSpPr txBox="1"/>
          <p:nvPr/>
        </p:nvSpPr>
        <p:spPr>
          <a:xfrm>
            <a:off x="7566210" y="43299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B1F077-569C-4EED-BAB0-A4D403D6DEA4}"/>
              </a:ext>
            </a:extLst>
          </p:cNvPr>
          <p:cNvSpPr txBox="1"/>
          <p:nvPr/>
        </p:nvSpPr>
        <p:spPr>
          <a:xfrm>
            <a:off x="2429434" y="4338917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54229B-EF12-4744-B4B9-E279C49AFBC7}"/>
              </a:ext>
            </a:extLst>
          </p:cNvPr>
          <p:cNvSpPr txBox="1"/>
          <p:nvPr/>
        </p:nvSpPr>
        <p:spPr>
          <a:xfrm>
            <a:off x="2985245" y="4312023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BD3164-3AFD-48E3-9601-28B31EAAF3AA}"/>
              </a:ext>
            </a:extLst>
          </p:cNvPr>
          <p:cNvSpPr txBox="1"/>
          <p:nvPr/>
        </p:nvSpPr>
        <p:spPr>
          <a:xfrm>
            <a:off x="1048869" y="5172635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19BEAA-F747-4F8E-91C3-000D4F83D954}"/>
              </a:ext>
            </a:extLst>
          </p:cNvPr>
          <p:cNvSpPr txBox="1"/>
          <p:nvPr/>
        </p:nvSpPr>
        <p:spPr>
          <a:xfrm>
            <a:off x="995082" y="502023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127751-89FD-4E1C-B4CE-DFE96FAD69D9}"/>
              </a:ext>
            </a:extLst>
          </p:cNvPr>
          <p:cNvSpPr txBox="1"/>
          <p:nvPr/>
        </p:nvSpPr>
        <p:spPr>
          <a:xfrm>
            <a:off x="1192306" y="5020235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736AC6B-0283-478C-952A-142B1E4010ED}"/>
              </a:ext>
            </a:extLst>
          </p:cNvPr>
          <p:cNvCxnSpPr/>
          <p:nvPr/>
        </p:nvCxnSpPr>
        <p:spPr>
          <a:xfrm>
            <a:off x="4473388" y="412376"/>
            <a:ext cx="1030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22F784AA-4310-42EC-8A87-4150BBC0A5C8}"/>
              </a:ext>
            </a:extLst>
          </p:cNvPr>
          <p:cNvSpPr txBox="1"/>
          <p:nvPr/>
        </p:nvSpPr>
        <p:spPr>
          <a:xfrm>
            <a:off x="4294093" y="197224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l </a:t>
            </a:r>
            <a:r>
              <a:rPr lang="en-US" sz="1200" dirty="0"/>
              <a:t>= 1310 nm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FA48F51-C13E-4AAE-AB57-5C2928694FCC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BC44560-5AD5-42B7-84F8-EE545CCE2624}"/>
              </a:ext>
            </a:extLst>
          </p:cNvPr>
          <p:cNvSpPr txBox="1"/>
          <p:nvPr/>
        </p:nvSpPr>
        <p:spPr>
          <a:xfrm>
            <a:off x="3774140" y="3334871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</a:t>
            </a:r>
            <a:r>
              <a:rPr lang="en-US" sz="1200" dirty="0"/>
              <a:t>3.3 V DC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4D284E6-8DD2-4436-8F6A-6CF8B98BFBE1}"/>
              </a:ext>
            </a:extLst>
          </p:cNvPr>
          <p:cNvCxnSpPr>
            <a:cxnSpLocks/>
          </p:cNvCxnSpPr>
          <p:nvPr/>
        </p:nvCxnSpPr>
        <p:spPr>
          <a:xfrm>
            <a:off x="5567082" y="977153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5E3F0D-1912-47D7-8EC1-C24FAA69A070}"/>
              </a:ext>
            </a:extLst>
          </p:cNvPr>
          <p:cNvCxnSpPr>
            <a:cxnSpLocks/>
          </p:cNvCxnSpPr>
          <p:nvPr/>
        </p:nvCxnSpPr>
        <p:spPr>
          <a:xfrm>
            <a:off x="5593977" y="986117"/>
            <a:ext cx="4392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6565F4-811A-4534-8B20-84D931906417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869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0F8611F-8416-4E0B-B9B0-29DCDCAE81E0}"/>
              </a:ext>
            </a:extLst>
          </p:cNvPr>
          <p:cNvCxnSpPr>
            <a:cxnSpLocks/>
          </p:cNvCxnSpPr>
          <p:nvPr/>
        </p:nvCxnSpPr>
        <p:spPr>
          <a:xfrm>
            <a:off x="6033247" y="1004047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7282453-4AD8-40EB-8AAB-481EB17FC29D}"/>
              </a:ext>
            </a:extLst>
          </p:cNvPr>
          <p:cNvCxnSpPr>
            <a:cxnSpLocks/>
          </p:cNvCxnSpPr>
          <p:nvPr/>
        </p:nvCxnSpPr>
        <p:spPr>
          <a:xfrm>
            <a:off x="6042212" y="3827928"/>
            <a:ext cx="56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3AD1BCF-C013-4B8E-982E-C29E5BD49611}"/>
              </a:ext>
            </a:extLst>
          </p:cNvPr>
          <p:cNvCxnSpPr>
            <a:cxnSpLocks/>
          </p:cNvCxnSpPr>
          <p:nvPr/>
        </p:nvCxnSpPr>
        <p:spPr>
          <a:xfrm>
            <a:off x="6221505" y="815789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1EBCAF1-A703-4CD6-AE08-3170846A1B5E}"/>
              </a:ext>
            </a:extLst>
          </p:cNvPr>
          <p:cNvCxnSpPr>
            <a:cxnSpLocks/>
          </p:cNvCxnSpPr>
          <p:nvPr/>
        </p:nvCxnSpPr>
        <p:spPr>
          <a:xfrm>
            <a:off x="6221506" y="3074895"/>
            <a:ext cx="367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4BD8B3AB-52DB-4DA0-AD19-5EE198D1293C}"/>
              </a:ext>
            </a:extLst>
          </p:cNvPr>
          <p:cNvSpPr/>
          <p:nvPr/>
        </p:nvSpPr>
        <p:spPr>
          <a:xfrm>
            <a:off x="3146612" y="3030070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0364D5B-D56E-494F-BCB0-41FB098D380E}"/>
              </a:ext>
            </a:extLst>
          </p:cNvPr>
          <p:cNvSpPr/>
          <p:nvPr/>
        </p:nvSpPr>
        <p:spPr>
          <a:xfrm>
            <a:off x="6589059" y="3021105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509CC40-A812-4C31-B1D0-782B5CB03174}"/>
              </a:ext>
            </a:extLst>
          </p:cNvPr>
          <p:cNvSpPr/>
          <p:nvPr/>
        </p:nvSpPr>
        <p:spPr>
          <a:xfrm>
            <a:off x="3155576" y="3774141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B0B422-8116-4B2C-8C2C-EA31F84AEE83}"/>
              </a:ext>
            </a:extLst>
          </p:cNvPr>
          <p:cNvSpPr/>
          <p:nvPr/>
        </p:nvSpPr>
        <p:spPr>
          <a:xfrm>
            <a:off x="6598023" y="3765176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7AF571-FFBA-431F-9561-D306BA8B6670}"/>
              </a:ext>
            </a:extLst>
          </p:cNvPr>
          <p:cNvSpPr txBox="1"/>
          <p:nvPr/>
        </p:nvSpPr>
        <p:spPr>
          <a:xfrm>
            <a:off x="4625787" y="5746376"/>
            <a:ext cx="143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BERTScope</a:t>
            </a:r>
            <a:endParaRPr lang="en-US" dirty="0"/>
          </a:p>
          <a:p>
            <a:r>
              <a:rPr lang="en-US" dirty="0"/>
              <a:t>Bit Error Rate</a:t>
            </a:r>
          </a:p>
          <a:p>
            <a:r>
              <a:rPr lang="en-US" dirty="0"/>
              <a:t>Tester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209FA65-9184-4B8F-83C7-446E31B4B9C2}"/>
              </a:ext>
            </a:extLst>
          </p:cNvPr>
          <p:cNvCxnSpPr>
            <a:cxnSpLocks/>
          </p:cNvCxnSpPr>
          <p:nvPr/>
        </p:nvCxnSpPr>
        <p:spPr>
          <a:xfrm>
            <a:off x="2617694" y="5163671"/>
            <a:ext cx="0" cy="140745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A681E2E4-CDA9-4C36-A9C8-90D06C8F735D}"/>
              </a:ext>
            </a:extLst>
          </p:cNvPr>
          <p:cNvSpPr txBox="1"/>
          <p:nvPr/>
        </p:nvSpPr>
        <p:spPr>
          <a:xfrm>
            <a:off x="3182474" y="5360895"/>
            <a:ext cx="114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</a:t>
            </a:r>
          </a:p>
          <a:p>
            <a:r>
              <a:rPr lang="en-US" dirty="0"/>
              <a:t>Generator</a:t>
            </a:r>
          </a:p>
          <a:p>
            <a:r>
              <a:rPr lang="en-US" dirty="0"/>
              <a:t>(PRBS)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63D97E7-27A9-4763-8211-B2CCAE3A0DB6}"/>
              </a:ext>
            </a:extLst>
          </p:cNvPr>
          <p:cNvSpPr txBox="1"/>
          <p:nvPr/>
        </p:nvSpPr>
        <p:spPr>
          <a:xfrm>
            <a:off x="1264025" y="5531223"/>
            <a:ext cx="93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</a:t>
            </a:r>
          </a:p>
          <a:p>
            <a:r>
              <a:rPr lang="en-US" dirty="0"/>
              <a:t>Checker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90B0347-DF96-433A-B248-27EA1E1191E3}"/>
              </a:ext>
            </a:extLst>
          </p:cNvPr>
          <p:cNvSpPr txBox="1"/>
          <p:nvPr/>
        </p:nvSpPr>
        <p:spPr>
          <a:xfrm>
            <a:off x="259975" y="1792941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05166AE-0B6B-46EF-8CF2-F2A679964C5A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111624" y="2151529"/>
            <a:ext cx="1228163" cy="49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49C54753-D827-4BE9-998D-792806A36F6F}"/>
              </a:ext>
            </a:extLst>
          </p:cNvPr>
          <p:cNvSpPr txBox="1"/>
          <p:nvPr/>
        </p:nvSpPr>
        <p:spPr>
          <a:xfrm>
            <a:off x="233081" y="2483224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9590D11-3BDF-43E1-AA5E-CEB3BAF7A6BB}"/>
              </a:ext>
            </a:extLst>
          </p:cNvPr>
          <p:cNvCxnSpPr/>
          <p:nvPr/>
        </p:nvCxnSpPr>
        <p:spPr>
          <a:xfrm>
            <a:off x="833718" y="2985247"/>
            <a:ext cx="1030941" cy="21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05131CD-C13D-422C-8C32-CBBCD86C4427}"/>
              </a:ext>
            </a:extLst>
          </p:cNvPr>
          <p:cNvSpPr txBox="1"/>
          <p:nvPr/>
        </p:nvSpPr>
        <p:spPr>
          <a:xfrm>
            <a:off x="9493623" y="1174376"/>
            <a:ext cx="23652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In this configuration, the</a:t>
            </a:r>
          </a:p>
          <a:p>
            <a:r>
              <a:rPr lang="en-US" sz="1400" b="1" i="1" dirty="0"/>
              <a:t> bit error rate performance of</a:t>
            </a:r>
          </a:p>
          <a:p>
            <a:r>
              <a:rPr lang="en-US" sz="1400" b="1" i="1" dirty="0"/>
              <a:t> the uplink including the</a:t>
            </a:r>
          </a:p>
          <a:p>
            <a:r>
              <a:rPr lang="en-US" sz="1400" b="1" i="1" dirty="0"/>
              <a:t> Device Under Test (DUT)</a:t>
            </a:r>
          </a:p>
          <a:p>
            <a:r>
              <a:rPr lang="en-US" sz="1400" b="1" i="1" dirty="0"/>
              <a:t> within the cold volume</a:t>
            </a:r>
          </a:p>
          <a:p>
            <a:r>
              <a:rPr lang="en-US" sz="1400" b="1" i="1" dirty="0"/>
              <a:t> can be measured.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F2AD740-9A70-4FF7-A5D3-D0AE12056DD2}"/>
              </a:ext>
            </a:extLst>
          </p:cNvPr>
          <p:cNvSpPr txBox="1"/>
          <p:nvPr/>
        </p:nvSpPr>
        <p:spPr>
          <a:xfrm>
            <a:off x="10936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FBB1801-391D-43E4-9724-16D35D8E821D}"/>
              </a:ext>
            </a:extLst>
          </p:cNvPr>
          <p:cNvSpPr txBox="1"/>
          <p:nvPr/>
        </p:nvSpPr>
        <p:spPr>
          <a:xfrm>
            <a:off x="12460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6C870CA-04B2-4F7B-B079-4CF4C34B0E7B}"/>
              </a:ext>
            </a:extLst>
          </p:cNvPr>
          <p:cNvSpPr txBox="1"/>
          <p:nvPr/>
        </p:nvSpPr>
        <p:spPr>
          <a:xfrm>
            <a:off x="38996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DE4BC1A-2428-46A4-B6E0-307A03DC0FA1}"/>
              </a:ext>
            </a:extLst>
          </p:cNvPr>
          <p:cNvSpPr txBox="1"/>
          <p:nvPr/>
        </p:nvSpPr>
        <p:spPr>
          <a:xfrm>
            <a:off x="40520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761880B-EDDA-4587-8FBE-87FB5BECE979}"/>
              </a:ext>
            </a:extLst>
          </p:cNvPr>
          <p:cNvSpPr txBox="1"/>
          <p:nvPr/>
        </p:nvSpPr>
        <p:spPr>
          <a:xfrm>
            <a:off x="9000563" y="2662518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1E9E5CA-BA62-4EBD-AF37-4931FF91F34F}"/>
              </a:ext>
            </a:extLst>
          </p:cNvPr>
          <p:cNvCxnSpPr>
            <a:cxnSpLocks/>
          </p:cNvCxnSpPr>
          <p:nvPr/>
        </p:nvCxnSpPr>
        <p:spPr>
          <a:xfrm flipH="1">
            <a:off x="7985551" y="3119717"/>
            <a:ext cx="880544" cy="381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2A9E7DB4-06AF-4414-8E0F-10A0C4EA5E8B}"/>
              </a:ext>
            </a:extLst>
          </p:cNvPr>
          <p:cNvSpPr txBox="1"/>
          <p:nvPr/>
        </p:nvSpPr>
        <p:spPr>
          <a:xfrm>
            <a:off x="9606036" y="3953434"/>
            <a:ext cx="2373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This approach more faithfully</a:t>
            </a:r>
          </a:p>
          <a:p>
            <a:r>
              <a:rPr lang="en-US" sz="1400" b="1" i="1" dirty="0"/>
              <a:t> represents an upstream link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E39C788-3E39-4F14-8416-090FE28BBC73}"/>
              </a:ext>
            </a:extLst>
          </p:cNvPr>
          <p:cNvSpPr txBox="1"/>
          <p:nvPr/>
        </p:nvSpPr>
        <p:spPr>
          <a:xfrm>
            <a:off x="3854822" y="5127811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A0DC82D-56D0-498E-B3B8-223A7F18C073}"/>
              </a:ext>
            </a:extLst>
          </p:cNvPr>
          <p:cNvCxnSpPr>
            <a:cxnSpLocks/>
          </p:cNvCxnSpPr>
          <p:nvPr/>
        </p:nvCxnSpPr>
        <p:spPr>
          <a:xfrm>
            <a:off x="5217458" y="4724401"/>
            <a:ext cx="0" cy="5199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EAAE288-A66B-48E1-B4D5-94E9FFDA30B6}"/>
              </a:ext>
            </a:extLst>
          </p:cNvPr>
          <p:cNvCxnSpPr>
            <a:cxnSpLocks/>
          </p:cNvCxnSpPr>
          <p:nvPr/>
        </p:nvCxnSpPr>
        <p:spPr>
          <a:xfrm>
            <a:off x="5208495" y="5235388"/>
            <a:ext cx="181983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8836307-1938-41CE-99D4-3093CB056567}"/>
              </a:ext>
            </a:extLst>
          </p:cNvPr>
          <p:cNvCxnSpPr>
            <a:cxnSpLocks/>
          </p:cNvCxnSpPr>
          <p:nvPr/>
        </p:nvCxnSpPr>
        <p:spPr>
          <a:xfrm>
            <a:off x="5369859" y="5091953"/>
            <a:ext cx="153296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6ABE5CD-E874-4E8C-96A4-AEA7DCF77494}"/>
              </a:ext>
            </a:extLst>
          </p:cNvPr>
          <p:cNvCxnSpPr>
            <a:cxnSpLocks/>
          </p:cNvCxnSpPr>
          <p:nvPr/>
        </p:nvCxnSpPr>
        <p:spPr>
          <a:xfrm>
            <a:off x="5351928" y="4634754"/>
            <a:ext cx="0" cy="4571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2519A406-833C-4E3B-98E8-55D7651F680F}"/>
              </a:ext>
            </a:extLst>
          </p:cNvPr>
          <p:cNvSpPr txBox="1"/>
          <p:nvPr/>
        </p:nvSpPr>
        <p:spPr>
          <a:xfrm>
            <a:off x="4303059" y="428513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FFED881-C2BC-4B37-A646-1057847E4BC3}"/>
              </a:ext>
            </a:extLst>
          </p:cNvPr>
          <p:cNvSpPr txBox="1"/>
          <p:nvPr/>
        </p:nvSpPr>
        <p:spPr>
          <a:xfrm>
            <a:off x="2375646" y="1918447"/>
            <a:ext cx="1428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Reference Rx Device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F2B86-F001-4C52-9E97-CD034713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17987-BBBA-46F2-ABB9-4CB88C88A278}"/>
              </a:ext>
            </a:extLst>
          </p:cNvPr>
          <p:cNvSpPr txBox="1"/>
          <p:nvPr/>
        </p:nvSpPr>
        <p:spPr>
          <a:xfrm>
            <a:off x="69574" y="119269"/>
            <a:ext cx="331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Basic Link Functional Verification</a:t>
            </a:r>
          </a:p>
        </p:txBody>
      </p:sp>
    </p:spTree>
    <p:extLst>
      <p:ext uri="{BB962C8B-B14F-4D97-AF65-F5344CB8AC3E}">
        <p14:creationId xmlns:p14="http://schemas.microsoft.com/office/powerpoint/2010/main" val="274472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1DC696A-D1A9-404E-8E7A-53C37DD93DDA}"/>
              </a:ext>
            </a:extLst>
          </p:cNvPr>
          <p:cNvSpPr/>
          <p:nvPr/>
        </p:nvSpPr>
        <p:spPr>
          <a:xfrm>
            <a:off x="6454588" y="2366682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6788-53F2-4A20-ADFA-9F0A476F3FF4}"/>
              </a:ext>
            </a:extLst>
          </p:cNvPr>
          <p:cNvSpPr/>
          <p:nvPr/>
        </p:nvSpPr>
        <p:spPr>
          <a:xfrm>
            <a:off x="5853953" y="1237129"/>
            <a:ext cx="2850777" cy="4428565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09EBB-84FA-4588-913F-6CE93F0F94F2}"/>
              </a:ext>
            </a:extLst>
          </p:cNvPr>
          <p:cNvSpPr/>
          <p:nvPr/>
        </p:nvSpPr>
        <p:spPr>
          <a:xfrm>
            <a:off x="6822141" y="2716306"/>
            <a:ext cx="797859" cy="157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0F5D-36E9-41DA-BC15-C5B5629DE9EA}"/>
              </a:ext>
            </a:extLst>
          </p:cNvPr>
          <p:cNvSpPr txBox="1"/>
          <p:nvPr/>
        </p:nvSpPr>
        <p:spPr>
          <a:xfrm>
            <a:off x="68221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24AF6-CA5B-4084-87C1-19029C1FCF2D}"/>
              </a:ext>
            </a:extLst>
          </p:cNvPr>
          <p:cNvSpPr txBox="1"/>
          <p:nvPr/>
        </p:nvSpPr>
        <p:spPr>
          <a:xfrm>
            <a:off x="69745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746D1-A45C-4EE8-9475-BACEC3F8903F}"/>
              </a:ext>
            </a:extLst>
          </p:cNvPr>
          <p:cNvSpPr txBox="1"/>
          <p:nvPr/>
        </p:nvSpPr>
        <p:spPr>
          <a:xfrm>
            <a:off x="73779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4A479-02FF-4D1A-A18D-E3AAEABD0B3F}"/>
              </a:ext>
            </a:extLst>
          </p:cNvPr>
          <p:cNvSpPr txBox="1"/>
          <p:nvPr/>
        </p:nvSpPr>
        <p:spPr>
          <a:xfrm>
            <a:off x="75303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52D7C-407D-400C-A409-9C325B81CA26}"/>
              </a:ext>
            </a:extLst>
          </p:cNvPr>
          <p:cNvSpPr/>
          <p:nvPr/>
        </p:nvSpPr>
        <p:spPr>
          <a:xfrm>
            <a:off x="6938682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34B125-4760-4A0C-BA66-E673A4F3FE92}"/>
              </a:ext>
            </a:extLst>
          </p:cNvPr>
          <p:cNvCxnSpPr>
            <a:cxnSpLocks/>
          </p:cNvCxnSpPr>
          <p:nvPr/>
        </p:nvCxnSpPr>
        <p:spPr>
          <a:xfrm>
            <a:off x="7019364" y="4455459"/>
            <a:ext cx="0" cy="96818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D77ADB-A7E7-4A2D-8E78-09252D1EB7E2}"/>
              </a:ext>
            </a:extLst>
          </p:cNvPr>
          <p:cNvCxnSpPr>
            <a:cxnSpLocks/>
          </p:cNvCxnSpPr>
          <p:nvPr/>
        </p:nvCxnSpPr>
        <p:spPr>
          <a:xfrm>
            <a:off x="6884893" y="4464424"/>
            <a:ext cx="0" cy="51995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4D53283-D978-4076-9267-F4571E921AB8}"/>
              </a:ext>
            </a:extLst>
          </p:cNvPr>
          <p:cNvSpPr/>
          <p:nvPr/>
        </p:nvSpPr>
        <p:spPr>
          <a:xfrm>
            <a:off x="7333129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A018A1E-D7DC-4F0D-9A1D-FF7E4ED67DD8}"/>
              </a:ext>
            </a:extLst>
          </p:cNvPr>
          <p:cNvCxnSpPr>
            <a:cxnSpLocks/>
          </p:cNvCxnSpPr>
          <p:nvPr/>
        </p:nvCxnSpPr>
        <p:spPr>
          <a:xfrm>
            <a:off x="3110753" y="699248"/>
            <a:ext cx="389068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FE6F73-82F4-4425-A5B6-4A01F6FD6F80}"/>
              </a:ext>
            </a:extLst>
          </p:cNvPr>
          <p:cNvCxnSpPr>
            <a:cxnSpLocks/>
          </p:cNvCxnSpPr>
          <p:nvPr/>
        </p:nvCxnSpPr>
        <p:spPr>
          <a:xfrm flipV="1">
            <a:off x="7019365" y="708212"/>
            <a:ext cx="0" cy="18556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051E3CA-B4B0-4919-84BC-6941FF12A5F2}"/>
              </a:ext>
            </a:extLst>
          </p:cNvPr>
          <p:cNvSpPr/>
          <p:nvPr/>
        </p:nvSpPr>
        <p:spPr>
          <a:xfrm>
            <a:off x="797859" y="5100918"/>
            <a:ext cx="3827929" cy="15150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57C5F9-B01B-47C1-BB11-5806C34F0489}"/>
              </a:ext>
            </a:extLst>
          </p:cNvPr>
          <p:cNvCxnSpPr>
            <a:cxnSpLocks/>
          </p:cNvCxnSpPr>
          <p:nvPr/>
        </p:nvCxnSpPr>
        <p:spPr>
          <a:xfrm flipH="1">
            <a:off x="1156447" y="4724400"/>
            <a:ext cx="40251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4A7F64-06F0-4E21-AC24-D74DB82D16BC}"/>
              </a:ext>
            </a:extLst>
          </p:cNvPr>
          <p:cNvCxnSpPr>
            <a:cxnSpLocks/>
          </p:cNvCxnSpPr>
          <p:nvPr/>
        </p:nvCxnSpPr>
        <p:spPr>
          <a:xfrm flipH="1">
            <a:off x="1165412" y="4724401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0965CB-FC27-43C0-82DD-7DB5D28F31F9}"/>
              </a:ext>
            </a:extLst>
          </p:cNvPr>
          <p:cNvCxnSpPr>
            <a:cxnSpLocks/>
          </p:cNvCxnSpPr>
          <p:nvPr/>
        </p:nvCxnSpPr>
        <p:spPr>
          <a:xfrm flipH="1">
            <a:off x="1308848" y="4831977"/>
            <a:ext cx="372931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4A85D7-421F-45BC-82AB-0AAD8B66BE7F}"/>
              </a:ext>
            </a:extLst>
          </p:cNvPr>
          <p:cNvCxnSpPr/>
          <p:nvPr/>
        </p:nvCxnSpPr>
        <p:spPr>
          <a:xfrm flipH="1">
            <a:off x="1308846" y="4831975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F2739-2DF4-4B4B-B4DE-9BF75788299D}"/>
              </a:ext>
            </a:extLst>
          </p:cNvPr>
          <p:cNvSpPr txBox="1"/>
          <p:nvPr/>
        </p:nvSpPr>
        <p:spPr>
          <a:xfrm>
            <a:off x="7799295" y="1246094"/>
            <a:ext cx="9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Cold </a:t>
            </a:r>
          </a:p>
          <a:p>
            <a:r>
              <a:rPr lang="en-US" dirty="0">
                <a:solidFill>
                  <a:srgbClr val="0000FF"/>
                </a:solidFill>
              </a:rPr>
              <a:t>Volume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945C0D-FF0D-4A74-8EF8-C16A80D9144B}"/>
              </a:ext>
            </a:extLst>
          </p:cNvPr>
          <p:cNvSpPr txBox="1"/>
          <p:nvPr/>
        </p:nvSpPr>
        <p:spPr>
          <a:xfrm>
            <a:off x="7162800" y="179294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Mode</a:t>
            </a:r>
          </a:p>
          <a:p>
            <a:r>
              <a:rPr lang="en-US" dirty="0"/>
              <a:t>    Optical</a:t>
            </a:r>
          </a:p>
          <a:p>
            <a:r>
              <a:rPr lang="en-US" dirty="0"/>
              <a:t>    Fibers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08F6A3-3444-434E-A891-8EE142489F5D}"/>
              </a:ext>
            </a:extLst>
          </p:cNvPr>
          <p:cNvSpPr txBox="1"/>
          <p:nvPr/>
        </p:nvSpPr>
        <p:spPr>
          <a:xfrm rot="5400000">
            <a:off x="6929717" y="3316940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0BF3B0-7933-429A-946F-3F8D2B1456CE}"/>
              </a:ext>
            </a:extLst>
          </p:cNvPr>
          <p:cNvSpPr txBox="1"/>
          <p:nvPr/>
        </p:nvSpPr>
        <p:spPr>
          <a:xfrm>
            <a:off x="5898776" y="4473389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181C31-BC2B-4E3C-82CC-2E1533E1D28B}"/>
              </a:ext>
            </a:extLst>
          </p:cNvPr>
          <p:cNvCxnSpPr/>
          <p:nvPr/>
        </p:nvCxnSpPr>
        <p:spPr>
          <a:xfrm flipV="1">
            <a:off x="6517341" y="4428565"/>
            <a:ext cx="259977" cy="179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805BD6A-1AE6-4647-A948-89954400CA9A}"/>
              </a:ext>
            </a:extLst>
          </p:cNvPr>
          <p:cNvSpPr txBox="1"/>
          <p:nvPr/>
        </p:nvSpPr>
        <p:spPr>
          <a:xfrm>
            <a:off x="6015318" y="4957483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F81103-76AE-4011-BF50-3A7DBB65E269}"/>
              </a:ext>
            </a:extLst>
          </p:cNvPr>
          <p:cNvSpPr txBox="1"/>
          <p:nvPr/>
        </p:nvSpPr>
        <p:spPr>
          <a:xfrm>
            <a:off x="466163" y="3845859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7B90DCA-FD4F-4B46-9EED-99AC6C2AAF2B}"/>
              </a:ext>
            </a:extLst>
          </p:cNvPr>
          <p:cNvCxnSpPr>
            <a:cxnSpLocks/>
            <a:endCxn id="156" idx="1"/>
          </p:cNvCxnSpPr>
          <p:nvPr/>
        </p:nvCxnSpPr>
        <p:spPr>
          <a:xfrm>
            <a:off x="663388" y="4294094"/>
            <a:ext cx="430307" cy="726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4668E49-2A2F-4A60-A8BF-B37C54AB8D9B}"/>
              </a:ext>
            </a:extLst>
          </p:cNvPr>
          <p:cNvCxnSpPr/>
          <p:nvPr/>
        </p:nvCxnSpPr>
        <p:spPr>
          <a:xfrm>
            <a:off x="4338917" y="3325906"/>
            <a:ext cx="84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8C441E7-10CD-4FE5-9A36-E6E9CD4FF2BA}"/>
              </a:ext>
            </a:extLst>
          </p:cNvPr>
          <p:cNvCxnSpPr/>
          <p:nvPr/>
        </p:nvCxnSpPr>
        <p:spPr>
          <a:xfrm>
            <a:off x="4554071" y="3550023"/>
            <a:ext cx="3675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A9995A4-BB42-464A-85A1-CDF4113B9CBB}"/>
              </a:ext>
            </a:extLst>
          </p:cNvPr>
          <p:cNvCxnSpPr>
            <a:cxnSpLocks/>
          </p:cNvCxnSpPr>
          <p:nvPr/>
        </p:nvCxnSpPr>
        <p:spPr>
          <a:xfrm>
            <a:off x="4751294" y="3083859"/>
            <a:ext cx="6006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9959C75-C410-4028-B865-1BDA33DF54C7}"/>
              </a:ext>
            </a:extLst>
          </p:cNvPr>
          <p:cNvCxnSpPr/>
          <p:nvPr/>
        </p:nvCxnSpPr>
        <p:spPr>
          <a:xfrm>
            <a:off x="4742329" y="3092824"/>
            <a:ext cx="0" cy="251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34188FD-521D-4841-9AC1-0A53E12068C9}"/>
              </a:ext>
            </a:extLst>
          </p:cNvPr>
          <p:cNvCxnSpPr>
            <a:cxnSpLocks/>
          </p:cNvCxnSpPr>
          <p:nvPr/>
        </p:nvCxnSpPr>
        <p:spPr>
          <a:xfrm>
            <a:off x="4733365" y="3827929"/>
            <a:ext cx="83371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37EF9B-DE61-4728-97FF-9B7FD42B2A3D}"/>
              </a:ext>
            </a:extLst>
          </p:cNvPr>
          <p:cNvCxnSpPr/>
          <p:nvPr/>
        </p:nvCxnSpPr>
        <p:spPr>
          <a:xfrm>
            <a:off x="4733364" y="3585883"/>
            <a:ext cx="0" cy="2510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EA3A2C7-0F8F-4DD9-AB0A-6B8B0958F474}"/>
              </a:ext>
            </a:extLst>
          </p:cNvPr>
          <p:cNvSpPr txBox="1"/>
          <p:nvPr/>
        </p:nvSpPr>
        <p:spPr>
          <a:xfrm>
            <a:off x="6678705" y="235771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B4633B-A490-4924-95BE-DF5F59BF3400}"/>
              </a:ext>
            </a:extLst>
          </p:cNvPr>
          <p:cNvSpPr txBox="1"/>
          <p:nvPr/>
        </p:nvSpPr>
        <p:spPr>
          <a:xfrm>
            <a:off x="7431740" y="23487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CD8EF2-494D-4B49-BA7C-D923F92F794B}"/>
              </a:ext>
            </a:extLst>
          </p:cNvPr>
          <p:cNvSpPr txBox="1"/>
          <p:nvPr/>
        </p:nvSpPr>
        <p:spPr>
          <a:xfrm>
            <a:off x="7010399" y="435684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E9805CC-B174-4763-AC1B-CF65944E5587}"/>
              </a:ext>
            </a:extLst>
          </p:cNvPr>
          <p:cNvSpPr txBox="1"/>
          <p:nvPr/>
        </p:nvSpPr>
        <p:spPr>
          <a:xfrm>
            <a:off x="7566210" y="43299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B79C6C-083F-4FB0-9377-837F6F6E315E}"/>
              </a:ext>
            </a:extLst>
          </p:cNvPr>
          <p:cNvSpPr txBox="1"/>
          <p:nvPr/>
        </p:nvSpPr>
        <p:spPr>
          <a:xfrm>
            <a:off x="1066799" y="5208494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BD3164-3AFD-48E3-9601-28B31EAAF3AA}"/>
              </a:ext>
            </a:extLst>
          </p:cNvPr>
          <p:cNvSpPr txBox="1"/>
          <p:nvPr/>
        </p:nvSpPr>
        <p:spPr>
          <a:xfrm>
            <a:off x="3881716" y="510988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19BEAA-F747-4F8E-91C3-000D4F83D954}"/>
              </a:ext>
            </a:extLst>
          </p:cNvPr>
          <p:cNvSpPr txBox="1"/>
          <p:nvPr/>
        </p:nvSpPr>
        <p:spPr>
          <a:xfrm>
            <a:off x="995082" y="502023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127751-89FD-4E1C-B4CE-DFE96FAD69D9}"/>
              </a:ext>
            </a:extLst>
          </p:cNvPr>
          <p:cNvSpPr txBox="1"/>
          <p:nvPr/>
        </p:nvSpPr>
        <p:spPr>
          <a:xfrm>
            <a:off x="1192306" y="5020235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11DC9A2-4D20-4B86-A4AC-85D2CA28D7F5}"/>
              </a:ext>
            </a:extLst>
          </p:cNvPr>
          <p:cNvCxnSpPr/>
          <p:nvPr/>
        </p:nvCxnSpPr>
        <p:spPr>
          <a:xfrm>
            <a:off x="3971365" y="851647"/>
            <a:ext cx="1030941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D1AD26A6-71F1-41B9-9AC8-FC447C0839C0}"/>
              </a:ext>
            </a:extLst>
          </p:cNvPr>
          <p:cNvSpPr txBox="1"/>
          <p:nvPr/>
        </p:nvSpPr>
        <p:spPr>
          <a:xfrm>
            <a:off x="3980329" y="85164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l </a:t>
            </a:r>
            <a:r>
              <a:rPr lang="en-US" sz="1200" dirty="0"/>
              <a:t>= 1310 nm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FA48F51-C13E-4AAE-AB57-5C2928694FCC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BC44560-5AD5-42B7-84F8-EE545CCE2624}"/>
              </a:ext>
            </a:extLst>
          </p:cNvPr>
          <p:cNvSpPr txBox="1"/>
          <p:nvPr/>
        </p:nvSpPr>
        <p:spPr>
          <a:xfrm>
            <a:off x="3774140" y="3334871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</a:t>
            </a:r>
            <a:r>
              <a:rPr lang="en-US" sz="1200" dirty="0"/>
              <a:t>3.3 V DC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4D284E6-8DD2-4436-8F6A-6CF8B98BFBE1}"/>
              </a:ext>
            </a:extLst>
          </p:cNvPr>
          <p:cNvCxnSpPr>
            <a:cxnSpLocks/>
          </p:cNvCxnSpPr>
          <p:nvPr/>
        </p:nvCxnSpPr>
        <p:spPr>
          <a:xfrm>
            <a:off x="5567082" y="977153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5E3F0D-1912-47D7-8EC1-C24FAA69A070}"/>
              </a:ext>
            </a:extLst>
          </p:cNvPr>
          <p:cNvCxnSpPr>
            <a:cxnSpLocks/>
          </p:cNvCxnSpPr>
          <p:nvPr/>
        </p:nvCxnSpPr>
        <p:spPr>
          <a:xfrm>
            <a:off x="5593977" y="986117"/>
            <a:ext cx="4392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6565F4-811A-4534-8B20-84D931906417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869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0F8611F-8416-4E0B-B9B0-29DCDCAE81E0}"/>
              </a:ext>
            </a:extLst>
          </p:cNvPr>
          <p:cNvCxnSpPr>
            <a:cxnSpLocks/>
          </p:cNvCxnSpPr>
          <p:nvPr/>
        </p:nvCxnSpPr>
        <p:spPr>
          <a:xfrm>
            <a:off x="6033247" y="1004047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7282453-4AD8-40EB-8AAB-481EB17FC29D}"/>
              </a:ext>
            </a:extLst>
          </p:cNvPr>
          <p:cNvCxnSpPr>
            <a:cxnSpLocks/>
          </p:cNvCxnSpPr>
          <p:nvPr/>
        </p:nvCxnSpPr>
        <p:spPr>
          <a:xfrm>
            <a:off x="6042212" y="3827928"/>
            <a:ext cx="56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3AD1BCF-C013-4B8E-982E-C29E5BD49611}"/>
              </a:ext>
            </a:extLst>
          </p:cNvPr>
          <p:cNvCxnSpPr>
            <a:cxnSpLocks/>
          </p:cNvCxnSpPr>
          <p:nvPr/>
        </p:nvCxnSpPr>
        <p:spPr>
          <a:xfrm>
            <a:off x="6221505" y="815789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1EBCAF1-A703-4CD6-AE08-3170846A1B5E}"/>
              </a:ext>
            </a:extLst>
          </p:cNvPr>
          <p:cNvCxnSpPr>
            <a:cxnSpLocks/>
          </p:cNvCxnSpPr>
          <p:nvPr/>
        </p:nvCxnSpPr>
        <p:spPr>
          <a:xfrm>
            <a:off x="6221506" y="3074895"/>
            <a:ext cx="367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131">
            <a:extLst>
              <a:ext uri="{FF2B5EF4-FFF2-40B4-BE49-F238E27FC236}">
                <a16:creationId xmlns:a16="http://schemas.microsoft.com/office/drawing/2014/main" id="{50364D5B-D56E-494F-BCB0-41FB098D380E}"/>
              </a:ext>
            </a:extLst>
          </p:cNvPr>
          <p:cNvSpPr/>
          <p:nvPr/>
        </p:nvSpPr>
        <p:spPr>
          <a:xfrm>
            <a:off x="6589059" y="3021105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B0B422-8116-4B2C-8C2C-EA31F84AEE83}"/>
              </a:ext>
            </a:extLst>
          </p:cNvPr>
          <p:cNvSpPr/>
          <p:nvPr/>
        </p:nvSpPr>
        <p:spPr>
          <a:xfrm>
            <a:off x="6598023" y="3765176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7AF571-FFBA-431F-9561-D306BA8B6670}"/>
              </a:ext>
            </a:extLst>
          </p:cNvPr>
          <p:cNvSpPr txBox="1"/>
          <p:nvPr/>
        </p:nvSpPr>
        <p:spPr>
          <a:xfrm>
            <a:off x="4625787" y="5746376"/>
            <a:ext cx="143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BERTScope</a:t>
            </a:r>
            <a:endParaRPr lang="en-US" dirty="0"/>
          </a:p>
          <a:p>
            <a:r>
              <a:rPr lang="en-US" dirty="0"/>
              <a:t>Bit Error Rate</a:t>
            </a:r>
          </a:p>
          <a:p>
            <a:r>
              <a:rPr lang="en-US" dirty="0"/>
              <a:t>Tester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209FA65-9184-4B8F-83C7-446E31B4B9C2}"/>
              </a:ext>
            </a:extLst>
          </p:cNvPr>
          <p:cNvCxnSpPr>
            <a:cxnSpLocks/>
          </p:cNvCxnSpPr>
          <p:nvPr/>
        </p:nvCxnSpPr>
        <p:spPr>
          <a:xfrm>
            <a:off x="2617694" y="5163671"/>
            <a:ext cx="0" cy="140745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A681E2E4-CDA9-4C36-A9C8-90D06C8F735D}"/>
              </a:ext>
            </a:extLst>
          </p:cNvPr>
          <p:cNvSpPr txBox="1"/>
          <p:nvPr/>
        </p:nvSpPr>
        <p:spPr>
          <a:xfrm>
            <a:off x="1255061" y="5450541"/>
            <a:ext cx="114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</a:t>
            </a:r>
          </a:p>
          <a:p>
            <a:r>
              <a:rPr lang="en-US" dirty="0"/>
              <a:t>Generator</a:t>
            </a:r>
          </a:p>
          <a:p>
            <a:r>
              <a:rPr lang="en-US" dirty="0"/>
              <a:t>(PRBS)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63D97E7-27A9-4763-8211-B2CCAE3A0DB6}"/>
              </a:ext>
            </a:extLst>
          </p:cNvPr>
          <p:cNvSpPr txBox="1"/>
          <p:nvPr/>
        </p:nvSpPr>
        <p:spPr>
          <a:xfrm>
            <a:off x="3137648" y="5504329"/>
            <a:ext cx="93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</a:t>
            </a:r>
          </a:p>
          <a:p>
            <a:r>
              <a:rPr lang="en-US" dirty="0"/>
              <a:t>Checker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90B0347-DF96-433A-B248-27EA1E1191E3}"/>
              </a:ext>
            </a:extLst>
          </p:cNvPr>
          <p:cNvSpPr txBox="1"/>
          <p:nvPr/>
        </p:nvSpPr>
        <p:spPr>
          <a:xfrm>
            <a:off x="7189692" y="1810871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05166AE-0B6B-46EF-8CF2-F2A679964C5A}"/>
              </a:ext>
            </a:extLst>
          </p:cNvPr>
          <p:cNvCxnSpPr>
            <a:cxnSpLocks/>
          </p:cNvCxnSpPr>
          <p:nvPr/>
        </p:nvCxnSpPr>
        <p:spPr>
          <a:xfrm flipH="1">
            <a:off x="7117976" y="2205317"/>
            <a:ext cx="116542" cy="331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05131CD-C13D-422C-8C32-CBBCD86C4427}"/>
              </a:ext>
            </a:extLst>
          </p:cNvPr>
          <p:cNvSpPr txBox="1"/>
          <p:nvPr/>
        </p:nvSpPr>
        <p:spPr>
          <a:xfrm>
            <a:off x="9448800" y="1255058"/>
            <a:ext cx="26698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In this configuration, measure-</a:t>
            </a:r>
          </a:p>
          <a:p>
            <a:r>
              <a:rPr lang="en-US" sz="1400" b="1" i="1" dirty="0"/>
              <a:t> </a:t>
            </a:r>
            <a:r>
              <a:rPr lang="en-US" sz="1400" b="1" i="1" dirty="0" err="1"/>
              <a:t>ments</a:t>
            </a:r>
            <a:r>
              <a:rPr lang="en-US" sz="1400" b="1" i="1" dirty="0"/>
              <a:t> of the DUT Tx optical </a:t>
            </a:r>
          </a:p>
          <a:p>
            <a:r>
              <a:rPr lang="en-US" sz="1400" b="1" i="1" dirty="0"/>
              <a:t> signal can be obtained including:</a:t>
            </a:r>
          </a:p>
          <a:p>
            <a:endParaRPr lang="en-US" sz="1400" b="1" i="1" dirty="0"/>
          </a:p>
          <a:p>
            <a:r>
              <a:rPr lang="en-US" sz="1400" b="1" i="1" dirty="0"/>
              <a:t>  1. OMA</a:t>
            </a:r>
          </a:p>
          <a:p>
            <a:r>
              <a:rPr lang="en-US" sz="1400" b="1" i="1" dirty="0"/>
              <a:t>  2. Extinction Ratio</a:t>
            </a:r>
          </a:p>
          <a:p>
            <a:r>
              <a:rPr lang="en-US" sz="1400" b="1" i="1" dirty="0"/>
              <a:t>  3. Eye Height</a:t>
            </a:r>
          </a:p>
          <a:p>
            <a:r>
              <a:rPr lang="en-US" sz="1400" b="1" i="1" dirty="0"/>
              <a:t>  4. Rise and Fall Times</a:t>
            </a:r>
          </a:p>
          <a:p>
            <a:r>
              <a:rPr lang="en-US" sz="1400" b="1" i="1" dirty="0"/>
              <a:t>  5. Deterministic Jitter</a:t>
            </a:r>
          </a:p>
          <a:p>
            <a:r>
              <a:rPr lang="en-US" sz="1400" b="1" i="1" dirty="0"/>
              <a:t>  6. Total Jitter 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F2AD740-9A70-4FF7-A5D3-D0AE12056DD2}"/>
              </a:ext>
            </a:extLst>
          </p:cNvPr>
          <p:cNvSpPr txBox="1"/>
          <p:nvPr/>
        </p:nvSpPr>
        <p:spPr>
          <a:xfrm>
            <a:off x="10936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FBB1801-391D-43E4-9724-16D35D8E821D}"/>
              </a:ext>
            </a:extLst>
          </p:cNvPr>
          <p:cNvSpPr txBox="1"/>
          <p:nvPr/>
        </p:nvSpPr>
        <p:spPr>
          <a:xfrm>
            <a:off x="12460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6C870CA-04B2-4F7B-B079-4CF4C34B0E7B}"/>
              </a:ext>
            </a:extLst>
          </p:cNvPr>
          <p:cNvSpPr txBox="1"/>
          <p:nvPr/>
        </p:nvSpPr>
        <p:spPr>
          <a:xfrm>
            <a:off x="38996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DE4BC1A-2428-46A4-B6E0-307A03DC0FA1}"/>
              </a:ext>
            </a:extLst>
          </p:cNvPr>
          <p:cNvSpPr txBox="1"/>
          <p:nvPr/>
        </p:nvSpPr>
        <p:spPr>
          <a:xfrm>
            <a:off x="40520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FFB23-2AC8-440D-91E0-76AEE822E4E4}"/>
              </a:ext>
            </a:extLst>
          </p:cNvPr>
          <p:cNvSpPr/>
          <p:nvPr/>
        </p:nvSpPr>
        <p:spPr>
          <a:xfrm>
            <a:off x="2599765" y="1138518"/>
            <a:ext cx="1013012" cy="717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670F856-24AB-4B46-9B9C-A54ED237EAD3}"/>
              </a:ext>
            </a:extLst>
          </p:cNvPr>
          <p:cNvCxnSpPr>
            <a:cxnSpLocks/>
          </p:cNvCxnSpPr>
          <p:nvPr/>
        </p:nvCxnSpPr>
        <p:spPr>
          <a:xfrm flipV="1">
            <a:off x="3110754" y="717178"/>
            <a:ext cx="0" cy="44823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38DD7D79-24DE-4305-8D63-2B1D5B8AA165}"/>
              </a:ext>
            </a:extLst>
          </p:cNvPr>
          <p:cNvSpPr txBox="1"/>
          <p:nvPr/>
        </p:nvSpPr>
        <p:spPr>
          <a:xfrm>
            <a:off x="8139952" y="5827059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C435C27-F857-4F34-A185-CFE344923E0E}"/>
              </a:ext>
            </a:extLst>
          </p:cNvPr>
          <p:cNvCxnSpPr>
            <a:cxnSpLocks/>
          </p:cNvCxnSpPr>
          <p:nvPr/>
        </p:nvCxnSpPr>
        <p:spPr>
          <a:xfrm flipH="1" flipV="1">
            <a:off x="7815222" y="4649089"/>
            <a:ext cx="495060" cy="116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337E3738-771B-4825-9623-479D930A7737}"/>
              </a:ext>
            </a:extLst>
          </p:cNvPr>
          <p:cNvSpPr txBox="1"/>
          <p:nvPr/>
        </p:nvSpPr>
        <p:spPr>
          <a:xfrm>
            <a:off x="2608728" y="1219200"/>
            <a:ext cx="98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Digital Signal</a:t>
            </a:r>
          </a:p>
          <a:p>
            <a:r>
              <a:rPr lang="en-US" sz="1200" dirty="0"/>
              <a:t>Analyzer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0508C96-4C73-4769-B7E0-1039D3BC61A0}"/>
              </a:ext>
            </a:extLst>
          </p:cNvPr>
          <p:cNvSpPr txBox="1"/>
          <p:nvPr/>
        </p:nvSpPr>
        <p:spPr>
          <a:xfrm rot="16200000">
            <a:off x="672354" y="5585012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7C522CE-85C0-4E74-B704-9E7BEE7DD98B}"/>
              </a:ext>
            </a:extLst>
          </p:cNvPr>
          <p:cNvCxnSpPr>
            <a:cxnSpLocks/>
          </p:cNvCxnSpPr>
          <p:nvPr/>
        </p:nvCxnSpPr>
        <p:spPr>
          <a:xfrm flipH="1">
            <a:off x="331694" y="5674660"/>
            <a:ext cx="33169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B8AA4F2-921C-4732-9877-E7F379756A6F}"/>
              </a:ext>
            </a:extLst>
          </p:cNvPr>
          <p:cNvCxnSpPr>
            <a:cxnSpLocks/>
          </p:cNvCxnSpPr>
          <p:nvPr/>
        </p:nvCxnSpPr>
        <p:spPr>
          <a:xfrm>
            <a:off x="331693" y="2124635"/>
            <a:ext cx="0" cy="352313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EFB1FD1-C8BF-4D51-AABB-E6461FA5507E}"/>
              </a:ext>
            </a:extLst>
          </p:cNvPr>
          <p:cNvCxnSpPr>
            <a:cxnSpLocks/>
          </p:cNvCxnSpPr>
          <p:nvPr/>
        </p:nvCxnSpPr>
        <p:spPr>
          <a:xfrm flipH="1">
            <a:off x="331694" y="2115672"/>
            <a:ext cx="198119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05BE061-B3B4-4F08-ADE9-069BFD809BB0}"/>
              </a:ext>
            </a:extLst>
          </p:cNvPr>
          <p:cNvCxnSpPr>
            <a:cxnSpLocks/>
          </p:cNvCxnSpPr>
          <p:nvPr/>
        </p:nvCxnSpPr>
        <p:spPr>
          <a:xfrm flipH="1">
            <a:off x="2286000" y="2115672"/>
            <a:ext cx="80682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C7F63974-CA03-4B5D-94D1-72E4E51DEE49}"/>
              </a:ext>
            </a:extLst>
          </p:cNvPr>
          <p:cNvSpPr txBox="1"/>
          <p:nvPr/>
        </p:nvSpPr>
        <p:spPr>
          <a:xfrm>
            <a:off x="3039036" y="1846730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68EA096-2278-4047-A120-62BE1EAC6E05}"/>
              </a:ext>
            </a:extLst>
          </p:cNvPr>
          <p:cNvCxnSpPr>
            <a:cxnSpLocks/>
          </p:cNvCxnSpPr>
          <p:nvPr/>
        </p:nvCxnSpPr>
        <p:spPr>
          <a:xfrm>
            <a:off x="3101787" y="1999131"/>
            <a:ext cx="0" cy="1165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25EE18D9-0BEF-419C-A8BA-82DBF73DDC3F}"/>
              </a:ext>
            </a:extLst>
          </p:cNvPr>
          <p:cNvSpPr txBox="1"/>
          <p:nvPr/>
        </p:nvSpPr>
        <p:spPr>
          <a:xfrm>
            <a:off x="297405" y="1481394"/>
            <a:ext cx="121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 Reference</a:t>
            </a:r>
          </a:p>
          <a:p>
            <a:r>
              <a:rPr lang="en-US" sz="1200" dirty="0"/>
              <a:t> and Pattern</a:t>
            </a:r>
          </a:p>
          <a:p>
            <a:r>
              <a:rPr lang="en-US" sz="1200" dirty="0"/>
              <a:t> Synchronization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7DF619F-7B0B-48F3-B27A-72BFC234E905}"/>
              </a:ext>
            </a:extLst>
          </p:cNvPr>
          <p:cNvCxnSpPr>
            <a:cxnSpLocks/>
          </p:cNvCxnSpPr>
          <p:nvPr/>
        </p:nvCxnSpPr>
        <p:spPr>
          <a:xfrm>
            <a:off x="5038165" y="4831978"/>
            <a:ext cx="0" cy="6006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8708D25-2E18-4602-9A9A-40710E60A438}"/>
              </a:ext>
            </a:extLst>
          </p:cNvPr>
          <p:cNvCxnSpPr>
            <a:cxnSpLocks/>
          </p:cNvCxnSpPr>
          <p:nvPr/>
        </p:nvCxnSpPr>
        <p:spPr>
          <a:xfrm flipH="1">
            <a:off x="5038167" y="5432612"/>
            <a:ext cx="198119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8453F05-3C72-44C3-8E10-5667F2B1D0C5}"/>
              </a:ext>
            </a:extLst>
          </p:cNvPr>
          <p:cNvCxnSpPr>
            <a:cxnSpLocks/>
          </p:cNvCxnSpPr>
          <p:nvPr/>
        </p:nvCxnSpPr>
        <p:spPr>
          <a:xfrm>
            <a:off x="5181601" y="4724402"/>
            <a:ext cx="0" cy="6006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EB6D6AC-1DD7-4775-A471-413377BD4A0A}"/>
              </a:ext>
            </a:extLst>
          </p:cNvPr>
          <p:cNvCxnSpPr>
            <a:cxnSpLocks/>
          </p:cNvCxnSpPr>
          <p:nvPr/>
        </p:nvCxnSpPr>
        <p:spPr>
          <a:xfrm flipH="1">
            <a:off x="5181602" y="5334001"/>
            <a:ext cx="16943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4B8ECD4-8611-49F1-97F9-62B97B48C033}"/>
              </a:ext>
            </a:extLst>
          </p:cNvPr>
          <p:cNvCxnSpPr>
            <a:cxnSpLocks/>
          </p:cNvCxnSpPr>
          <p:nvPr/>
        </p:nvCxnSpPr>
        <p:spPr>
          <a:xfrm>
            <a:off x="6884895" y="4742332"/>
            <a:ext cx="0" cy="60063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434CC28-C430-4DCE-A413-84D8A64115A2}"/>
              </a:ext>
            </a:extLst>
          </p:cNvPr>
          <p:cNvSpPr/>
          <p:nvPr/>
        </p:nvSpPr>
        <p:spPr>
          <a:xfrm>
            <a:off x="3048000" y="995083"/>
            <a:ext cx="134470" cy="14343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0EE1479-24EE-4DB6-AFEA-6EC885E74F68}"/>
              </a:ext>
            </a:extLst>
          </p:cNvPr>
          <p:cNvSpPr txBox="1"/>
          <p:nvPr/>
        </p:nvSpPr>
        <p:spPr>
          <a:xfrm>
            <a:off x="1541927" y="484094"/>
            <a:ext cx="83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FC</a:t>
            </a:r>
          </a:p>
          <a:p>
            <a:r>
              <a:rPr lang="en-US" sz="1200" dirty="0"/>
              <a:t>Connector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034A508-C338-4BCC-A80A-3119F682EEC1}"/>
              </a:ext>
            </a:extLst>
          </p:cNvPr>
          <p:cNvCxnSpPr>
            <a:endCxn id="151" idx="1"/>
          </p:cNvCxnSpPr>
          <p:nvPr/>
        </p:nvCxnSpPr>
        <p:spPr>
          <a:xfrm>
            <a:off x="2250141" y="905435"/>
            <a:ext cx="797859" cy="161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5C45CFD-FD87-4CE7-A5D5-EA830482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4</a:t>
            </a:fld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ED5EA7-86E5-4098-8003-3F12C1274580}"/>
              </a:ext>
            </a:extLst>
          </p:cNvPr>
          <p:cNvSpPr txBox="1"/>
          <p:nvPr/>
        </p:nvSpPr>
        <p:spPr>
          <a:xfrm>
            <a:off x="69574" y="119269"/>
            <a:ext cx="29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Complete Tx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24966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1DC696A-D1A9-404E-8E7A-53C37DD93DDA}"/>
              </a:ext>
            </a:extLst>
          </p:cNvPr>
          <p:cNvSpPr/>
          <p:nvPr/>
        </p:nvSpPr>
        <p:spPr>
          <a:xfrm>
            <a:off x="6454588" y="2366682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07C45C-24CB-415A-99CB-7AC294712597}"/>
              </a:ext>
            </a:extLst>
          </p:cNvPr>
          <p:cNvSpPr/>
          <p:nvPr/>
        </p:nvSpPr>
        <p:spPr>
          <a:xfrm>
            <a:off x="1882588" y="2348753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6788-53F2-4A20-ADFA-9F0A476F3FF4}"/>
              </a:ext>
            </a:extLst>
          </p:cNvPr>
          <p:cNvSpPr/>
          <p:nvPr/>
        </p:nvSpPr>
        <p:spPr>
          <a:xfrm>
            <a:off x="5853953" y="1237129"/>
            <a:ext cx="2850777" cy="4428565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09EBB-84FA-4588-913F-6CE93F0F94F2}"/>
              </a:ext>
            </a:extLst>
          </p:cNvPr>
          <p:cNvSpPr/>
          <p:nvPr/>
        </p:nvSpPr>
        <p:spPr>
          <a:xfrm>
            <a:off x="6822141" y="2716306"/>
            <a:ext cx="797859" cy="157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0F5D-36E9-41DA-BC15-C5B5629DE9EA}"/>
              </a:ext>
            </a:extLst>
          </p:cNvPr>
          <p:cNvSpPr txBox="1"/>
          <p:nvPr/>
        </p:nvSpPr>
        <p:spPr>
          <a:xfrm>
            <a:off x="68221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24AF6-CA5B-4084-87C1-19029C1FCF2D}"/>
              </a:ext>
            </a:extLst>
          </p:cNvPr>
          <p:cNvSpPr txBox="1"/>
          <p:nvPr/>
        </p:nvSpPr>
        <p:spPr>
          <a:xfrm>
            <a:off x="69745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746D1-A45C-4EE8-9475-BACEC3F8903F}"/>
              </a:ext>
            </a:extLst>
          </p:cNvPr>
          <p:cNvSpPr txBox="1"/>
          <p:nvPr/>
        </p:nvSpPr>
        <p:spPr>
          <a:xfrm>
            <a:off x="73779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4A479-02FF-4D1A-A18D-E3AAEABD0B3F}"/>
              </a:ext>
            </a:extLst>
          </p:cNvPr>
          <p:cNvSpPr txBox="1"/>
          <p:nvPr/>
        </p:nvSpPr>
        <p:spPr>
          <a:xfrm>
            <a:off x="75303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52D7C-407D-400C-A409-9C325B81CA26}"/>
              </a:ext>
            </a:extLst>
          </p:cNvPr>
          <p:cNvSpPr/>
          <p:nvPr/>
        </p:nvSpPr>
        <p:spPr>
          <a:xfrm>
            <a:off x="6938682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0722C2-034B-4318-84D7-24258571995B}"/>
              </a:ext>
            </a:extLst>
          </p:cNvPr>
          <p:cNvCxnSpPr>
            <a:cxnSpLocks/>
          </p:cNvCxnSpPr>
          <p:nvPr/>
        </p:nvCxnSpPr>
        <p:spPr>
          <a:xfrm>
            <a:off x="7431740" y="4455459"/>
            <a:ext cx="0" cy="169432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2B9A28-A2D7-4973-8ACC-C5DA2D2D2B6F}"/>
              </a:ext>
            </a:extLst>
          </p:cNvPr>
          <p:cNvCxnSpPr>
            <a:cxnSpLocks/>
          </p:cNvCxnSpPr>
          <p:nvPr/>
        </p:nvCxnSpPr>
        <p:spPr>
          <a:xfrm>
            <a:off x="7584140" y="4455460"/>
            <a:ext cx="0" cy="187362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4D53283-D978-4076-9267-F4571E921AB8}"/>
              </a:ext>
            </a:extLst>
          </p:cNvPr>
          <p:cNvSpPr/>
          <p:nvPr/>
        </p:nvSpPr>
        <p:spPr>
          <a:xfrm>
            <a:off x="7333129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27F368-B51A-4298-8C4C-7C985B26CD9E}"/>
              </a:ext>
            </a:extLst>
          </p:cNvPr>
          <p:cNvGrpSpPr/>
          <p:nvPr/>
        </p:nvGrpSpPr>
        <p:grpSpPr>
          <a:xfrm>
            <a:off x="2223246" y="2554942"/>
            <a:ext cx="815788" cy="1918447"/>
            <a:chOff x="10363199" y="1120589"/>
            <a:chExt cx="815788" cy="19184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77A325-4BBB-4CE7-880E-77A4782A5B97}"/>
                </a:ext>
              </a:extLst>
            </p:cNvPr>
            <p:cNvSpPr/>
            <p:nvPr/>
          </p:nvSpPr>
          <p:spPr>
            <a:xfrm>
              <a:off x="10363199" y="1299883"/>
              <a:ext cx="797859" cy="1577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AEFECE-80EE-4B0F-9D15-293E0C34FA98}"/>
                </a:ext>
              </a:extLst>
            </p:cNvPr>
            <p:cNvSpPr txBox="1"/>
            <p:nvPr/>
          </p:nvSpPr>
          <p:spPr>
            <a:xfrm>
              <a:off x="103632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ED01E-6FA2-4B15-9317-46835DE076ED}"/>
                </a:ext>
              </a:extLst>
            </p:cNvPr>
            <p:cNvSpPr txBox="1"/>
            <p:nvPr/>
          </p:nvSpPr>
          <p:spPr>
            <a:xfrm>
              <a:off x="105156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97D4A9-5767-458F-B8F2-41865176B6B9}"/>
                </a:ext>
              </a:extLst>
            </p:cNvPr>
            <p:cNvSpPr txBox="1"/>
            <p:nvPr/>
          </p:nvSpPr>
          <p:spPr>
            <a:xfrm>
              <a:off x="109190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510A8C-7692-4C27-93FB-E027D7AA5977}"/>
                </a:ext>
              </a:extLst>
            </p:cNvPr>
            <p:cNvSpPr txBox="1"/>
            <p:nvPr/>
          </p:nvSpPr>
          <p:spPr>
            <a:xfrm>
              <a:off x="110714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4FD272-7349-464A-800B-0AF79CF95F94}"/>
                </a:ext>
              </a:extLst>
            </p:cNvPr>
            <p:cNvSpPr/>
            <p:nvPr/>
          </p:nvSpPr>
          <p:spPr>
            <a:xfrm>
              <a:off x="10479740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BA3A78-B056-4422-AFE7-D00315D01587}"/>
                </a:ext>
              </a:extLst>
            </p:cNvPr>
            <p:cNvSpPr/>
            <p:nvPr/>
          </p:nvSpPr>
          <p:spPr>
            <a:xfrm>
              <a:off x="10874187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5CB648-99BA-4366-8F47-144AE7F9C646}"/>
              </a:ext>
            </a:extLst>
          </p:cNvPr>
          <p:cNvCxnSpPr>
            <a:cxnSpLocks/>
          </p:cNvCxnSpPr>
          <p:nvPr/>
        </p:nvCxnSpPr>
        <p:spPr>
          <a:xfrm flipV="1">
            <a:off x="2420471" y="555812"/>
            <a:ext cx="0" cy="199913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750B7C-CBC1-4B63-AD34-FF9A7318F0EB}"/>
              </a:ext>
            </a:extLst>
          </p:cNvPr>
          <p:cNvCxnSpPr>
            <a:cxnSpLocks/>
          </p:cNvCxnSpPr>
          <p:nvPr/>
        </p:nvCxnSpPr>
        <p:spPr>
          <a:xfrm flipV="1">
            <a:off x="7413812" y="519953"/>
            <a:ext cx="0" cy="203498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D93AB1-CB78-4E7E-BBBD-CA4E186FC5F1}"/>
              </a:ext>
            </a:extLst>
          </p:cNvPr>
          <p:cNvCxnSpPr>
            <a:cxnSpLocks/>
          </p:cNvCxnSpPr>
          <p:nvPr/>
        </p:nvCxnSpPr>
        <p:spPr>
          <a:xfrm>
            <a:off x="2420470" y="537883"/>
            <a:ext cx="498437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051E3CA-B4B0-4919-84BC-6941FF12A5F2}"/>
              </a:ext>
            </a:extLst>
          </p:cNvPr>
          <p:cNvSpPr/>
          <p:nvPr/>
        </p:nvSpPr>
        <p:spPr>
          <a:xfrm>
            <a:off x="797860" y="5100918"/>
            <a:ext cx="1810870" cy="15150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E97381-786D-4497-BAA4-1581C23AC7D6}"/>
              </a:ext>
            </a:extLst>
          </p:cNvPr>
          <p:cNvCxnSpPr/>
          <p:nvPr/>
        </p:nvCxnSpPr>
        <p:spPr>
          <a:xfrm>
            <a:off x="2286000" y="4482352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4D9B47-A9F9-41B8-B28A-B21F496C20CA}"/>
              </a:ext>
            </a:extLst>
          </p:cNvPr>
          <p:cNvCxnSpPr>
            <a:cxnSpLocks/>
          </p:cNvCxnSpPr>
          <p:nvPr/>
        </p:nvCxnSpPr>
        <p:spPr>
          <a:xfrm>
            <a:off x="2438399" y="4473389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57C5F9-B01B-47C1-BB11-5806C34F0489}"/>
              </a:ext>
            </a:extLst>
          </p:cNvPr>
          <p:cNvCxnSpPr/>
          <p:nvPr/>
        </p:nvCxnSpPr>
        <p:spPr>
          <a:xfrm flipH="1">
            <a:off x="1156446" y="4724400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4A7F64-06F0-4E21-AC24-D74DB82D16BC}"/>
              </a:ext>
            </a:extLst>
          </p:cNvPr>
          <p:cNvCxnSpPr>
            <a:cxnSpLocks/>
          </p:cNvCxnSpPr>
          <p:nvPr/>
        </p:nvCxnSpPr>
        <p:spPr>
          <a:xfrm flipH="1">
            <a:off x="1165412" y="4724401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0965CB-FC27-43C0-82DD-7DB5D28F31F9}"/>
              </a:ext>
            </a:extLst>
          </p:cNvPr>
          <p:cNvCxnSpPr/>
          <p:nvPr/>
        </p:nvCxnSpPr>
        <p:spPr>
          <a:xfrm flipH="1">
            <a:off x="1308846" y="4831977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4A85D7-421F-45BC-82AB-0AAD8B66BE7F}"/>
              </a:ext>
            </a:extLst>
          </p:cNvPr>
          <p:cNvCxnSpPr/>
          <p:nvPr/>
        </p:nvCxnSpPr>
        <p:spPr>
          <a:xfrm flipH="1">
            <a:off x="1308846" y="4831975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F2739-2DF4-4B4B-B4DE-9BF75788299D}"/>
              </a:ext>
            </a:extLst>
          </p:cNvPr>
          <p:cNvSpPr txBox="1"/>
          <p:nvPr/>
        </p:nvSpPr>
        <p:spPr>
          <a:xfrm>
            <a:off x="7799295" y="1246094"/>
            <a:ext cx="9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Cold </a:t>
            </a:r>
          </a:p>
          <a:p>
            <a:r>
              <a:rPr lang="en-US" dirty="0">
                <a:solidFill>
                  <a:srgbClr val="0000FF"/>
                </a:solidFill>
              </a:rPr>
              <a:t>Volume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08F6A3-3444-434E-A891-8EE142489F5D}"/>
              </a:ext>
            </a:extLst>
          </p:cNvPr>
          <p:cNvSpPr txBox="1"/>
          <p:nvPr/>
        </p:nvSpPr>
        <p:spPr>
          <a:xfrm rot="5400000">
            <a:off x="6929717" y="3316940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0BF3B0-7933-429A-946F-3F8D2B1456CE}"/>
              </a:ext>
            </a:extLst>
          </p:cNvPr>
          <p:cNvSpPr txBox="1"/>
          <p:nvPr/>
        </p:nvSpPr>
        <p:spPr>
          <a:xfrm>
            <a:off x="5898776" y="4473389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181C31-BC2B-4E3C-82CC-2E1533E1D28B}"/>
              </a:ext>
            </a:extLst>
          </p:cNvPr>
          <p:cNvCxnSpPr/>
          <p:nvPr/>
        </p:nvCxnSpPr>
        <p:spPr>
          <a:xfrm flipV="1">
            <a:off x="6517341" y="4428565"/>
            <a:ext cx="259977" cy="179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805BD6A-1AE6-4647-A948-89954400CA9A}"/>
              </a:ext>
            </a:extLst>
          </p:cNvPr>
          <p:cNvSpPr txBox="1"/>
          <p:nvPr/>
        </p:nvSpPr>
        <p:spPr>
          <a:xfrm>
            <a:off x="6239436" y="5782237"/>
            <a:ext cx="51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2C073A-8E2E-4007-A8D4-78BFCB5694F1}"/>
              </a:ext>
            </a:extLst>
          </p:cNvPr>
          <p:cNvSpPr txBox="1"/>
          <p:nvPr/>
        </p:nvSpPr>
        <p:spPr>
          <a:xfrm>
            <a:off x="2393577" y="4634753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F81103-76AE-4011-BF50-3A7DBB65E269}"/>
              </a:ext>
            </a:extLst>
          </p:cNvPr>
          <p:cNvSpPr txBox="1"/>
          <p:nvPr/>
        </p:nvSpPr>
        <p:spPr>
          <a:xfrm>
            <a:off x="824752" y="4186518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7B90DCA-FD4F-4B46-9EED-99AC6C2AAF2B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703294" y="4392707"/>
            <a:ext cx="519953" cy="134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EAE9AB9-7DF6-499D-AB3F-E452DFAB98D2}"/>
              </a:ext>
            </a:extLst>
          </p:cNvPr>
          <p:cNvSpPr txBox="1"/>
          <p:nvPr/>
        </p:nvSpPr>
        <p:spPr>
          <a:xfrm rot="5400000">
            <a:off x="1201269" y="3343835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4668E49-2A2F-4A60-A8BF-B37C54AB8D9B}"/>
              </a:ext>
            </a:extLst>
          </p:cNvPr>
          <p:cNvCxnSpPr/>
          <p:nvPr/>
        </p:nvCxnSpPr>
        <p:spPr>
          <a:xfrm>
            <a:off x="4338917" y="3325906"/>
            <a:ext cx="84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8C441E7-10CD-4FE5-9A36-E6E9CD4FF2BA}"/>
              </a:ext>
            </a:extLst>
          </p:cNvPr>
          <p:cNvCxnSpPr/>
          <p:nvPr/>
        </p:nvCxnSpPr>
        <p:spPr>
          <a:xfrm>
            <a:off x="4554071" y="3550023"/>
            <a:ext cx="3675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A9995A4-BB42-464A-85A1-CDF4113B9CBB}"/>
              </a:ext>
            </a:extLst>
          </p:cNvPr>
          <p:cNvCxnSpPr>
            <a:cxnSpLocks/>
          </p:cNvCxnSpPr>
          <p:nvPr/>
        </p:nvCxnSpPr>
        <p:spPr>
          <a:xfrm>
            <a:off x="3209365" y="3083859"/>
            <a:ext cx="2142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9959C75-C410-4028-B865-1BDA33DF54C7}"/>
              </a:ext>
            </a:extLst>
          </p:cNvPr>
          <p:cNvCxnSpPr/>
          <p:nvPr/>
        </p:nvCxnSpPr>
        <p:spPr>
          <a:xfrm>
            <a:off x="4742329" y="3092824"/>
            <a:ext cx="0" cy="251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34188FD-521D-4841-9AC1-0A53E12068C9}"/>
              </a:ext>
            </a:extLst>
          </p:cNvPr>
          <p:cNvCxnSpPr>
            <a:cxnSpLocks/>
          </p:cNvCxnSpPr>
          <p:nvPr/>
        </p:nvCxnSpPr>
        <p:spPr>
          <a:xfrm>
            <a:off x="3227294" y="3827929"/>
            <a:ext cx="2339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37EF9B-DE61-4728-97FF-9B7FD42B2A3D}"/>
              </a:ext>
            </a:extLst>
          </p:cNvPr>
          <p:cNvCxnSpPr/>
          <p:nvPr/>
        </p:nvCxnSpPr>
        <p:spPr>
          <a:xfrm>
            <a:off x="4733364" y="3585883"/>
            <a:ext cx="0" cy="2510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22E3D72-C99D-4198-A6F5-60C7E3C4A2BE}"/>
              </a:ext>
            </a:extLst>
          </p:cNvPr>
          <p:cNvSpPr txBox="1"/>
          <p:nvPr/>
        </p:nvSpPr>
        <p:spPr>
          <a:xfrm>
            <a:off x="2796987" y="2312895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63EB80-7EC5-4D9C-A4C2-483FE9CF2E2A}"/>
              </a:ext>
            </a:extLst>
          </p:cNvPr>
          <p:cNvSpPr txBox="1"/>
          <p:nvPr/>
        </p:nvSpPr>
        <p:spPr>
          <a:xfrm>
            <a:off x="2106704" y="2321859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A3A2C7-0F8F-4DD9-AB0A-6B8B0958F474}"/>
              </a:ext>
            </a:extLst>
          </p:cNvPr>
          <p:cNvSpPr txBox="1"/>
          <p:nvPr/>
        </p:nvSpPr>
        <p:spPr>
          <a:xfrm>
            <a:off x="6678705" y="235771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B4633B-A490-4924-95BE-DF5F59BF3400}"/>
              </a:ext>
            </a:extLst>
          </p:cNvPr>
          <p:cNvSpPr txBox="1"/>
          <p:nvPr/>
        </p:nvSpPr>
        <p:spPr>
          <a:xfrm>
            <a:off x="7431740" y="23487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CD8EF2-494D-4B49-BA7C-D923F92F794B}"/>
              </a:ext>
            </a:extLst>
          </p:cNvPr>
          <p:cNvSpPr txBox="1"/>
          <p:nvPr/>
        </p:nvSpPr>
        <p:spPr>
          <a:xfrm>
            <a:off x="6535270" y="420444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E9805CC-B174-4763-AC1B-CF65944E5587}"/>
              </a:ext>
            </a:extLst>
          </p:cNvPr>
          <p:cNvSpPr txBox="1"/>
          <p:nvPr/>
        </p:nvSpPr>
        <p:spPr>
          <a:xfrm>
            <a:off x="7566210" y="43299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B1F077-569C-4EED-BAB0-A4D403D6DEA4}"/>
              </a:ext>
            </a:extLst>
          </p:cNvPr>
          <p:cNvSpPr txBox="1"/>
          <p:nvPr/>
        </p:nvSpPr>
        <p:spPr>
          <a:xfrm>
            <a:off x="2429434" y="433891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54229B-EF12-4744-B4B9-E279C49AFBC7}"/>
              </a:ext>
            </a:extLst>
          </p:cNvPr>
          <p:cNvSpPr txBox="1"/>
          <p:nvPr/>
        </p:nvSpPr>
        <p:spPr>
          <a:xfrm>
            <a:off x="2985245" y="431202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B79C6C-083F-4FB0-9377-837F6F6E315E}"/>
              </a:ext>
            </a:extLst>
          </p:cNvPr>
          <p:cNvSpPr txBox="1"/>
          <p:nvPr/>
        </p:nvSpPr>
        <p:spPr>
          <a:xfrm>
            <a:off x="1066799" y="5208494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19BEAA-F747-4F8E-91C3-000D4F83D954}"/>
              </a:ext>
            </a:extLst>
          </p:cNvPr>
          <p:cNvSpPr txBox="1"/>
          <p:nvPr/>
        </p:nvSpPr>
        <p:spPr>
          <a:xfrm>
            <a:off x="995082" y="502023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127751-89FD-4E1C-B4CE-DFE96FAD69D9}"/>
              </a:ext>
            </a:extLst>
          </p:cNvPr>
          <p:cNvSpPr txBox="1"/>
          <p:nvPr/>
        </p:nvSpPr>
        <p:spPr>
          <a:xfrm>
            <a:off x="1192306" y="5020235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736AC6B-0283-478C-952A-142B1E4010ED}"/>
              </a:ext>
            </a:extLst>
          </p:cNvPr>
          <p:cNvCxnSpPr/>
          <p:nvPr/>
        </p:nvCxnSpPr>
        <p:spPr>
          <a:xfrm>
            <a:off x="4473388" y="412376"/>
            <a:ext cx="1030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22F784AA-4310-42EC-8A87-4150BBC0A5C8}"/>
              </a:ext>
            </a:extLst>
          </p:cNvPr>
          <p:cNvSpPr txBox="1"/>
          <p:nvPr/>
        </p:nvSpPr>
        <p:spPr>
          <a:xfrm>
            <a:off x="4294093" y="197224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l </a:t>
            </a:r>
            <a:r>
              <a:rPr lang="en-US" sz="1200" dirty="0"/>
              <a:t>= 1310 nm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FA48F51-C13E-4AAE-AB57-5C2928694FCC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BC44560-5AD5-42B7-84F8-EE545CCE2624}"/>
              </a:ext>
            </a:extLst>
          </p:cNvPr>
          <p:cNvSpPr txBox="1"/>
          <p:nvPr/>
        </p:nvSpPr>
        <p:spPr>
          <a:xfrm>
            <a:off x="3774140" y="3334871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</a:t>
            </a:r>
            <a:r>
              <a:rPr lang="en-US" sz="1200" dirty="0"/>
              <a:t>3.3 V DC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4D284E6-8DD2-4436-8F6A-6CF8B98BFBE1}"/>
              </a:ext>
            </a:extLst>
          </p:cNvPr>
          <p:cNvCxnSpPr>
            <a:cxnSpLocks/>
          </p:cNvCxnSpPr>
          <p:nvPr/>
        </p:nvCxnSpPr>
        <p:spPr>
          <a:xfrm>
            <a:off x="5567082" y="977153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5E3F0D-1912-47D7-8EC1-C24FAA69A070}"/>
              </a:ext>
            </a:extLst>
          </p:cNvPr>
          <p:cNvCxnSpPr>
            <a:cxnSpLocks/>
          </p:cNvCxnSpPr>
          <p:nvPr/>
        </p:nvCxnSpPr>
        <p:spPr>
          <a:xfrm>
            <a:off x="5593977" y="986117"/>
            <a:ext cx="4392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6565F4-811A-4534-8B20-84D931906417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869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0F8611F-8416-4E0B-B9B0-29DCDCAE81E0}"/>
              </a:ext>
            </a:extLst>
          </p:cNvPr>
          <p:cNvCxnSpPr>
            <a:cxnSpLocks/>
          </p:cNvCxnSpPr>
          <p:nvPr/>
        </p:nvCxnSpPr>
        <p:spPr>
          <a:xfrm>
            <a:off x="6033247" y="1004047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7282453-4AD8-40EB-8AAB-481EB17FC29D}"/>
              </a:ext>
            </a:extLst>
          </p:cNvPr>
          <p:cNvCxnSpPr>
            <a:cxnSpLocks/>
          </p:cNvCxnSpPr>
          <p:nvPr/>
        </p:nvCxnSpPr>
        <p:spPr>
          <a:xfrm>
            <a:off x="6042212" y="3827928"/>
            <a:ext cx="56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3AD1BCF-C013-4B8E-982E-C29E5BD49611}"/>
              </a:ext>
            </a:extLst>
          </p:cNvPr>
          <p:cNvCxnSpPr>
            <a:cxnSpLocks/>
          </p:cNvCxnSpPr>
          <p:nvPr/>
        </p:nvCxnSpPr>
        <p:spPr>
          <a:xfrm>
            <a:off x="6221505" y="815789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1EBCAF1-A703-4CD6-AE08-3170846A1B5E}"/>
              </a:ext>
            </a:extLst>
          </p:cNvPr>
          <p:cNvCxnSpPr>
            <a:cxnSpLocks/>
          </p:cNvCxnSpPr>
          <p:nvPr/>
        </p:nvCxnSpPr>
        <p:spPr>
          <a:xfrm>
            <a:off x="6221506" y="3074895"/>
            <a:ext cx="367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4BD8B3AB-52DB-4DA0-AD19-5EE198D1293C}"/>
              </a:ext>
            </a:extLst>
          </p:cNvPr>
          <p:cNvSpPr/>
          <p:nvPr/>
        </p:nvSpPr>
        <p:spPr>
          <a:xfrm>
            <a:off x="3146612" y="3030070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0364D5B-D56E-494F-BCB0-41FB098D380E}"/>
              </a:ext>
            </a:extLst>
          </p:cNvPr>
          <p:cNvSpPr/>
          <p:nvPr/>
        </p:nvSpPr>
        <p:spPr>
          <a:xfrm>
            <a:off x="6589059" y="3021105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509CC40-A812-4C31-B1D0-782B5CB03174}"/>
              </a:ext>
            </a:extLst>
          </p:cNvPr>
          <p:cNvSpPr/>
          <p:nvPr/>
        </p:nvSpPr>
        <p:spPr>
          <a:xfrm>
            <a:off x="3155576" y="3774141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B0B422-8116-4B2C-8C2C-EA31F84AEE83}"/>
              </a:ext>
            </a:extLst>
          </p:cNvPr>
          <p:cNvSpPr/>
          <p:nvPr/>
        </p:nvSpPr>
        <p:spPr>
          <a:xfrm>
            <a:off x="6598023" y="3765176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7AF571-FFBA-431F-9561-D306BA8B6670}"/>
              </a:ext>
            </a:extLst>
          </p:cNvPr>
          <p:cNvSpPr txBox="1"/>
          <p:nvPr/>
        </p:nvSpPr>
        <p:spPr>
          <a:xfrm>
            <a:off x="2595697" y="5016077"/>
            <a:ext cx="2056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BERTScope</a:t>
            </a:r>
            <a:endParaRPr lang="en-US" dirty="0"/>
          </a:p>
          <a:p>
            <a:r>
              <a:rPr lang="en-US" dirty="0"/>
              <a:t>Bit Error Rate Tester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681E2E4-CDA9-4C36-A9C8-90D06C8F735D}"/>
              </a:ext>
            </a:extLst>
          </p:cNvPr>
          <p:cNvSpPr txBox="1"/>
          <p:nvPr/>
        </p:nvSpPr>
        <p:spPr>
          <a:xfrm>
            <a:off x="1255061" y="5450541"/>
            <a:ext cx="114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</a:t>
            </a:r>
          </a:p>
          <a:p>
            <a:r>
              <a:rPr lang="en-US" dirty="0"/>
              <a:t>Generator</a:t>
            </a:r>
          </a:p>
          <a:p>
            <a:r>
              <a:rPr lang="en-US" dirty="0"/>
              <a:t>(PRBS)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90B0347-DF96-433A-B248-27EA1E1191E3}"/>
              </a:ext>
            </a:extLst>
          </p:cNvPr>
          <p:cNvSpPr txBox="1"/>
          <p:nvPr/>
        </p:nvSpPr>
        <p:spPr>
          <a:xfrm>
            <a:off x="259975" y="1792941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05166AE-0B6B-46EF-8CF2-F2A679964C5A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111624" y="2151529"/>
            <a:ext cx="1228163" cy="49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49C54753-D827-4BE9-998D-792806A36F6F}"/>
              </a:ext>
            </a:extLst>
          </p:cNvPr>
          <p:cNvSpPr txBox="1"/>
          <p:nvPr/>
        </p:nvSpPr>
        <p:spPr>
          <a:xfrm>
            <a:off x="233081" y="2483224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9590D11-3BDF-43E1-AA5E-CEB3BAF7A6BB}"/>
              </a:ext>
            </a:extLst>
          </p:cNvPr>
          <p:cNvCxnSpPr/>
          <p:nvPr/>
        </p:nvCxnSpPr>
        <p:spPr>
          <a:xfrm>
            <a:off x="833718" y="2985247"/>
            <a:ext cx="1030941" cy="21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05131CD-C13D-422C-8C32-CBBCD86C4427}"/>
              </a:ext>
            </a:extLst>
          </p:cNvPr>
          <p:cNvSpPr txBox="1"/>
          <p:nvPr/>
        </p:nvSpPr>
        <p:spPr>
          <a:xfrm>
            <a:off x="9628094" y="1192306"/>
            <a:ext cx="22879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In this configuration,</a:t>
            </a:r>
          </a:p>
          <a:p>
            <a:r>
              <a:rPr lang="en-US" sz="1400" b="1" i="1" dirty="0"/>
              <a:t> measurements of the DUT</a:t>
            </a:r>
          </a:p>
          <a:p>
            <a:r>
              <a:rPr lang="en-US" sz="1400" b="1" i="1" dirty="0"/>
              <a:t> Rx channel eye in the</a:t>
            </a:r>
          </a:p>
          <a:p>
            <a:r>
              <a:rPr lang="en-US" sz="1400" b="1" i="1" dirty="0"/>
              <a:t> cold can be made including:</a:t>
            </a:r>
          </a:p>
          <a:p>
            <a:endParaRPr lang="en-US" sz="1400" b="1" i="1" dirty="0"/>
          </a:p>
          <a:p>
            <a:pPr marL="342900" indent="-342900">
              <a:buAutoNum type="arabicPeriod"/>
            </a:pPr>
            <a:r>
              <a:rPr lang="en-US" sz="1400" b="1" i="1" dirty="0"/>
              <a:t>Rise and fall times</a:t>
            </a:r>
          </a:p>
          <a:p>
            <a:pPr marL="342900" indent="-342900">
              <a:buAutoNum type="arabicPeriod"/>
            </a:pPr>
            <a:r>
              <a:rPr lang="en-US" sz="1400" b="1" i="1" dirty="0"/>
              <a:t>Eye amplitude</a:t>
            </a:r>
          </a:p>
          <a:p>
            <a:pPr marL="342900" indent="-342900">
              <a:buAutoNum type="arabicPeriod"/>
            </a:pPr>
            <a:r>
              <a:rPr lang="en-US" sz="1400" b="1" i="1" dirty="0"/>
              <a:t>Deterministic and total</a:t>
            </a:r>
          </a:p>
          <a:p>
            <a:r>
              <a:rPr lang="en-US" sz="1400" b="1" i="1" dirty="0"/>
              <a:t>         jitter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F2AD740-9A70-4FF7-A5D3-D0AE12056DD2}"/>
              </a:ext>
            </a:extLst>
          </p:cNvPr>
          <p:cNvSpPr txBox="1"/>
          <p:nvPr/>
        </p:nvSpPr>
        <p:spPr>
          <a:xfrm>
            <a:off x="10936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FBB1801-391D-43E4-9724-16D35D8E821D}"/>
              </a:ext>
            </a:extLst>
          </p:cNvPr>
          <p:cNvSpPr txBox="1"/>
          <p:nvPr/>
        </p:nvSpPr>
        <p:spPr>
          <a:xfrm>
            <a:off x="12460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5DA9D7E-BA21-47A6-94C2-AC138B35B82E}"/>
              </a:ext>
            </a:extLst>
          </p:cNvPr>
          <p:cNvSpPr txBox="1"/>
          <p:nvPr/>
        </p:nvSpPr>
        <p:spPr>
          <a:xfrm>
            <a:off x="7162800" y="179294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Mode</a:t>
            </a:r>
          </a:p>
          <a:p>
            <a:r>
              <a:rPr lang="en-US" dirty="0"/>
              <a:t>    Optical</a:t>
            </a:r>
          </a:p>
          <a:p>
            <a:r>
              <a:rPr lang="en-US" dirty="0"/>
              <a:t>    Fibers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0F97E84-F385-4BF0-9C43-9A44A2C644BD}"/>
              </a:ext>
            </a:extLst>
          </p:cNvPr>
          <p:cNvSpPr txBox="1"/>
          <p:nvPr/>
        </p:nvSpPr>
        <p:spPr>
          <a:xfrm>
            <a:off x="9233646" y="4831977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6956E20-098C-4870-A38E-A32177955974}"/>
              </a:ext>
            </a:extLst>
          </p:cNvPr>
          <p:cNvCxnSpPr>
            <a:cxnSpLocks/>
          </p:cNvCxnSpPr>
          <p:nvPr/>
        </p:nvCxnSpPr>
        <p:spPr>
          <a:xfrm flipH="1" flipV="1">
            <a:off x="7985551" y="4120171"/>
            <a:ext cx="1248096" cy="909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EC00E3FC-C277-4E4D-89EC-F329199B4A1E}"/>
              </a:ext>
            </a:extLst>
          </p:cNvPr>
          <p:cNvSpPr/>
          <p:nvPr/>
        </p:nvSpPr>
        <p:spPr>
          <a:xfrm>
            <a:off x="4177554" y="5791201"/>
            <a:ext cx="1013012" cy="717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C66D985-3D36-486A-A979-FFCAB6A3D1B9}"/>
              </a:ext>
            </a:extLst>
          </p:cNvPr>
          <p:cNvSpPr txBox="1"/>
          <p:nvPr/>
        </p:nvSpPr>
        <p:spPr>
          <a:xfrm>
            <a:off x="4186517" y="5871883"/>
            <a:ext cx="98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Digital Signal</a:t>
            </a:r>
          </a:p>
          <a:p>
            <a:r>
              <a:rPr lang="en-US" sz="1200" dirty="0"/>
              <a:t>Analyzer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B4301E7-52B9-404A-AAC3-A01D2F09A8C5}"/>
              </a:ext>
            </a:extLst>
          </p:cNvPr>
          <p:cNvCxnSpPr>
            <a:cxnSpLocks/>
            <a:endCxn id="121" idx="0"/>
          </p:cNvCxnSpPr>
          <p:nvPr/>
        </p:nvCxnSpPr>
        <p:spPr>
          <a:xfrm flipH="1" flipV="1">
            <a:off x="2608735" y="6293223"/>
            <a:ext cx="1416424" cy="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7D08028-10B2-4B2D-8BA6-113E6115BC19}"/>
              </a:ext>
            </a:extLst>
          </p:cNvPr>
          <p:cNvSpPr txBox="1"/>
          <p:nvPr/>
        </p:nvSpPr>
        <p:spPr>
          <a:xfrm rot="16200000">
            <a:off x="4052050" y="6203576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BCFE9A9-C23F-4F08-B532-B1E534424D86}"/>
              </a:ext>
            </a:extLst>
          </p:cNvPr>
          <p:cNvSpPr txBox="1"/>
          <p:nvPr/>
        </p:nvSpPr>
        <p:spPr>
          <a:xfrm rot="16200000">
            <a:off x="2635629" y="6212540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73043F7-052B-4CD7-8262-78E9D7D58FA8}"/>
              </a:ext>
            </a:extLst>
          </p:cNvPr>
          <p:cNvSpPr txBox="1"/>
          <p:nvPr/>
        </p:nvSpPr>
        <p:spPr>
          <a:xfrm>
            <a:off x="2770092" y="5641521"/>
            <a:ext cx="121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 Reference</a:t>
            </a:r>
          </a:p>
          <a:p>
            <a:r>
              <a:rPr lang="en-US" sz="1200" dirty="0"/>
              <a:t> and Pattern</a:t>
            </a:r>
          </a:p>
          <a:p>
            <a:r>
              <a:rPr lang="en-US" sz="1200" dirty="0"/>
              <a:t> Synchronization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2D808AE-FC70-40C3-A8B1-7AEE5272D9CB}"/>
              </a:ext>
            </a:extLst>
          </p:cNvPr>
          <p:cNvSpPr txBox="1"/>
          <p:nvPr/>
        </p:nvSpPr>
        <p:spPr>
          <a:xfrm rot="16200000">
            <a:off x="5226427" y="625736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B151C3C-587A-474A-A47C-605BA3C00D34}"/>
              </a:ext>
            </a:extLst>
          </p:cNvPr>
          <p:cNvSpPr txBox="1"/>
          <p:nvPr/>
        </p:nvSpPr>
        <p:spPr>
          <a:xfrm rot="16200000">
            <a:off x="5208498" y="6060141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1420BE0-F06F-436C-B98F-C316A82E4112}"/>
              </a:ext>
            </a:extLst>
          </p:cNvPr>
          <p:cNvCxnSpPr>
            <a:cxnSpLocks/>
          </p:cNvCxnSpPr>
          <p:nvPr/>
        </p:nvCxnSpPr>
        <p:spPr>
          <a:xfrm flipH="1">
            <a:off x="5351930" y="6338047"/>
            <a:ext cx="224117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3B419B3-571E-4942-821F-20218D379619}"/>
              </a:ext>
            </a:extLst>
          </p:cNvPr>
          <p:cNvCxnSpPr>
            <a:cxnSpLocks/>
          </p:cNvCxnSpPr>
          <p:nvPr/>
        </p:nvCxnSpPr>
        <p:spPr>
          <a:xfrm flipH="1">
            <a:off x="5325036" y="6140823"/>
            <a:ext cx="210670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D5A689A-C314-46F3-9B18-3E04A4AE71DA}"/>
              </a:ext>
            </a:extLst>
          </p:cNvPr>
          <p:cNvSpPr txBox="1"/>
          <p:nvPr/>
        </p:nvSpPr>
        <p:spPr>
          <a:xfrm>
            <a:off x="2375646" y="1918447"/>
            <a:ext cx="143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Reference Tx Device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256CE-CD7D-46D5-860F-06B3B6AE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5</a:t>
            </a:fld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2073126-04D4-4EDD-8FB3-EC6CF9E7E4F6}"/>
              </a:ext>
            </a:extLst>
          </p:cNvPr>
          <p:cNvSpPr txBox="1"/>
          <p:nvPr/>
        </p:nvSpPr>
        <p:spPr>
          <a:xfrm>
            <a:off x="69574" y="119269"/>
            <a:ext cx="29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Complete Rx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410257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1DC696A-D1A9-404E-8E7A-53C37DD93DDA}"/>
              </a:ext>
            </a:extLst>
          </p:cNvPr>
          <p:cNvSpPr/>
          <p:nvPr/>
        </p:nvSpPr>
        <p:spPr>
          <a:xfrm>
            <a:off x="6454588" y="2366682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07C45C-24CB-415A-99CB-7AC294712597}"/>
              </a:ext>
            </a:extLst>
          </p:cNvPr>
          <p:cNvSpPr/>
          <p:nvPr/>
        </p:nvSpPr>
        <p:spPr>
          <a:xfrm>
            <a:off x="1882588" y="2348753"/>
            <a:ext cx="1524000" cy="2241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6788-53F2-4A20-ADFA-9F0A476F3FF4}"/>
              </a:ext>
            </a:extLst>
          </p:cNvPr>
          <p:cNvSpPr/>
          <p:nvPr/>
        </p:nvSpPr>
        <p:spPr>
          <a:xfrm>
            <a:off x="5853953" y="1237130"/>
            <a:ext cx="2850777" cy="4145576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509EBB-84FA-4588-913F-6CE93F0F94F2}"/>
              </a:ext>
            </a:extLst>
          </p:cNvPr>
          <p:cNvSpPr/>
          <p:nvPr/>
        </p:nvSpPr>
        <p:spPr>
          <a:xfrm>
            <a:off x="6822141" y="2716306"/>
            <a:ext cx="797859" cy="157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0F5D-36E9-41DA-BC15-C5B5629DE9EA}"/>
              </a:ext>
            </a:extLst>
          </p:cNvPr>
          <p:cNvSpPr txBox="1"/>
          <p:nvPr/>
        </p:nvSpPr>
        <p:spPr>
          <a:xfrm>
            <a:off x="68221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24AF6-CA5B-4084-87C1-19029C1FCF2D}"/>
              </a:ext>
            </a:extLst>
          </p:cNvPr>
          <p:cNvSpPr txBox="1"/>
          <p:nvPr/>
        </p:nvSpPr>
        <p:spPr>
          <a:xfrm>
            <a:off x="6974542" y="4294094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746D1-A45C-4EE8-9475-BACEC3F8903F}"/>
              </a:ext>
            </a:extLst>
          </p:cNvPr>
          <p:cNvSpPr txBox="1"/>
          <p:nvPr/>
        </p:nvSpPr>
        <p:spPr>
          <a:xfrm>
            <a:off x="73779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4A479-02FF-4D1A-A18D-E3AAEABD0B3F}"/>
              </a:ext>
            </a:extLst>
          </p:cNvPr>
          <p:cNvSpPr txBox="1"/>
          <p:nvPr/>
        </p:nvSpPr>
        <p:spPr>
          <a:xfrm>
            <a:off x="7530353" y="429409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52D7C-407D-400C-A409-9C325B81CA26}"/>
              </a:ext>
            </a:extLst>
          </p:cNvPr>
          <p:cNvSpPr/>
          <p:nvPr/>
        </p:nvSpPr>
        <p:spPr>
          <a:xfrm>
            <a:off x="6938682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0722C2-034B-4318-84D7-24258571995B}"/>
              </a:ext>
            </a:extLst>
          </p:cNvPr>
          <p:cNvCxnSpPr>
            <a:cxnSpLocks/>
          </p:cNvCxnSpPr>
          <p:nvPr/>
        </p:nvCxnSpPr>
        <p:spPr>
          <a:xfrm>
            <a:off x="7431740" y="4455459"/>
            <a:ext cx="0" cy="119119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2B9A28-A2D7-4973-8ACC-C5DA2D2D2B6F}"/>
              </a:ext>
            </a:extLst>
          </p:cNvPr>
          <p:cNvCxnSpPr>
            <a:cxnSpLocks/>
          </p:cNvCxnSpPr>
          <p:nvPr/>
        </p:nvCxnSpPr>
        <p:spPr>
          <a:xfrm>
            <a:off x="7584140" y="4455460"/>
            <a:ext cx="0" cy="13514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4D53283-D978-4076-9267-F4571E921AB8}"/>
              </a:ext>
            </a:extLst>
          </p:cNvPr>
          <p:cNvSpPr/>
          <p:nvPr/>
        </p:nvSpPr>
        <p:spPr>
          <a:xfrm>
            <a:off x="7333129" y="2537012"/>
            <a:ext cx="170329" cy="1792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27F368-B51A-4298-8C4C-7C985B26CD9E}"/>
              </a:ext>
            </a:extLst>
          </p:cNvPr>
          <p:cNvGrpSpPr/>
          <p:nvPr/>
        </p:nvGrpSpPr>
        <p:grpSpPr>
          <a:xfrm>
            <a:off x="2223246" y="2554942"/>
            <a:ext cx="815788" cy="1918447"/>
            <a:chOff x="10363199" y="1120589"/>
            <a:chExt cx="815788" cy="19184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77A325-4BBB-4CE7-880E-77A4782A5B97}"/>
                </a:ext>
              </a:extLst>
            </p:cNvPr>
            <p:cNvSpPr/>
            <p:nvPr/>
          </p:nvSpPr>
          <p:spPr>
            <a:xfrm>
              <a:off x="10363199" y="1299883"/>
              <a:ext cx="797859" cy="1577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AEFECE-80EE-4B0F-9D15-293E0C34FA98}"/>
                </a:ext>
              </a:extLst>
            </p:cNvPr>
            <p:cNvSpPr txBox="1"/>
            <p:nvPr/>
          </p:nvSpPr>
          <p:spPr>
            <a:xfrm>
              <a:off x="103632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ED01E-6FA2-4B15-9317-46835DE076ED}"/>
                </a:ext>
              </a:extLst>
            </p:cNvPr>
            <p:cNvSpPr txBox="1"/>
            <p:nvPr/>
          </p:nvSpPr>
          <p:spPr>
            <a:xfrm>
              <a:off x="10515600" y="2877671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97D4A9-5767-458F-B8F2-41865176B6B9}"/>
                </a:ext>
              </a:extLst>
            </p:cNvPr>
            <p:cNvSpPr txBox="1"/>
            <p:nvPr/>
          </p:nvSpPr>
          <p:spPr>
            <a:xfrm>
              <a:off x="109190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510A8C-7692-4C27-93FB-E027D7AA5977}"/>
                </a:ext>
              </a:extLst>
            </p:cNvPr>
            <p:cNvSpPr txBox="1"/>
            <p:nvPr/>
          </p:nvSpPr>
          <p:spPr>
            <a:xfrm>
              <a:off x="11071411" y="2877670"/>
              <a:ext cx="107576" cy="1613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4FD272-7349-464A-800B-0AF79CF95F94}"/>
                </a:ext>
              </a:extLst>
            </p:cNvPr>
            <p:cNvSpPr/>
            <p:nvPr/>
          </p:nvSpPr>
          <p:spPr>
            <a:xfrm>
              <a:off x="10479740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BA3A78-B056-4422-AFE7-D00315D01587}"/>
                </a:ext>
              </a:extLst>
            </p:cNvPr>
            <p:cNvSpPr/>
            <p:nvPr/>
          </p:nvSpPr>
          <p:spPr>
            <a:xfrm>
              <a:off x="10874187" y="1120589"/>
              <a:ext cx="170329" cy="17929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5CB648-99BA-4366-8F47-144AE7F9C646}"/>
              </a:ext>
            </a:extLst>
          </p:cNvPr>
          <p:cNvCxnSpPr>
            <a:cxnSpLocks/>
          </p:cNvCxnSpPr>
          <p:nvPr/>
        </p:nvCxnSpPr>
        <p:spPr>
          <a:xfrm flipV="1">
            <a:off x="2420471" y="1783976"/>
            <a:ext cx="0" cy="77096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750B7C-CBC1-4B63-AD34-FF9A7318F0EB}"/>
              </a:ext>
            </a:extLst>
          </p:cNvPr>
          <p:cNvCxnSpPr>
            <a:cxnSpLocks/>
          </p:cNvCxnSpPr>
          <p:nvPr/>
        </p:nvCxnSpPr>
        <p:spPr>
          <a:xfrm flipV="1">
            <a:off x="7413812" y="519953"/>
            <a:ext cx="0" cy="203498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D93AB1-CB78-4E7E-BBBD-CA4E186FC5F1}"/>
              </a:ext>
            </a:extLst>
          </p:cNvPr>
          <p:cNvCxnSpPr>
            <a:cxnSpLocks/>
          </p:cNvCxnSpPr>
          <p:nvPr/>
        </p:nvCxnSpPr>
        <p:spPr>
          <a:xfrm>
            <a:off x="2420470" y="537883"/>
            <a:ext cx="498437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051E3CA-B4B0-4919-84BC-6941FF12A5F2}"/>
              </a:ext>
            </a:extLst>
          </p:cNvPr>
          <p:cNvSpPr/>
          <p:nvPr/>
        </p:nvSpPr>
        <p:spPr>
          <a:xfrm>
            <a:off x="797859" y="5100918"/>
            <a:ext cx="3827929" cy="151503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E97381-786D-4497-BAA4-1581C23AC7D6}"/>
              </a:ext>
            </a:extLst>
          </p:cNvPr>
          <p:cNvCxnSpPr/>
          <p:nvPr/>
        </p:nvCxnSpPr>
        <p:spPr>
          <a:xfrm>
            <a:off x="2286000" y="4482352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4D9B47-A9F9-41B8-B28A-B21F496C20CA}"/>
              </a:ext>
            </a:extLst>
          </p:cNvPr>
          <p:cNvCxnSpPr>
            <a:cxnSpLocks/>
          </p:cNvCxnSpPr>
          <p:nvPr/>
        </p:nvCxnSpPr>
        <p:spPr>
          <a:xfrm>
            <a:off x="2438399" y="4473389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57C5F9-B01B-47C1-BB11-5806C34F0489}"/>
              </a:ext>
            </a:extLst>
          </p:cNvPr>
          <p:cNvCxnSpPr/>
          <p:nvPr/>
        </p:nvCxnSpPr>
        <p:spPr>
          <a:xfrm flipH="1">
            <a:off x="1156446" y="4724400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4A7F64-06F0-4E21-AC24-D74DB82D16BC}"/>
              </a:ext>
            </a:extLst>
          </p:cNvPr>
          <p:cNvCxnSpPr>
            <a:cxnSpLocks/>
          </p:cNvCxnSpPr>
          <p:nvPr/>
        </p:nvCxnSpPr>
        <p:spPr>
          <a:xfrm flipH="1">
            <a:off x="1165412" y="4724401"/>
            <a:ext cx="0" cy="37651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0965CB-FC27-43C0-82DD-7DB5D28F31F9}"/>
              </a:ext>
            </a:extLst>
          </p:cNvPr>
          <p:cNvCxnSpPr/>
          <p:nvPr/>
        </p:nvCxnSpPr>
        <p:spPr>
          <a:xfrm flipH="1">
            <a:off x="1308846" y="4831977"/>
            <a:ext cx="112955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14A85D7-421F-45BC-82AB-0AAD8B66BE7F}"/>
              </a:ext>
            </a:extLst>
          </p:cNvPr>
          <p:cNvCxnSpPr/>
          <p:nvPr/>
        </p:nvCxnSpPr>
        <p:spPr>
          <a:xfrm flipH="1">
            <a:off x="1308846" y="4831975"/>
            <a:ext cx="0" cy="2599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BF2739-2DF4-4B4B-B4DE-9BF75788299D}"/>
              </a:ext>
            </a:extLst>
          </p:cNvPr>
          <p:cNvSpPr txBox="1"/>
          <p:nvPr/>
        </p:nvSpPr>
        <p:spPr>
          <a:xfrm>
            <a:off x="7799295" y="1246094"/>
            <a:ext cx="90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Cold </a:t>
            </a:r>
          </a:p>
          <a:p>
            <a:r>
              <a:rPr lang="en-US" dirty="0">
                <a:solidFill>
                  <a:srgbClr val="0000FF"/>
                </a:solidFill>
              </a:rPr>
              <a:t>Volume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08F6A3-3444-434E-A891-8EE142489F5D}"/>
              </a:ext>
            </a:extLst>
          </p:cNvPr>
          <p:cNvSpPr txBox="1"/>
          <p:nvPr/>
        </p:nvSpPr>
        <p:spPr>
          <a:xfrm rot="5400000">
            <a:off x="6929717" y="3316940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0BF3B0-7933-429A-946F-3F8D2B1456CE}"/>
              </a:ext>
            </a:extLst>
          </p:cNvPr>
          <p:cNvSpPr txBox="1"/>
          <p:nvPr/>
        </p:nvSpPr>
        <p:spPr>
          <a:xfrm>
            <a:off x="5898776" y="4473389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181C31-BC2B-4E3C-82CC-2E1533E1D28B}"/>
              </a:ext>
            </a:extLst>
          </p:cNvPr>
          <p:cNvCxnSpPr/>
          <p:nvPr/>
        </p:nvCxnSpPr>
        <p:spPr>
          <a:xfrm flipV="1">
            <a:off x="6517341" y="4428565"/>
            <a:ext cx="259977" cy="179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805BD6A-1AE6-4647-A948-89954400CA9A}"/>
              </a:ext>
            </a:extLst>
          </p:cNvPr>
          <p:cNvSpPr txBox="1"/>
          <p:nvPr/>
        </p:nvSpPr>
        <p:spPr>
          <a:xfrm>
            <a:off x="6974541" y="4894731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2C073A-8E2E-4007-A8D4-78BFCB5694F1}"/>
              </a:ext>
            </a:extLst>
          </p:cNvPr>
          <p:cNvSpPr txBox="1"/>
          <p:nvPr/>
        </p:nvSpPr>
        <p:spPr>
          <a:xfrm>
            <a:off x="2393577" y="4634753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Coax </a:t>
            </a:r>
          </a:p>
          <a:p>
            <a:r>
              <a:rPr lang="en-US" sz="1000" dirty="0"/>
              <a:t>cables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F81103-76AE-4011-BF50-3A7DBB65E269}"/>
              </a:ext>
            </a:extLst>
          </p:cNvPr>
          <p:cNvSpPr txBox="1"/>
          <p:nvPr/>
        </p:nvSpPr>
        <p:spPr>
          <a:xfrm>
            <a:off x="824752" y="4186518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SMA 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7B90DCA-FD4F-4B46-9EED-99AC6C2AAF2B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1703294" y="4392707"/>
            <a:ext cx="519953" cy="134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EAE9AB9-7DF6-499D-AB3F-E452DFAB98D2}"/>
              </a:ext>
            </a:extLst>
          </p:cNvPr>
          <p:cNvSpPr txBox="1"/>
          <p:nvPr/>
        </p:nvSpPr>
        <p:spPr>
          <a:xfrm rot="5400000">
            <a:off x="1201269" y="3343835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Transceiver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4668E49-2A2F-4A60-A8BF-B37C54AB8D9B}"/>
              </a:ext>
            </a:extLst>
          </p:cNvPr>
          <p:cNvCxnSpPr/>
          <p:nvPr/>
        </p:nvCxnSpPr>
        <p:spPr>
          <a:xfrm>
            <a:off x="4338917" y="3325906"/>
            <a:ext cx="84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8C441E7-10CD-4FE5-9A36-E6E9CD4FF2BA}"/>
              </a:ext>
            </a:extLst>
          </p:cNvPr>
          <p:cNvCxnSpPr/>
          <p:nvPr/>
        </p:nvCxnSpPr>
        <p:spPr>
          <a:xfrm>
            <a:off x="4554071" y="3550023"/>
            <a:ext cx="3675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A9995A4-BB42-464A-85A1-CDF4113B9CBB}"/>
              </a:ext>
            </a:extLst>
          </p:cNvPr>
          <p:cNvCxnSpPr>
            <a:cxnSpLocks/>
          </p:cNvCxnSpPr>
          <p:nvPr/>
        </p:nvCxnSpPr>
        <p:spPr>
          <a:xfrm>
            <a:off x="3209365" y="3083859"/>
            <a:ext cx="2142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9959C75-C410-4028-B865-1BDA33DF54C7}"/>
              </a:ext>
            </a:extLst>
          </p:cNvPr>
          <p:cNvCxnSpPr/>
          <p:nvPr/>
        </p:nvCxnSpPr>
        <p:spPr>
          <a:xfrm>
            <a:off x="4742329" y="3092824"/>
            <a:ext cx="0" cy="251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34188FD-521D-4841-9AC1-0A53E12068C9}"/>
              </a:ext>
            </a:extLst>
          </p:cNvPr>
          <p:cNvCxnSpPr>
            <a:cxnSpLocks/>
          </p:cNvCxnSpPr>
          <p:nvPr/>
        </p:nvCxnSpPr>
        <p:spPr>
          <a:xfrm>
            <a:off x="3227294" y="3827929"/>
            <a:ext cx="23397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37EF9B-DE61-4728-97FF-9B7FD42B2A3D}"/>
              </a:ext>
            </a:extLst>
          </p:cNvPr>
          <p:cNvCxnSpPr/>
          <p:nvPr/>
        </p:nvCxnSpPr>
        <p:spPr>
          <a:xfrm>
            <a:off x="4733364" y="3585883"/>
            <a:ext cx="0" cy="2510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22E3D72-C99D-4198-A6F5-60C7E3C4A2BE}"/>
              </a:ext>
            </a:extLst>
          </p:cNvPr>
          <p:cNvSpPr txBox="1"/>
          <p:nvPr/>
        </p:nvSpPr>
        <p:spPr>
          <a:xfrm>
            <a:off x="2796987" y="2312895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63EB80-7EC5-4D9C-A4C2-483FE9CF2E2A}"/>
              </a:ext>
            </a:extLst>
          </p:cNvPr>
          <p:cNvSpPr txBox="1"/>
          <p:nvPr/>
        </p:nvSpPr>
        <p:spPr>
          <a:xfrm>
            <a:off x="2106704" y="2321859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A3A2C7-0F8F-4DD9-AB0A-6B8B0958F474}"/>
              </a:ext>
            </a:extLst>
          </p:cNvPr>
          <p:cNvSpPr txBox="1"/>
          <p:nvPr/>
        </p:nvSpPr>
        <p:spPr>
          <a:xfrm>
            <a:off x="6678705" y="235771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0B4633B-A490-4924-95BE-DF5F59BF3400}"/>
              </a:ext>
            </a:extLst>
          </p:cNvPr>
          <p:cNvSpPr txBox="1"/>
          <p:nvPr/>
        </p:nvSpPr>
        <p:spPr>
          <a:xfrm>
            <a:off x="7431740" y="23487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CD8EF2-494D-4B49-BA7C-D923F92F794B}"/>
              </a:ext>
            </a:extLst>
          </p:cNvPr>
          <p:cNvSpPr txBox="1"/>
          <p:nvPr/>
        </p:nvSpPr>
        <p:spPr>
          <a:xfrm>
            <a:off x="6535270" y="4204448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E9805CC-B174-4763-AC1B-CF65944E5587}"/>
              </a:ext>
            </a:extLst>
          </p:cNvPr>
          <p:cNvSpPr txBox="1"/>
          <p:nvPr/>
        </p:nvSpPr>
        <p:spPr>
          <a:xfrm>
            <a:off x="7566210" y="432995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B1F077-569C-4EED-BAB0-A4D403D6DEA4}"/>
              </a:ext>
            </a:extLst>
          </p:cNvPr>
          <p:cNvSpPr txBox="1"/>
          <p:nvPr/>
        </p:nvSpPr>
        <p:spPr>
          <a:xfrm>
            <a:off x="2429434" y="4338917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54229B-EF12-4744-B4B9-E279C49AFBC7}"/>
              </a:ext>
            </a:extLst>
          </p:cNvPr>
          <p:cNvSpPr txBox="1"/>
          <p:nvPr/>
        </p:nvSpPr>
        <p:spPr>
          <a:xfrm>
            <a:off x="2985245" y="4312023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B79C6C-083F-4FB0-9377-837F6F6E315E}"/>
              </a:ext>
            </a:extLst>
          </p:cNvPr>
          <p:cNvSpPr txBox="1"/>
          <p:nvPr/>
        </p:nvSpPr>
        <p:spPr>
          <a:xfrm>
            <a:off x="1066799" y="5208494"/>
            <a:ext cx="32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Tx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BD3164-3AFD-48E3-9601-28B31EAAF3AA}"/>
              </a:ext>
            </a:extLst>
          </p:cNvPr>
          <p:cNvSpPr txBox="1"/>
          <p:nvPr/>
        </p:nvSpPr>
        <p:spPr>
          <a:xfrm>
            <a:off x="3881716" y="5109882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Rx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19BEAA-F747-4F8E-91C3-000D4F83D954}"/>
              </a:ext>
            </a:extLst>
          </p:cNvPr>
          <p:cNvSpPr txBox="1"/>
          <p:nvPr/>
        </p:nvSpPr>
        <p:spPr>
          <a:xfrm>
            <a:off x="995082" y="502023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127751-89FD-4E1C-B4CE-DFE96FAD69D9}"/>
              </a:ext>
            </a:extLst>
          </p:cNvPr>
          <p:cNvSpPr txBox="1"/>
          <p:nvPr/>
        </p:nvSpPr>
        <p:spPr>
          <a:xfrm>
            <a:off x="1192306" y="5020235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736AC6B-0283-478C-952A-142B1E4010ED}"/>
              </a:ext>
            </a:extLst>
          </p:cNvPr>
          <p:cNvCxnSpPr/>
          <p:nvPr/>
        </p:nvCxnSpPr>
        <p:spPr>
          <a:xfrm>
            <a:off x="4473388" y="412376"/>
            <a:ext cx="10309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22F784AA-4310-42EC-8A87-4150BBC0A5C8}"/>
              </a:ext>
            </a:extLst>
          </p:cNvPr>
          <p:cNvSpPr txBox="1"/>
          <p:nvPr/>
        </p:nvSpPr>
        <p:spPr>
          <a:xfrm>
            <a:off x="4294093" y="197224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l </a:t>
            </a:r>
            <a:r>
              <a:rPr lang="en-US" sz="1200" dirty="0"/>
              <a:t>= 1310 nm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FA48F51-C13E-4AAE-AB57-5C2928694FCC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BC44560-5AD5-42B7-84F8-EE545CCE2624}"/>
              </a:ext>
            </a:extLst>
          </p:cNvPr>
          <p:cNvSpPr txBox="1"/>
          <p:nvPr/>
        </p:nvSpPr>
        <p:spPr>
          <a:xfrm>
            <a:off x="3774140" y="3334871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 </a:t>
            </a:r>
            <a:r>
              <a:rPr lang="en-US" sz="1200" dirty="0"/>
              <a:t>3.3 V DC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4D284E6-8DD2-4436-8F6A-6CF8B98BFBE1}"/>
              </a:ext>
            </a:extLst>
          </p:cNvPr>
          <p:cNvCxnSpPr>
            <a:cxnSpLocks/>
          </p:cNvCxnSpPr>
          <p:nvPr/>
        </p:nvCxnSpPr>
        <p:spPr>
          <a:xfrm>
            <a:off x="5567082" y="977153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5E3F0D-1912-47D7-8EC1-C24FAA69A070}"/>
              </a:ext>
            </a:extLst>
          </p:cNvPr>
          <p:cNvCxnSpPr>
            <a:cxnSpLocks/>
          </p:cNvCxnSpPr>
          <p:nvPr/>
        </p:nvCxnSpPr>
        <p:spPr>
          <a:xfrm>
            <a:off x="5593977" y="986117"/>
            <a:ext cx="4392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66565F4-811A-4534-8B20-84D931906417}"/>
              </a:ext>
            </a:extLst>
          </p:cNvPr>
          <p:cNvCxnSpPr>
            <a:cxnSpLocks/>
          </p:cNvCxnSpPr>
          <p:nvPr/>
        </p:nvCxnSpPr>
        <p:spPr>
          <a:xfrm>
            <a:off x="5342964" y="833718"/>
            <a:ext cx="869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0F8611F-8416-4E0B-B9B0-29DCDCAE81E0}"/>
              </a:ext>
            </a:extLst>
          </p:cNvPr>
          <p:cNvCxnSpPr>
            <a:cxnSpLocks/>
          </p:cNvCxnSpPr>
          <p:nvPr/>
        </p:nvCxnSpPr>
        <p:spPr>
          <a:xfrm>
            <a:off x="6033247" y="1004047"/>
            <a:ext cx="0" cy="28328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7282453-4AD8-40EB-8AAB-481EB17FC29D}"/>
              </a:ext>
            </a:extLst>
          </p:cNvPr>
          <p:cNvCxnSpPr>
            <a:cxnSpLocks/>
          </p:cNvCxnSpPr>
          <p:nvPr/>
        </p:nvCxnSpPr>
        <p:spPr>
          <a:xfrm>
            <a:off x="6042212" y="3827928"/>
            <a:ext cx="5647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3AD1BCF-C013-4B8E-982E-C29E5BD49611}"/>
              </a:ext>
            </a:extLst>
          </p:cNvPr>
          <p:cNvCxnSpPr>
            <a:cxnSpLocks/>
          </p:cNvCxnSpPr>
          <p:nvPr/>
        </p:nvCxnSpPr>
        <p:spPr>
          <a:xfrm>
            <a:off x="6221505" y="815789"/>
            <a:ext cx="0" cy="2241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1EBCAF1-A703-4CD6-AE08-3170846A1B5E}"/>
              </a:ext>
            </a:extLst>
          </p:cNvPr>
          <p:cNvCxnSpPr>
            <a:cxnSpLocks/>
          </p:cNvCxnSpPr>
          <p:nvPr/>
        </p:nvCxnSpPr>
        <p:spPr>
          <a:xfrm>
            <a:off x="6221506" y="3074895"/>
            <a:ext cx="367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4BD8B3AB-52DB-4DA0-AD19-5EE198D1293C}"/>
              </a:ext>
            </a:extLst>
          </p:cNvPr>
          <p:cNvSpPr/>
          <p:nvPr/>
        </p:nvSpPr>
        <p:spPr>
          <a:xfrm>
            <a:off x="3146612" y="3030070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0364D5B-D56E-494F-BCB0-41FB098D380E}"/>
              </a:ext>
            </a:extLst>
          </p:cNvPr>
          <p:cNvSpPr/>
          <p:nvPr/>
        </p:nvSpPr>
        <p:spPr>
          <a:xfrm>
            <a:off x="6589059" y="3021105"/>
            <a:ext cx="80682" cy="986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2509CC40-A812-4C31-B1D0-782B5CB03174}"/>
              </a:ext>
            </a:extLst>
          </p:cNvPr>
          <p:cNvSpPr/>
          <p:nvPr/>
        </p:nvSpPr>
        <p:spPr>
          <a:xfrm>
            <a:off x="3155576" y="3774141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B0B422-8116-4B2C-8C2C-EA31F84AEE83}"/>
              </a:ext>
            </a:extLst>
          </p:cNvPr>
          <p:cNvSpPr/>
          <p:nvPr/>
        </p:nvSpPr>
        <p:spPr>
          <a:xfrm>
            <a:off x="6598023" y="3765176"/>
            <a:ext cx="80682" cy="986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47AF571-FFBA-431F-9561-D306BA8B6670}"/>
              </a:ext>
            </a:extLst>
          </p:cNvPr>
          <p:cNvSpPr txBox="1"/>
          <p:nvPr/>
        </p:nvSpPr>
        <p:spPr>
          <a:xfrm>
            <a:off x="4606933" y="5934670"/>
            <a:ext cx="143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BERTScope</a:t>
            </a:r>
            <a:endParaRPr lang="en-US" dirty="0"/>
          </a:p>
          <a:p>
            <a:r>
              <a:rPr lang="en-US" dirty="0"/>
              <a:t>Bit Error Rate</a:t>
            </a:r>
          </a:p>
          <a:p>
            <a:r>
              <a:rPr lang="en-US" dirty="0"/>
              <a:t>Tester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F209FA65-9184-4B8F-83C7-446E31B4B9C2}"/>
              </a:ext>
            </a:extLst>
          </p:cNvPr>
          <p:cNvCxnSpPr>
            <a:cxnSpLocks/>
          </p:cNvCxnSpPr>
          <p:nvPr/>
        </p:nvCxnSpPr>
        <p:spPr>
          <a:xfrm>
            <a:off x="2617694" y="5163671"/>
            <a:ext cx="0" cy="140745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A681E2E4-CDA9-4C36-A9C8-90D06C8F735D}"/>
              </a:ext>
            </a:extLst>
          </p:cNvPr>
          <p:cNvSpPr txBox="1"/>
          <p:nvPr/>
        </p:nvSpPr>
        <p:spPr>
          <a:xfrm>
            <a:off x="1255061" y="5450541"/>
            <a:ext cx="114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</a:t>
            </a:r>
          </a:p>
          <a:p>
            <a:r>
              <a:rPr lang="en-US" dirty="0"/>
              <a:t>Generator</a:t>
            </a:r>
          </a:p>
          <a:p>
            <a:r>
              <a:rPr lang="en-US" dirty="0"/>
              <a:t>(PRBS)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63D97E7-27A9-4763-8211-B2CCAE3A0DB6}"/>
              </a:ext>
            </a:extLst>
          </p:cNvPr>
          <p:cNvSpPr txBox="1"/>
          <p:nvPr/>
        </p:nvSpPr>
        <p:spPr>
          <a:xfrm>
            <a:off x="3137648" y="5504329"/>
            <a:ext cx="93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 </a:t>
            </a:r>
          </a:p>
          <a:p>
            <a:r>
              <a:rPr lang="en-US" dirty="0"/>
              <a:t>Checker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90B0347-DF96-433A-B248-27EA1E1191E3}"/>
              </a:ext>
            </a:extLst>
          </p:cNvPr>
          <p:cNvSpPr txBox="1"/>
          <p:nvPr/>
        </p:nvSpPr>
        <p:spPr>
          <a:xfrm>
            <a:off x="259975" y="1792941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05166AE-0B6B-46EF-8CF2-F2A679964C5A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111624" y="2151529"/>
            <a:ext cx="1228163" cy="49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49C54753-D827-4BE9-998D-792806A36F6F}"/>
              </a:ext>
            </a:extLst>
          </p:cNvPr>
          <p:cNvSpPr txBox="1"/>
          <p:nvPr/>
        </p:nvSpPr>
        <p:spPr>
          <a:xfrm>
            <a:off x="233081" y="2483224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9590D11-3BDF-43E1-AA5E-CEB3BAF7A6BB}"/>
              </a:ext>
            </a:extLst>
          </p:cNvPr>
          <p:cNvCxnSpPr/>
          <p:nvPr/>
        </p:nvCxnSpPr>
        <p:spPr>
          <a:xfrm>
            <a:off x="833718" y="2985247"/>
            <a:ext cx="1030941" cy="21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05131CD-C13D-422C-8C32-CBBCD86C4427}"/>
              </a:ext>
            </a:extLst>
          </p:cNvPr>
          <p:cNvSpPr txBox="1"/>
          <p:nvPr/>
        </p:nvSpPr>
        <p:spPr>
          <a:xfrm>
            <a:off x="9319749" y="1192306"/>
            <a:ext cx="261219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In this configuration, the</a:t>
            </a:r>
          </a:p>
          <a:p>
            <a:r>
              <a:rPr lang="en-US" sz="1400" b="1" i="1" dirty="0"/>
              <a:t> bit error rate performance as </a:t>
            </a:r>
          </a:p>
          <a:p>
            <a:r>
              <a:rPr lang="en-US" sz="1400" b="1" i="1" dirty="0"/>
              <a:t> a function of the Optical</a:t>
            </a:r>
          </a:p>
          <a:p>
            <a:r>
              <a:rPr lang="en-US" sz="1400" b="1" i="1" dirty="0"/>
              <a:t> Modulation Amplitude </a:t>
            </a:r>
          </a:p>
          <a:p>
            <a:r>
              <a:rPr lang="en-US" sz="1400" b="1" i="1" dirty="0"/>
              <a:t> delivered to the DUT Rx port</a:t>
            </a:r>
          </a:p>
          <a:p>
            <a:r>
              <a:rPr lang="en-US" sz="1400" b="1" i="1" dirty="0"/>
              <a:t> (varied by introducing </a:t>
            </a:r>
          </a:p>
          <a:p>
            <a:r>
              <a:rPr lang="en-US" sz="1400" b="1" i="1" dirty="0"/>
              <a:t> optical impairment through</a:t>
            </a:r>
          </a:p>
          <a:p>
            <a:r>
              <a:rPr lang="en-US" sz="1400" b="1" i="1" dirty="0"/>
              <a:t> the VOA) will permit a measure-</a:t>
            </a:r>
          </a:p>
          <a:p>
            <a:r>
              <a:rPr lang="en-US" sz="1400" b="1" i="1" dirty="0"/>
              <a:t> </a:t>
            </a:r>
            <a:r>
              <a:rPr lang="en-US" sz="1400" b="1" i="1" dirty="0" err="1"/>
              <a:t>ment</a:t>
            </a:r>
            <a:r>
              <a:rPr lang="en-US" sz="1400" b="1" i="1" dirty="0"/>
              <a:t> of the DUT</a:t>
            </a:r>
          </a:p>
          <a:p>
            <a:r>
              <a:rPr lang="en-US" sz="1400" b="1" i="1" dirty="0"/>
              <a:t> Receiver Sensitivity in the</a:t>
            </a:r>
          </a:p>
          <a:p>
            <a:r>
              <a:rPr lang="en-US" sz="1400" b="1" i="1" dirty="0"/>
              <a:t> cold.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F2AD740-9A70-4FF7-A5D3-D0AE12056DD2}"/>
              </a:ext>
            </a:extLst>
          </p:cNvPr>
          <p:cNvSpPr txBox="1"/>
          <p:nvPr/>
        </p:nvSpPr>
        <p:spPr>
          <a:xfrm>
            <a:off x="10936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FBB1801-391D-43E4-9724-16D35D8E821D}"/>
              </a:ext>
            </a:extLst>
          </p:cNvPr>
          <p:cNvSpPr txBox="1"/>
          <p:nvPr/>
        </p:nvSpPr>
        <p:spPr>
          <a:xfrm>
            <a:off x="1246095" y="4939553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6C870CA-04B2-4F7B-B079-4CF4C34B0E7B}"/>
              </a:ext>
            </a:extLst>
          </p:cNvPr>
          <p:cNvSpPr txBox="1"/>
          <p:nvPr/>
        </p:nvSpPr>
        <p:spPr>
          <a:xfrm>
            <a:off x="38996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DE4BC1A-2428-46A4-B6E0-307A03DC0FA1}"/>
              </a:ext>
            </a:extLst>
          </p:cNvPr>
          <p:cNvSpPr txBox="1"/>
          <p:nvPr/>
        </p:nvSpPr>
        <p:spPr>
          <a:xfrm>
            <a:off x="4052048" y="4948518"/>
            <a:ext cx="107576" cy="1613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5DA9D7E-BA21-47A6-94C2-AC138B35B82E}"/>
              </a:ext>
            </a:extLst>
          </p:cNvPr>
          <p:cNvSpPr txBox="1"/>
          <p:nvPr/>
        </p:nvSpPr>
        <p:spPr>
          <a:xfrm>
            <a:off x="7162800" y="179294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Mode</a:t>
            </a:r>
          </a:p>
          <a:p>
            <a:r>
              <a:rPr lang="en-US" dirty="0"/>
              <a:t>    Optical</a:t>
            </a:r>
          </a:p>
          <a:p>
            <a:r>
              <a:rPr lang="en-US" dirty="0"/>
              <a:t>    Fibers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3A7337C-86D7-4D31-A5E8-E1F1F467A2AD}"/>
              </a:ext>
            </a:extLst>
          </p:cNvPr>
          <p:cNvSpPr/>
          <p:nvPr/>
        </p:nvSpPr>
        <p:spPr>
          <a:xfrm>
            <a:off x="2133599" y="1228165"/>
            <a:ext cx="564777" cy="55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8FC0260-0F92-4DDA-8F84-50883BBB425E}"/>
              </a:ext>
            </a:extLst>
          </p:cNvPr>
          <p:cNvCxnSpPr>
            <a:cxnSpLocks/>
            <a:stCxn id="162" idx="0"/>
          </p:cNvCxnSpPr>
          <p:nvPr/>
        </p:nvCxnSpPr>
        <p:spPr>
          <a:xfrm flipV="1">
            <a:off x="2415988" y="537883"/>
            <a:ext cx="4483" cy="69028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B64BBBC-4976-4975-A5A6-9D58A349C069}"/>
              </a:ext>
            </a:extLst>
          </p:cNvPr>
          <p:cNvSpPr/>
          <p:nvPr/>
        </p:nvSpPr>
        <p:spPr>
          <a:xfrm>
            <a:off x="2348753" y="1093694"/>
            <a:ext cx="134470" cy="14343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154EEBD-0437-44B0-9575-AE2B314A3B89}"/>
              </a:ext>
            </a:extLst>
          </p:cNvPr>
          <p:cNvSpPr/>
          <p:nvPr/>
        </p:nvSpPr>
        <p:spPr>
          <a:xfrm>
            <a:off x="2357718" y="1783977"/>
            <a:ext cx="134470" cy="14343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1CDC85E-B0CE-443D-861B-68DC03F9D2A0}"/>
              </a:ext>
            </a:extLst>
          </p:cNvPr>
          <p:cNvSpPr txBox="1"/>
          <p:nvPr/>
        </p:nvSpPr>
        <p:spPr>
          <a:xfrm>
            <a:off x="932327" y="439271"/>
            <a:ext cx="89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FC</a:t>
            </a:r>
          </a:p>
          <a:p>
            <a:r>
              <a:rPr lang="en-US" sz="1200" dirty="0"/>
              <a:t>Connectors</a:t>
            </a:r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15C1027-EC40-43E9-A120-CDEF7C827630}"/>
              </a:ext>
            </a:extLst>
          </p:cNvPr>
          <p:cNvCxnSpPr>
            <a:endCxn id="165" idx="1"/>
          </p:cNvCxnSpPr>
          <p:nvPr/>
        </p:nvCxnSpPr>
        <p:spPr>
          <a:xfrm>
            <a:off x="1694329" y="851647"/>
            <a:ext cx="654424" cy="313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9934C9EF-6C93-40E2-87AC-5E54B8EC6B7E}"/>
              </a:ext>
            </a:extLst>
          </p:cNvPr>
          <p:cNvSpPr txBox="1"/>
          <p:nvPr/>
        </p:nvSpPr>
        <p:spPr>
          <a:xfrm>
            <a:off x="708211" y="1219200"/>
            <a:ext cx="155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JDSU Variable Optical </a:t>
            </a:r>
          </a:p>
          <a:p>
            <a:r>
              <a:rPr lang="en-US" sz="1200" dirty="0"/>
              <a:t>Attenuator (VOA)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0F97E84-F385-4BF0-9C43-9A44A2C644BD}"/>
              </a:ext>
            </a:extLst>
          </p:cNvPr>
          <p:cNvSpPr txBox="1"/>
          <p:nvPr/>
        </p:nvSpPr>
        <p:spPr>
          <a:xfrm>
            <a:off x="9233646" y="4831977"/>
            <a:ext cx="842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COTS SFP+</a:t>
            </a:r>
          </a:p>
          <a:p>
            <a:r>
              <a:rPr lang="en-US" sz="1200" dirty="0"/>
              <a:t>Evaluation</a:t>
            </a:r>
          </a:p>
          <a:p>
            <a:r>
              <a:rPr lang="en-US" sz="1200" dirty="0"/>
              <a:t>Board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6956E20-098C-4870-A38E-A32177955974}"/>
              </a:ext>
            </a:extLst>
          </p:cNvPr>
          <p:cNvCxnSpPr>
            <a:cxnSpLocks/>
          </p:cNvCxnSpPr>
          <p:nvPr/>
        </p:nvCxnSpPr>
        <p:spPr>
          <a:xfrm flipH="1" flipV="1">
            <a:off x="7985551" y="4120171"/>
            <a:ext cx="1248096" cy="909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4939DB4-75F9-4C5D-A567-3ACC785A7438}"/>
              </a:ext>
            </a:extLst>
          </p:cNvPr>
          <p:cNvCxnSpPr>
            <a:cxnSpLocks/>
          </p:cNvCxnSpPr>
          <p:nvPr/>
        </p:nvCxnSpPr>
        <p:spPr>
          <a:xfrm flipH="1">
            <a:off x="5561814" y="5634826"/>
            <a:ext cx="185550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99D47D9-CC18-4DC8-9728-4797CEAAE0DD}"/>
              </a:ext>
            </a:extLst>
          </p:cNvPr>
          <p:cNvCxnSpPr>
            <a:cxnSpLocks/>
          </p:cNvCxnSpPr>
          <p:nvPr/>
        </p:nvCxnSpPr>
        <p:spPr>
          <a:xfrm>
            <a:off x="5559874" y="4506012"/>
            <a:ext cx="0" cy="112437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3F0D1D2-B002-4DA7-8F02-8D91D22C594E}"/>
              </a:ext>
            </a:extLst>
          </p:cNvPr>
          <p:cNvCxnSpPr>
            <a:cxnSpLocks/>
          </p:cNvCxnSpPr>
          <p:nvPr/>
        </p:nvCxnSpPr>
        <p:spPr>
          <a:xfrm flipH="1">
            <a:off x="5429839" y="5796653"/>
            <a:ext cx="215873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B506341-B5B7-4423-AC02-70D6A40017D2}"/>
              </a:ext>
            </a:extLst>
          </p:cNvPr>
          <p:cNvCxnSpPr>
            <a:cxnSpLocks/>
          </p:cNvCxnSpPr>
          <p:nvPr/>
        </p:nvCxnSpPr>
        <p:spPr>
          <a:xfrm>
            <a:off x="5436400" y="4713402"/>
            <a:ext cx="0" cy="107622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3E675C2-CB6D-43F8-A29A-6592F7ABA92B}"/>
              </a:ext>
            </a:extLst>
          </p:cNvPr>
          <p:cNvCxnSpPr>
            <a:cxnSpLocks/>
          </p:cNvCxnSpPr>
          <p:nvPr/>
        </p:nvCxnSpPr>
        <p:spPr>
          <a:xfrm flipH="1">
            <a:off x="3940404" y="4495754"/>
            <a:ext cx="162141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16CA99E-7954-4DE1-A7F5-FD2E268B4E3D}"/>
              </a:ext>
            </a:extLst>
          </p:cNvPr>
          <p:cNvCxnSpPr>
            <a:cxnSpLocks/>
          </p:cNvCxnSpPr>
          <p:nvPr/>
        </p:nvCxnSpPr>
        <p:spPr>
          <a:xfrm flipH="1">
            <a:off x="4100660" y="4723568"/>
            <a:ext cx="13590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EC43F30-FD63-4DF7-9258-E1683A2F8B6A}"/>
              </a:ext>
            </a:extLst>
          </p:cNvPr>
          <p:cNvCxnSpPr>
            <a:cxnSpLocks/>
          </p:cNvCxnSpPr>
          <p:nvPr/>
        </p:nvCxnSpPr>
        <p:spPr>
          <a:xfrm>
            <a:off x="3957317" y="4506012"/>
            <a:ext cx="0" cy="47392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49C1906-7E85-460E-BBC6-6633B8BAB4ED}"/>
              </a:ext>
            </a:extLst>
          </p:cNvPr>
          <p:cNvCxnSpPr>
            <a:cxnSpLocks/>
          </p:cNvCxnSpPr>
          <p:nvPr/>
        </p:nvCxnSpPr>
        <p:spPr>
          <a:xfrm>
            <a:off x="4109717" y="4732256"/>
            <a:ext cx="0" cy="23982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2DFF0-E485-454E-9772-8283F1B4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6</a:t>
            </a:fld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D767CA5-E084-4E4A-AAC3-7764EF8870D3}"/>
              </a:ext>
            </a:extLst>
          </p:cNvPr>
          <p:cNvSpPr txBox="1"/>
          <p:nvPr/>
        </p:nvSpPr>
        <p:spPr>
          <a:xfrm>
            <a:off x="69574" y="1192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Rx Sensitivity</a:t>
            </a:r>
          </a:p>
        </p:txBody>
      </p:sp>
    </p:spTree>
    <p:extLst>
      <p:ext uri="{BB962C8B-B14F-4D97-AF65-F5344CB8AC3E}">
        <p14:creationId xmlns:p14="http://schemas.microsoft.com/office/powerpoint/2010/main" val="338105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A6B24-BE3A-43A8-B1CC-3035E2D4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4" y="404549"/>
            <a:ext cx="5262079" cy="3933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8228E-C772-4CAA-A7B2-0CEDB34E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37" y="478466"/>
            <a:ext cx="5141111" cy="3881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2D3E9-23C5-4CC8-B2A0-C8771C401899}"/>
              </a:ext>
            </a:extLst>
          </p:cNvPr>
          <p:cNvSpPr txBox="1"/>
          <p:nvPr/>
        </p:nvSpPr>
        <p:spPr>
          <a:xfrm>
            <a:off x="903768" y="95693"/>
            <a:ext cx="487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Eye Pattern Measurements (Optical and Electrical)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B578B-6047-4F66-8C66-487000742D9D}"/>
              </a:ext>
            </a:extLst>
          </p:cNvPr>
          <p:cNvSpPr txBox="1"/>
          <p:nvPr/>
        </p:nvSpPr>
        <p:spPr>
          <a:xfrm>
            <a:off x="6191694" y="131134"/>
            <a:ext cx="552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Jitter Composition Measurements (Optical and Electrical)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464D3-76CE-4388-8486-B65C12855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99" y="3758087"/>
            <a:ext cx="6874671" cy="2887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1B407F-92D9-4703-9E5E-05B86758A96F}"/>
              </a:ext>
            </a:extLst>
          </p:cNvPr>
          <p:cNvSpPr txBox="1"/>
          <p:nvPr/>
        </p:nvSpPr>
        <p:spPr>
          <a:xfrm>
            <a:off x="1049079" y="5025655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Rx Sensitivity </a:t>
            </a:r>
          </a:p>
          <a:p>
            <a:r>
              <a:rPr lang="en-US" dirty="0"/>
              <a:t>Measurements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BAA86C-128A-4612-BE15-8146186934DC}"/>
              </a:ext>
            </a:extLst>
          </p:cNvPr>
          <p:cNvCxnSpPr>
            <a:cxnSpLocks/>
          </p:cNvCxnSpPr>
          <p:nvPr/>
        </p:nvCxnSpPr>
        <p:spPr>
          <a:xfrm>
            <a:off x="3700130" y="5507665"/>
            <a:ext cx="372139" cy="925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578E9A9-8DFF-4424-9EE4-AA8B8AA1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8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1C67D-9DEA-42DD-9636-C0B4762D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5F129-0921-4B6A-AE0E-FFEC4F59C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73" y="1530005"/>
            <a:ext cx="6858000" cy="3857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32E76-9B4F-49FD-98A7-0DAA3AB3ADC9}"/>
              </a:ext>
            </a:extLst>
          </p:cNvPr>
          <p:cNvSpPr txBox="1"/>
          <p:nvPr/>
        </p:nvSpPr>
        <p:spPr>
          <a:xfrm>
            <a:off x="4701209" y="168965"/>
            <a:ext cx="327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 For First Tests at DUNE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9A254F-F9F4-4D61-B66E-B1B334BD88D9}"/>
              </a:ext>
            </a:extLst>
          </p:cNvPr>
          <p:cNvCxnSpPr/>
          <p:nvPr/>
        </p:nvCxnSpPr>
        <p:spPr>
          <a:xfrm flipV="1">
            <a:off x="1649896" y="3260035"/>
            <a:ext cx="1560443" cy="1033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E9859F-510F-4313-B62B-42618A4B1C5F}"/>
              </a:ext>
            </a:extLst>
          </p:cNvPr>
          <p:cNvSpPr txBox="1"/>
          <p:nvPr/>
        </p:nvSpPr>
        <p:spPr>
          <a:xfrm>
            <a:off x="139147" y="4273826"/>
            <a:ext cx="226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Evaluation Board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48321-874F-47E5-8F78-76C410CAED26}"/>
              </a:ext>
            </a:extLst>
          </p:cNvPr>
          <p:cNvSpPr txBox="1"/>
          <p:nvPr/>
        </p:nvSpPr>
        <p:spPr>
          <a:xfrm>
            <a:off x="6145695" y="1017104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SFP+ Module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621E5-6205-4D05-8013-8686F46C3C78}"/>
              </a:ext>
            </a:extLst>
          </p:cNvPr>
          <p:cNvCxnSpPr>
            <a:cxnSpLocks/>
          </p:cNvCxnSpPr>
          <p:nvPr/>
        </p:nvCxnSpPr>
        <p:spPr>
          <a:xfrm flipH="1">
            <a:off x="5595730" y="1374914"/>
            <a:ext cx="738810" cy="1050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0D427D-9AB2-463B-8564-0C0175C4220F}"/>
              </a:ext>
            </a:extLst>
          </p:cNvPr>
          <p:cNvSpPr txBox="1"/>
          <p:nvPr/>
        </p:nvSpPr>
        <p:spPr>
          <a:xfrm>
            <a:off x="9737034" y="1447799"/>
            <a:ext cx="172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Patch Cord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A606BB-DE75-4197-A050-366F5A96A57F}"/>
              </a:ext>
            </a:extLst>
          </p:cNvPr>
          <p:cNvCxnSpPr>
            <a:cxnSpLocks/>
          </p:cNvCxnSpPr>
          <p:nvPr/>
        </p:nvCxnSpPr>
        <p:spPr>
          <a:xfrm flipH="1">
            <a:off x="8388626" y="1805609"/>
            <a:ext cx="1537253" cy="987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4DA3D1-04D8-4F21-88D5-1B8AC5C78E2A}"/>
              </a:ext>
            </a:extLst>
          </p:cNvPr>
          <p:cNvSpPr txBox="1"/>
          <p:nvPr/>
        </p:nvSpPr>
        <p:spPr>
          <a:xfrm>
            <a:off x="8116956" y="861391"/>
            <a:ext cx="143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 Connector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DBB7CA-4926-420C-B5F5-2533662E99C2}"/>
              </a:ext>
            </a:extLst>
          </p:cNvPr>
          <p:cNvCxnSpPr>
            <a:cxnSpLocks/>
          </p:cNvCxnSpPr>
          <p:nvPr/>
        </p:nvCxnSpPr>
        <p:spPr>
          <a:xfrm flipH="1">
            <a:off x="6493565" y="1192696"/>
            <a:ext cx="1815548" cy="1215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7617E2D-A692-4015-837B-C0A0EB1E3A2B}"/>
              </a:ext>
            </a:extLst>
          </p:cNvPr>
          <p:cNvSpPr txBox="1"/>
          <p:nvPr/>
        </p:nvSpPr>
        <p:spPr>
          <a:xfrm>
            <a:off x="5029199" y="5918751"/>
            <a:ext cx="144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FC Connector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ADA943C-2E65-487B-BEDB-C74C05F9500A}"/>
              </a:ext>
            </a:extLst>
          </p:cNvPr>
          <p:cNvCxnSpPr>
            <a:cxnSpLocks/>
          </p:cNvCxnSpPr>
          <p:nvPr/>
        </p:nvCxnSpPr>
        <p:spPr>
          <a:xfrm flipV="1">
            <a:off x="5257800" y="4601818"/>
            <a:ext cx="387626" cy="13119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CCD344-92BF-4DF5-8069-D25FAD19A615}"/>
              </a:ext>
            </a:extLst>
          </p:cNvPr>
          <p:cNvSpPr txBox="1"/>
          <p:nvPr/>
        </p:nvSpPr>
        <p:spPr>
          <a:xfrm>
            <a:off x="238539" y="5168348"/>
            <a:ext cx="36690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Tx (transmitter)</a:t>
            </a:r>
          </a:p>
          <a:p>
            <a:r>
              <a:rPr lang="en-US" dirty="0"/>
              <a:t>1 Rx (receiver)</a:t>
            </a:r>
          </a:p>
          <a:p>
            <a:r>
              <a:rPr lang="en-US" dirty="0"/>
              <a:t>2 fibers with LC Connectors</a:t>
            </a:r>
          </a:p>
          <a:p>
            <a:r>
              <a:rPr lang="en-US" dirty="0"/>
              <a:t>10 Gbps capable</a:t>
            </a:r>
          </a:p>
          <a:p>
            <a:r>
              <a:rPr lang="en-US" dirty="0"/>
              <a:t>Multimode and Single Mode Variants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4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A7753-5B38-4561-9CFA-C7BB8F12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57FC1-E375-4099-9813-3CCB2E11EB7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FDE6A64-1385-4EF5-831E-47C555A7A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16226"/>
            <a:ext cx="10018644" cy="5635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EFF38-FE67-4781-BC96-F626B33B1DDA}"/>
              </a:ext>
            </a:extLst>
          </p:cNvPr>
          <p:cNvSpPr txBox="1"/>
          <p:nvPr/>
        </p:nvSpPr>
        <p:spPr>
          <a:xfrm>
            <a:off x="4701209" y="168965"/>
            <a:ext cx="327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 For First Tests at DUNE</a:t>
            </a:r>
          </a:p>
        </p:txBody>
      </p:sp>
    </p:spTree>
    <p:extLst>
      <p:ext uri="{BB962C8B-B14F-4D97-AF65-F5344CB8AC3E}">
        <p14:creationId xmlns:p14="http://schemas.microsoft.com/office/powerpoint/2010/main" val="3143177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1199</Words>
  <Application>Microsoft Office PowerPoint</Application>
  <PresentationFormat>Widescreen</PresentationFormat>
  <Paragraphs>359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G Prosser</dc:creator>
  <cp:lastModifiedBy>Alan G Prosser</cp:lastModifiedBy>
  <cp:revision>48</cp:revision>
  <dcterms:created xsi:type="dcterms:W3CDTF">2021-01-17T18:19:27Z</dcterms:created>
  <dcterms:modified xsi:type="dcterms:W3CDTF">2021-02-11T17:42:09Z</dcterms:modified>
</cp:coreProperties>
</file>