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82" r:id="rId2"/>
  </p:sldMasterIdLst>
  <p:notesMasterIdLst>
    <p:notesMasterId r:id="rId7"/>
  </p:notesMasterIdLst>
  <p:handoutMasterIdLst>
    <p:handoutMasterId r:id="rId8"/>
  </p:handoutMasterIdLst>
  <p:sldIdLst>
    <p:sldId id="489" r:id="rId3"/>
    <p:sldId id="490" r:id="rId4"/>
    <p:sldId id="491" r:id="rId5"/>
    <p:sldId id="492" r:id="rId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EFFF"/>
    <a:srgbClr val="DF652C"/>
    <a:srgbClr val="1C6B11"/>
    <a:srgbClr val="BD1F24"/>
    <a:srgbClr val="DA592A"/>
    <a:srgbClr val="808080"/>
    <a:srgbClr val="154D81"/>
    <a:srgbClr val="E0692D"/>
    <a:srgbClr val="DF6424"/>
    <a:srgbClr val="D354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8" d="100"/>
          <a:sy n="128" d="100"/>
        </p:scale>
        <p:origin x="912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-5069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4C190591-D543-7449-A828-559C08D06478}" type="datetimeFigureOut">
              <a:rPr lang="en-US"/>
              <a:pPr>
                <a:defRPr/>
              </a:pPr>
              <a:t>3/18/2021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83F73473-3CFB-5241-BF82-E3884D4E82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1809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82702176-6DAC-6B4F-B700-3AD3B8686ACC}" type="datetimeFigureOut">
              <a:rPr lang="en-US"/>
              <a:pPr>
                <a:defRPr/>
              </a:pPr>
              <a:t>3/15/2021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4649E3D0-3FEA-B642-9F67-967BE3D8E8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3148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lue-Seal_c100m56y0k23-Mark_SC_Horizontal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063" y="1358900"/>
            <a:ext cx="36449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FermilabLogo_100c56m0y23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1447800"/>
            <a:ext cx="290195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154D81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154D81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3846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3200">
                <a:solidFill>
                  <a:srgbClr val="154D8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r>
              <a:rPr lang="en-US"/>
              <a:t>10-Mar-2021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r>
              <a:rPr lang="en-US" b="1"/>
              <a:t>VD PDS Sketch and Estimates -- Ryan A. Rivera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fld id="{2A0CCE80-3B22-F34E-81B2-E096627812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234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10-Mar-2021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1"/>
              <a:t>VD PDS Sketch and Estimates -- Ryan A. Rivera</a:t>
            </a:r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20688-F7AE-7441-85BB-0E205217A2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381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10-Mar-2021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1"/>
              <a:t>VD PDS Sketch and Estimates -- Ryan A. Rivera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8B61D-3477-4845-9DF6-695E34DA1F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532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10-Mar-2021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1"/>
              <a:t>VD PDS Sketch and Estimates -- Ryan A. Rivera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790FE-81D3-D341-890A-EF9117775F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852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10-Mar-2021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1"/>
              <a:t>VD PDS Sketch and Estimates -- Ryan A. Rivera</a:t>
            </a:r>
            <a:endParaRPr lang="en-US" b="1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68A71-83C6-EF40-AD36-EC1683BCD1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82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10-Mar-2021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1"/>
              <a:t>VD PDS Sketch and Estimates -- Ryan A. Rivera</a:t>
            </a:r>
            <a:endParaRPr lang="en-US" b="1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2DCEB-21D2-CD4C-B55A-F3EADD9B8B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516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10-Mar-2021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1"/>
              <a:t>VD PDS Sketch and Estimates -- Ryan A. Rivera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B2117-9F9F-7143-9723-4103C8BEA5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063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ou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10-Mar-2021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1"/>
              <a:t>VD PDS Sketch and Estimates -- Ryan A. Rivera</a:t>
            </a:r>
            <a:endParaRPr lang="en-US" b="1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B6373-8500-2042-A196-2287B72DC7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690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r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10-Mar-2021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b="1"/>
              <a:t>VD PDS Sketch and Estimates -- Ryan A. Rivera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pPr>
              <a:defRPr/>
            </a:pPr>
            <a:fld id="{762C15F7-22DB-1448-B34D-3F8D2909FD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18529" y="6114990"/>
            <a:ext cx="84026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i="0" dirty="0">
                <a:solidFill>
                  <a:schemeClr val="tx2"/>
                </a:solidFill>
                <a:latin typeface="Helvetica"/>
                <a:cs typeface="Helvetica"/>
              </a:rPr>
              <a:t>Mu2e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3996" r:id="rId3"/>
    <p:sldLayoutId id="2147483997" r:id="rId4"/>
    <p:sldLayoutId id="2147483998" r:id="rId5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95959"/>
          </a:solidFill>
          <a:latin typeface="Helvetica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595959"/>
          </a:solidFill>
          <a:latin typeface="Helvetica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595959"/>
          </a:solidFill>
          <a:latin typeface="Helvetica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Helvetica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154D81"/>
                </a:solidFill>
                <a:latin typeface="Helvetica" charset="0"/>
                <a:cs typeface="Helvetica" charset="0"/>
              </a:defRPr>
            </a:lvl1pPr>
          </a:lstStyle>
          <a:p>
            <a:pPr>
              <a:defRPr/>
            </a:pPr>
            <a:r>
              <a:rPr lang="en-US"/>
              <a:t>10-Mar-2021</a:t>
            </a:r>
            <a:endParaRPr lang="en-US" dirty="0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154D81"/>
                </a:solidFill>
                <a:latin typeface="Helvetica" charset="0"/>
              </a:defRPr>
            </a:lvl1pPr>
          </a:lstStyle>
          <a:p>
            <a:pPr>
              <a:defRPr/>
            </a:pPr>
            <a:r>
              <a:rPr lang="en-US" b="1"/>
              <a:t>VD PDS Sketch and Estimates -- Ryan A. Rivera</a:t>
            </a:r>
            <a:endParaRPr lang="en-US" b="1" dirty="0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154D81"/>
                </a:solidFill>
                <a:latin typeface="Helvetica" charset="0"/>
              </a:defRPr>
            </a:lvl1pPr>
          </a:lstStyle>
          <a:p>
            <a:pPr>
              <a:defRPr/>
            </a:pPr>
            <a:fld id="{ABC452BA-E2D2-7F48-9628-85048FBCF9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3316002"/>
            <a:ext cx="7526338" cy="1139271"/>
          </a:xfrm>
        </p:spPr>
        <p:txBody>
          <a:bodyPr/>
          <a:lstStyle/>
          <a:p>
            <a:r>
              <a:rPr lang="en-US" sz="2800" dirty="0"/>
              <a:t>DUNE Vertical Drift Photon Detector System</a:t>
            </a:r>
            <a:br>
              <a:rPr lang="en-US" dirty="0"/>
            </a:br>
            <a:r>
              <a:rPr lang="en-US" sz="2400" dirty="0"/>
              <a:t>Baseline Module Sketch and Timeline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06450" y="4575622"/>
            <a:ext cx="7526338" cy="1489952"/>
          </a:xfrm>
        </p:spPr>
        <p:txBody>
          <a:bodyPr/>
          <a:lstStyle/>
          <a:p>
            <a:r>
              <a:rPr lang="en-US" dirty="0"/>
              <a:t>18 March 2021</a:t>
            </a:r>
          </a:p>
          <a:p>
            <a:r>
              <a:rPr lang="en-US" dirty="0"/>
              <a:t>Ryan Rivera </a:t>
            </a:r>
          </a:p>
        </p:txBody>
      </p:sp>
      <p:pic>
        <p:nvPicPr>
          <p:cNvPr id="4" name="Picture 4" descr="Blue-Seal_c100m56y0k23-Mark_SC_Horizontal.eps">
            <a:extLst>
              <a:ext uri="{FF2B5EF4-FFF2-40B4-BE49-F238E27FC236}">
                <a16:creationId xmlns:a16="http://schemas.microsoft.com/office/drawing/2014/main" id="{39FB58FA-80EA-44E9-9C8C-2BE45E19C8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063" y="1358900"/>
            <a:ext cx="36449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FermilabLogo_100c56m0y23k.eps">
            <a:extLst>
              <a:ext uri="{FF2B5EF4-FFF2-40B4-BE49-F238E27FC236}">
                <a16:creationId xmlns:a16="http://schemas.microsoft.com/office/drawing/2014/main" id="{506E7967-2956-4CBB-9547-1BEEB3D5D3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1447800"/>
            <a:ext cx="290195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5014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D7587-C80C-4C60-99C4-F83CDE94D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Baseline PDS Sketch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E478E-916E-4A1C-87CD-0C7D7870E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10-Mar-2021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F4DC8B-5183-42DC-83D7-F723BFF30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VD PDS Sketch and Estimates -- Ryan A. Rivera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02656-D7FC-43E5-A2A1-DF0C5DB10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7134A2-CFD9-44C0-A6C2-AF4D606AED73}"/>
              </a:ext>
            </a:extLst>
          </p:cNvPr>
          <p:cNvSpPr/>
          <p:nvPr/>
        </p:nvSpPr>
        <p:spPr>
          <a:xfrm>
            <a:off x="1462825" y="3732547"/>
            <a:ext cx="876923" cy="8994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2"/>
                </a:solidFill>
              </a:rPr>
              <a:t>xARAPUCA + SiPM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4A9EF1-6B22-4957-AE68-6574E70D8418}"/>
              </a:ext>
            </a:extLst>
          </p:cNvPr>
          <p:cNvSpPr/>
          <p:nvPr/>
        </p:nvSpPr>
        <p:spPr>
          <a:xfrm>
            <a:off x="2759474" y="3732547"/>
            <a:ext cx="876923" cy="8994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2"/>
                </a:solidFill>
              </a:rPr>
              <a:t>Amplifier Stage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3E120F-FC99-40E4-8F61-C5D519385B09}"/>
              </a:ext>
            </a:extLst>
          </p:cNvPr>
          <p:cNvSpPr/>
          <p:nvPr/>
        </p:nvSpPr>
        <p:spPr>
          <a:xfrm>
            <a:off x="4056123" y="2721470"/>
            <a:ext cx="876923" cy="8994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2"/>
                </a:solidFill>
              </a:rPr>
              <a:t>ADC-0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CE32FB-6B39-41E6-84FA-6208BC32DDE1}"/>
              </a:ext>
            </a:extLst>
          </p:cNvPr>
          <p:cNvSpPr/>
          <p:nvPr/>
        </p:nvSpPr>
        <p:spPr>
          <a:xfrm>
            <a:off x="4056121" y="3732547"/>
            <a:ext cx="876923" cy="8994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2"/>
                </a:solidFill>
              </a:rPr>
              <a:t>ADC-1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49B75E-D83A-4223-83A6-408EF9F8B888}"/>
              </a:ext>
            </a:extLst>
          </p:cNvPr>
          <p:cNvSpPr/>
          <p:nvPr/>
        </p:nvSpPr>
        <p:spPr>
          <a:xfrm>
            <a:off x="4056123" y="4743624"/>
            <a:ext cx="876923" cy="8994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2"/>
                </a:solidFill>
              </a:rPr>
              <a:t>ADC-2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1528F9-9F77-4915-93D2-42AF0B402D31}"/>
              </a:ext>
            </a:extLst>
          </p:cNvPr>
          <p:cNvSpPr/>
          <p:nvPr/>
        </p:nvSpPr>
        <p:spPr>
          <a:xfrm>
            <a:off x="5352768" y="3732547"/>
            <a:ext cx="876923" cy="8994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2"/>
                </a:solidFill>
              </a:rPr>
              <a:t>FPGA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D8C7CC-B245-40FD-9C7A-D960DD2D773A}"/>
              </a:ext>
            </a:extLst>
          </p:cNvPr>
          <p:cNvSpPr/>
          <p:nvPr/>
        </p:nvSpPr>
        <p:spPr>
          <a:xfrm>
            <a:off x="6649415" y="4301176"/>
            <a:ext cx="876923" cy="3467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2"/>
                </a:solidFill>
              </a:rPr>
              <a:t>Optical Tx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1182695-CBC0-43EE-8FC7-B2090A679113}"/>
              </a:ext>
            </a:extLst>
          </p:cNvPr>
          <p:cNvSpPr/>
          <p:nvPr/>
        </p:nvSpPr>
        <p:spPr>
          <a:xfrm>
            <a:off x="6649414" y="3731788"/>
            <a:ext cx="876923" cy="3467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2"/>
                </a:solidFill>
              </a:rPr>
              <a:t>Control Rx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55BED39A-6B30-4F6A-B590-E40C1FB90AAA}"/>
              </a:ext>
            </a:extLst>
          </p:cNvPr>
          <p:cNvSpPr/>
          <p:nvPr/>
        </p:nvSpPr>
        <p:spPr>
          <a:xfrm>
            <a:off x="2384076" y="4099806"/>
            <a:ext cx="331067" cy="164892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F9BA3A0E-4BB4-4CF2-B999-5FCC80DBADE5}"/>
              </a:ext>
            </a:extLst>
          </p:cNvPr>
          <p:cNvSpPr/>
          <p:nvPr/>
        </p:nvSpPr>
        <p:spPr>
          <a:xfrm>
            <a:off x="3680725" y="4099806"/>
            <a:ext cx="331067" cy="164892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1D7EBDD5-5E5B-4279-B8A1-0EEA00AAC4F0}"/>
              </a:ext>
            </a:extLst>
          </p:cNvPr>
          <p:cNvSpPr/>
          <p:nvPr/>
        </p:nvSpPr>
        <p:spPr>
          <a:xfrm>
            <a:off x="4977372" y="4099806"/>
            <a:ext cx="331067" cy="164892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AB374CE8-A77E-48CF-919E-25E53B435495}"/>
              </a:ext>
            </a:extLst>
          </p:cNvPr>
          <p:cNvSpPr/>
          <p:nvPr/>
        </p:nvSpPr>
        <p:spPr>
          <a:xfrm>
            <a:off x="6274019" y="4392111"/>
            <a:ext cx="331067" cy="164892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E8271DD8-1477-44E9-832E-BE867FE5CD9A}"/>
              </a:ext>
            </a:extLst>
          </p:cNvPr>
          <p:cNvSpPr/>
          <p:nvPr/>
        </p:nvSpPr>
        <p:spPr>
          <a:xfrm>
            <a:off x="6524463" y="359456"/>
            <a:ext cx="331067" cy="164892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8577D74-9D34-441A-8565-BEA34780E29D}"/>
              </a:ext>
            </a:extLst>
          </p:cNvPr>
          <p:cNvSpPr txBox="1"/>
          <p:nvPr/>
        </p:nvSpPr>
        <p:spPr>
          <a:xfrm>
            <a:off x="6855530" y="211069"/>
            <a:ext cx="1335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Datapath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68691C38-8BE0-47EC-8342-ECED33574549}"/>
              </a:ext>
            </a:extLst>
          </p:cNvPr>
          <p:cNvSpPr/>
          <p:nvPr/>
        </p:nvSpPr>
        <p:spPr>
          <a:xfrm flipH="1">
            <a:off x="6524463" y="746974"/>
            <a:ext cx="304192" cy="7495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1214739-060A-431F-BD46-FCE12F908DC0}"/>
              </a:ext>
            </a:extLst>
          </p:cNvPr>
          <p:cNvSpPr txBox="1"/>
          <p:nvPr/>
        </p:nvSpPr>
        <p:spPr>
          <a:xfrm>
            <a:off x="6855530" y="553215"/>
            <a:ext cx="1106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Control</a:t>
            </a: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FEB7CBB7-0CF7-4BA3-8803-DA24CF74F14A}"/>
              </a:ext>
            </a:extLst>
          </p:cNvPr>
          <p:cNvSpPr/>
          <p:nvPr/>
        </p:nvSpPr>
        <p:spPr>
          <a:xfrm flipH="1">
            <a:off x="6289577" y="3867691"/>
            <a:ext cx="304192" cy="7495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A4061C6F-6705-46C8-8AA8-C300C93F10CB}"/>
              </a:ext>
            </a:extLst>
          </p:cNvPr>
          <p:cNvSpPr/>
          <p:nvPr/>
        </p:nvSpPr>
        <p:spPr>
          <a:xfrm flipH="1">
            <a:off x="4977372" y="3980116"/>
            <a:ext cx="304192" cy="7495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04E827F4-D6F0-4464-82EF-665FFD27C1A4}"/>
              </a:ext>
            </a:extLst>
          </p:cNvPr>
          <p:cNvSpPr/>
          <p:nvPr/>
        </p:nvSpPr>
        <p:spPr>
          <a:xfrm rot="2700000" flipH="1">
            <a:off x="4984023" y="3413533"/>
            <a:ext cx="304192" cy="7495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935740A8-C71E-42FF-8712-9953095BEC37}"/>
              </a:ext>
            </a:extLst>
          </p:cNvPr>
          <p:cNvSpPr/>
          <p:nvPr/>
        </p:nvSpPr>
        <p:spPr>
          <a:xfrm rot="2700000">
            <a:off x="4975686" y="3588647"/>
            <a:ext cx="331067" cy="164892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FC62E3ED-487D-4A94-A000-625AF9D5671F}"/>
              </a:ext>
            </a:extLst>
          </p:cNvPr>
          <p:cNvSpPr/>
          <p:nvPr/>
        </p:nvSpPr>
        <p:spPr>
          <a:xfrm rot="18900000">
            <a:off x="5021199" y="4778318"/>
            <a:ext cx="331067" cy="164892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224D207C-B3E8-430A-814B-8838343C3C31}"/>
              </a:ext>
            </a:extLst>
          </p:cNvPr>
          <p:cNvSpPr/>
          <p:nvPr/>
        </p:nvSpPr>
        <p:spPr>
          <a:xfrm rot="18900000" flipH="1">
            <a:off x="4984022" y="4610460"/>
            <a:ext cx="304192" cy="7495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9F1CF58-5BBB-452C-810D-AB35087ABA19}"/>
              </a:ext>
            </a:extLst>
          </p:cNvPr>
          <p:cNvSpPr/>
          <p:nvPr/>
        </p:nvSpPr>
        <p:spPr>
          <a:xfrm>
            <a:off x="5473792" y="5043067"/>
            <a:ext cx="703899" cy="569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2"/>
                </a:solidFill>
              </a:rPr>
              <a:t>Flash Memory</a:t>
            </a: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3CB24295-82DB-4417-A734-806B0A758B3B}"/>
              </a:ext>
            </a:extLst>
          </p:cNvPr>
          <p:cNvSpPr/>
          <p:nvPr/>
        </p:nvSpPr>
        <p:spPr>
          <a:xfrm rot="5400000" flipH="1">
            <a:off x="5585762" y="4800034"/>
            <a:ext cx="304192" cy="7495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D05F232D-E62A-416E-B866-4A0E3358DF92}"/>
              </a:ext>
            </a:extLst>
          </p:cNvPr>
          <p:cNvSpPr/>
          <p:nvPr/>
        </p:nvSpPr>
        <p:spPr>
          <a:xfrm rot="16200000" flipH="1">
            <a:off x="5737731" y="4800034"/>
            <a:ext cx="304192" cy="7495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9FE8C3A-7CBE-4782-81B6-1CE529924234}"/>
              </a:ext>
            </a:extLst>
          </p:cNvPr>
          <p:cNvSpPr/>
          <p:nvPr/>
        </p:nvSpPr>
        <p:spPr>
          <a:xfrm>
            <a:off x="4843102" y="1388074"/>
            <a:ext cx="876923" cy="899410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2"/>
                </a:solidFill>
              </a:rPr>
              <a:t>PoF 1.0V, 2.5V, 3.3V</a:t>
            </a:r>
          </a:p>
          <a:p>
            <a:pPr algn="ctr"/>
            <a:r>
              <a:rPr lang="en-US" sz="1000" dirty="0">
                <a:solidFill>
                  <a:schemeClr val="tx2"/>
                </a:solidFill>
              </a:rPr>
              <a:t>@ 5W</a:t>
            </a:r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E675ABC2-69A0-41D7-A38A-2585419E5765}"/>
              </a:ext>
            </a:extLst>
          </p:cNvPr>
          <p:cNvSpPr/>
          <p:nvPr/>
        </p:nvSpPr>
        <p:spPr>
          <a:xfrm flipH="1">
            <a:off x="6524463" y="1104872"/>
            <a:ext cx="304192" cy="7495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2E1D4DC-8602-45DD-8A9F-A307585AD594}"/>
              </a:ext>
            </a:extLst>
          </p:cNvPr>
          <p:cNvSpPr txBox="1"/>
          <p:nvPr/>
        </p:nvSpPr>
        <p:spPr>
          <a:xfrm>
            <a:off x="6855530" y="911113"/>
            <a:ext cx="976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Power</a:t>
            </a:r>
          </a:p>
        </p:txBody>
      </p: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D91DFA15-2AA5-4D4F-AF60-68E5F4AE474E}"/>
              </a:ext>
            </a:extLst>
          </p:cNvPr>
          <p:cNvSpPr/>
          <p:nvPr/>
        </p:nvSpPr>
        <p:spPr>
          <a:xfrm rot="16200000" flipH="1">
            <a:off x="4786698" y="3001163"/>
            <a:ext cx="1283288" cy="7256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rrow: Right 43">
            <a:extLst>
              <a:ext uri="{FF2B5EF4-FFF2-40B4-BE49-F238E27FC236}">
                <a16:creationId xmlns:a16="http://schemas.microsoft.com/office/drawing/2014/main" id="{77A7A773-FA2D-4DE0-A8E0-BDC976F5C22C}"/>
              </a:ext>
            </a:extLst>
          </p:cNvPr>
          <p:cNvSpPr/>
          <p:nvPr/>
        </p:nvSpPr>
        <p:spPr>
          <a:xfrm rot="17291746" flipH="1">
            <a:off x="4813775" y="2498589"/>
            <a:ext cx="304192" cy="7495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rrow: Right 45">
            <a:extLst>
              <a:ext uri="{FF2B5EF4-FFF2-40B4-BE49-F238E27FC236}">
                <a16:creationId xmlns:a16="http://schemas.microsoft.com/office/drawing/2014/main" id="{E2E7FC98-BB28-478A-9B90-355DFC335D20}"/>
              </a:ext>
            </a:extLst>
          </p:cNvPr>
          <p:cNvSpPr/>
          <p:nvPr/>
        </p:nvSpPr>
        <p:spPr>
          <a:xfrm rot="16200000" flipH="1">
            <a:off x="4889385" y="3001163"/>
            <a:ext cx="1283288" cy="7256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20151EF-0D8A-439A-B284-EAB44972A2B6}"/>
              </a:ext>
            </a:extLst>
          </p:cNvPr>
          <p:cNvSpPr/>
          <p:nvPr/>
        </p:nvSpPr>
        <p:spPr>
          <a:xfrm>
            <a:off x="1447412" y="2287934"/>
            <a:ext cx="876923" cy="899410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2"/>
                </a:solidFill>
              </a:rPr>
              <a:t>PoF 48V</a:t>
            </a:r>
          </a:p>
        </p:txBody>
      </p:sp>
      <p:sp>
        <p:nvSpPr>
          <p:cNvPr id="49" name="Arrow: Right 48">
            <a:extLst>
              <a:ext uri="{FF2B5EF4-FFF2-40B4-BE49-F238E27FC236}">
                <a16:creationId xmlns:a16="http://schemas.microsoft.com/office/drawing/2014/main" id="{4246D570-B1E5-4B29-89CA-23B8254D1781}"/>
              </a:ext>
            </a:extLst>
          </p:cNvPr>
          <p:cNvSpPr/>
          <p:nvPr/>
        </p:nvSpPr>
        <p:spPr>
          <a:xfrm rot="14185771" flipH="1">
            <a:off x="5341853" y="3038565"/>
            <a:ext cx="1621956" cy="76147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22907FA-EE23-4287-89CD-BB5F56EA0812}"/>
              </a:ext>
            </a:extLst>
          </p:cNvPr>
          <p:cNvSpPr/>
          <p:nvPr/>
        </p:nvSpPr>
        <p:spPr>
          <a:xfrm>
            <a:off x="5978607" y="1400452"/>
            <a:ext cx="876923" cy="8994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2"/>
                </a:solidFill>
              </a:rPr>
              <a:t>Sync Broadcast</a:t>
            </a:r>
          </a:p>
          <a:p>
            <a:pPr algn="ctr"/>
            <a:r>
              <a:rPr lang="en-US" sz="800" dirty="0">
                <a:solidFill>
                  <a:schemeClr val="tx2"/>
                </a:solidFill>
              </a:rPr>
              <a:t>(Clock/Trigger)</a:t>
            </a:r>
          </a:p>
        </p:txBody>
      </p:sp>
      <p:sp>
        <p:nvSpPr>
          <p:cNvPr id="51" name="Arrow: Right 50">
            <a:extLst>
              <a:ext uri="{FF2B5EF4-FFF2-40B4-BE49-F238E27FC236}">
                <a16:creationId xmlns:a16="http://schemas.microsoft.com/office/drawing/2014/main" id="{8EDCCDFD-8C80-4390-9B1F-A4ACAFE2AF27}"/>
              </a:ext>
            </a:extLst>
          </p:cNvPr>
          <p:cNvSpPr/>
          <p:nvPr/>
        </p:nvSpPr>
        <p:spPr>
          <a:xfrm rot="18311269" flipH="1">
            <a:off x="5579596" y="3020587"/>
            <a:ext cx="1487237" cy="8106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Arrow: Right 51">
            <a:extLst>
              <a:ext uri="{FF2B5EF4-FFF2-40B4-BE49-F238E27FC236}">
                <a16:creationId xmlns:a16="http://schemas.microsoft.com/office/drawing/2014/main" id="{4ABAF433-50E6-4EBF-8CAC-12FAA6AC5AAA}"/>
              </a:ext>
            </a:extLst>
          </p:cNvPr>
          <p:cNvSpPr/>
          <p:nvPr/>
        </p:nvSpPr>
        <p:spPr>
          <a:xfrm rot="16200000" flipH="1">
            <a:off x="1746401" y="3477061"/>
            <a:ext cx="304192" cy="7495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Arrow: Right 52">
            <a:extLst>
              <a:ext uri="{FF2B5EF4-FFF2-40B4-BE49-F238E27FC236}">
                <a16:creationId xmlns:a16="http://schemas.microsoft.com/office/drawing/2014/main" id="{04DA9550-3C76-42B5-AFED-B66DF57BAF9D}"/>
              </a:ext>
            </a:extLst>
          </p:cNvPr>
          <p:cNvSpPr/>
          <p:nvPr/>
        </p:nvSpPr>
        <p:spPr>
          <a:xfrm rot="16200000" flipH="1">
            <a:off x="2577661" y="3020533"/>
            <a:ext cx="1232079" cy="7256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C9A3D63-1334-4E20-B3E7-A4F7324480FB}"/>
              </a:ext>
            </a:extLst>
          </p:cNvPr>
          <p:cNvSpPr/>
          <p:nvPr/>
        </p:nvSpPr>
        <p:spPr>
          <a:xfrm>
            <a:off x="2762936" y="1541364"/>
            <a:ext cx="876923" cy="899410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2"/>
                </a:solidFill>
              </a:rPr>
              <a:t>PoF 3.3V @ 10 mA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A9FB9FD-AF8F-4CD6-AD16-19781AF21229}"/>
              </a:ext>
            </a:extLst>
          </p:cNvPr>
          <p:cNvSpPr/>
          <p:nvPr/>
        </p:nvSpPr>
        <p:spPr>
          <a:xfrm>
            <a:off x="1004828" y="3429000"/>
            <a:ext cx="1611845" cy="1560608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B3BED10-007B-4598-A3FA-B8FCDDD843CF}"/>
              </a:ext>
            </a:extLst>
          </p:cNvPr>
          <p:cNvSpPr/>
          <p:nvPr/>
        </p:nvSpPr>
        <p:spPr>
          <a:xfrm>
            <a:off x="2692050" y="2539896"/>
            <a:ext cx="4989125" cy="3497009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Arrow: Right 47">
            <a:extLst>
              <a:ext uri="{FF2B5EF4-FFF2-40B4-BE49-F238E27FC236}">
                <a16:creationId xmlns:a16="http://schemas.microsoft.com/office/drawing/2014/main" id="{46888459-E73A-40B8-82D9-7500700ACDD1}"/>
              </a:ext>
            </a:extLst>
          </p:cNvPr>
          <p:cNvSpPr/>
          <p:nvPr/>
        </p:nvSpPr>
        <p:spPr>
          <a:xfrm flipH="1">
            <a:off x="2410951" y="3839213"/>
            <a:ext cx="2866585" cy="8953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5E27578-E5EF-4502-BFA9-42F3ACA26D91}"/>
              </a:ext>
            </a:extLst>
          </p:cNvPr>
          <p:cNvSpPr/>
          <p:nvPr/>
        </p:nvSpPr>
        <p:spPr>
          <a:xfrm>
            <a:off x="7024921" y="1391469"/>
            <a:ext cx="876923" cy="8994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2"/>
                </a:solidFill>
              </a:rPr>
              <a:t>JTAG Broadcast</a:t>
            </a:r>
          </a:p>
        </p:txBody>
      </p:sp>
      <p:sp>
        <p:nvSpPr>
          <p:cNvPr id="58" name="Arrow: Right 57">
            <a:extLst>
              <a:ext uri="{FF2B5EF4-FFF2-40B4-BE49-F238E27FC236}">
                <a16:creationId xmlns:a16="http://schemas.microsoft.com/office/drawing/2014/main" id="{73A271D6-FDC7-4F69-921D-4755D8495317}"/>
              </a:ext>
            </a:extLst>
          </p:cNvPr>
          <p:cNvSpPr/>
          <p:nvPr/>
        </p:nvSpPr>
        <p:spPr>
          <a:xfrm rot="18311269" flipH="1">
            <a:off x="5847242" y="3037344"/>
            <a:ext cx="1474499" cy="9004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9807C2C-69F0-4827-9BB2-5068AE54B761}"/>
              </a:ext>
            </a:extLst>
          </p:cNvPr>
          <p:cNvSpPr/>
          <p:nvPr/>
        </p:nvSpPr>
        <p:spPr>
          <a:xfrm>
            <a:off x="554915" y="1048950"/>
            <a:ext cx="1365195" cy="641739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4D8F7D6-EB9C-431B-B1BF-4F71B64DB909}"/>
              </a:ext>
            </a:extLst>
          </p:cNvPr>
          <p:cNvSpPr txBox="1"/>
          <p:nvPr/>
        </p:nvSpPr>
        <p:spPr>
          <a:xfrm>
            <a:off x="541055" y="1138986"/>
            <a:ext cx="1374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Assembly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F837C3F-A9FC-46A5-A035-F78752266D60}"/>
              </a:ext>
            </a:extLst>
          </p:cNvPr>
          <p:cNvSpPr txBox="1"/>
          <p:nvPr/>
        </p:nvSpPr>
        <p:spPr>
          <a:xfrm>
            <a:off x="5160910" y="5626502"/>
            <a:ext cx="2578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Tile Electronics Box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DE769DA-8F2B-4111-96A5-F198DE2DC316}"/>
              </a:ext>
            </a:extLst>
          </p:cNvPr>
          <p:cNvSpPr txBox="1"/>
          <p:nvPr/>
        </p:nvSpPr>
        <p:spPr>
          <a:xfrm>
            <a:off x="961190" y="4613947"/>
            <a:ext cx="630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Tile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F0A1B07-1F8D-4227-9A5E-93335F2E62D9}"/>
              </a:ext>
            </a:extLst>
          </p:cNvPr>
          <p:cNvSpPr txBox="1"/>
          <p:nvPr/>
        </p:nvSpPr>
        <p:spPr>
          <a:xfrm>
            <a:off x="2617785" y="976719"/>
            <a:ext cx="2452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Distribution Boxes</a:t>
            </a:r>
          </a:p>
        </p:txBody>
      </p:sp>
      <p:sp>
        <p:nvSpPr>
          <p:cNvPr id="64" name="Arrow: Right 63">
            <a:extLst>
              <a:ext uri="{FF2B5EF4-FFF2-40B4-BE49-F238E27FC236}">
                <a16:creationId xmlns:a16="http://schemas.microsoft.com/office/drawing/2014/main" id="{C8642D13-9255-49AD-8C41-74D4740F8C46}"/>
              </a:ext>
            </a:extLst>
          </p:cNvPr>
          <p:cNvSpPr/>
          <p:nvPr/>
        </p:nvSpPr>
        <p:spPr>
          <a:xfrm rot="16200000" flipH="1">
            <a:off x="4993266" y="3002424"/>
            <a:ext cx="1283288" cy="7256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851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4A57D61-F93B-47E1-9947-B896862A1678}"/>
              </a:ext>
            </a:extLst>
          </p:cNvPr>
          <p:cNvGrpSpPr/>
          <p:nvPr/>
        </p:nvGrpSpPr>
        <p:grpSpPr>
          <a:xfrm>
            <a:off x="4137285" y="5089163"/>
            <a:ext cx="2587081" cy="241327"/>
            <a:chOff x="4137285" y="5329003"/>
            <a:chExt cx="2587081" cy="241327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389F9A31-0866-4387-8B9F-5D174CE44389}"/>
                </a:ext>
              </a:extLst>
            </p:cNvPr>
            <p:cNvSpPr/>
            <p:nvPr/>
          </p:nvSpPr>
          <p:spPr>
            <a:xfrm>
              <a:off x="5403954" y="5329003"/>
              <a:ext cx="239843" cy="239843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9494E3C4-6E4F-4999-8E3B-C3A472E1CD30}"/>
                </a:ext>
              </a:extLst>
            </p:cNvPr>
            <p:cNvCxnSpPr/>
            <p:nvPr/>
          </p:nvCxnSpPr>
          <p:spPr>
            <a:xfrm>
              <a:off x="4137285" y="5570330"/>
              <a:ext cx="2587081" cy="0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EA62734-67B3-43A1-8E26-1E8564F63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PoF Transmitter Infrastructure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571123-BBC8-4DFB-9F51-608489202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10-Mar-2021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5DC4D-E25B-4741-8F37-E72E565D2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VD PDS Sketch and Estimates -- Ryan A. Rivera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01DFD0-5A02-45D1-9ECB-9B5C55295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AF94D0-455D-427C-A33E-C82674801D5B}"/>
              </a:ext>
            </a:extLst>
          </p:cNvPr>
          <p:cNvSpPr/>
          <p:nvPr/>
        </p:nvSpPr>
        <p:spPr>
          <a:xfrm>
            <a:off x="7087876" y="5511981"/>
            <a:ext cx="876923" cy="899410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2"/>
                </a:solidFill>
              </a:rPr>
              <a:t>PoF 1.0V, 2.5V, 3.3V, 48-60V</a:t>
            </a:r>
          </a:p>
        </p:txBody>
      </p: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0F4CE1A1-7861-462B-BECE-9FEDAAC3E438}"/>
              </a:ext>
            </a:extLst>
          </p:cNvPr>
          <p:cNvCxnSpPr>
            <a:cxnSpLocks/>
          </p:cNvCxnSpPr>
          <p:nvPr/>
        </p:nvCxnSpPr>
        <p:spPr>
          <a:xfrm rot="10800000" flipV="1">
            <a:off x="6363326" y="4802861"/>
            <a:ext cx="2780675" cy="2055139"/>
          </a:xfrm>
          <a:prstGeom prst="bentConnector3">
            <a:avLst>
              <a:gd name="adj1" fmla="val 99865"/>
            </a:avLst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494EEDA5-EC22-4E0E-8D36-DB326E8338FC}"/>
              </a:ext>
            </a:extLst>
          </p:cNvPr>
          <p:cNvSpPr txBox="1"/>
          <p:nvPr/>
        </p:nvSpPr>
        <p:spPr>
          <a:xfrm>
            <a:off x="7421407" y="4407745"/>
            <a:ext cx="933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cryostat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A9EBD84-BF6A-4140-B467-F66B7EEDAF38}"/>
              </a:ext>
            </a:extLst>
          </p:cNvPr>
          <p:cNvSpPr/>
          <p:nvPr/>
        </p:nvSpPr>
        <p:spPr>
          <a:xfrm>
            <a:off x="2486414" y="3189160"/>
            <a:ext cx="1650871" cy="2489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1000" dirty="0">
                <a:solidFill>
                  <a:schemeClr val="tx2"/>
                </a:solidFill>
              </a:rPr>
              <a:t>PoF Rack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0C48ADF-5AF0-41A5-B94A-6F92E6B96CD3}"/>
              </a:ext>
            </a:extLst>
          </p:cNvPr>
          <p:cNvSpPr txBox="1"/>
          <p:nvPr/>
        </p:nvSpPr>
        <p:spPr>
          <a:xfrm>
            <a:off x="452437" y="967469"/>
            <a:ext cx="418428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For 48-60V,</a:t>
            </a:r>
            <a:r>
              <a:rPr lang="en-US" dirty="0"/>
              <a:t> .. </a:t>
            </a:r>
          </a:p>
          <a:p>
            <a:r>
              <a:rPr lang="en-US" dirty="0"/>
              <a:t>2 cryostat feedthrough points:</a:t>
            </a:r>
          </a:p>
          <a:p>
            <a:r>
              <a:rPr lang="en-US" dirty="0"/>
              <a:t>8 branches of 40 tiles = 320 tiles</a:t>
            </a:r>
          </a:p>
          <a:p>
            <a:r>
              <a:rPr lang="en-US" dirty="0"/>
              <a:t>70mA per branch</a:t>
            </a:r>
          </a:p>
          <a:p>
            <a:r>
              <a:rPr lang="en-US" dirty="0"/>
              <a:t>1 branch copper line per tile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8AAB386-0476-432B-A179-942A969DEFE9}"/>
              </a:ext>
            </a:extLst>
          </p:cNvPr>
          <p:cNvSpPr txBox="1"/>
          <p:nvPr/>
        </p:nvSpPr>
        <p:spPr>
          <a:xfrm>
            <a:off x="4789641" y="2457320"/>
            <a:ext cx="418428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For 1V, 2.5, 3.3V</a:t>
            </a:r>
            <a:r>
              <a:rPr lang="en-US" dirty="0"/>
              <a:t>, </a:t>
            </a:r>
          </a:p>
          <a:p>
            <a:r>
              <a:rPr lang="en-US" dirty="0"/>
              <a:t>20 cryostat feedthrough points:</a:t>
            </a:r>
          </a:p>
          <a:p>
            <a:r>
              <a:rPr lang="en-US" dirty="0"/>
              <a:t>80 branches of 4 tiles = 320 tiles</a:t>
            </a:r>
          </a:p>
          <a:p>
            <a:r>
              <a:rPr lang="en-US" dirty="0"/>
              <a:t>6 </a:t>
            </a:r>
            <a:r>
              <a:rPr lang="en-US" dirty="0" err="1"/>
              <a:t>PoF</a:t>
            </a:r>
            <a:r>
              <a:rPr lang="en-US" dirty="0"/>
              <a:t> fibers per tile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4A7BD56-B455-48EE-961C-FA6F92ADD98E}"/>
              </a:ext>
            </a:extLst>
          </p:cNvPr>
          <p:cNvSpPr/>
          <p:nvPr/>
        </p:nvSpPr>
        <p:spPr>
          <a:xfrm>
            <a:off x="2568599" y="5023708"/>
            <a:ext cx="1486502" cy="519445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2"/>
                </a:solidFill>
              </a:rPr>
              <a:t>PPM-00350-3-4 W laser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AF1FBE9-F297-4992-A413-90C7E24CB622}"/>
              </a:ext>
            </a:extLst>
          </p:cNvPr>
          <p:cNvSpPr/>
          <p:nvPr/>
        </p:nvSpPr>
        <p:spPr>
          <a:xfrm>
            <a:off x="6724366" y="5023708"/>
            <a:ext cx="1486502" cy="519445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2"/>
                </a:solidFill>
              </a:rPr>
              <a:t>YCH-L240 PPC</a:t>
            </a:r>
          </a:p>
        </p:txBody>
      </p:sp>
    </p:spTree>
    <p:extLst>
      <p:ext uri="{BB962C8B-B14F-4D97-AF65-F5344CB8AC3E}">
        <p14:creationId xmlns:p14="http://schemas.microsoft.com/office/powerpoint/2010/main" val="2413999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BDE39-7EB5-47A7-A18A-68AA940EE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Milestone Timeline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F2E279C-6C5E-4C1F-98F8-E5210DB5A2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4384" y="1154242"/>
            <a:ext cx="9232768" cy="4819337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2CAF2A-023D-494E-8C21-49EF0CB63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10-Mar-2021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939123-0BD8-4553-BB3C-2EF50BEF3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VD PDS Sketch and Estimates -- Ryan A. Rivera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AF097E-9EF3-4165-9712-9ECD598D9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410047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Template">
  <a:themeElements>
    <a:clrScheme name="Custom 2">
      <a:dk1>
        <a:srgbClr val="404040"/>
      </a:dk1>
      <a:lt1>
        <a:srgbClr val="FFFFFF"/>
      </a:lt1>
      <a:dk2>
        <a:srgbClr val="154D81"/>
      </a:dk2>
      <a:lt2>
        <a:srgbClr val="FFFFFF"/>
      </a:lt2>
      <a:accent1>
        <a:srgbClr val="82D2E6"/>
      </a:accent1>
      <a:accent2>
        <a:srgbClr val="1997B7"/>
      </a:accent2>
      <a:accent3>
        <a:srgbClr val="DA592A"/>
      </a:accent3>
      <a:accent4>
        <a:srgbClr val="BD1F24"/>
      </a:accent4>
      <a:accent5>
        <a:srgbClr val="519A24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">
      <a:dk1>
        <a:srgbClr val="074184"/>
      </a:dk1>
      <a:lt1>
        <a:srgbClr val="FFFFFF"/>
      </a:lt1>
      <a:dk2>
        <a:srgbClr val="074184"/>
      </a:dk2>
      <a:lt2>
        <a:srgbClr val="FFFCF3"/>
      </a:lt2>
      <a:accent1>
        <a:srgbClr val="70C3DC"/>
      </a:accent1>
      <a:accent2>
        <a:srgbClr val="E14825"/>
      </a:accent2>
      <a:accent3>
        <a:srgbClr val="399F3C"/>
      </a:accent3>
      <a:accent4>
        <a:srgbClr val="800F1B"/>
      </a:accent4>
      <a:accent5>
        <a:srgbClr val="1997B7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FermilabTemplate.potx</Template>
  <TotalTime>17796</TotalTime>
  <Words>177</Words>
  <Application>Microsoft Office PowerPoint</Application>
  <PresentationFormat>On-screen Show (4:3)</PresentationFormat>
  <Paragraphs>52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Helvetica</vt:lpstr>
      <vt:lpstr>FermilabTemplate</vt:lpstr>
      <vt:lpstr>Fermilab: Footer Only</vt:lpstr>
      <vt:lpstr>DUNE Vertical Drift Photon Detector System Baseline Module Sketch and Timeline</vt:lpstr>
      <vt:lpstr>Baseline PDS Sketch</vt:lpstr>
      <vt:lpstr>PoF Transmitter Infrastructure</vt:lpstr>
      <vt:lpstr>Milestone Timeline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Ryan A Rivera</cp:lastModifiedBy>
  <cp:revision>961</cp:revision>
  <cp:lastPrinted>2014-06-04T17:18:59Z</cp:lastPrinted>
  <dcterms:created xsi:type="dcterms:W3CDTF">2014-01-03T20:18:13Z</dcterms:created>
  <dcterms:modified xsi:type="dcterms:W3CDTF">2021-03-18T17:03:27Z</dcterms:modified>
</cp:coreProperties>
</file>