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4" r:id="rId2"/>
    <p:sldId id="265" r:id="rId3"/>
    <p:sldId id="257" r:id="rId4"/>
    <p:sldId id="258" r:id="rId5"/>
    <p:sldId id="259" r:id="rId6"/>
    <p:sldId id="260" r:id="rId7"/>
    <p:sldId id="262" r:id="rId8"/>
    <p:sldId id="261" r:id="rId9"/>
    <p:sldId id="263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24" d="100"/>
          <a:sy n="124" d="100"/>
        </p:scale>
        <p:origin x="6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56145-2D94-4E0E-BC28-997506737A15}" type="datetimeFigureOut">
              <a:rPr lang="en-US" smtClean="0"/>
              <a:t>3/17/21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21087-A691-40CA-9B32-B1A4A9065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234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21087-A691-40CA-9B32-B1A4A906537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261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8F1C5-5252-400A-82A8-D2E20645E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FB0591-54BC-4E60-B639-90B7B26E70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4C545F-F86A-4CCE-9213-9083B28BF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24D27-9B81-4F2A-A64E-BC2A8A823C57}" type="datetime1">
              <a:rPr lang="en-US" smtClean="0"/>
              <a:t>3/17/21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A213B3-E102-48C2-8830-FB4DF3932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B1C1D1-89E5-475B-9B3F-EC67C9EE4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60A8-B9A6-43E5-9E73-6B49DA2E4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751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6600A-269F-40DD-BC45-7293A939D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61CE39-E8CB-4A1E-A6D2-38FF36B223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D55361-CAE3-405C-AA3B-75F91D274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EB33D-0C5D-4C45-8D45-48DD0C8A8DFB}" type="datetime1">
              <a:rPr lang="en-US" smtClean="0"/>
              <a:t>3/17/21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D2553-545C-43F8-B13E-16FF77273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3EE149-31CE-4E7D-BA9D-C33976FD9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60A8-B9A6-43E5-9E73-6B49DA2E4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467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0F8CD0-3BA8-4EAD-8283-85E093C14D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766470-A7C3-44AD-A098-74B08F7246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5DA92B-461D-4BA8-ADE5-9EB30501A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82C1-4720-4985-875F-EE1891BBDD0A}" type="datetime1">
              <a:rPr lang="en-US" smtClean="0"/>
              <a:t>3/17/21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5A02DF-89E3-4E13-A713-B67E0E319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481B7-F827-40CB-94CC-AC1DE9A4A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60A8-B9A6-43E5-9E73-6B49DA2E4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643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F6AC7-63DE-42CB-B34B-15E53D22B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DD86C-25EC-4B20-9679-00A8FBFEC5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F1C448-BA41-497C-9086-266425307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7B42-6868-435D-A18A-2BE0B6C73B29}" type="datetime1">
              <a:rPr lang="en-US" smtClean="0"/>
              <a:t>3/17/21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8511F-572E-49EA-BC8D-B69DF45F6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4668C0-0196-49C8-9787-B9996F999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60A8-B9A6-43E5-9E73-6B49DA2E4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908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B3691-0979-4406-BC58-0E5CF677F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561A96-1461-44B9-9DFD-C62ABAEC90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F2730-F2F9-4DF0-88C4-F0F618626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967C3-0582-44AC-82C0-F7B07AEFEA0A}" type="datetime1">
              <a:rPr lang="en-US" smtClean="0"/>
              <a:t>3/17/21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AB83EA-A5C6-4958-B67A-3780981BC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A65A93-16AC-4E9E-B619-4BF32DC49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60A8-B9A6-43E5-9E73-6B49DA2E4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355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40AA6-2164-4341-94C0-9CB14F0A4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87B97-168E-4FD9-8671-FE2F1C787B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619433-4634-47C5-BA3B-5BC29F567F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F03F14-6C14-41A9-8670-DC96C06BE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ED6F5-6106-481B-A264-001774F035D8}" type="datetime1">
              <a:rPr lang="en-US" smtClean="0"/>
              <a:t>3/17/21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8458E3-0F58-40B3-90B3-64114F3DF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4D2AEE-6822-495F-A67B-D1553B3AA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60A8-B9A6-43E5-9E73-6B49DA2E4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987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09C2D-FC4C-4513-A916-47FB1B470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F85429-49E7-4C62-94EB-C85E90CE6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D69918-993C-4AC9-817A-2AE1DC38EB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9911DE-2E6F-4D86-A0D1-939123E473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B33F77-F8E5-40C6-9538-9DEA734058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C24F5D-5C69-46E9-8BCE-6D6148AB3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63A19-91F3-485E-B5B6-E076EE41B087}" type="datetime1">
              <a:rPr lang="en-US" smtClean="0"/>
              <a:t>3/17/21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D44BF0-42DE-4D5A-B52B-810B831E5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27E840-AAE2-422D-8BFB-E82E3EF00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60A8-B9A6-43E5-9E73-6B49DA2E4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094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E6CB4-11A1-4E35-96CC-004FEDEAA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2A6911-4A9C-4347-89AA-522EB47A0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AB554-707A-4EDC-A311-BA01340D55EE}" type="datetime1">
              <a:rPr lang="en-US" smtClean="0"/>
              <a:t>3/17/21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4B1AF2-2470-4B08-BECB-5A372D011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89F40C-C4D5-4790-A0EB-C2236493A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60A8-B9A6-43E5-9E73-6B49DA2E4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378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BF97FD-F775-4D05-A2B0-CEF5F1580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6D885-2F28-42B8-AFE5-6CB3C70FB595}" type="datetime1">
              <a:rPr lang="en-US" smtClean="0"/>
              <a:t>3/17/21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FCA3E9-8300-470F-9ABA-828B6B94E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AFEF74-321C-429D-8B99-5033082AC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60A8-B9A6-43E5-9E73-6B49DA2E4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281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3CDBD-D260-41B4-BE93-A0EFEEA98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3B3D3-174B-4468-AB7B-24A0A4A2F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E987AA-6739-4BD7-AEB2-14EC084C4E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3EFC80-6D21-4B21-8546-1C1DD1D71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A2236-E218-4AC8-9C5D-27942778C5D3}" type="datetime1">
              <a:rPr lang="en-US" smtClean="0"/>
              <a:t>3/17/21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603A45-D506-4BC3-8348-3F69D9B61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21C85F-9518-4605-A8D3-39B506F77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60A8-B9A6-43E5-9E73-6B49DA2E4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360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2F2FA-EDB9-460A-A97B-149CCB5BF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EBB7AA-245C-4CB7-9946-4342BD9212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B1E947-2C34-4A0C-BEFD-9F2EF5F25D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E71557-58CD-4988-96D2-A60838ECA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90603-FFE4-4737-9A44-C27EC0E3D199}" type="datetime1">
              <a:rPr lang="en-US" smtClean="0"/>
              <a:t>3/17/21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9A859B-ED59-4FAD-8F1E-276D2FC0D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FAEE60-0212-43D1-B40A-5C179783F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60A8-B9A6-43E5-9E73-6B49DA2E4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241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D96DFF-2D9D-4D63-A9B8-FF3550287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46C850-DE48-4B16-967D-27B1EDC6C0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70066-E182-4347-AAEE-DF03BCAD7C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76815-60BD-4A59-82DF-448675CCFAB2}" type="datetime1">
              <a:rPr lang="en-US" smtClean="0"/>
              <a:t>3/17/21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A0C82C-2A1B-413E-9AD9-C93C56717E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BE2F18-D023-47A1-B900-C329AC34D6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160A8-B9A6-43E5-9E73-6B49DA2E4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774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887FEC-4498-4C33-A94A-3DD8A66CF6D8}"/>
              </a:ext>
            </a:extLst>
          </p:cNvPr>
          <p:cNvSpPr txBox="1"/>
          <p:nvPr/>
        </p:nvSpPr>
        <p:spPr>
          <a:xfrm>
            <a:off x="3012461" y="950976"/>
            <a:ext cx="5697842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DUNE Cryogenic Optical Links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Dave Christian (FNAL)</a:t>
            </a:r>
          </a:p>
          <a:p>
            <a:pPr algn="ctr"/>
            <a:r>
              <a:rPr lang="en-US" sz="3600" dirty="0"/>
              <a:t>Andy Liu (SMU)</a:t>
            </a:r>
          </a:p>
          <a:p>
            <a:pPr algn="ctr"/>
            <a:r>
              <a:rPr lang="en-US" sz="3600" dirty="0"/>
              <a:t>Alan Prosser (FNAL)</a:t>
            </a:r>
          </a:p>
          <a:p>
            <a:pPr algn="ctr"/>
            <a:r>
              <a:rPr lang="en-US" sz="3600" dirty="0"/>
              <a:t>Jingbo Ye (SMU)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March 17, 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968C2B-7542-4DA5-BEDE-C744B224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60A8-B9A6-43E5-9E73-6B49DA2E49E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898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42483D-8AAC-4337-9ED2-DBD7520B1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60A8-B9A6-43E5-9E73-6B49DA2E49EF}" type="slidenum">
              <a:rPr lang="en-US" smtClean="0"/>
              <a:t>10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FBBA3E-87EA-4672-BCEE-F01F89452A38}"/>
              </a:ext>
            </a:extLst>
          </p:cNvPr>
          <p:cNvSpPr txBox="1"/>
          <p:nvPr/>
        </p:nvSpPr>
        <p:spPr>
          <a:xfrm>
            <a:off x="5316138" y="235527"/>
            <a:ext cx="1373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Summary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7D3789-4F94-4AA5-8403-111ECDAC7020}"/>
              </a:ext>
            </a:extLst>
          </p:cNvPr>
          <p:cNvSpPr txBox="1"/>
          <p:nvPr/>
        </p:nvSpPr>
        <p:spPr>
          <a:xfrm>
            <a:off x="590427" y="1247463"/>
            <a:ext cx="10869771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FNAL and SMU will jointly investigate technologies out of which suitable </a:t>
            </a:r>
            <a:r>
              <a:rPr lang="en-US" sz="2400" dirty="0" err="1"/>
              <a:t>CryoLink</a:t>
            </a:r>
            <a:r>
              <a:rPr lang="en-US" sz="2400" dirty="0"/>
              <a:t> (CL)</a:t>
            </a:r>
          </a:p>
          <a:p>
            <a:r>
              <a:rPr lang="en-US" sz="2400" dirty="0"/>
              <a:t> transmitter and receiver channels may be developed.</a:t>
            </a:r>
          </a:p>
          <a:p>
            <a:endParaRPr lang="en-US" sz="2400" dirty="0"/>
          </a:p>
          <a:p>
            <a:r>
              <a:rPr lang="en-US" sz="2400" dirty="0"/>
              <a:t>SMU will test TOSAs and ROSAs (including VCSEL-based TOSAs).</a:t>
            </a:r>
          </a:p>
          <a:p>
            <a:endParaRPr lang="en-US" sz="2400" dirty="0"/>
          </a:p>
          <a:p>
            <a:r>
              <a:rPr lang="en-US" sz="2400" dirty="0"/>
              <a:t>SMU has earlier experience with </a:t>
            </a:r>
            <a:r>
              <a:rPr lang="en-US" sz="2400" dirty="0" err="1"/>
              <a:t>LOCld</a:t>
            </a:r>
            <a:r>
              <a:rPr lang="en-US" sz="2400" dirty="0"/>
              <a:t> (custom laser driver) and Cyclone III FPGA in</a:t>
            </a:r>
          </a:p>
          <a:p>
            <a:r>
              <a:rPr lang="en-US" sz="2400" dirty="0"/>
              <a:t> LN2.</a:t>
            </a:r>
          </a:p>
          <a:p>
            <a:endParaRPr lang="en-US" sz="2400" dirty="0"/>
          </a:p>
          <a:p>
            <a:r>
              <a:rPr lang="en-US" sz="2400" dirty="0"/>
              <a:t>FNAL and SMU will jointly develop custom CL Tx/Rx as necessary (if COTS modules</a:t>
            </a:r>
          </a:p>
          <a:p>
            <a:r>
              <a:rPr lang="en-US" sz="2400" dirty="0"/>
              <a:t> cannot be verified in LN2).</a:t>
            </a:r>
          </a:p>
        </p:txBody>
      </p:sp>
    </p:spTree>
    <p:extLst>
      <p:ext uri="{BB962C8B-B14F-4D97-AF65-F5344CB8AC3E}">
        <p14:creationId xmlns:p14="http://schemas.microsoft.com/office/powerpoint/2010/main" val="2306310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42483D-8AAC-4337-9ED2-DBD7520B1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60A8-B9A6-43E5-9E73-6B49DA2E49EF}" type="slidenum">
              <a:rPr lang="en-US" smtClean="0"/>
              <a:t>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FBBA3E-87EA-4672-BCEE-F01F89452A38}"/>
              </a:ext>
            </a:extLst>
          </p:cNvPr>
          <p:cNvSpPr txBox="1"/>
          <p:nvPr/>
        </p:nvSpPr>
        <p:spPr>
          <a:xfrm>
            <a:off x="5134039" y="235527"/>
            <a:ext cx="1738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Introduction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7D3789-4F94-4AA5-8403-111ECDAC7020}"/>
              </a:ext>
            </a:extLst>
          </p:cNvPr>
          <p:cNvSpPr txBox="1"/>
          <p:nvPr/>
        </p:nvSpPr>
        <p:spPr>
          <a:xfrm>
            <a:off x="476127" y="1069663"/>
            <a:ext cx="11559318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Initial testing has so far failed to produce an SFP+ module (either Tx channel or Rx channel) </a:t>
            </a:r>
          </a:p>
          <a:p>
            <a:r>
              <a:rPr lang="en-US" sz="2400" dirty="0"/>
              <a:t> that functions suitably when tested in LN2.</a:t>
            </a:r>
          </a:p>
          <a:p>
            <a:endParaRPr lang="en-US" sz="2400" dirty="0"/>
          </a:p>
          <a:p>
            <a:r>
              <a:rPr lang="en-US" sz="2400" dirty="0"/>
              <a:t>There is some indication that electronic issues are behind at least some of the failures.</a:t>
            </a:r>
          </a:p>
          <a:p>
            <a:endParaRPr lang="en-US" sz="2400" dirty="0"/>
          </a:p>
          <a:p>
            <a:r>
              <a:rPr lang="en-US" sz="2400" dirty="0"/>
              <a:t>Therefore, we propose to construct test hardware with selected components to try to </a:t>
            </a:r>
          </a:p>
          <a:p>
            <a:r>
              <a:rPr lang="en-US" sz="2400" dirty="0"/>
              <a:t> identify the sources of failures and to identify suitable components out of which a </a:t>
            </a:r>
          </a:p>
          <a:p>
            <a:r>
              <a:rPr lang="en-US" sz="2400" dirty="0"/>
              <a:t> custom </a:t>
            </a:r>
            <a:r>
              <a:rPr lang="en-US" sz="2400" dirty="0" err="1"/>
              <a:t>CryoLink</a:t>
            </a:r>
            <a:r>
              <a:rPr lang="en-US" sz="2400" dirty="0"/>
              <a:t> component might be produced. </a:t>
            </a:r>
          </a:p>
          <a:p>
            <a:endParaRPr lang="en-US" sz="2400" dirty="0"/>
          </a:p>
          <a:p>
            <a:r>
              <a:rPr lang="en-US" sz="2400" dirty="0"/>
              <a:t>FNAL will start with DFB-equipped TOSAs (modules with these performed best last week)</a:t>
            </a:r>
          </a:p>
          <a:p>
            <a:r>
              <a:rPr lang="en-US" sz="2400" dirty="0"/>
              <a:t> and laser drivers suitable for driving those TOSAs.</a:t>
            </a:r>
          </a:p>
          <a:p>
            <a:endParaRPr lang="en-US" sz="2400" dirty="0"/>
          </a:p>
          <a:p>
            <a:r>
              <a:rPr lang="en-US" sz="2400" dirty="0"/>
              <a:t>We are working with Southern Methodist University (Versatile Link partners) who add</a:t>
            </a:r>
          </a:p>
          <a:p>
            <a:r>
              <a:rPr lang="en-US" sz="2400" dirty="0"/>
              <a:t> valued knowledge and experience in this effort.</a:t>
            </a:r>
          </a:p>
        </p:txBody>
      </p:sp>
    </p:spTree>
    <p:extLst>
      <p:ext uri="{BB962C8B-B14F-4D97-AF65-F5344CB8AC3E}">
        <p14:creationId xmlns:p14="http://schemas.microsoft.com/office/powerpoint/2010/main" val="4084026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4C3CB127-7596-4B49-803E-75F8C5E1D6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19" y="271220"/>
            <a:ext cx="11423112" cy="64255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D92492-04F1-445B-B936-985186876D8D}"/>
              </a:ext>
            </a:extLst>
          </p:cNvPr>
          <p:cNvSpPr txBox="1"/>
          <p:nvPr/>
        </p:nvSpPr>
        <p:spPr>
          <a:xfrm>
            <a:off x="3184902" y="627682"/>
            <a:ext cx="1220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COTS SFP+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0D39B6-1313-44B3-AD3A-17E45A14B6A9}"/>
              </a:ext>
            </a:extLst>
          </p:cNvPr>
          <p:cNvSpPr txBox="1"/>
          <p:nvPr/>
        </p:nvSpPr>
        <p:spPr>
          <a:xfrm>
            <a:off x="3515533" y="2523642"/>
            <a:ext cx="19432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Versatile Link </a:t>
            </a:r>
            <a:r>
              <a:rPr lang="en-US" dirty="0" err="1"/>
              <a:t>VTRx</a:t>
            </a:r>
            <a:endParaRPr lang="en-US" dirty="0"/>
          </a:p>
          <a:p>
            <a:r>
              <a:rPr lang="en-US" dirty="0"/>
              <a:t>Transceiver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2391AE-5C6D-4ED5-9A93-45539AABF9CA}"/>
              </a:ext>
            </a:extLst>
          </p:cNvPr>
          <p:cNvSpPr txBox="1"/>
          <p:nvPr/>
        </p:nvSpPr>
        <p:spPr>
          <a:xfrm>
            <a:off x="3396712" y="4714069"/>
            <a:ext cx="1923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Versatile Link </a:t>
            </a:r>
            <a:r>
              <a:rPr lang="en-US" dirty="0" err="1"/>
              <a:t>VTTx</a:t>
            </a:r>
            <a:endParaRPr lang="en-US" dirty="0"/>
          </a:p>
          <a:p>
            <a:r>
              <a:rPr lang="en-US" dirty="0"/>
              <a:t>Twin Transmitter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EDDE63-710B-43CA-A607-47B58246714B}"/>
              </a:ext>
            </a:extLst>
          </p:cNvPr>
          <p:cNvSpPr txBox="1"/>
          <p:nvPr/>
        </p:nvSpPr>
        <p:spPr>
          <a:xfrm>
            <a:off x="9544373" y="2430652"/>
            <a:ext cx="19184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GBLD</a:t>
            </a:r>
          </a:p>
          <a:p>
            <a:r>
              <a:rPr lang="en-US" dirty="0"/>
              <a:t>(Laser Driver ASIC)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7D780A7-5AA6-4541-A775-5CD9F907D141}"/>
              </a:ext>
            </a:extLst>
          </p:cNvPr>
          <p:cNvCxnSpPr>
            <a:cxnSpLocks/>
          </p:cNvCxnSpPr>
          <p:nvPr/>
        </p:nvCxnSpPr>
        <p:spPr>
          <a:xfrm flipH="1">
            <a:off x="8725546" y="2696705"/>
            <a:ext cx="790413" cy="46494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A18A168-2C8B-4AC9-ADEA-E977BB9901B1}"/>
              </a:ext>
            </a:extLst>
          </p:cNvPr>
          <p:cNvSpPr txBox="1"/>
          <p:nvPr/>
        </p:nvSpPr>
        <p:spPr>
          <a:xfrm>
            <a:off x="7550258" y="2180096"/>
            <a:ext cx="1642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Flexible Circuits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A2C5E0F-482C-454D-9A8A-1AC8D78384DC}"/>
              </a:ext>
            </a:extLst>
          </p:cNvPr>
          <p:cNvCxnSpPr>
            <a:cxnSpLocks/>
          </p:cNvCxnSpPr>
          <p:nvPr/>
        </p:nvCxnSpPr>
        <p:spPr>
          <a:xfrm flipH="1">
            <a:off x="7516678" y="2492644"/>
            <a:ext cx="392624" cy="6767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4E2561A-FF1C-406D-AB43-753A7359AD73}"/>
              </a:ext>
            </a:extLst>
          </p:cNvPr>
          <p:cNvSpPr txBox="1"/>
          <p:nvPr/>
        </p:nvSpPr>
        <p:spPr>
          <a:xfrm>
            <a:off x="5726624" y="2262754"/>
            <a:ext cx="679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TOSA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E48BA7F-8B30-41AC-8584-1C7C26DFA5C4}"/>
              </a:ext>
            </a:extLst>
          </p:cNvPr>
          <p:cNvCxnSpPr>
            <a:cxnSpLocks/>
          </p:cNvCxnSpPr>
          <p:nvPr/>
        </p:nvCxnSpPr>
        <p:spPr>
          <a:xfrm>
            <a:off x="6325892" y="2621797"/>
            <a:ext cx="849823" cy="56310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8347651-32AB-4ECA-BB16-A306CBA86106}"/>
              </a:ext>
            </a:extLst>
          </p:cNvPr>
          <p:cNvCxnSpPr>
            <a:cxnSpLocks/>
          </p:cNvCxnSpPr>
          <p:nvPr/>
        </p:nvCxnSpPr>
        <p:spPr>
          <a:xfrm flipH="1">
            <a:off x="7470183" y="2474563"/>
            <a:ext cx="583770" cy="14155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F533F00-8755-41E3-806E-9B66E2BAD010}"/>
              </a:ext>
            </a:extLst>
          </p:cNvPr>
          <p:cNvSpPr txBox="1"/>
          <p:nvPr/>
        </p:nvSpPr>
        <p:spPr>
          <a:xfrm>
            <a:off x="5584556" y="4336944"/>
            <a:ext cx="2071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ROSA (GBTIA Inside)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0460F74-77ED-4A4B-AFBD-A6B9359059E6}"/>
              </a:ext>
            </a:extLst>
          </p:cNvPr>
          <p:cNvCxnSpPr>
            <a:cxnSpLocks/>
          </p:cNvCxnSpPr>
          <p:nvPr/>
        </p:nvCxnSpPr>
        <p:spPr>
          <a:xfrm flipV="1">
            <a:off x="6168325" y="3895241"/>
            <a:ext cx="888570" cy="5605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E9A1006-67E4-407E-9033-E03D225FD529}"/>
              </a:ext>
            </a:extLst>
          </p:cNvPr>
          <p:cNvSpPr txBox="1"/>
          <p:nvPr/>
        </p:nvSpPr>
        <p:spPr>
          <a:xfrm>
            <a:off x="9324813" y="4264618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GBLDs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5705AA9-CDD6-487F-942B-58FAE73CCDA5}"/>
              </a:ext>
            </a:extLst>
          </p:cNvPr>
          <p:cNvCxnSpPr>
            <a:cxnSpLocks/>
          </p:cNvCxnSpPr>
          <p:nvPr/>
        </p:nvCxnSpPr>
        <p:spPr>
          <a:xfrm flipH="1">
            <a:off x="8903776" y="4553919"/>
            <a:ext cx="741336" cy="70000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10E88BD-8FF9-40D8-B261-7EFE7FEB4085}"/>
              </a:ext>
            </a:extLst>
          </p:cNvPr>
          <p:cNvCxnSpPr>
            <a:cxnSpLocks/>
          </p:cNvCxnSpPr>
          <p:nvPr/>
        </p:nvCxnSpPr>
        <p:spPr>
          <a:xfrm flipH="1">
            <a:off x="8911525" y="4605580"/>
            <a:ext cx="878238" cy="12372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46E6C25A-4256-42D2-9A8D-1388ED978C6B}"/>
              </a:ext>
            </a:extLst>
          </p:cNvPr>
          <p:cNvSpPr txBox="1"/>
          <p:nvPr/>
        </p:nvSpPr>
        <p:spPr>
          <a:xfrm>
            <a:off x="5972014" y="4646910"/>
            <a:ext cx="769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TOSAs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2A923A1-3105-4F20-AF03-1CA77531D286}"/>
              </a:ext>
            </a:extLst>
          </p:cNvPr>
          <p:cNvCxnSpPr>
            <a:cxnSpLocks/>
          </p:cNvCxnSpPr>
          <p:nvPr/>
        </p:nvCxnSpPr>
        <p:spPr>
          <a:xfrm>
            <a:off x="6571282" y="5005953"/>
            <a:ext cx="798162" cy="3874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830204C-2FA8-487E-86F0-137E71827AB6}"/>
              </a:ext>
            </a:extLst>
          </p:cNvPr>
          <p:cNvCxnSpPr>
            <a:cxnSpLocks/>
          </p:cNvCxnSpPr>
          <p:nvPr/>
        </p:nvCxnSpPr>
        <p:spPr>
          <a:xfrm>
            <a:off x="6258733" y="4956875"/>
            <a:ext cx="1133959" cy="10332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8FB31272-E8E0-4C72-BCD0-33F244B82E35}"/>
              </a:ext>
            </a:extLst>
          </p:cNvPr>
          <p:cNvSpPr txBox="1"/>
          <p:nvPr/>
        </p:nvSpPr>
        <p:spPr>
          <a:xfrm>
            <a:off x="7687160" y="4362774"/>
            <a:ext cx="1642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Flexible Circuits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642EFA5-2F43-43EE-BEB9-080B4FD2225C}"/>
              </a:ext>
            </a:extLst>
          </p:cNvPr>
          <p:cNvCxnSpPr>
            <a:cxnSpLocks/>
          </p:cNvCxnSpPr>
          <p:nvPr/>
        </p:nvCxnSpPr>
        <p:spPr>
          <a:xfrm flipH="1">
            <a:off x="7653580" y="4675322"/>
            <a:ext cx="392624" cy="6767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0B4141B-3709-4750-A0D7-D10E7CD9A058}"/>
              </a:ext>
            </a:extLst>
          </p:cNvPr>
          <p:cNvCxnSpPr>
            <a:cxnSpLocks/>
          </p:cNvCxnSpPr>
          <p:nvPr/>
        </p:nvCxnSpPr>
        <p:spPr>
          <a:xfrm flipH="1">
            <a:off x="7607085" y="4657241"/>
            <a:ext cx="583770" cy="14155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E85DBF5C-3F77-4875-A464-9E0BF3D1BD09}"/>
              </a:ext>
            </a:extLst>
          </p:cNvPr>
          <p:cNvSpPr txBox="1"/>
          <p:nvPr/>
        </p:nvSpPr>
        <p:spPr>
          <a:xfrm>
            <a:off x="467533" y="1823635"/>
            <a:ext cx="292362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GBLD:</a:t>
            </a:r>
            <a:br>
              <a:rPr lang="en-US" sz="1600" dirty="0"/>
            </a:br>
            <a:r>
              <a:rPr lang="en-US" sz="1600" dirty="0" err="1"/>
              <a:t>GigaBit</a:t>
            </a:r>
            <a:r>
              <a:rPr lang="en-US" sz="1600" dirty="0"/>
              <a:t> Laser Driver</a:t>
            </a:r>
          </a:p>
          <a:p>
            <a:endParaRPr lang="en-US" sz="1600" dirty="0"/>
          </a:p>
          <a:p>
            <a:r>
              <a:rPr lang="en-US" sz="1600" dirty="0"/>
              <a:t>GBTIA:</a:t>
            </a:r>
          </a:p>
          <a:p>
            <a:r>
              <a:rPr lang="en-US" sz="1600" dirty="0" err="1"/>
              <a:t>GigaBit</a:t>
            </a:r>
            <a:r>
              <a:rPr lang="en-US" sz="1600" dirty="0"/>
              <a:t> </a:t>
            </a:r>
            <a:r>
              <a:rPr lang="en-US" sz="1600" dirty="0" err="1"/>
              <a:t>TransImpedance</a:t>
            </a:r>
            <a:endParaRPr lang="en-US" sz="1600" dirty="0"/>
          </a:p>
          <a:p>
            <a:r>
              <a:rPr lang="en-US" sz="1600" dirty="0"/>
              <a:t>Amplifier</a:t>
            </a:r>
          </a:p>
          <a:p>
            <a:endParaRPr lang="en-US" sz="1600" dirty="0"/>
          </a:p>
          <a:p>
            <a:r>
              <a:rPr lang="en-US" sz="1600" dirty="0"/>
              <a:t>TOSA:</a:t>
            </a:r>
          </a:p>
          <a:p>
            <a:r>
              <a:rPr lang="en-US" sz="1600" dirty="0"/>
              <a:t>Transmitter Optical </a:t>
            </a:r>
            <a:r>
              <a:rPr lang="en-US" sz="1600" dirty="0" err="1"/>
              <a:t>SubAssembly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ROSA:</a:t>
            </a:r>
            <a:br>
              <a:rPr lang="en-US" sz="1600" dirty="0"/>
            </a:br>
            <a:r>
              <a:rPr lang="en-US" sz="1600" dirty="0"/>
              <a:t>Receiver Optical </a:t>
            </a:r>
            <a:r>
              <a:rPr lang="en-US" sz="1600" dirty="0" err="1"/>
              <a:t>SubAssembly</a:t>
            </a:r>
            <a:endParaRPr lang="en-US" sz="16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74F3EFD-1688-49BF-B305-C531C197F49E}"/>
              </a:ext>
            </a:extLst>
          </p:cNvPr>
          <p:cNvSpPr txBox="1"/>
          <p:nvPr/>
        </p:nvSpPr>
        <p:spPr>
          <a:xfrm>
            <a:off x="4192292" y="3099662"/>
            <a:ext cx="13432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Tx Connection (LC)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21F98E1-7994-4CE1-BB05-49355946ACDF}"/>
              </a:ext>
            </a:extLst>
          </p:cNvPr>
          <p:cNvSpPr txBox="1"/>
          <p:nvPr/>
        </p:nvSpPr>
        <p:spPr>
          <a:xfrm>
            <a:off x="4197459" y="3732509"/>
            <a:ext cx="13580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Rx Connection (LC)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54C4333-F80E-4A8A-B77A-DE836420AA2A}"/>
              </a:ext>
            </a:extLst>
          </p:cNvPr>
          <p:cNvSpPr txBox="1"/>
          <p:nvPr/>
        </p:nvSpPr>
        <p:spPr>
          <a:xfrm>
            <a:off x="4220706" y="5305588"/>
            <a:ext cx="13432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Tx Connection (LC)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28B1D38-F67F-4C24-99C8-323ABF0160C7}"/>
              </a:ext>
            </a:extLst>
          </p:cNvPr>
          <p:cNvSpPr txBox="1"/>
          <p:nvPr/>
        </p:nvSpPr>
        <p:spPr>
          <a:xfrm>
            <a:off x="4220706" y="5933268"/>
            <a:ext cx="13432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Tx Connection (LC)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C6516A-912C-47FD-9478-08D64DD3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60A8-B9A6-43E5-9E73-6B49DA2E49E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623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DFCE1B-B9EB-4398-8FD2-B0981DCC1EFC}"/>
              </a:ext>
            </a:extLst>
          </p:cNvPr>
          <p:cNvSpPr/>
          <p:nvPr/>
        </p:nvSpPr>
        <p:spPr>
          <a:xfrm>
            <a:off x="1539433" y="1516285"/>
            <a:ext cx="1770927" cy="10417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5E63BD-A1DD-4007-9965-43DC9D60A408}"/>
              </a:ext>
            </a:extLst>
          </p:cNvPr>
          <p:cNvSpPr/>
          <p:nvPr/>
        </p:nvSpPr>
        <p:spPr>
          <a:xfrm>
            <a:off x="1576087" y="1113099"/>
            <a:ext cx="553655" cy="42633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490B75-6BC3-46C5-9C87-33DE278DA8C0}"/>
              </a:ext>
            </a:extLst>
          </p:cNvPr>
          <p:cNvSpPr/>
          <p:nvPr/>
        </p:nvSpPr>
        <p:spPr>
          <a:xfrm>
            <a:off x="2789499" y="1666755"/>
            <a:ext cx="3391382" cy="12732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A2BF4C-60F8-4A1F-A04D-BD23A3C7110E}"/>
              </a:ext>
            </a:extLst>
          </p:cNvPr>
          <p:cNvSpPr/>
          <p:nvPr/>
        </p:nvSpPr>
        <p:spPr>
          <a:xfrm>
            <a:off x="4791919" y="1469986"/>
            <a:ext cx="451413" cy="18519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C83F6F-07D0-40E8-9817-2832CAF63B19}"/>
              </a:ext>
            </a:extLst>
          </p:cNvPr>
          <p:cNvSpPr/>
          <p:nvPr/>
        </p:nvSpPr>
        <p:spPr>
          <a:xfrm>
            <a:off x="3460831" y="1574157"/>
            <a:ext cx="208344" cy="9259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9A6C4E5-1E6D-4574-86BF-A711ADCF3AF9}"/>
              </a:ext>
            </a:extLst>
          </p:cNvPr>
          <p:cNvSpPr/>
          <p:nvPr/>
        </p:nvSpPr>
        <p:spPr>
          <a:xfrm>
            <a:off x="3844723" y="1564511"/>
            <a:ext cx="208344" cy="9259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9F3EFB-29C8-4138-9463-4072D6DB92DB}"/>
              </a:ext>
            </a:extLst>
          </p:cNvPr>
          <p:cNvSpPr txBox="1"/>
          <p:nvPr/>
        </p:nvSpPr>
        <p:spPr>
          <a:xfrm>
            <a:off x="4687747" y="1238491"/>
            <a:ext cx="10565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Laser Driver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82A85F-D4C8-4265-9B25-AC5C653155D9}"/>
              </a:ext>
            </a:extLst>
          </p:cNvPr>
          <p:cNvSpPr txBox="1"/>
          <p:nvPr/>
        </p:nvSpPr>
        <p:spPr>
          <a:xfrm>
            <a:off x="3323863" y="1321442"/>
            <a:ext cx="851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Discretes</a:t>
            </a:r>
            <a:endParaRPr lang="en-US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8AC9F6-4E8D-4A12-96DA-EC1D6E882F83}"/>
              </a:ext>
            </a:extLst>
          </p:cNvPr>
          <p:cNvSpPr txBox="1"/>
          <p:nvPr/>
        </p:nvSpPr>
        <p:spPr>
          <a:xfrm>
            <a:off x="3696181" y="1740060"/>
            <a:ext cx="17020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Printed Circuit Board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1045FF-A1C5-4D21-AB95-B73867D5768A}"/>
              </a:ext>
            </a:extLst>
          </p:cNvPr>
          <p:cNvSpPr txBox="1"/>
          <p:nvPr/>
        </p:nvSpPr>
        <p:spPr>
          <a:xfrm>
            <a:off x="1418219" y="348527"/>
            <a:ext cx="570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TOSA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2E25DF-73E5-410B-B1C1-19788594AACD}"/>
              </a:ext>
            </a:extLst>
          </p:cNvPr>
          <p:cNvSpPr/>
          <p:nvPr/>
        </p:nvSpPr>
        <p:spPr>
          <a:xfrm>
            <a:off x="5775766" y="1667335"/>
            <a:ext cx="381965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6FE485-78AF-4E5F-A73B-E6B4EB2E0F57}"/>
              </a:ext>
            </a:extLst>
          </p:cNvPr>
          <p:cNvSpPr/>
          <p:nvPr/>
        </p:nvSpPr>
        <p:spPr>
          <a:xfrm>
            <a:off x="5789269" y="1750286"/>
            <a:ext cx="381965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66C78D-FD4C-4480-8B6E-4CE278FA9F40}"/>
              </a:ext>
            </a:extLst>
          </p:cNvPr>
          <p:cNvSpPr txBox="1"/>
          <p:nvPr/>
        </p:nvSpPr>
        <p:spPr>
          <a:xfrm>
            <a:off x="1275145" y="1576086"/>
            <a:ext cx="1251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Flexible Circuit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E0B973-C9FB-4747-8344-C4C59348B3D3}"/>
              </a:ext>
            </a:extLst>
          </p:cNvPr>
          <p:cNvSpPr txBox="1"/>
          <p:nvPr/>
        </p:nvSpPr>
        <p:spPr>
          <a:xfrm>
            <a:off x="6472178" y="870029"/>
            <a:ext cx="1837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Edge Connector Traces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D14312F-4C03-4854-9CDF-554D41445C1D}"/>
              </a:ext>
            </a:extLst>
          </p:cNvPr>
          <p:cNvCxnSpPr>
            <a:endCxn id="14" idx="0"/>
          </p:cNvCxnSpPr>
          <p:nvPr/>
        </p:nvCxnSpPr>
        <p:spPr>
          <a:xfrm flipH="1">
            <a:off x="5966749" y="1122745"/>
            <a:ext cx="549798" cy="5445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616EFA08-45E3-4242-8EBD-51E71EC79193}"/>
              </a:ext>
            </a:extLst>
          </p:cNvPr>
          <p:cNvSpPr/>
          <p:nvPr/>
        </p:nvSpPr>
        <p:spPr>
          <a:xfrm>
            <a:off x="2986900" y="1587205"/>
            <a:ext cx="335666" cy="57874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A6269F7-9C3A-457D-B2EB-ACEA26C01895}"/>
              </a:ext>
            </a:extLst>
          </p:cNvPr>
          <p:cNvSpPr txBox="1"/>
          <p:nvPr/>
        </p:nvSpPr>
        <p:spPr>
          <a:xfrm>
            <a:off x="1902107" y="2561862"/>
            <a:ext cx="19992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Solder (SMT Connection)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DDF4729-E4B0-43CD-91BD-286936704A4F}"/>
              </a:ext>
            </a:extLst>
          </p:cNvPr>
          <p:cNvCxnSpPr>
            <a:cxnSpLocks/>
            <a:endCxn id="20" idx="4"/>
          </p:cNvCxnSpPr>
          <p:nvPr/>
        </p:nvCxnSpPr>
        <p:spPr>
          <a:xfrm flipV="1">
            <a:off x="2525842" y="1645079"/>
            <a:ext cx="628891" cy="8816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CC3CCE6C-70DE-438D-B855-B85A39331ED7}"/>
              </a:ext>
            </a:extLst>
          </p:cNvPr>
          <p:cNvSpPr/>
          <p:nvPr/>
        </p:nvSpPr>
        <p:spPr>
          <a:xfrm>
            <a:off x="1587661" y="5060067"/>
            <a:ext cx="1770927" cy="10417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1B84219-3F41-4246-BCF6-29B6390483B7}"/>
              </a:ext>
            </a:extLst>
          </p:cNvPr>
          <p:cNvSpPr/>
          <p:nvPr/>
        </p:nvSpPr>
        <p:spPr>
          <a:xfrm>
            <a:off x="2837727" y="5210537"/>
            <a:ext cx="3391382" cy="12732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3EDDCD8-C253-4150-9EAD-256C3DF652D4}"/>
              </a:ext>
            </a:extLst>
          </p:cNvPr>
          <p:cNvSpPr/>
          <p:nvPr/>
        </p:nvSpPr>
        <p:spPr>
          <a:xfrm>
            <a:off x="4840147" y="5013768"/>
            <a:ext cx="451413" cy="18519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5327DAE-1EA1-4DD8-9856-B4045DBD0C81}"/>
              </a:ext>
            </a:extLst>
          </p:cNvPr>
          <p:cNvSpPr/>
          <p:nvPr/>
        </p:nvSpPr>
        <p:spPr>
          <a:xfrm>
            <a:off x="3509059" y="5117939"/>
            <a:ext cx="208344" cy="9259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F8F8279-768C-496F-8E04-D560EDBF0CA6}"/>
              </a:ext>
            </a:extLst>
          </p:cNvPr>
          <p:cNvSpPr/>
          <p:nvPr/>
        </p:nvSpPr>
        <p:spPr>
          <a:xfrm>
            <a:off x="3892951" y="5108293"/>
            <a:ext cx="208344" cy="9259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C9542E6-A777-4B24-AAC7-E32E0FFE3513}"/>
              </a:ext>
            </a:extLst>
          </p:cNvPr>
          <p:cNvSpPr txBox="1"/>
          <p:nvPr/>
        </p:nvSpPr>
        <p:spPr>
          <a:xfrm>
            <a:off x="4400310" y="4735974"/>
            <a:ext cx="14814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Limiting Amplifier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F1BB9F6-E76D-4457-AAB6-9DDDCDD9E18A}"/>
              </a:ext>
            </a:extLst>
          </p:cNvPr>
          <p:cNvSpPr txBox="1"/>
          <p:nvPr/>
        </p:nvSpPr>
        <p:spPr>
          <a:xfrm>
            <a:off x="3372091" y="4865224"/>
            <a:ext cx="851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Discretes</a:t>
            </a:r>
            <a:endParaRPr lang="en-US" sz="14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1EFC062-74B9-4DA2-813E-90A62F128605}"/>
              </a:ext>
            </a:extLst>
          </p:cNvPr>
          <p:cNvSpPr txBox="1"/>
          <p:nvPr/>
        </p:nvSpPr>
        <p:spPr>
          <a:xfrm>
            <a:off x="3744409" y="5283842"/>
            <a:ext cx="17020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Printed Circuit Board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ECF3022-BDA2-446F-88C5-1074EB3F46BF}"/>
              </a:ext>
            </a:extLst>
          </p:cNvPr>
          <p:cNvSpPr txBox="1"/>
          <p:nvPr/>
        </p:nvSpPr>
        <p:spPr>
          <a:xfrm>
            <a:off x="1441047" y="3866909"/>
            <a:ext cx="5839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ROSA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D71A444-250C-45A2-A9FD-7A6EEA580C32}"/>
              </a:ext>
            </a:extLst>
          </p:cNvPr>
          <p:cNvSpPr/>
          <p:nvPr/>
        </p:nvSpPr>
        <p:spPr>
          <a:xfrm>
            <a:off x="5823994" y="5211117"/>
            <a:ext cx="381965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9150F56-9D26-4432-B12C-E6138DDD3635}"/>
              </a:ext>
            </a:extLst>
          </p:cNvPr>
          <p:cNvSpPr/>
          <p:nvPr/>
        </p:nvSpPr>
        <p:spPr>
          <a:xfrm>
            <a:off x="5837497" y="5294068"/>
            <a:ext cx="381965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12F9577-04FC-4D18-9A33-71304B8D654B}"/>
              </a:ext>
            </a:extLst>
          </p:cNvPr>
          <p:cNvSpPr txBox="1"/>
          <p:nvPr/>
        </p:nvSpPr>
        <p:spPr>
          <a:xfrm>
            <a:off x="1323373" y="5119868"/>
            <a:ext cx="1251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Flexible Circuit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7F930AD-A60E-436A-8205-2BC48A7B28DC}"/>
              </a:ext>
            </a:extLst>
          </p:cNvPr>
          <p:cNvSpPr txBox="1"/>
          <p:nvPr/>
        </p:nvSpPr>
        <p:spPr>
          <a:xfrm>
            <a:off x="6520406" y="4413811"/>
            <a:ext cx="1837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Edge Connector Traces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D7AF738-3431-4A54-9D62-3D30C450B4A0}"/>
              </a:ext>
            </a:extLst>
          </p:cNvPr>
          <p:cNvCxnSpPr>
            <a:endCxn id="35" idx="0"/>
          </p:cNvCxnSpPr>
          <p:nvPr/>
        </p:nvCxnSpPr>
        <p:spPr>
          <a:xfrm flipH="1">
            <a:off x="6014977" y="4666527"/>
            <a:ext cx="549798" cy="5445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71A2CF4B-8C65-41C5-B75E-FEC9F5C346C2}"/>
              </a:ext>
            </a:extLst>
          </p:cNvPr>
          <p:cNvSpPr/>
          <p:nvPr/>
        </p:nvSpPr>
        <p:spPr>
          <a:xfrm>
            <a:off x="3085005" y="5130987"/>
            <a:ext cx="335666" cy="57874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92CDBD0-64C2-470D-89D0-6A6FE0C9D810}"/>
              </a:ext>
            </a:extLst>
          </p:cNvPr>
          <p:cNvSpPr txBox="1"/>
          <p:nvPr/>
        </p:nvSpPr>
        <p:spPr>
          <a:xfrm>
            <a:off x="1950335" y="6105644"/>
            <a:ext cx="19992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Solder (SMT Connection)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37D0D08-BD79-417F-A899-C89E60E5D547}"/>
              </a:ext>
            </a:extLst>
          </p:cNvPr>
          <p:cNvCxnSpPr>
            <a:cxnSpLocks/>
            <a:endCxn id="40" idx="4"/>
          </p:cNvCxnSpPr>
          <p:nvPr/>
        </p:nvCxnSpPr>
        <p:spPr>
          <a:xfrm flipV="1">
            <a:off x="2623947" y="5188861"/>
            <a:ext cx="628891" cy="8816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9294CCBE-DF91-4498-A0B9-CB7682350979}"/>
              </a:ext>
            </a:extLst>
          </p:cNvPr>
          <p:cNvSpPr txBox="1"/>
          <p:nvPr/>
        </p:nvSpPr>
        <p:spPr>
          <a:xfrm>
            <a:off x="3314218" y="84880"/>
            <a:ext cx="40826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Tx Channel (side view with flexible circuit </a:t>
            </a:r>
          </a:p>
          <a:p>
            <a:r>
              <a:rPr lang="en-US" dirty="0"/>
              <a:t> allowed to be free)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563B998-0CF9-4F5F-BD57-9B628BD96A62}"/>
              </a:ext>
            </a:extLst>
          </p:cNvPr>
          <p:cNvSpPr txBox="1"/>
          <p:nvPr/>
        </p:nvSpPr>
        <p:spPr>
          <a:xfrm>
            <a:off x="3258274" y="3524490"/>
            <a:ext cx="40826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Rx Channel (side view with flexible circuit </a:t>
            </a:r>
          </a:p>
          <a:p>
            <a:r>
              <a:rPr lang="en-US" dirty="0"/>
              <a:t> allowed to be free)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D3F3108-8F75-4F93-BB8B-5230145ABFC7}"/>
              </a:ext>
            </a:extLst>
          </p:cNvPr>
          <p:cNvSpPr txBox="1"/>
          <p:nvPr/>
        </p:nvSpPr>
        <p:spPr>
          <a:xfrm>
            <a:off x="215740" y="3046712"/>
            <a:ext cx="3739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Strain relief for flexible circuit on each</a:t>
            </a:r>
          </a:p>
          <a:p>
            <a:r>
              <a:rPr lang="en-US" dirty="0">
                <a:solidFill>
                  <a:srgbClr val="FF0000"/>
                </a:solidFill>
              </a:rPr>
              <a:t> channel?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2A12A7A-4917-43A5-8871-A1B8BBBDA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7316" y="5070764"/>
            <a:ext cx="3913010" cy="1591615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38BECBB0-3FAD-42A4-A4E1-0F9DEACED959}"/>
              </a:ext>
            </a:extLst>
          </p:cNvPr>
          <p:cNvSpPr txBox="1"/>
          <p:nvPr/>
        </p:nvSpPr>
        <p:spPr>
          <a:xfrm>
            <a:off x="9063715" y="4054399"/>
            <a:ext cx="2786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MicroController</a:t>
            </a:r>
            <a:r>
              <a:rPr lang="en-US" dirty="0">
                <a:solidFill>
                  <a:srgbClr val="FF0000"/>
                </a:solidFill>
              </a:rPr>
              <a:t> Unit (MCU)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AC99C50D-C142-4444-A1E3-4C1E286F3B96}"/>
              </a:ext>
            </a:extLst>
          </p:cNvPr>
          <p:cNvCxnSpPr>
            <a:cxnSpLocks/>
          </p:cNvCxnSpPr>
          <p:nvPr/>
        </p:nvCxnSpPr>
        <p:spPr>
          <a:xfrm flipH="1">
            <a:off x="10323741" y="4488873"/>
            <a:ext cx="499430" cy="13235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10BFDFC2-2B84-409A-B47B-D3447C31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60A8-B9A6-43E5-9E73-6B49DA2E49EF}" type="slidenum">
              <a:rPr lang="en-US" smtClean="0"/>
              <a:t>4</a:t>
            </a:fld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CBBC01F-D796-4AED-B77F-6ACB36F44BA0}"/>
              </a:ext>
            </a:extLst>
          </p:cNvPr>
          <p:cNvSpPr/>
          <p:nvPr/>
        </p:nvSpPr>
        <p:spPr>
          <a:xfrm>
            <a:off x="1781055" y="609601"/>
            <a:ext cx="174745" cy="50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A0401A-8C88-4A2F-B7D3-25FA847F79F6}"/>
              </a:ext>
            </a:extLst>
          </p:cNvPr>
          <p:cNvSpPr/>
          <p:nvPr/>
        </p:nvSpPr>
        <p:spPr>
          <a:xfrm>
            <a:off x="1692155" y="898807"/>
            <a:ext cx="358815" cy="14259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824CBFB-4CD2-4480-B3DC-2E0ED77570F4}"/>
              </a:ext>
            </a:extLst>
          </p:cNvPr>
          <p:cNvSpPr/>
          <p:nvPr/>
        </p:nvSpPr>
        <p:spPr>
          <a:xfrm>
            <a:off x="1626887" y="4630999"/>
            <a:ext cx="553655" cy="42633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0890B9C-5C4B-492A-B284-F6693CDAF4A3}"/>
              </a:ext>
            </a:extLst>
          </p:cNvPr>
          <p:cNvSpPr/>
          <p:nvPr/>
        </p:nvSpPr>
        <p:spPr>
          <a:xfrm>
            <a:off x="1831855" y="4127501"/>
            <a:ext cx="174745" cy="50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5B3370F-5AC8-43B9-B3A0-4C6994F18846}"/>
              </a:ext>
            </a:extLst>
          </p:cNvPr>
          <p:cNvSpPr/>
          <p:nvPr/>
        </p:nvSpPr>
        <p:spPr>
          <a:xfrm>
            <a:off x="1742955" y="4416707"/>
            <a:ext cx="358815" cy="14259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736C3F4-A1DF-474E-8412-15CA22FADC47}"/>
              </a:ext>
            </a:extLst>
          </p:cNvPr>
          <p:cNvSpPr txBox="1"/>
          <p:nvPr/>
        </p:nvSpPr>
        <p:spPr>
          <a:xfrm>
            <a:off x="126840" y="646412"/>
            <a:ext cx="16320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Latching design</a:t>
            </a:r>
          </a:p>
          <a:p>
            <a:r>
              <a:rPr lang="en-US" dirty="0">
                <a:solidFill>
                  <a:srgbClr val="FF0000"/>
                </a:solidFill>
              </a:rPr>
              <a:t> may be </a:t>
            </a:r>
          </a:p>
          <a:p>
            <a:r>
              <a:rPr lang="en-US" dirty="0">
                <a:solidFill>
                  <a:srgbClr val="FF0000"/>
                </a:solidFill>
              </a:rPr>
              <a:t> needed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B2CF21A-89D6-48FE-8FA6-46A14A6E819E}"/>
              </a:ext>
            </a:extLst>
          </p:cNvPr>
          <p:cNvSpPr txBox="1"/>
          <p:nvPr/>
        </p:nvSpPr>
        <p:spPr>
          <a:xfrm>
            <a:off x="126840" y="4151612"/>
            <a:ext cx="16320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Latching design</a:t>
            </a:r>
          </a:p>
          <a:p>
            <a:r>
              <a:rPr lang="en-US" dirty="0">
                <a:solidFill>
                  <a:srgbClr val="FF0000"/>
                </a:solidFill>
              </a:rPr>
              <a:t> may be </a:t>
            </a:r>
          </a:p>
          <a:p>
            <a:r>
              <a:rPr lang="en-US" dirty="0">
                <a:solidFill>
                  <a:srgbClr val="FF0000"/>
                </a:solidFill>
              </a:rPr>
              <a:t> needed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F4600158-C88F-46D6-A37B-7137BF5715C4}"/>
              </a:ext>
            </a:extLst>
          </p:cNvPr>
          <p:cNvCxnSpPr>
            <a:cxnSpLocks/>
          </p:cNvCxnSpPr>
          <p:nvPr/>
        </p:nvCxnSpPr>
        <p:spPr>
          <a:xfrm>
            <a:off x="2446147" y="3505067"/>
            <a:ext cx="601853" cy="14987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3644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0B3850-09FC-405A-BBE5-34294BEAB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842" y="1083593"/>
            <a:ext cx="7317371" cy="526733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32AC5F5-D3D8-47B8-A5D8-15802C788D52}"/>
              </a:ext>
            </a:extLst>
          </p:cNvPr>
          <p:cNvSpPr/>
          <p:nvPr/>
        </p:nvSpPr>
        <p:spPr>
          <a:xfrm>
            <a:off x="2842953" y="1828800"/>
            <a:ext cx="615142" cy="2161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7C9C0D-5736-47BC-B921-208321FA2564}"/>
              </a:ext>
            </a:extLst>
          </p:cNvPr>
          <p:cNvSpPr/>
          <p:nvPr/>
        </p:nvSpPr>
        <p:spPr>
          <a:xfrm>
            <a:off x="2845724" y="4957156"/>
            <a:ext cx="615142" cy="2161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C12EC6-8801-45A9-9314-2475A1EF8C52}"/>
              </a:ext>
            </a:extLst>
          </p:cNvPr>
          <p:cNvSpPr txBox="1"/>
          <p:nvPr/>
        </p:nvSpPr>
        <p:spPr>
          <a:xfrm>
            <a:off x="581891" y="6317673"/>
            <a:ext cx="9699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Leave Cross Point Adjust and Automatic Laser Shutdown unconnected (50% cross point, laser enabled)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581A14-AA5C-4001-BF07-E369C00D9704}"/>
              </a:ext>
            </a:extLst>
          </p:cNvPr>
          <p:cNvSpPr txBox="1"/>
          <p:nvPr/>
        </p:nvSpPr>
        <p:spPr>
          <a:xfrm>
            <a:off x="2516366" y="235527"/>
            <a:ext cx="69735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Simple Evaluation Board for Analog Devices ADN2526 Laser Diode Driver</a:t>
            </a:r>
          </a:p>
          <a:p>
            <a:pPr algn="ctr"/>
            <a:r>
              <a:rPr lang="en-US" dirty="0"/>
              <a:t>Electrical Tests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896ECFB-B291-4DAE-8670-3CD2261614A9}"/>
              </a:ext>
            </a:extLst>
          </p:cNvPr>
          <p:cNvGrpSpPr/>
          <p:nvPr/>
        </p:nvGrpSpPr>
        <p:grpSpPr>
          <a:xfrm>
            <a:off x="2377439" y="2992583"/>
            <a:ext cx="391278" cy="382386"/>
            <a:chOff x="432262" y="1213658"/>
            <a:chExt cx="731520" cy="714895"/>
          </a:xfrm>
        </p:grpSpPr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CE1F9582-4207-4E70-B463-75CECE26EB02}"/>
                </a:ext>
              </a:extLst>
            </p:cNvPr>
            <p:cNvSpPr/>
            <p:nvPr/>
          </p:nvSpPr>
          <p:spPr>
            <a:xfrm>
              <a:off x="432262" y="1213658"/>
              <a:ext cx="731520" cy="714895"/>
            </a:xfrm>
            <a:prstGeom prst="flowChartConnector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ABB884A-2F03-4AD2-8918-261AAB167D9D}"/>
                </a:ext>
              </a:extLst>
            </p:cNvPr>
            <p:cNvSpPr/>
            <p:nvPr/>
          </p:nvSpPr>
          <p:spPr>
            <a:xfrm>
              <a:off x="698268" y="1479665"/>
              <a:ext cx="199506" cy="19950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C47E7B7-2004-419A-89D2-F002E31542EC}"/>
              </a:ext>
            </a:extLst>
          </p:cNvPr>
          <p:cNvGrpSpPr/>
          <p:nvPr/>
        </p:nvGrpSpPr>
        <p:grpSpPr>
          <a:xfrm>
            <a:off x="2380210" y="3660372"/>
            <a:ext cx="391278" cy="382386"/>
            <a:chOff x="432262" y="1213658"/>
            <a:chExt cx="731520" cy="714895"/>
          </a:xfrm>
        </p:grpSpPr>
        <p:sp>
          <p:nvSpPr>
            <p:cNvPr id="14" name="Flowchart: Connector 13">
              <a:extLst>
                <a:ext uri="{FF2B5EF4-FFF2-40B4-BE49-F238E27FC236}">
                  <a16:creationId xmlns:a16="http://schemas.microsoft.com/office/drawing/2014/main" id="{D57A0AB4-E6FC-4CEA-8AC4-415889CAD85D}"/>
                </a:ext>
              </a:extLst>
            </p:cNvPr>
            <p:cNvSpPr/>
            <p:nvPr/>
          </p:nvSpPr>
          <p:spPr>
            <a:xfrm>
              <a:off x="432262" y="1213658"/>
              <a:ext cx="731520" cy="714895"/>
            </a:xfrm>
            <a:prstGeom prst="flowChartConnector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C6E7891-423F-49C9-ADD8-88431B54AC09}"/>
                </a:ext>
              </a:extLst>
            </p:cNvPr>
            <p:cNvSpPr/>
            <p:nvPr/>
          </p:nvSpPr>
          <p:spPr>
            <a:xfrm>
              <a:off x="698268" y="1479665"/>
              <a:ext cx="199506" cy="19950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754FBBA-2ADA-4FA5-96C5-037BE6D72DBB}"/>
              </a:ext>
            </a:extLst>
          </p:cNvPr>
          <p:cNvCxnSpPr>
            <a:cxnSpLocks/>
          </p:cNvCxnSpPr>
          <p:nvPr/>
        </p:nvCxnSpPr>
        <p:spPr>
          <a:xfrm>
            <a:off x="2244436" y="1928553"/>
            <a:ext cx="5818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FD9F989-09E3-44B4-B449-F77F9D2742AF}"/>
              </a:ext>
            </a:extLst>
          </p:cNvPr>
          <p:cNvSpPr txBox="1"/>
          <p:nvPr/>
        </p:nvSpPr>
        <p:spPr>
          <a:xfrm>
            <a:off x="1119448" y="1684712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Vibias_adj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1F1CC31-1DDB-4FE5-AA9D-6185EDC23E2A}"/>
              </a:ext>
            </a:extLst>
          </p:cNvPr>
          <p:cNvSpPr txBox="1"/>
          <p:nvPr/>
        </p:nvSpPr>
        <p:spPr>
          <a:xfrm>
            <a:off x="1604357" y="4846319"/>
            <a:ext cx="1199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Vimod_adj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EFD613-FD8B-4634-A49B-5A0E94991EF4}"/>
              </a:ext>
            </a:extLst>
          </p:cNvPr>
          <p:cNvSpPr txBox="1"/>
          <p:nvPr/>
        </p:nvSpPr>
        <p:spPr>
          <a:xfrm>
            <a:off x="1338350" y="3300152"/>
            <a:ext cx="1039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SMA pair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CA8C376-50D4-4181-896B-B3F460E4ED43}"/>
              </a:ext>
            </a:extLst>
          </p:cNvPr>
          <p:cNvSpPr/>
          <p:nvPr/>
        </p:nvSpPr>
        <p:spPr>
          <a:xfrm>
            <a:off x="9027622" y="2709949"/>
            <a:ext cx="847898" cy="1662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36A1697-9913-438C-9522-4748F7126659}"/>
              </a:ext>
            </a:extLst>
          </p:cNvPr>
          <p:cNvGrpSpPr/>
          <p:nvPr/>
        </p:nvGrpSpPr>
        <p:grpSpPr>
          <a:xfrm>
            <a:off x="9047018" y="2995354"/>
            <a:ext cx="391278" cy="382386"/>
            <a:chOff x="432262" y="1213658"/>
            <a:chExt cx="731520" cy="714895"/>
          </a:xfrm>
        </p:grpSpPr>
        <p:sp>
          <p:nvSpPr>
            <p:cNvPr id="26" name="Flowchart: Connector 25">
              <a:extLst>
                <a:ext uri="{FF2B5EF4-FFF2-40B4-BE49-F238E27FC236}">
                  <a16:creationId xmlns:a16="http://schemas.microsoft.com/office/drawing/2014/main" id="{9D7C4BB4-AB76-4753-9C6E-5999CCF22596}"/>
                </a:ext>
              </a:extLst>
            </p:cNvPr>
            <p:cNvSpPr/>
            <p:nvPr/>
          </p:nvSpPr>
          <p:spPr>
            <a:xfrm>
              <a:off x="432262" y="1213658"/>
              <a:ext cx="731520" cy="714895"/>
            </a:xfrm>
            <a:prstGeom prst="flowChartConnector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6B1A9B8-D08D-4206-BCB2-45D974B21A29}"/>
                </a:ext>
              </a:extLst>
            </p:cNvPr>
            <p:cNvSpPr/>
            <p:nvPr/>
          </p:nvSpPr>
          <p:spPr>
            <a:xfrm>
              <a:off x="698268" y="1479665"/>
              <a:ext cx="199506" cy="19950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5A345C0-D031-49D0-9B26-866D82EB5512}"/>
              </a:ext>
            </a:extLst>
          </p:cNvPr>
          <p:cNvGrpSpPr/>
          <p:nvPr/>
        </p:nvGrpSpPr>
        <p:grpSpPr>
          <a:xfrm>
            <a:off x="9049789" y="3663143"/>
            <a:ext cx="391278" cy="382386"/>
            <a:chOff x="432262" y="1213658"/>
            <a:chExt cx="731520" cy="714895"/>
          </a:xfrm>
        </p:grpSpPr>
        <p:sp>
          <p:nvSpPr>
            <p:cNvPr id="29" name="Flowchart: Connector 28">
              <a:extLst>
                <a:ext uri="{FF2B5EF4-FFF2-40B4-BE49-F238E27FC236}">
                  <a16:creationId xmlns:a16="http://schemas.microsoft.com/office/drawing/2014/main" id="{E308AD0E-1A92-4AEF-A6E6-712E7DAB8453}"/>
                </a:ext>
              </a:extLst>
            </p:cNvPr>
            <p:cNvSpPr/>
            <p:nvPr/>
          </p:nvSpPr>
          <p:spPr>
            <a:xfrm>
              <a:off x="432262" y="1213658"/>
              <a:ext cx="731520" cy="714895"/>
            </a:xfrm>
            <a:prstGeom prst="flowChartConnector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DE8A536-3E72-4CF9-9911-2A6FF164D763}"/>
                </a:ext>
              </a:extLst>
            </p:cNvPr>
            <p:cNvSpPr/>
            <p:nvPr/>
          </p:nvSpPr>
          <p:spPr>
            <a:xfrm>
              <a:off x="698268" y="1479665"/>
              <a:ext cx="199506" cy="19950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4735D3FB-B642-4C4A-9856-C3CBA8A2D002}"/>
              </a:ext>
            </a:extLst>
          </p:cNvPr>
          <p:cNvSpPr txBox="1"/>
          <p:nvPr/>
        </p:nvSpPr>
        <p:spPr>
          <a:xfrm>
            <a:off x="9437718" y="3336174"/>
            <a:ext cx="1039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SMA pair</a:t>
            </a:r>
          </a:p>
        </p:txBody>
      </p: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CA9F0778-ECE4-4800-AECF-E964113CC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60A8-B9A6-43E5-9E73-6B49DA2E49EF}" type="slidenum">
              <a:rPr lang="en-US" smtClean="0"/>
              <a:t>5</a:t>
            </a:fld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320EEB2-153A-4746-A087-13B9E958E63A}"/>
              </a:ext>
            </a:extLst>
          </p:cNvPr>
          <p:cNvSpPr txBox="1"/>
          <p:nvPr/>
        </p:nvSpPr>
        <p:spPr>
          <a:xfrm>
            <a:off x="9268691" y="764078"/>
            <a:ext cx="266720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All components will be</a:t>
            </a:r>
          </a:p>
          <a:p>
            <a:r>
              <a:rPr lang="en-US" dirty="0">
                <a:solidFill>
                  <a:srgbClr val="0000FF"/>
                </a:solidFill>
              </a:rPr>
              <a:t> tested in LN2.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Power, configuration, </a:t>
            </a:r>
          </a:p>
          <a:p>
            <a:r>
              <a:rPr lang="en-US" dirty="0">
                <a:solidFill>
                  <a:srgbClr val="0000FF"/>
                </a:solidFill>
              </a:rPr>
              <a:t> electrical excitation, and</a:t>
            </a:r>
          </a:p>
          <a:p>
            <a:r>
              <a:rPr lang="en-US" dirty="0">
                <a:solidFill>
                  <a:srgbClr val="0000FF"/>
                </a:solidFill>
              </a:rPr>
              <a:t> electrical diagnostics</a:t>
            </a:r>
          </a:p>
          <a:p>
            <a:r>
              <a:rPr lang="en-US" dirty="0">
                <a:solidFill>
                  <a:srgbClr val="0000FF"/>
                </a:solidFill>
              </a:rPr>
              <a:t>  will be outside the </a:t>
            </a:r>
            <a:r>
              <a:rPr lang="en-US" dirty="0" err="1">
                <a:solidFill>
                  <a:srgbClr val="0000FF"/>
                </a:solidFill>
              </a:rPr>
              <a:t>dewar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635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0B3850-09FC-405A-BBE5-34294BEAB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842" y="1083593"/>
            <a:ext cx="7317371" cy="526733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32AC5F5-D3D8-47B8-A5D8-15802C788D52}"/>
              </a:ext>
            </a:extLst>
          </p:cNvPr>
          <p:cNvSpPr/>
          <p:nvPr/>
        </p:nvSpPr>
        <p:spPr>
          <a:xfrm>
            <a:off x="2842953" y="1828800"/>
            <a:ext cx="615142" cy="2161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7C9C0D-5736-47BC-B921-208321FA2564}"/>
              </a:ext>
            </a:extLst>
          </p:cNvPr>
          <p:cNvSpPr/>
          <p:nvPr/>
        </p:nvSpPr>
        <p:spPr>
          <a:xfrm>
            <a:off x="2845724" y="4957156"/>
            <a:ext cx="615142" cy="2161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C12EC6-8801-45A9-9314-2475A1EF8C52}"/>
              </a:ext>
            </a:extLst>
          </p:cNvPr>
          <p:cNvSpPr txBox="1"/>
          <p:nvPr/>
        </p:nvSpPr>
        <p:spPr>
          <a:xfrm>
            <a:off x="581891" y="6317673"/>
            <a:ext cx="9699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Leave Cross Point Adjust and Automatic Laser Shutdown unconnected (50% cross point, laser enabled)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581A14-AA5C-4001-BF07-E369C00D9704}"/>
              </a:ext>
            </a:extLst>
          </p:cNvPr>
          <p:cNvSpPr txBox="1"/>
          <p:nvPr/>
        </p:nvSpPr>
        <p:spPr>
          <a:xfrm>
            <a:off x="2516366" y="235527"/>
            <a:ext cx="69735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Simple Evaluation Board for Analog Devices ADN2526 Laser Diode Driver</a:t>
            </a:r>
          </a:p>
          <a:p>
            <a:pPr algn="ctr"/>
            <a:r>
              <a:rPr lang="en-US" dirty="0"/>
              <a:t>Optical Tests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896ECFB-B291-4DAE-8670-3CD2261614A9}"/>
              </a:ext>
            </a:extLst>
          </p:cNvPr>
          <p:cNvGrpSpPr/>
          <p:nvPr/>
        </p:nvGrpSpPr>
        <p:grpSpPr>
          <a:xfrm>
            <a:off x="2377439" y="2992583"/>
            <a:ext cx="391278" cy="382386"/>
            <a:chOff x="432262" y="1213658"/>
            <a:chExt cx="731520" cy="714895"/>
          </a:xfrm>
        </p:grpSpPr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CE1F9582-4207-4E70-B463-75CECE26EB02}"/>
                </a:ext>
              </a:extLst>
            </p:cNvPr>
            <p:cNvSpPr/>
            <p:nvPr/>
          </p:nvSpPr>
          <p:spPr>
            <a:xfrm>
              <a:off x="432262" y="1213658"/>
              <a:ext cx="731520" cy="714895"/>
            </a:xfrm>
            <a:prstGeom prst="flowChartConnector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ABB884A-2F03-4AD2-8918-261AAB167D9D}"/>
                </a:ext>
              </a:extLst>
            </p:cNvPr>
            <p:cNvSpPr/>
            <p:nvPr/>
          </p:nvSpPr>
          <p:spPr>
            <a:xfrm>
              <a:off x="698268" y="1479665"/>
              <a:ext cx="199506" cy="19950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C47E7B7-2004-419A-89D2-F002E31542EC}"/>
              </a:ext>
            </a:extLst>
          </p:cNvPr>
          <p:cNvGrpSpPr/>
          <p:nvPr/>
        </p:nvGrpSpPr>
        <p:grpSpPr>
          <a:xfrm>
            <a:off x="2380210" y="3660372"/>
            <a:ext cx="391278" cy="382386"/>
            <a:chOff x="432262" y="1213658"/>
            <a:chExt cx="731520" cy="714895"/>
          </a:xfrm>
        </p:grpSpPr>
        <p:sp>
          <p:nvSpPr>
            <p:cNvPr id="14" name="Flowchart: Connector 13">
              <a:extLst>
                <a:ext uri="{FF2B5EF4-FFF2-40B4-BE49-F238E27FC236}">
                  <a16:creationId xmlns:a16="http://schemas.microsoft.com/office/drawing/2014/main" id="{D57A0AB4-E6FC-4CEA-8AC4-415889CAD85D}"/>
                </a:ext>
              </a:extLst>
            </p:cNvPr>
            <p:cNvSpPr/>
            <p:nvPr/>
          </p:nvSpPr>
          <p:spPr>
            <a:xfrm>
              <a:off x="432262" y="1213658"/>
              <a:ext cx="731520" cy="714895"/>
            </a:xfrm>
            <a:prstGeom prst="flowChartConnector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C6E7891-423F-49C9-ADD8-88431B54AC09}"/>
                </a:ext>
              </a:extLst>
            </p:cNvPr>
            <p:cNvSpPr/>
            <p:nvPr/>
          </p:nvSpPr>
          <p:spPr>
            <a:xfrm>
              <a:off x="698268" y="1479665"/>
              <a:ext cx="199506" cy="19950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754FBBA-2ADA-4FA5-96C5-037BE6D72DBB}"/>
              </a:ext>
            </a:extLst>
          </p:cNvPr>
          <p:cNvCxnSpPr>
            <a:cxnSpLocks/>
          </p:cNvCxnSpPr>
          <p:nvPr/>
        </p:nvCxnSpPr>
        <p:spPr>
          <a:xfrm>
            <a:off x="2244436" y="1928553"/>
            <a:ext cx="5818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FD9F989-09E3-44B4-B449-F77F9D2742AF}"/>
              </a:ext>
            </a:extLst>
          </p:cNvPr>
          <p:cNvSpPr txBox="1"/>
          <p:nvPr/>
        </p:nvSpPr>
        <p:spPr>
          <a:xfrm>
            <a:off x="1119448" y="1684712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Vibias_adj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1F1CC31-1DDB-4FE5-AA9D-6185EDC23E2A}"/>
              </a:ext>
            </a:extLst>
          </p:cNvPr>
          <p:cNvSpPr txBox="1"/>
          <p:nvPr/>
        </p:nvSpPr>
        <p:spPr>
          <a:xfrm>
            <a:off x="1604357" y="4846319"/>
            <a:ext cx="1199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Vimod_adj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EFD613-FD8B-4634-A49B-5A0E94991EF4}"/>
              </a:ext>
            </a:extLst>
          </p:cNvPr>
          <p:cNvSpPr txBox="1"/>
          <p:nvPr/>
        </p:nvSpPr>
        <p:spPr>
          <a:xfrm>
            <a:off x="1338350" y="3300152"/>
            <a:ext cx="1039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SMA pair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A1369A-EBE5-4A24-A454-D17EAAECDDB3}"/>
              </a:ext>
            </a:extLst>
          </p:cNvPr>
          <p:cNvSpPr/>
          <p:nvPr/>
        </p:nvSpPr>
        <p:spPr>
          <a:xfrm>
            <a:off x="9027622" y="3358342"/>
            <a:ext cx="698269" cy="3325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309180C-630C-4D09-80BF-7D2AB3612BE5}"/>
              </a:ext>
            </a:extLst>
          </p:cNvPr>
          <p:cNvSpPr txBox="1"/>
          <p:nvPr/>
        </p:nvSpPr>
        <p:spPr>
          <a:xfrm>
            <a:off x="9878291" y="3011978"/>
            <a:ext cx="21884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TOSA Coupled to </a:t>
            </a:r>
          </a:p>
          <a:p>
            <a:r>
              <a:rPr lang="en-US" dirty="0">
                <a:solidFill>
                  <a:srgbClr val="FF0000"/>
                </a:solidFill>
              </a:rPr>
              <a:t>Single Mode Fiber or </a:t>
            </a:r>
          </a:p>
          <a:p>
            <a:r>
              <a:rPr lang="en-US" dirty="0" err="1">
                <a:solidFill>
                  <a:srgbClr val="FF0000"/>
                </a:solidFill>
              </a:rPr>
              <a:t>MultiMode</a:t>
            </a:r>
            <a:r>
              <a:rPr lang="en-US" dirty="0">
                <a:solidFill>
                  <a:srgbClr val="FF0000"/>
                </a:solidFill>
              </a:rPr>
              <a:t> Fiber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462D769-B4EE-4DE7-8323-605CA0517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60A8-B9A6-43E5-9E73-6B49DA2E49EF}" type="slidenum">
              <a:rPr lang="en-US" smtClean="0"/>
              <a:t>6</a:t>
            </a:fld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B2F4C98-8BE5-41A1-929D-ED315E4184BD}"/>
              </a:ext>
            </a:extLst>
          </p:cNvPr>
          <p:cNvSpPr txBox="1"/>
          <p:nvPr/>
        </p:nvSpPr>
        <p:spPr>
          <a:xfrm>
            <a:off x="9522691" y="789478"/>
            <a:ext cx="251915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All components will be</a:t>
            </a:r>
          </a:p>
          <a:p>
            <a:r>
              <a:rPr lang="en-US" dirty="0">
                <a:solidFill>
                  <a:srgbClr val="0000FF"/>
                </a:solidFill>
              </a:rPr>
              <a:t> tested in LN2.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Power, configuration, </a:t>
            </a:r>
          </a:p>
          <a:p>
            <a:r>
              <a:rPr lang="en-US" dirty="0">
                <a:solidFill>
                  <a:srgbClr val="0000FF"/>
                </a:solidFill>
              </a:rPr>
              <a:t> electrical excitation, and</a:t>
            </a:r>
          </a:p>
          <a:p>
            <a:r>
              <a:rPr lang="en-US" dirty="0">
                <a:solidFill>
                  <a:srgbClr val="0000FF"/>
                </a:solidFill>
              </a:rPr>
              <a:t> optical receiver will be</a:t>
            </a:r>
          </a:p>
          <a:p>
            <a:r>
              <a:rPr lang="en-US" dirty="0">
                <a:solidFill>
                  <a:srgbClr val="0000FF"/>
                </a:solidFill>
              </a:rPr>
              <a:t> outside the </a:t>
            </a:r>
            <a:r>
              <a:rPr lang="en-US" dirty="0" err="1">
                <a:solidFill>
                  <a:srgbClr val="0000FF"/>
                </a:solidFill>
              </a:rPr>
              <a:t>dewar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257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015F97A-1C51-4216-ACCC-E873CE281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809" y="375811"/>
            <a:ext cx="8640381" cy="610637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83A3977-7484-4FD9-B5F1-9F424AC3DD97}"/>
              </a:ext>
            </a:extLst>
          </p:cNvPr>
          <p:cNvSpPr/>
          <p:nvPr/>
        </p:nvSpPr>
        <p:spPr>
          <a:xfrm>
            <a:off x="7388168" y="5364017"/>
            <a:ext cx="1451032" cy="6811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3134E9-82EA-4C28-A45C-DC969D814623}"/>
              </a:ext>
            </a:extLst>
          </p:cNvPr>
          <p:cNvSpPr txBox="1"/>
          <p:nvPr/>
        </p:nvSpPr>
        <p:spPr>
          <a:xfrm>
            <a:off x="3623000" y="0"/>
            <a:ext cx="4793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Texas Instruments ONET1151L Laser Diode Driver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6EFF7A-86A8-48BC-94E8-EEAEE2A1A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60A8-B9A6-43E5-9E73-6B49DA2E49E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216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7741B6-933A-4FE4-9B00-7D2AD6EF4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134" y="845596"/>
            <a:ext cx="6835732" cy="516680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7CC3395-6B29-4DA9-9927-62B5F5D2C1A5}"/>
              </a:ext>
            </a:extLst>
          </p:cNvPr>
          <p:cNvSpPr/>
          <p:nvPr/>
        </p:nvSpPr>
        <p:spPr>
          <a:xfrm>
            <a:off x="2793076" y="1130531"/>
            <a:ext cx="864524" cy="4655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EB86C0-95C3-43C6-9524-FE5CD6787270}"/>
              </a:ext>
            </a:extLst>
          </p:cNvPr>
          <p:cNvSpPr txBox="1"/>
          <p:nvPr/>
        </p:nvSpPr>
        <p:spPr>
          <a:xfrm>
            <a:off x="1579378" y="653934"/>
            <a:ext cx="119936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Interface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To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I2C Dongle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Outside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Dewar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4AA29A9-B7C9-489E-A5FA-26712722937E}"/>
              </a:ext>
            </a:extLst>
          </p:cNvPr>
          <p:cNvGrpSpPr/>
          <p:nvPr/>
        </p:nvGrpSpPr>
        <p:grpSpPr>
          <a:xfrm>
            <a:off x="9177249" y="4438997"/>
            <a:ext cx="391278" cy="382386"/>
            <a:chOff x="432262" y="1213658"/>
            <a:chExt cx="731520" cy="714895"/>
          </a:xfrm>
        </p:grpSpPr>
        <p:sp>
          <p:nvSpPr>
            <p:cNvPr id="8" name="Flowchart: Connector 7">
              <a:extLst>
                <a:ext uri="{FF2B5EF4-FFF2-40B4-BE49-F238E27FC236}">
                  <a16:creationId xmlns:a16="http://schemas.microsoft.com/office/drawing/2014/main" id="{9D52042F-6C3C-468C-832C-E2D8A9F84E53}"/>
                </a:ext>
              </a:extLst>
            </p:cNvPr>
            <p:cNvSpPr/>
            <p:nvPr/>
          </p:nvSpPr>
          <p:spPr>
            <a:xfrm>
              <a:off x="432262" y="1213658"/>
              <a:ext cx="731520" cy="714895"/>
            </a:xfrm>
            <a:prstGeom prst="flowChartConnector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FD7C33F-2D11-48D1-8F3E-BB0769BF03AD}"/>
                </a:ext>
              </a:extLst>
            </p:cNvPr>
            <p:cNvSpPr/>
            <p:nvPr/>
          </p:nvSpPr>
          <p:spPr>
            <a:xfrm>
              <a:off x="698268" y="1479665"/>
              <a:ext cx="199506" cy="19950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58949CA-6768-40DC-B7EB-E103E5334AF7}"/>
              </a:ext>
            </a:extLst>
          </p:cNvPr>
          <p:cNvGrpSpPr/>
          <p:nvPr/>
        </p:nvGrpSpPr>
        <p:grpSpPr>
          <a:xfrm>
            <a:off x="9180021" y="4890656"/>
            <a:ext cx="391278" cy="382386"/>
            <a:chOff x="432262" y="1213658"/>
            <a:chExt cx="731520" cy="714895"/>
          </a:xfrm>
        </p:grpSpPr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83949FEF-264A-4490-8C3E-F4C0277E4B12}"/>
                </a:ext>
              </a:extLst>
            </p:cNvPr>
            <p:cNvSpPr/>
            <p:nvPr/>
          </p:nvSpPr>
          <p:spPr>
            <a:xfrm>
              <a:off x="432262" y="1213658"/>
              <a:ext cx="731520" cy="714895"/>
            </a:xfrm>
            <a:prstGeom prst="flowChartConnector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9DE830B-7298-405D-BBF0-3A4D8B74A147}"/>
                </a:ext>
              </a:extLst>
            </p:cNvPr>
            <p:cNvSpPr/>
            <p:nvPr/>
          </p:nvSpPr>
          <p:spPr>
            <a:xfrm>
              <a:off x="698268" y="1479665"/>
              <a:ext cx="199506" cy="19950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B4DEA3C-7F50-4CFE-9A4D-0824C9330442}"/>
              </a:ext>
            </a:extLst>
          </p:cNvPr>
          <p:cNvSpPr txBox="1"/>
          <p:nvPr/>
        </p:nvSpPr>
        <p:spPr>
          <a:xfrm>
            <a:off x="1537856" y="2552006"/>
            <a:ext cx="1039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SMA pair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B1A0F26-72B4-4733-9B90-578020D64D72}"/>
              </a:ext>
            </a:extLst>
          </p:cNvPr>
          <p:cNvGrpSpPr/>
          <p:nvPr/>
        </p:nvGrpSpPr>
        <p:grpSpPr>
          <a:xfrm>
            <a:off x="2496588" y="2313709"/>
            <a:ext cx="391278" cy="382386"/>
            <a:chOff x="432262" y="1213658"/>
            <a:chExt cx="731520" cy="714895"/>
          </a:xfrm>
        </p:grpSpPr>
        <p:sp>
          <p:nvSpPr>
            <p:cNvPr id="15" name="Flowchart: Connector 14">
              <a:extLst>
                <a:ext uri="{FF2B5EF4-FFF2-40B4-BE49-F238E27FC236}">
                  <a16:creationId xmlns:a16="http://schemas.microsoft.com/office/drawing/2014/main" id="{3219A452-2440-4A8A-A4E7-E6013DCB2977}"/>
                </a:ext>
              </a:extLst>
            </p:cNvPr>
            <p:cNvSpPr/>
            <p:nvPr/>
          </p:nvSpPr>
          <p:spPr>
            <a:xfrm>
              <a:off x="432262" y="1213658"/>
              <a:ext cx="731520" cy="714895"/>
            </a:xfrm>
            <a:prstGeom prst="flowChartConnector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44D2D1C-EEE7-48E7-B8DD-4A3BEA24AA10}"/>
                </a:ext>
              </a:extLst>
            </p:cNvPr>
            <p:cNvSpPr/>
            <p:nvPr/>
          </p:nvSpPr>
          <p:spPr>
            <a:xfrm>
              <a:off x="698268" y="1479665"/>
              <a:ext cx="199506" cy="19950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B3256F0-D7CB-4A09-9560-8CF833326584}"/>
              </a:ext>
            </a:extLst>
          </p:cNvPr>
          <p:cNvGrpSpPr/>
          <p:nvPr/>
        </p:nvGrpSpPr>
        <p:grpSpPr>
          <a:xfrm>
            <a:off x="2499360" y="2765368"/>
            <a:ext cx="391278" cy="382386"/>
            <a:chOff x="432262" y="1213658"/>
            <a:chExt cx="731520" cy="714895"/>
          </a:xfrm>
        </p:grpSpPr>
        <p:sp>
          <p:nvSpPr>
            <p:cNvPr id="18" name="Flowchart: Connector 17">
              <a:extLst>
                <a:ext uri="{FF2B5EF4-FFF2-40B4-BE49-F238E27FC236}">
                  <a16:creationId xmlns:a16="http://schemas.microsoft.com/office/drawing/2014/main" id="{482EDCF1-1F60-4DF7-B632-E14E381550BB}"/>
                </a:ext>
              </a:extLst>
            </p:cNvPr>
            <p:cNvSpPr/>
            <p:nvPr/>
          </p:nvSpPr>
          <p:spPr>
            <a:xfrm>
              <a:off x="432262" y="1213658"/>
              <a:ext cx="731520" cy="714895"/>
            </a:xfrm>
            <a:prstGeom prst="flowChartConnector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73C8EC1-0C36-43AA-A2FD-E922F66C087C}"/>
                </a:ext>
              </a:extLst>
            </p:cNvPr>
            <p:cNvSpPr/>
            <p:nvPr/>
          </p:nvSpPr>
          <p:spPr>
            <a:xfrm>
              <a:off x="698268" y="1479665"/>
              <a:ext cx="199506" cy="19950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42285F84-71DC-40FE-929E-15CDCF85F08E}"/>
              </a:ext>
            </a:extLst>
          </p:cNvPr>
          <p:cNvSpPr txBox="1"/>
          <p:nvPr/>
        </p:nvSpPr>
        <p:spPr>
          <a:xfrm>
            <a:off x="581891" y="6317673"/>
            <a:ext cx="3819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Leave DIS unconnected (laser enabled)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A6DE303-26ED-4B13-B16F-D8A898E53DF1}"/>
              </a:ext>
            </a:extLst>
          </p:cNvPr>
          <p:cNvSpPr txBox="1"/>
          <p:nvPr/>
        </p:nvSpPr>
        <p:spPr>
          <a:xfrm>
            <a:off x="9587347" y="4400202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SMA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94C3DD6-23B3-4B87-B48D-51FC12160DED}"/>
              </a:ext>
            </a:extLst>
          </p:cNvPr>
          <p:cNvSpPr txBox="1"/>
          <p:nvPr/>
        </p:nvSpPr>
        <p:spPr>
          <a:xfrm>
            <a:off x="9590117" y="4951613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SMA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70B8CD1-D861-46E7-8270-6C0BD336D0EA}"/>
              </a:ext>
            </a:extLst>
          </p:cNvPr>
          <p:cNvSpPr txBox="1"/>
          <p:nvPr/>
        </p:nvSpPr>
        <p:spPr>
          <a:xfrm>
            <a:off x="2895242" y="0"/>
            <a:ext cx="62490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Texas Instruments ONET1151L PAB Test Circuit Proposal (Stage 1)</a:t>
            </a:r>
          </a:p>
          <a:p>
            <a:pPr algn="ctr"/>
            <a:r>
              <a:rPr lang="en-US" dirty="0"/>
              <a:t>Optical Tests</a:t>
            </a: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A9C26B47-CC7F-4A77-8EB7-CC7DE920A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60A8-B9A6-43E5-9E73-6B49DA2E49EF}" type="slidenum">
              <a:rPr lang="en-US" smtClean="0"/>
              <a:t>8</a:t>
            </a:fld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C0E8AFF-F1A4-433E-9B85-438CA0FF8441}"/>
              </a:ext>
            </a:extLst>
          </p:cNvPr>
          <p:cNvSpPr/>
          <p:nvPr/>
        </p:nvSpPr>
        <p:spPr>
          <a:xfrm>
            <a:off x="8382000" y="2558242"/>
            <a:ext cx="1026391" cy="3325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837613C-B7DF-43C5-99EC-2B861C180437}"/>
              </a:ext>
            </a:extLst>
          </p:cNvPr>
          <p:cNvSpPr txBox="1"/>
          <p:nvPr/>
        </p:nvSpPr>
        <p:spPr>
          <a:xfrm>
            <a:off x="9078537" y="2884978"/>
            <a:ext cx="22117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TOSA Coupled to </a:t>
            </a:r>
          </a:p>
          <a:p>
            <a:r>
              <a:rPr lang="en-US" dirty="0">
                <a:solidFill>
                  <a:srgbClr val="FF0000"/>
                </a:solidFill>
              </a:rPr>
              <a:t>Single Mode Fiber or </a:t>
            </a:r>
          </a:p>
          <a:p>
            <a:r>
              <a:rPr lang="en-US" dirty="0" err="1">
                <a:solidFill>
                  <a:srgbClr val="FF0000"/>
                </a:solidFill>
              </a:rPr>
              <a:t>MultiMode</a:t>
            </a:r>
            <a:r>
              <a:rPr lang="en-US" dirty="0">
                <a:solidFill>
                  <a:srgbClr val="FF0000"/>
                </a:solidFill>
              </a:rPr>
              <a:t> Fiber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E58D47B-81B8-4B46-A061-3541B4D97D68}"/>
              </a:ext>
            </a:extLst>
          </p:cNvPr>
          <p:cNvSpPr txBox="1"/>
          <p:nvPr/>
        </p:nvSpPr>
        <p:spPr>
          <a:xfrm>
            <a:off x="9406921" y="598978"/>
            <a:ext cx="266989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All components will be</a:t>
            </a:r>
          </a:p>
          <a:p>
            <a:r>
              <a:rPr lang="en-US" sz="1600" dirty="0">
                <a:solidFill>
                  <a:srgbClr val="0000FF"/>
                </a:solidFill>
              </a:rPr>
              <a:t> tested in LN2.</a:t>
            </a:r>
          </a:p>
          <a:p>
            <a:endParaRPr lang="en-US" sz="1600" dirty="0">
              <a:solidFill>
                <a:srgbClr val="0000FF"/>
              </a:solidFill>
            </a:endParaRPr>
          </a:p>
          <a:p>
            <a:r>
              <a:rPr lang="en-US" sz="1600" dirty="0">
                <a:solidFill>
                  <a:srgbClr val="0000FF"/>
                </a:solidFill>
              </a:rPr>
              <a:t>Power, configuration (I2C</a:t>
            </a:r>
          </a:p>
          <a:p>
            <a:r>
              <a:rPr lang="en-US" sz="1600" dirty="0">
                <a:solidFill>
                  <a:srgbClr val="0000FF"/>
                </a:solidFill>
              </a:rPr>
              <a:t> dongle), electrical excitation, </a:t>
            </a:r>
          </a:p>
          <a:p>
            <a:r>
              <a:rPr lang="en-US" sz="1600" dirty="0">
                <a:solidFill>
                  <a:srgbClr val="0000FF"/>
                </a:solidFill>
              </a:rPr>
              <a:t> electrical monitoring, and</a:t>
            </a:r>
          </a:p>
          <a:p>
            <a:r>
              <a:rPr lang="en-US" sz="1600" dirty="0">
                <a:solidFill>
                  <a:srgbClr val="0000FF"/>
                </a:solidFill>
              </a:rPr>
              <a:t> optical receiver will be</a:t>
            </a:r>
          </a:p>
          <a:p>
            <a:r>
              <a:rPr lang="en-US" sz="1600" dirty="0">
                <a:solidFill>
                  <a:srgbClr val="0000FF"/>
                </a:solidFill>
              </a:rPr>
              <a:t> outside the </a:t>
            </a:r>
            <a:r>
              <a:rPr lang="en-US" sz="1600" dirty="0" err="1">
                <a:solidFill>
                  <a:srgbClr val="0000FF"/>
                </a:solidFill>
              </a:rPr>
              <a:t>dewar</a:t>
            </a:r>
            <a:endParaRPr lang="en-US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044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7741B6-933A-4FE4-9B00-7D2AD6EF4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134" y="845596"/>
            <a:ext cx="6835732" cy="516680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7CC3395-6B29-4DA9-9927-62B5F5D2C1A5}"/>
              </a:ext>
            </a:extLst>
          </p:cNvPr>
          <p:cNvSpPr/>
          <p:nvPr/>
        </p:nvSpPr>
        <p:spPr>
          <a:xfrm>
            <a:off x="2793076" y="812800"/>
            <a:ext cx="864524" cy="14482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39433E-C0ED-4280-A87E-D02B4AEC1036}"/>
              </a:ext>
            </a:extLst>
          </p:cNvPr>
          <p:cNvSpPr/>
          <p:nvPr/>
        </p:nvSpPr>
        <p:spPr>
          <a:xfrm>
            <a:off x="8515003" y="4408516"/>
            <a:ext cx="861753" cy="7952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EB86C0-95C3-43C6-9524-FE5CD6787270}"/>
              </a:ext>
            </a:extLst>
          </p:cNvPr>
          <p:cNvSpPr txBox="1"/>
          <p:nvPr/>
        </p:nvSpPr>
        <p:spPr>
          <a:xfrm>
            <a:off x="1521270" y="1169323"/>
            <a:ext cx="11160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Interface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To</a:t>
            </a:r>
          </a:p>
          <a:p>
            <a:pPr algn="ctr"/>
            <a:r>
              <a:rPr lang="en-US" dirty="0" err="1">
                <a:solidFill>
                  <a:srgbClr val="FF0000"/>
                </a:solidFill>
              </a:rPr>
              <a:t>CryoFPGA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4CC59E-8A4E-4301-AB08-BB523A48C97A}"/>
              </a:ext>
            </a:extLst>
          </p:cNvPr>
          <p:cNvSpPr txBox="1"/>
          <p:nvPr/>
        </p:nvSpPr>
        <p:spPr>
          <a:xfrm>
            <a:off x="9371256" y="4314305"/>
            <a:ext cx="11160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Interface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To</a:t>
            </a:r>
          </a:p>
          <a:p>
            <a:pPr algn="ctr"/>
            <a:r>
              <a:rPr lang="en-US" dirty="0" err="1">
                <a:solidFill>
                  <a:srgbClr val="FF0000"/>
                </a:solidFill>
              </a:rPr>
              <a:t>CryoFPGA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07AC88-F3A3-443F-A77C-A949BCA4103F}"/>
              </a:ext>
            </a:extLst>
          </p:cNvPr>
          <p:cNvSpPr txBox="1"/>
          <p:nvPr/>
        </p:nvSpPr>
        <p:spPr>
          <a:xfrm>
            <a:off x="2895240" y="0"/>
            <a:ext cx="6249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Texas Instruments ONET1151L PAB Test Circuit Proposal (Stage 2)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E37DF04A-FA41-4C6D-883C-F2BCF75FF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60A8-B9A6-43E5-9E73-6B49DA2E49EF}" type="slidenum">
              <a:rPr lang="en-US" smtClean="0"/>
              <a:t>9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66057A-86A5-48D3-962D-289E2E8DF242}"/>
              </a:ext>
            </a:extLst>
          </p:cNvPr>
          <p:cNvSpPr/>
          <p:nvPr/>
        </p:nvSpPr>
        <p:spPr>
          <a:xfrm>
            <a:off x="8382001" y="2558242"/>
            <a:ext cx="990600" cy="3325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1C3571-0925-41BE-8407-1F1A73DF99B3}"/>
              </a:ext>
            </a:extLst>
          </p:cNvPr>
          <p:cNvSpPr txBox="1"/>
          <p:nvPr/>
        </p:nvSpPr>
        <p:spPr>
          <a:xfrm>
            <a:off x="8951537" y="2910378"/>
            <a:ext cx="22117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TOSA Coupled to </a:t>
            </a:r>
          </a:p>
          <a:p>
            <a:r>
              <a:rPr lang="en-US" dirty="0">
                <a:solidFill>
                  <a:srgbClr val="FF0000"/>
                </a:solidFill>
              </a:rPr>
              <a:t>Single Mode Fiber or </a:t>
            </a:r>
          </a:p>
          <a:p>
            <a:r>
              <a:rPr lang="en-US" dirty="0" err="1">
                <a:solidFill>
                  <a:srgbClr val="FF0000"/>
                </a:solidFill>
              </a:rPr>
              <a:t>MultiMode</a:t>
            </a:r>
            <a:r>
              <a:rPr lang="en-US" dirty="0">
                <a:solidFill>
                  <a:srgbClr val="FF0000"/>
                </a:solidFill>
              </a:rPr>
              <a:t> Fiber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B0E794-F55F-4B05-83A7-502662280499}"/>
              </a:ext>
            </a:extLst>
          </p:cNvPr>
          <p:cNvSpPr txBox="1"/>
          <p:nvPr/>
        </p:nvSpPr>
        <p:spPr>
          <a:xfrm>
            <a:off x="9406921" y="598978"/>
            <a:ext cx="281705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All components will be</a:t>
            </a:r>
          </a:p>
          <a:p>
            <a:r>
              <a:rPr lang="en-US" sz="1600" dirty="0">
                <a:solidFill>
                  <a:srgbClr val="0000FF"/>
                </a:solidFill>
              </a:rPr>
              <a:t> tested in LN2.</a:t>
            </a:r>
          </a:p>
          <a:p>
            <a:endParaRPr lang="en-US" sz="1600" dirty="0">
              <a:solidFill>
                <a:srgbClr val="0000FF"/>
              </a:solidFill>
            </a:endParaRPr>
          </a:p>
          <a:p>
            <a:r>
              <a:rPr lang="en-US" sz="1600" dirty="0">
                <a:solidFill>
                  <a:srgbClr val="0000FF"/>
                </a:solidFill>
              </a:rPr>
              <a:t>Power, electrical excitation, and</a:t>
            </a:r>
          </a:p>
          <a:p>
            <a:r>
              <a:rPr lang="en-US" sz="1600" dirty="0">
                <a:solidFill>
                  <a:srgbClr val="0000FF"/>
                </a:solidFill>
              </a:rPr>
              <a:t> and optical receiver will be </a:t>
            </a:r>
          </a:p>
          <a:p>
            <a:r>
              <a:rPr lang="en-US" sz="1600" dirty="0">
                <a:solidFill>
                  <a:srgbClr val="0000FF"/>
                </a:solidFill>
              </a:rPr>
              <a:t> outside the </a:t>
            </a:r>
            <a:r>
              <a:rPr lang="en-US" sz="1600" dirty="0" err="1">
                <a:solidFill>
                  <a:srgbClr val="0000FF"/>
                </a:solidFill>
              </a:rPr>
              <a:t>dewar</a:t>
            </a:r>
            <a:r>
              <a:rPr lang="en-US" sz="1600" dirty="0">
                <a:solidFill>
                  <a:srgbClr val="0000FF"/>
                </a:solidFill>
              </a:rPr>
              <a:t>. FPGA to</a:t>
            </a:r>
          </a:p>
          <a:p>
            <a:r>
              <a:rPr lang="en-US" sz="1600" dirty="0">
                <a:solidFill>
                  <a:srgbClr val="0000FF"/>
                </a:solidFill>
              </a:rPr>
              <a:t> configure laser driver will be in</a:t>
            </a:r>
          </a:p>
          <a:p>
            <a:r>
              <a:rPr lang="en-US" sz="1600" dirty="0">
                <a:solidFill>
                  <a:srgbClr val="0000FF"/>
                </a:solidFill>
              </a:rPr>
              <a:t> the </a:t>
            </a:r>
            <a:r>
              <a:rPr lang="en-US" sz="1600" dirty="0" err="1">
                <a:solidFill>
                  <a:srgbClr val="0000FF"/>
                </a:solidFill>
              </a:rPr>
              <a:t>dewar</a:t>
            </a:r>
            <a:r>
              <a:rPr lang="en-US" sz="1600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742528-F9BE-4F8D-93EF-C98D8E3D30A5}"/>
              </a:ext>
            </a:extLst>
          </p:cNvPr>
          <p:cNvSpPr txBox="1"/>
          <p:nvPr/>
        </p:nvSpPr>
        <p:spPr>
          <a:xfrm>
            <a:off x="1537856" y="2552006"/>
            <a:ext cx="1039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SMA pair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1756B79-AA7F-4AE0-AF8C-E220552E4039}"/>
              </a:ext>
            </a:extLst>
          </p:cNvPr>
          <p:cNvGrpSpPr/>
          <p:nvPr/>
        </p:nvGrpSpPr>
        <p:grpSpPr>
          <a:xfrm>
            <a:off x="2496588" y="2313709"/>
            <a:ext cx="391278" cy="382386"/>
            <a:chOff x="432262" y="1213658"/>
            <a:chExt cx="731520" cy="714895"/>
          </a:xfrm>
        </p:grpSpPr>
        <p:sp>
          <p:nvSpPr>
            <p:cNvPr id="14" name="Flowchart: Connector 13">
              <a:extLst>
                <a:ext uri="{FF2B5EF4-FFF2-40B4-BE49-F238E27FC236}">
                  <a16:creationId xmlns:a16="http://schemas.microsoft.com/office/drawing/2014/main" id="{6EA4E9F7-2CA5-40B1-A930-00178C7B2D67}"/>
                </a:ext>
              </a:extLst>
            </p:cNvPr>
            <p:cNvSpPr/>
            <p:nvPr/>
          </p:nvSpPr>
          <p:spPr>
            <a:xfrm>
              <a:off x="432262" y="1213658"/>
              <a:ext cx="731520" cy="714895"/>
            </a:xfrm>
            <a:prstGeom prst="flowChartConnector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9D3090D-2076-4B48-893E-3AFC47DFC676}"/>
                </a:ext>
              </a:extLst>
            </p:cNvPr>
            <p:cNvSpPr/>
            <p:nvPr/>
          </p:nvSpPr>
          <p:spPr>
            <a:xfrm>
              <a:off x="698268" y="1479665"/>
              <a:ext cx="199506" cy="19950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8EBDA8B-36A4-4296-90C6-DD78BB026695}"/>
              </a:ext>
            </a:extLst>
          </p:cNvPr>
          <p:cNvGrpSpPr/>
          <p:nvPr/>
        </p:nvGrpSpPr>
        <p:grpSpPr>
          <a:xfrm>
            <a:off x="2499360" y="2765368"/>
            <a:ext cx="391278" cy="382386"/>
            <a:chOff x="432262" y="1213658"/>
            <a:chExt cx="731520" cy="714895"/>
          </a:xfrm>
        </p:grpSpPr>
        <p:sp>
          <p:nvSpPr>
            <p:cNvPr id="19" name="Flowchart: Connector 18">
              <a:extLst>
                <a:ext uri="{FF2B5EF4-FFF2-40B4-BE49-F238E27FC236}">
                  <a16:creationId xmlns:a16="http://schemas.microsoft.com/office/drawing/2014/main" id="{F8AFA5A2-23A0-4AF1-95BA-67B51F8DF5B6}"/>
                </a:ext>
              </a:extLst>
            </p:cNvPr>
            <p:cNvSpPr/>
            <p:nvPr/>
          </p:nvSpPr>
          <p:spPr>
            <a:xfrm>
              <a:off x="432262" y="1213658"/>
              <a:ext cx="731520" cy="714895"/>
            </a:xfrm>
            <a:prstGeom prst="flowChartConnector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BC03DB6-446C-4070-92B5-3C3C869B276A}"/>
                </a:ext>
              </a:extLst>
            </p:cNvPr>
            <p:cNvSpPr/>
            <p:nvPr/>
          </p:nvSpPr>
          <p:spPr>
            <a:xfrm>
              <a:off x="698268" y="1479665"/>
              <a:ext cx="199506" cy="19950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972986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2829</TotalTime>
  <Words>699</Words>
  <Application>Microsoft Macintosh PowerPoint</Application>
  <PresentationFormat>Widescreen</PresentationFormat>
  <Paragraphs>171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 G Prosser</dc:creator>
  <cp:lastModifiedBy>David C Christian</cp:lastModifiedBy>
  <cp:revision>29</cp:revision>
  <dcterms:created xsi:type="dcterms:W3CDTF">2021-03-14T22:27:00Z</dcterms:created>
  <dcterms:modified xsi:type="dcterms:W3CDTF">2021-03-17T17:25:25Z</dcterms:modified>
</cp:coreProperties>
</file>