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7"/>
  </p:notesMasterIdLst>
  <p:sldIdLst>
    <p:sldId id="256" r:id="rId2"/>
    <p:sldId id="257" r:id="rId3"/>
    <p:sldId id="292" r:id="rId4"/>
    <p:sldId id="312" r:id="rId5"/>
    <p:sldId id="325" r:id="rId6"/>
    <p:sldId id="299" r:id="rId7"/>
    <p:sldId id="265" r:id="rId8"/>
    <p:sldId id="306" r:id="rId9"/>
    <p:sldId id="307" r:id="rId10"/>
    <p:sldId id="308" r:id="rId11"/>
    <p:sldId id="310" r:id="rId12"/>
    <p:sldId id="261" r:id="rId13"/>
    <p:sldId id="298" r:id="rId14"/>
    <p:sldId id="279" r:id="rId15"/>
    <p:sldId id="280" r:id="rId16"/>
    <p:sldId id="309" r:id="rId17"/>
    <p:sldId id="317" r:id="rId18"/>
    <p:sldId id="318" r:id="rId19"/>
    <p:sldId id="319" r:id="rId20"/>
    <p:sldId id="324" r:id="rId21"/>
    <p:sldId id="311" r:id="rId22"/>
    <p:sldId id="264" r:id="rId23"/>
    <p:sldId id="320" r:id="rId24"/>
    <p:sldId id="321" r:id="rId25"/>
    <p:sldId id="32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02" y="-9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ArgoNeuT</c:v>
                </c:pt>
              </c:strCache>
            </c:strRef>
          </c:tx>
          <c:invertIfNegative val="0"/>
          <c:cat>
            <c:strRef>
              <c:f>Sheet1!$A$2:$A$5</c:f>
              <c:strCache>
                <c:ptCount val="4"/>
                <c:pt idx="0">
                  <c:v>if-r6sata-1</c:v>
                </c:pt>
                <c:pt idx="1">
                  <c:v>if-r6sata-2/3</c:v>
                </c:pt>
                <c:pt idx="2">
                  <c:v>if-r6sata-4</c:v>
                </c:pt>
                <c:pt idx="3">
                  <c:v>minos-data/app-0</c:v>
                </c:pt>
              </c:strCache>
            </c:strRef>
          </c:cat>
          <c:val>
            <c:numRef>
              <c:f>Sheet1!$B$2:$B$5</c:f>
              <c:numCache>
                <c:formatCode>General</c:formatCode>
                <c:ptCount val="4"/>
                <c:pt idx="0">
                  <c:v>0</c:v>
                </c:pt>
                <c:pt idx="1">
                  <c:v>22</c:v>
                </c:pt>
                <c:pt idx="2">
                  <c:v>0</c:v>
                </c:pt>
              </c:numCache>
            </c:numRef>
          </c:val>
        </c:ser>
        <c:ser>
          <c:idx val="1"/>
          <c:order val="1"/>
          <c:tx>
            <c:strRef>
              <c:f>Sheet1!$C$1</c:f>
              <c:strCache>
                <c:ptCount val="1"/>
                <c:pt idx="0">
                  <c:v>gm2</c:v>
                </c:pt>
              </c:strCache>
            </c:strRef>
          </c:tx>
          <c:invertIfNegative val="0"/>
          <c:cat>
            <c:strRef>
              <c:f>Sheet1!$A$2:$A$5</c:f>
              <c:strCache>
                <c:ptCount val="4"/>
                <c:pt idx="0">
                  <c:v>if-r6sata-1</c:v>
                </c:pt>
                <c:pt idx="1">
                  <c:v>if-r6sata-2/3</c:v>
                </c:pt>
                <c:pt idx="2">
                  <c:v>if-r6sata-4</c:v>
                </c:pt>
                <c:pt idx="3">
                  <c:v>minos-data/app-0</c:v>
                </c:pt>
              </c:strCache>
            </c:strRef>
          </c:cat>
          <c:val>
            <c:numRef>
              <c:f>Sheet1!$C$2:$C$5</c:f>
              <c:numCache>
                <c:formatCode>General</c:formatCode>
                <c:ptCount val="4"/>
                <c:pt idx="0">
                  <c:v>10</c:v>
                </c:pt>
                <c:pt idx="1">
                  <c:v>1</c:v>
                </c:pt>
                <c:pt idx="2">
                  <c:v>0</c:v>
                </c:pt>
              </c:numCache>
            </c:numRef>
          </c:val>
        </c:ser>
        <c:ser>
          <c:idx val="2"/>
          <c:order val="2"/>
          <c:tx>
            <c:strRef>
              <c:f>Sheet1!$D$1</c:f>
              <c:strCache>
                <c:ptCount val="1"/>
                <c:pt idx="0">
                  <c:v>LBNE</c:v>
                </c:pt>
              </c:strCache>
            </c:strRef>
          </c:tx>
          <c:invertIfNegative val="0"/>
          <c:cat>
            <c:strRef>
              <c:f>Sheet1!$A$2:$A$5</c:f>
              <c:strCache>
                <c:ptCount val="4"/>
                <c:pt idx="0">
                  <c:v>if-r6sata-1</c:v>
                </c:pt>
                <c:pt idx="1">
                  <c:v>if-r6sata-2/3</c:v>
                </c:pt>
                <c:pt idx="2">
                  <c:v>if-r6sata-4</c:v>
                </c:pt>
                <c:pt idx="3">
                  <c:v>minos-data/app-0</c:v>
                </c:pt>
              </c:strCache>
            </c:strRef>
          </c:cat>
          <c:val>
            <c:numRef>
              <c:f>Sheet1!$D$2:$D$5</c:f>
              <c:numCache>
                <c:formatCode>General</c:formatCode>
                <c:ptCount val="4"/>
                <c:pt idx="0">
                  <c:v>10</c:v>
                </c:pt>
                <c:pt idx="1">
                  <c:v>1</c:v>
                </c:pt>
                <c:pt idx="2">
                  <c:v>0</c:v>
                </c:pt>
              </c:numCache>
            </c:numRef>
          </c:val>
        </c:ser>
        <c:ser>
          <c:idx val="3"/>
          <c:order val="3"/>
          <c:tx>
            <c:strRef>
              <c:f>Sheet1!$E$1</c:f>
              <c:strCache>
                <c:ptCount val="1"/>
                <c:pt idx="0">
                  <c:v>MINERvA</c:v>
                </c:pt>
              </c:strCache>
            </c:strRef>
          </c:tx>
          <c:invertIfNegative val="0"/>
          <c:cat>
            <c:strRef>
              <c:f>Sheet1!$A$2:$A$5</c:f>
              <c:strCache>
                <c:ptCount val="4"/>
                <c:pt idx="0">
                  <c:v>if-r6sata-1</c:v>
                </c:pt>
                <c:pt idx="1">
                  <c:v>if-r6sata-2/3</c:v>
                </c:pt>
                <c:pt idx="2">
                  <c:v>if-r6sata-4</c:v>
                </c:pt>
                <c:pt idx="3">
                  <c:v>minos-data/app-0</c:v>
                </c:pt>
              </c:strCache>
            </c:strRef>
          </c:cat>
          <c:val>
            <c:numRef>
              <c:f>Sheet1!$E$2:$E$5</c:f>
              <c:numCache>
                <c:formatCode>General</c:formatCode>
                <c:ptCount val="4"/>
                <c:pt idx="1">
                  <c:v>2</c:v>
                </c:pt>
                <c:pt idx="2">
                  <c:v>80</c:v>
                </c:pt>
              </c:numCache>
            </c:numRef>
          </c:val>
        </c:ser>
        <c:ser>
          <c:idx val="4"/>
          <c:order val="4"/>
          <c:tx>
            <c:strRef>
              <c:f>Sheet1!$F$1</c:f>
              <c:strCache>
                <c:ptCount val="1"/>
                <c:pt idx="0">
                  <c:v>MINOS</c:v>
                </c:pt>
              </c:strCache>
            </c:strRef>
          </c:tx>
          <c:invertIfNegative val="0"/>
          <c:cat>
            <c:strRef>
              <c:f>Sheet1!$A$2:$A$5</c:f>
              <c:strCache>
                <c:ptCount val="4"/>
                <c:pt idx="0">
                  <c:v>if-r6sata-1</c:v>
                </c:pt>
                <c:pt idx="1">
                  <c:v>if-r6sata-2/3</c:v>
                </c:pt>
                <c:pt idx="2">
                  <c:v>if-r6sata-4</c:v>
                </c:pt>
                <c:pt idx="3">
                  <c:v>minos-data/app-0</c:v>
                </c:pt>
              </c:strCache>
            </c:strRef>
          </c:cat>
          <c:val>
            <c:numRef>
              <c:f>Sheet1!$F$2:$F$5</c:f>
              <c:numCache>
                <c:formatCode>General</c:formatCode>
                <c:ptCount val="4"/>
                <c:pt idx="1">
                  <c:v>0</c:v>
                </c:pt>
                <c:pt idx="3">
                  <c:v>197</c:v>
                </c:pt>
              </c:numCache>
            </c:numRef>
          </c:val>
        </c:ser>
        <c:ser>
          <c:idx val="5"/>
          <c:order val="5"/>
          <c:tx>
            <c:strRef>
              <c:f>Sheet1!$G$1</c:f>
              <c:strCache>
                <c:ptCount val="1"/>
                <c:pt idx="0">
                  <c:v>Mu2e</c:v>
                </c:pt>
              </c:strCache>
            </c:strRef>
          </c:tx>
          <c:invertIfNegative val="0"/>
          <c:cat>
            <c:strRef>
              <c:f>Sheet1!$A$2:$A$5</c:f>
              <c:strCache>
                <c:ptCount val="4"/>
                <c:pt idx="0">
                  <c:v>if-r6sata-1</c:v>
                </c:pt>
                <c:pt idx="1">
                  <c:v>if-r6sata-2/3</c:v>
                </c:pt>
                <c:pt idx="2">
                  <c:v>if-r6sata-4</c:v>
                </c:pt>
                <c:pt idx="3">
                  <c:v>minos-data/app-0</c:v>
                </c:pt>
              </c:strCache>
            </c:strRef>
          </c:cat>
          <c:val>
            <c:numRef>
              <c:f>Sheet1!$G$2:$G$5</c:f>
              <c:numCache>
                <c:formatCode>General</c:formatCode>
                <c:ptCount val="4"/>
                <c:pt idx="0">
                  <c:v>4</c:v>
                </c:pt>
                <c:pt idx="1">
                  <c:v>1</c:v>
                </c:pt>
              </c:numCache>
            </c:numRef>
          </c:val>
        </c:ser>
        <c:ser>
          <c:idx val="6"/>
          <c:order val="6"/>
          <c:tx>
            <c:strRef>
              <c:f>Sheet1!$H$1</c:f>
              <c:strCache>
                <c:ptCount val="1"/>
                <c:pt idx="0">
                  <c:v>NOvA</c:v>
                </c:pt>
              </c:strCache>
            </c:strRef>
          </c:tx>
          <c:invertIfNegative val="0"/>
          <c:cat>
            <c:strRef>
              <c:f>Sheet1!$A$2:$A$5</c:f>
              <c:strCache>
                <c:ptCount val="4"/>
                <c:pt idx="0">
                  <c:v>if-r6sata-1</c:v>
                </c:pt>
                <c:pt idx="1">
                  <c:v>if-r6sata-2/3</c:v>
                </c:pt>
                <c:pt idx="2">
                  <c:v>if-r6sata-4</c:v>
                </c:pt>
                <c:pt idx="3">
                  <c:v>minos-data/app-0</c:v>
                </c:pt>
              </c:strCache>
            </c:strRef>
          </c:cat>
          <c:val>
            <c:numRef>
              <c:f>Sheet1!$H$2:$H$5</c:f>
              <c:numCache>
                <c:formatCode>General</c:formatCode>
                <c:ptCount val="4"/>
                <c:pt idx="1">
                  <c:v>62</c:v>
                </c:pt>
              </c:numCache>
            </c:numRef>
          </c:val>
        </c:ser>
        <c:ser>
          <c:idx val="7"/>
          <c:order val="7"/>
          <c:tx>
            <c:strRef>
              <c:f>Sheet1!$I$1</c:f>
              <c:strCache>
                <c:ptCount val="1"/>
                <c:pt idx="0">
                  <c:v>MicroBooNE</c:v>
                </c:pt>
              </c:strCache>
            </c:strRef>
          </c:tx>
          <c:invertIfNegative val="0"/>
          <c:cat>
            <c:strRef>
              <c:f>Sheet1!$A$2:$A$5</c:f>
              <c:strCache>
                <c:ptCount val="4"/>
                <c:pt idx="0">
                  <c:v>if-r6sata-1</c:v>
                </c:pt>
                <c:pt idx="1">
                  <c:v>if-r6sata-2/3</c:v>
                </c:pt>
                <c:pt idx="2">
                  <c:v>if-r6sata-4</c:v>
                </c:pt>
                <c:pt idx="3">
                  <c:v>minos-data/app-0</c:v>
                </c:pt>
              </c:strCache>
            </c:strRef>
          </c:cat>
          <c:val>
            <c:numRef>
              <c:f>Sheet1!$I$2:$I$5</c:f>
              <c:numCache>
                <c:formatCode>General</c:formatCode>
                <c:ptCount val="4"/>
                <c:pt idx="0">
                  <c:v>7</c:v>
                </c:pt>
                <c:pt idx="1">
                  <c:v>2</c:v>
                </c:pt>
              </c:numCache>
            </c:numRef>
          </c:val>
        </c:ser>
        <c:ser>
          <c:idx val="8"/>
          <c:order val="8"/>
          <c:tx>
            <c:strRef>
              <c:f>Sheet1!$J$1</c:f>
              <c:strCache>
                <c:ptCount val="1"/>
                <c:pt idx="0">
                  <c:v>MiniBooNE</c:v>
                </c:pt>
              </c:strCache>
            </c:strRef>
          </c:tx>
          <c:invertIfNegative val="0"/>
          <c:cat>
            <c:strRef>
              <c:f>Sheet1!$A$2:$A$5</c:f>
              <c:strCache>
                <c:ptCount val="4"/>
                <c:pt idx="0">
                  <c:v>if-r6sata-1</c:v>
                </c:pt>
                <c:pt idx="1">
                  <c:v>if-r6sata-2/3</c:v>
                </c:pt>
                <c:pt idx="2">
                  <c:v>if-r6sata-4</c:v>
                </c:pt>
                <c:pt idx="3">
                  <c:v>minos-data/app-0</c:v>
                </c:pt>
              </c:strCache>
            </c:strRef>
          </c:cat>
          <c:val>
            <c:numRef>
              <c:f>Sheet1!$J$2:$J$5</c:f>
              <c:numCache>
                <c:formatCode>General</c:formatCode>
                <c:ptCount val="4"/>
                <c:pt idx="1">
                  <c:v>25</c:v>
                </c:pt>
              </c:numCache>
            </c:numRef>
          </c:val>
        </c:ser>
        <c:ser>
          <c:idx val="9"/>
          <c:order val="9"/>
          <c:tx>
            <c:strRef>
              <c:f>Sheet1!$K$1</c:f>
              <c:strCache>
                <c:ptCount val="1"/>
                <c:pt idx="0">
                  <c:v>NuSoft</c:v>
                </c:pt>
              </c:strCache>
            </c:strRef>
          </c:tx>
          <c:invertIfNegative val="0"/>
          <c:cat>
            <c:strRef>
              <c:f>Sheet1!$A$2:$A$5</c:f>
              <c:strCache>
                <c:ptCount val="4"/>
                <c:pt idx="0">
                  <c:v>if-r6sata-1</c:v>
                </c:pt>
                <c:pt idx="1">
                  <c:v>if-r6sata-2/3</c:v>
                </c:pt>
                <c:pt idx="2">
                  <c:v>if-r6sata-4</c:v>
                </c:pt>
                <c:pt idx="3">
                  <c:v>minos-data/app-0</c:v>
                </c:pt>
              </c:strCache>
            </c:strRef>
          </c:cat>
          <c:val>
            <c:numRef>
              <c:f>Sheet1!$K$2:$K$5</c:f>
              <c:numCache>
                <c:formatCode>General</c:formatCode>
                <c:ptCount val="4"/>
                <c:pt idx="1">
                  <c:v>2.5</c:v>
                </c:pt>
              </c:numCache>
            </c:numRef>
          </c:val>
        </c:ser>
        <c:ser>
          <c:idx val="10"/>
          <c:order val="10"/>
          <c:tx>
            <c:strRef>
              <c:f>Sheet1!$L$1</c:f>
              <c:strCache>
                <c:ptCount val="1"/>
                <c:pt idx="0">
                  <c:v>Open</c:v>
                </c:pt>
              </c:strCache>
            </c:strRef>
          </c:tx>
          <c:invertIfNegative val="0"/>
          <c:cat>
            <c:strRef>
              <c:f>Sheet1!$A$2:$A$5</c:f>
              <c:strCache>
                <c:ptCount val="4"/>
                <c:pt idx="0">
                  <c:v>if-r6sata-1</c:v>
                </c:pt>
                <c:pt idx="1">
                  <c:v>if-r6sata-2/3</c:v>
                </c:pt>
                <c:pt idx="2">
                  <c:v>if-r6sata-4</c:v>
                </c:pt>
                <c:pt idx="3">
                  <c:v>minos-data/app-0</c:v>
                </c:pt>
              </c:strCache>
            </c:strRef>
          </c:cat>
          <c:val>
            <c:numRef>
              <c:f>Sheet1!$L$2:$L$5</c:f>
              <c:numCache>
                <c:formatCode>General</c:formatCode>
                <c:ptCount val="4"/>
                <c:pt idx="0">
                  <c:v>70</c:v>
                </c:pt>
                <c:pt idx="1">
                  <c:v>18</c:v>
                </c:pt>
                <c:pt idx="2">
                  <c:v>95</c:v>
                </c:pt>
                <c:pt idx="3">
                  <c:v>59</c:v>
                </c:pt>
              </c:numCache>
            </c:numRef>
          </c:val>
        </c:ser>
        <c:dLbls>
          <c:showLegendKey val="0"/>
          <c:showVal val="0"/>
          <c:showCatName val="0"/>
          <c:showSerName val="0"/>
          <c:showPercent val="0"/>
          <c:showBubbleSize val="0"/>
        </c:dLbls>
        <c:gapWidth val="150"/>
        <c:overlap val="100"/>
        <c:axId val="24521728"/>
        <c:axId val="24539904"/>
      </c:barChart>
      <c:catAx>
        <c:axId val="24521728"/>
        <c:scaling>
          <c:orientation val="minMax"/>
        </c:scaling>
        <c:delete val="0"/>
        <c:axPos val="b"/>
        <c:majorTickMark val="out"/>
        <c:minorTickMark val="none"/>
        <c:tickLblPos val="nextTo"/>
        <c:crossAx val="24539904"/>
        <c:crosses val="autoZero"/>
        <c:auto val="1"/>
        <c:lblAlgn val="ctr"/>
        <c:lblOffset val="100"/>
        <c:noMultiLvlLbl val="0"/>
      </c:catAx>
      <c:valAx>
        <c:axId val="24539904"/>
        <c:scaling>
          <c:orientation val="minMax"/>
        </c:scaling>
        <c:delete val="0"/>
        <c:axPos val="l"/>
        <c:majorGridlines/>
        <c:numFmt formatCode="General" sourceLinked="1"/>
        <c:majorTickMark val="out"/>
        <c:minorTickMark val="none"/>
        <c:tickLblPos val="nextTo"/>
        <c:crossAx val="2452172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CF4FF6-E179-424E-B7C1-451D0B36B1BA}" type="datetimeFigureOut">
              <a:rPr lang="en-US" smtClean="0"/>
              <a:pPr/>
              <a:t>9/14/2011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44A19C-B847-4CF6-AAF9-FDA191EC901A}" type="slidenum">
              <a:rPr lang="en-US" smtClean="0"/>
              <a:pPr/>
              <a:t>‹#›</a:t>
            </a:fld>
            <a:endParaRPr lang="en-US"/>
          </a:p>
        </p:txBody>
      </p:sp>
    </p:spTree>
    <p:extLst>
      <p:ext uri="{BB962C8B-B14F-4D97-AF65-F5344CB8AC3E}">
        <p14:creationId xmlns:p14="http://schemas.microsoft.com/office/powerpoint/2010/main" val="22392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r>
              <a:rPr lang="en-US" smtClean="0"/>
              <a:t>9/14/2011</a:t>
            </a: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NuComp News</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9/14/2011</a:t>
            </a:r>
            <a:endParaRPr lang="en-US"/>
          </a:p>
        </p:txBody>
      </p:sp>
      <p:sp>
        <p:nvSpPr>
          <p:cNvPr id="5" name="Footer Placeholder 4"/>
          <p:cNvSpPr>
            <a:spLocks noGrp="1"/>
          </p:cNvSpPr>
          <p:nvPr>
            <p:ph type="ftr" sz="quarter" idx="11"/>
          </p:nvPr>
        </p:nvSpPr>
        <p:spPr/>
        <p:txBody>
          <a:bodyPr/>
          <a:lstStyle>
            <a:extLst/>
          </a:lstStyle>
          <a:p>
            <a:r>
              <a:rPr lang="en-US" smtClean="0"/>
              <a:t>NuComp News</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9/14/2011</a:t>
            </a:r>
            <a:endParaRPr lang="en-US"/>
          </a:p>
        </p:txBody>
      </p:sp>
      <p:sp>
        <p:nvSpPr>
          <p:cNvPr id="5" name="Footer Placeholder 4"/>
          <p:cNvSpPr>
            <a:spLocks noGrp="1"/>
          </p:cNvSpPr>
          <p:nvPr>
            <p:ph type="ftr" sz="quarter" idx="11"/>
          </p:nvPr>
        </p:nvSpPr>
        <p:spPr/>
        <p:txBody>
          <a:bodyPr/>
          <a:lstStyle>
            <a:extLst/>
          </a:lstStyle>
          <a:p>
            <a:r>
              <a:rPr lang="en-US" smtClean="0"/>
              <a:t>NuComp News</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9/14/2011</a:t>
            </a:r>
            <a:endParaRPr lang="en-US"/>
          </a:p>
        </p:txBody>
      </p:sp>
      <p:sp>
        <p:nvSpPr>
          <p:cNvPr id="5" name="Footer Placeholder 4"/>
          <p:cNvSpPr>
            <a:spLocks noGrp="1"/>
          </p:cNvSpPr>
          <p:nvPr>
            <p:ph type="ftr" sz="quarter" idx="11"/>
          </p:nvPr>
        </p:nvSpPr>
        <p:spPr/>
        <p:txBody>
          <a:bodyPr/>
          <a:lstStyle>
            <a:extLst/>
          </a:lstStyle>
          <a:p>
            <a:r>
              <a:rPr lang="en-US" smtClean="0"/>
              <a:t>NuComp News</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r>
              <a:rPr lang="en-US" smtClean="0"/>
              <a:t>9/14/2011</a:t>
            </a:r>
            <a:endParaRPr lang="en-US"/>
          </a:p>
        </p:txBody>
      </p:sp>
      <p:sp>
        <p:nvSpPr>
          <p:cNvPr id="5" name="Footer Placeholder 4"/>
          <p:cNvSpPr>
            <a:spLocks noGrp="1"/>
          </p:cNvSpPr>
          <p:nvPr>
            <p:ph type="ftr" sz="quarter" idx="11"/>
          </p:nvPr>
        </p:nvSpPr>
        <p:spPr/>
        <p:txBody>
          <a:bodyPr/>
          <a:lstStyle>
            <a:extLst/>
          </a:lstStyle>
          <a:p>
            <a:r>
              <a:rPr lang="en-US" smtClean="0"/>
              <a:t>NuComp News</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9/14/2011</a:t>
            </a:r>
            <a:endParaRPr lang="en-US"/>
          </a:p>
        </p:txBody>
      </p:sp>
      <p:sp>
        <p:nvSpPr>
          <p:cNvPr id="6" name="Footer Placeholder 5"/>
          <p:cNvSpPr>
            <a:spLocks noGrp="1"/>
          </p:cNvSpPr>
          <p:nvPr>
            <p:ph type="ftr" sz="quarter" idx="11"/>
          </p:nvPr>
        </p:nvSpPr>
        <p:spPr/>
        <p:txBody>
          <a:bodyPr/>
          <a:lstStyle>
            <a:extLst/>
          </a:lstStyle>
          <a:p>
            <a:r>
              <a:rPr lang="en-US" smtClean="0"/>
              <a:t>NuComp News</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US" smtClean="0"/>
              <a:t>9/14/2011</a:t>
            </a:r>
            <a:endParaRPr lang="en-US"/>
          </a:p>
        </p:txBody>
      </p:sp>
      <p:sp>
        <p:nvSpPr>
          <p:cNvPr id="8" name="Footer Placeholder 7"/>
          <p:cNvSpPr>
            <a:spLocks noGrp="1"/>
          </p:cNvSpPr>
          <p:nvPr>
            <p:ph type="ftr" sz="quarter" idx="11"/>
          </p:nvPr>
        </p:nvSpPr>
        <p:spPr/>
        <p:txBody>
          <a:bodyPr/>
          <a:lstStyle>
            <a:extLst/>
          </a:lstStyle>
          <a:p>
            <a:r>
              <a:rPr lang="en-US" smtClean="0"/>
              <a:t>NuComp News</a:t>
            </a:r>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r>
              <a:rPr lang="en-US" smtClean="0"/>
              <a:t>9/14/2011</a:t>
            </a:r>
            <a:endParaRPr lang="en-US"/>
          </a:p>
        </p:txBody>
      </p:sp>
      <p:sp>
        <p:nvSpPr>
          <p:cNvPr id="4" name="Footer Placeholder 3"/>
          <p:cNvSpPr>
            <a:spLocks noGrp="1"/>
          </p:cNvSpPr>
          <p:nvPr>
            <p:ph type="ftr" sz="quarter" idx="11"/>
          </p:nvPr>
        </p:nvSpPr>
        <p:spPr/>
        <p:txBody>
          <a:bodyPr/>
          <a:lstStyle>
            <a:extLst/>
          </a:lstStyle>
          <a:p>
            <a:r>
              <a:rPr lang="en-US" smtClean="0"/>
              <a:t>NuComp News</a:t>
            </a:r>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r>
              <a:rPr lang="en-US" smtClean="0"/>
              <a:t>9/14/2011</a:t>
            </a:r>
            <a:endParaRPr lang="en-US"/>
          </a:p>
        </p:txBody>
      </p:sp>
      <p:sp>
        <p:nvSpPr>
          <p:cNvPr id="3" name="Footer Placeholder 2"/>
          <p:cNvSpPr>
            <a:spLocks noGrp="1"/>
          </p:cNvSpPr>
          <p:nvPr>
            <p:ph type="ftr" sz="quarter" idx="11"/>
          </p:nvPr>
        </p:nvSpPr>
        <p:spPr/>
        <p:txBody>
          <a:bodyPr/>
          <a:lstStyle>
            <a:extLst/>
          </a:lstStyle>
          <a:p>
            <a:r>
              <a:rPr lang="en-US" smtClean="0"/>
              <a:t>NuComp News</a:t>
            </a:r>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r>
              <a:rPr lang="en-US" smtClean="0"/>
              <a:t>9/14/2011</a:t>
            </a:r>
            <a:endParaRPr lang="en-US"/>
          </a:p>
        </p:txBody>
      </p:sp>
      <p:sp>
        <p:nvSpPr>
          <p:cNvPr id="6" name="Footer Placeholder 5"/>
          <p:cNvSpPr>
            <a:spLocks noGrp="1"/>
          </p:cNvSpPr>
          <p:nvPr>
            <p:ph type="ftr" sz="quarter" idx="11"/>
          </p:nvPr>
        </p:nvSpPr>
        <p:spPr/>
        <p:txBody>
          <a:bodyPr/>
          <a:lstStyle>
            <a:extLst/>
          </a:lstStyle>
          <a:p>
            <a:r>
              <a:rPr lang="en-US" smtClean="0"/>
              <a:t>NuComp News</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r>
              <a:rPr lang="en-US" smtClean="0"/>
              <a:t>9/14/2011</a:t>
            </a: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NuComp News</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r>
              <a:rPr lang="en-US" smtClean="0"/>
              <a:t>9/14/2011</a:t>
            </a: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NuComp News</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cdcvs.fnal.gov/redmine/projects/ifront/wiki/Monitoring_Stat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NuComp</a:t>
            </a:r>
            <a:r>
              <a:rPr lang="en-US" dirty="0" smtClean="0"/>
              <a:t> News</a:t>
            </a:r>
            <a:endParaRPr lang="en-US" sz="2000" dirty="0"/>
          </a:p>
        </p:txBody>
      </p:sp>
      <p:sp>
        <p:nvSpPr>
          <p:cNvPr id="3" name="Subtitle 2"/>
          <p:cNvSpPr>
            <a:spLocks noGrp="1"/>
          </p:cNvSpPr>
          <p:nvPr>
            <p:ph type="subTitle" idx="1"/>
          </p:nvPr>
        </p:nvSpPr>
        <p:spPr/>
        <p:txBody>
          <a:bodyPr/>
          <a:lstStyle/>
          <a:p>
            <a:r>
              <a:rPr lang="en-US" dirty="0" smtClean="0"/>
              <a:t>Lee </a:t>
            </a:r>
            <a:r>
              <a:rPr lang="en-US" dirty="0" err="1" smtClean="0"/>
              <a:t>Lueking</a:t>
            </a:r>
            <a:endParaRPr lang="en-US" dirty="0" smtClean="0"/>
          </a:p>
          <a:p>
            <a:r>
              <a:rPr lang="en-US" dirty="0" smtClean="0"/>
              <a:t>September 14, 2011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9/14/2011</a:t>
            </a:r>
            <a:endParaRPr lang="en-US"/>
          </a:p>
        </p:txBody>
      </p:sp>
      <p:sp>
        <p:nvSpPr>
          <p:cNvPr id="4" name="Footer Placeholder 3"/>
          <p:cNvSpPr>
            <a:spLocks noGrp="1"/>
          </p:cNvSpPr>
          <p:nvPr>
            <p:ph type="ftr" sz="quarter" idx="11"/>
          </p:nvPr>
        </p:nvSpPr>
        <p:spPr>
          <a:xfrm>
            <a:off x="4897103" y="6407944"/>
            <a:ext cx="2350681" cy="365125"/>
          </a:xfrm>
        </p:spPr>
        <p:txBody>
          <a:bodyPr/>
          <a:lstStyle/>
          <a:p>
            <a:r>
              <a:rPr lang="en-US" smtClean="0"/>
              <a:t>NuComp News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
        <p:nvSpPr>
          <p:cNvPr id="6" name="Title 5"/>
          <p:cNvSpPr>
            <a:spLocks noGrp="1"/>
          </p:cNvSpPr>
          <p:nvPr>
            <p:ph type="title"/>
          </p:nvPr>
        </p:nvSpPr>
        <p:spPr>
          <a:xfrm>
            <a:off x="381000" y="293279"/>
            <a:ext cx="8229600" cy="868362"/>
          </a:xfrm>
        </p:spPr>
        <p:txBody>
          <a:bodyPr/>
          <a:lstStyle/>
          <a:p>
            <a:r>
              <a:rPr lang="en-US" dirty="0" smtClean="0"/>
              <a:t>Disk Usage Trends (3/3)</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4232" y="1447801"/>
            <a:ext cx="3978768" cy="1304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1447799"/>
            <a:ext cx="3946032" cy="1294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4233" y="2752710"/>
            <a:ext cx="3978768" cy="1304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30065" y="2755925"/>
            <a:ext cx="3968967" cy="1301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4232" y="4057619"/>
            <a:ext cx="3955833" cy="1297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9"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30065" y="4057620"/>
            <a:ext cx="3955833" cy="1297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03433" y="5355007"/>
            <a:ext cx="3995600" cy="1310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2364419" y="1110734"/>
            <a:ext cx="762000" cy="369332"/>
          </a:xfrm>
          <a:prstGeom prst="rect">
            <a:avLst/>
          </a:prstGeom>
          <a:noFill/>
        </p:spPr>
        <p:txBody>
          <a:bodyPr wrap="square" rtlCol="0">
            <a:spAutoFit/>
          </a:bodyPr>
          <a:lstStyle/>
          <a:p>
            <a:r>
              <a:rPr lang="en-US" dirty="0" smtClean="0"/>
              <a:t>/app</a:t>
            </a:r>
            <a:endParaRPr lang="en-US" dirty="0"/>
          </a:p>
        </p:txBody>
      </p:sp>
      <p:sp>
        <p:nvSpPr>
          <p:cNvPr id="8" name="TextBox 7"/>
          <p:cNvSpPr txBox="1"/>
          <p:nvPr/>
        </p:nvSpPr>
        <p:spPr>
          <a:xfrm>
            <a:off x="6629400" y="1109994"/>
            <a:ext cx="795411" cy="369332"/>
          </a:xfrm>
          <a:prstGeom prst="rect">
            <a:avLst/>
          </a:prstGeom>
          <a:noFill/>
        </p:spPr>
        <p:txBody>
          <a:bodyPr wrap="none" rtlCol="0">
            <a:spAutoFit/>
          </a:bodyPr>
          <a:lstStyle/>
          <a:p>
            <a:r>
              <a:rPr lang="en-US" dirty="0" smtClean="0"/>
              <a:t>/data</a:t>
            </a:r>
            <a:endParaRPr lang="en-US" dirty="0"/>
          </a:p>
        </p:txBody>
      </p:sp>
      <p:sp>
        <p:nvSpPr>
          <p:cNvPr id="9" name="TextBox 8"/>
          <p:cNvSpPr txBox="1"/>
          <p:nvPr/>
        </p:nvSpPr>
        <p:spPr>
          <a:xfrm>
            <a:off x="152400" y="3222105"/>
            <a:ext cx="838691" cy="369332"/>
          </a:xfrm>
          <a:prstGeom prst="rect">
            <a:avLst/>
          </a:prstGeom>
          <a:noFill/>
        </p:spPr>
        <p:txBody>
          <a:bodyPr wrap="none" rtlCol="0">
            <a:spAutoFit/>
          </a:bodyPr>
          <a:lstStyle/>
          <a:p>
            <a:r>
              <a:rPr lang="en-US" dirty="0" smtClean="0"/>
              <a:t>/nova</a:t>
            </a:r>
            <a:endParaRPr lang="en-US" dirty="0"/>
          </a:p>
        </p:txBody>
      </p:sp>
      <p:sp>
        <p:nvSpPr>
          <p:cNvPr id="10" name="TextBox 9"/>
          <p:cNvSpPr txBox="1"/>
          <p:nvPr/>
        </p:nvSpPr>
        <p:spPr>
          <a:xfrm>
            <a:off x="-249153" y="4419600"/>
            <a:ext cx="1641796" cy="369332"/>
          </a:xfrm>
          <a:prstGeom prst="rect">
            <a:avLst/>
          </a:prstGeom>
          <a:noFill/>
          <a:scene3d>
            <a:camera prst="orthographicFront">
              <a:rot lat="0" lon="0" rev="5400000"/>
            </a:camera>
            <a:lightRig rig="threePt" dir="t"/>
          </a:scene3d>
        </p:spPr>
        <p:txBody>
          <a:bodyPr wrap="none" rtlCol="0">
            <a:spAutoFit/>
          </a:bodyPr>
          <a:lstStyle/>
          <a:p>
            <a:r>
              <a:rPr lang="en-US" dirty="0" smtClean="0"/>
              <a:t>/</a:t>
            </a:r>
            <a:r>
              <a:rPr lang="en-US" dirty="0" err="1" smtClean="0"/>
              <a:t>microboone</a:t>
            </a:r>
            <a:endParaRPr lang="en-US" dirty="0"/>
          </a:p>
        </p:txBody>
      </p:sp>
      <p:sp>
        <p:nvSpPr>
          <p:cNvPr id="11" name="TextBox 10"/>
          <p:cNvSpPr txBox="1"/>
          <p:nvPr/>
        </p:nvSpPr>
        <p:spPr>
          <a:xfrm>
            <a:off x="102706" y="1915589"/>
            <a:ext cx="938077" cy="369332"/>
          </a:xfrm>
          <a:prstGeom prst="rect">
            <a:avLst/>
          </a:prstGeom>
          <a:noFill/>
        </p:spPr>
        <p:txBody>
          <a:bodyPr wrap="none" rtlCol="0">
            <a:spAutoFit/>
          </a:bodyPr>
          <a:lstStyle/>
          <a:p>
            <a:r>
              <a:rPr lang="en-US" dirty="0" smtClean="0"/>
              <a:t>/mu2e</a:t>
            </a:r>
            <a:endParaRPr lang="en-US" dirty="0"/>
          </a:p>
        </p:txBody>
      </p:sp>
      <p:sp>
        <p:nvSpPr>
          <p:cNvPr id="12" name="TextBox 11"/>
          <p:cNvSpPr txBox="1"/>
          <p:nvPr/>
        </p:nvSpPr>
        <p:spPr>
          <a:xfrm>
            <a:off x="3124939" y="6012440"/>
            <a:ext cx="1497526" cy="369332"/>
          </a:xfrm>
          <a:prstGeom prst="rect">
            <a:avLst/>
          </a:prstGeom>
          <a:noFill/>
        </p:spPr>
        <p:txBody>
          <a:bodyPr wrap="none" rtlCol="0">
            <a:spAutoFit/>
          </a:bodyPr>
          <a:lstStyle/>
          <a:p>
            <a:r>
              <a:rPr lang="en-US" dirty="0" smtClean="0"/>
              <a:t>/</a:t>
            </a:r>
            <a:r>
              <a:rPr lang="en-US" dirty="0" err="1" smtClean="0"/>
              <a:t>miniboone</a:t>
            </a:r>
            <a:endParaRPr lang="en-US" dirty="0"/>
          </a:p>
        </p:txBody>
      </p:sp>
    </p:spTree>
    <p:extLst>
      <p:ext uri="{BB962C8B-B14F-4D97-AF65-F5344CB8AC3E}">
        <p14:creationId xmlns:p14="http://schemas.microsoft.com/office/powerpoint/2010/main" val="3720415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335822671"/>
              </p:ext>
            </p:extLst>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3" name="Date Placeholder 2"/>
          <p:cNvSpPr>
            <a:spLocks noGrp="1"/>
          </p:cNvSpPr>
          <p:nvPr>
            <p:ph type="dt" sz="half" idx="10"/>
          </p:nvPr>
        </p:nvSpPr>
        <p:spPr/>
        <p:txBody>
          <a:bodyPr/>
          <a:lstStyle/>
          <a:p>
            <a:r>
              <a:rPr lang="en-US" smtClean="0"/>
              <a:t>9/14/2011</a:t>
            </a:r>
            <a:endParaRPr lang="en-US"/>
          </a:p>
        </p:txBody>
      </p:sp>
      <p:sp>
        <p:nvSpPr>
          <p:cNvPr id="4" name="Footer Placeholder 3"/>
          <p:cNvSpPr>
            <a:spLocks noGrp="1"/>
          </p:cNvSpPr>
          <p:nvPr>
            <p:ph type="ftr" sz="quarter" idx="11"/>
          </p:nvPr>
        </p:nvSpPr>
        <p:spPr/>
        <p:txBody>
          <a:bodyPr/>
          <a:lstStyle/>
          <a:p>
            <a:r>
              <a:rPr lang="en-US" smtClean="0"/>
              <a:t>NuComp News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
        <p:nvSpPr>
          <p:cNvPr id="6" name="Title 5"/>
          <p:cNvSpPr>
            <a:spLocks noGrp="1"/>
          </p:cNvSpPr>
          <p:nvPr>
            <p:ph type="title"/>
          </p:nvPr>
        </p:nvSpPr>
        <p:spPr/>
        <p:txBody>
          <a:bodyPr>
            <a:normAutofit/>
          </a:bodyPr>
          <a:lstStyle/>
          <a:p>
            <a:r>
              <a:rPr lang="en-US" sz="3200" dirty="0" smtClean="0"/>
              <a:t>Experiment Assignment to Disk Pools</a:t>
            </a:r>
            <a:endParaRPr lang="en-US" sz="3200" dirty="0"/>
          </a:p>
        </p:txBody>
      </p:sp>
      <p:sp>
        <p:nvSpPr>
          <p:cNvPr id="8" name="TextBox 7"/>
          <p:cNvSpPr txBox="1"/>
          <p:nvPr/>
        </p:nvSpPr>
        <p:spPr>
          <a:xfrm>
            <a:off x="3581400" y="6172200"/>
            <a:ext cx="3095719" cy="369332"/>
          </a:xfrm>
          <a:prstGeom prst="rect">
            <a:avLst/>
          </a:prstGeom>
          <a:noFill/>
        </p:spPr>
        <p:txBody>
          <a:bodyPr wrap="none" rtlCol="0">
            <a:spAutoFit/>
          </a:bodyPr>
          <a:lstStyle/>
          <a:p>
            <a:r>
              <a:rPr lang="en-US" dirty="0" smtClean="0"/>
              <a:t>Includes </a:t>
            </a:r>
            <a:r>
              <a:rPr lang="en-US" i="1" dirty="0" smtClean="0"/>
              <a:t>app</a:t>
            </a:r>
            <a:r>
              <a:rPr lang="en-US" dirty="0" smtClean="0"/>
              <a:t> + </a:t>
            </a:r>
            <a:r>
              <a:rPr lang="en-US" i="1" dirty="0" smtClean="0"/>
              <a:t>data</a:t>
            </a:r>
            <a:r>
              <a:rPr lang="en-US" dirty="0" smtClean="0"/>
              <a:t> areas</a:t>
            </a:r>
            <a:endParaRPr lang="en-US" dirty="0"/>
          </a:p>
        </p:txBody>
      </p:sp>
      <p:cxnSp>
        <p:nvCxnSpPr>
          <p:cNvPr id="10" name="Curved Connector 9"/>
          <p:cNvCxnSpPr/>
          <p:nvPr/>
        </p:nvCxnSpPr>
        <p:spPr>
          <a:xfrm>
            <a:off x="2209800" y="3505200"/>
            <a:ext cx="2209800" cy="304800"/>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ounded Rectangular Callout 10"/>
          <p:cNvSpPr/>
          <p:nvPr/>
        </p:nvSpPr>
        <p:spPr>
          <a:xfrm>
            <a:off x="1828800" y="2209800"/>
            <a:ext cx="1066800" cy="609600"/>
          </a:xfrm>
          <a:prstGeom prst="wedgeRoundRectCallout">
            <a:avLst>
              <a:gd name="adj1" fmla="val 2084"/>
              <a:gd name="adj2" fmla="val 15859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9/22 Minerva move</a:t>
            </a:r>
            <a:endParaRPr lang="en-US" sz="1200" dirty="0"/>
          </a:p>
        </p:txBody>
      </p:sp>
      <p:sp>
        <p:nvSpPr>
          <p:cNvPr id="12" name="Rounded Rectangular Callout 11"/>
          <p:cNvSpPr/>
          <p:nvPr/>
        </p:nvSpPr>
        <p:spPr>
          <a:xfrm>
            <a:off x="4091034" y="1357313"/>
            <a:ext cx="1066800" cy="609600"/>
          </a:xfrm>
          <a:prstGeom prst="wedgeRoundRectCallout">
            <a:avLst>
              <a:gd name="adj1" fmla="val 2084"/>
              <a:gd name="adj2" fmla="val 15859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FY11 purchase</a:t>
            </a:r>
          </a:p>
          <a:p>
            <a:pPr algn="ctr"/>
            <a:r>
              <a:rPr lang="en-US" sz="1200" dirty="0" smtClean="0"/>
              <a:t>(175 TB)</a:t>
            </a:r>
            <a:endParaRPr lang="en-US" sz="1200" dirty="0"/>
          </a:p>
        </p:txBody>
      </p:sp>
      <p:sp>
        <p:nvSpPr>
          <p:cNvPr id="13" name="Rounded Rectangular Callout 12"/>
          <p:cNvSpPr/>
          <p:nvPr/>
        </p:nvSpPr>
        <p:spPr>
          <a:xfrm>
            <a:off x="5257800" y="1371600"/>
            <a:ext cx="1066800" cy="609600"/>
          </a:xfrm>
          <a:prstGeom prst="wedgeRoundRectCallout">
            <a:avLst>
              <a:gd name="adj1" fmla="val -594"/>
              <a:gd name="adj2" fmla="val 13750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FY11</a:t>
            </a:r>
          </a:p>
          <a:p>
            <a:pPr algn="ctr"/>
            <a:r>
              <a:rPr lang="en-US" sz="1200" dirty="0" smtClean="0"/>
              <a:t>Purchase</a:t>
            </a:r>
          </a:p>
          <a:p>
            <a:pPr algn="ctr"/>
            <a:r>
              <a:rPr lang="en-US" sz="1200" dirty="0" smtClean="0"/>
              <a:t>(+86 TB)</a:t>
            </a:r>
            <a:endParaRPr lang="en-US" sz="1200" dirty="0"/>
          </a:p>
        </p:txBody>
      </p:sp>
    </p:spTree>
    <p:extLst>
      <p:ext uri="{BB962C8B-B14F-4D97-AF65-F5344CB8AC3E}">
        <p14:creationId xmlns:p14="http://schemas.microsoft.com/office/powerpoint/2010/main" val="171762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77328706"/>
              </p:ext>
            </p:extLst>
          </p:nvPr>
        </p:nvGraphicFramePr>
        <p:xfrm>
          <a:off x="990600" y="990600"/>
          <a:ext cx="7543801" cy="5224219"/>
        </p:xfrm>
        <a:graphic>
          <a:graphicData uri="http://schemas.openxmlformats.org/drawingml/2006/table">
            <a:tbl>
              <a:tblPr firstRow="1" bandRow="1">
                <a:tableStyleId>{5C22544A-7EE6-4342-B048-85BDC9FD1C3A}</a:tableStyleId>
              </a:tblPr>
              <a:tblGrid>
                <a:gridCol w="1553643"/>
                <a:gridCol w="2157838"/>
                <a:gridCol w="1916160"/>
                <a:gridCol w="1916160"/>
              </a:tblGrid>
              <a:tr h="348874">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smtClean="0">
                          <a:latin typeface="Calibri"/>
                          <a:ea typeface="Calibri"/>
                          <a:cs typeface="Times New Roman"/>
                        </a:rPr>
                        <a:t>Int</a:t>
                      </a:r>
                      <a:r>
                        <a:rPr lang="en-US" sz="1800" dirty="0">
                          <a:latin typeface="Calibri"/>
                          <a:ea typeface="Calibri"/>
                          <a:cs typeface="Times New Roman"/>
                        </a:rPr>
                        <a:t>. </a:t>
                      </a:r>
                      <a:r>
                        <a:rPr lang="en-US" sz="1800" dirty="0" smtClean="0">
                          <a:latin typeface="Calibri"/>
                          <a:ea typeface="Calibri"/>
                          <a:cs typeface="Times New Roman"/>
                        </a:rPr>
                        <a:t>Login status</a:t>
                      </a:r>
                      <a:endParaRPr lang="en-US" sz="18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latin typeface="Calibri"/>
                          <a:ea typeface="Calibri"/>
                          <a:cs typeface="Times New Roman"/>
                        </a:rPr>
                        <a:t>Comments</a:t>
                      </a:r>
                    </a:p>
                  </a:txBody>
                  <a:tcPr marL="68580" marR="68580" marT="0" marB="0"/>
                </a:tc>
                <a:tc>
                  <a:txBody>
                    <a:bodyPr/>
                    <a:lstStyle/>
                    <a:p>
                      <a:pPr marL="0" marR="0">
                        <a:lnSpc>
                          <a:spcPct val="115000"/>
                        </a:lnSpc>
                        <a:spcBef>
                          <a:spcPts val="0"/>
                        </a:spcBef>
                        <a:spcAft>
                          <a:spcPts val="0"/>
                        </a:spcAft>
                      </a:pPr>
                      <a:r>
                        <a:rPr lang="en-US" sz="1800" dirty="0" smtClean="0">
                          <a:latin typeface="Calibri"/>
                          <a:ea typeface="Calibri"/>
                          <a:cs typeface="Times New Roman"/>
                        </a:rPr>
                        <a:t>Local Batch</a:t>
                      </a:r>
                      <a:endParaRPr lang="en-US" sz="1800" dirty="0">
                        <a:latin typeface="Calibri"/>
                        <a:ea typeface="Calibri"/>
                        <a:cs typeface="Times New Roman"/>
                      </a:endParaRPr>
                    </a:p>
                  </a:txBody>
                  <a:tcPr marL="68580" marR="68580" marT="0" marB="0"/>
                </a:tc>
              </a:tr>
              <a:tr h="348874">
                <a:tc>
                  <a:txBody>
                    <a:bodyPr/>
                    <a:lstStyle/>
                    <a:p>
                      <a:pPr marL="0" marR="0">
                        <a:lnSpc>
                          <a:spcPct val="115000"/>
                        </a:lnSpc>
                        <a:spcBef>
                          <a:spcPts val="0"/>
                        </a:spcBef>
                        <a:spcAft>
                          <a:spcPts val="0"/>
                        </a:spcAft>
                      </a:pPr>
                      <a:r>
                        <a:rPr lang="en-US" sz="1800" dirty="0" err="1">
                          <a:latin typeface="Calibri"/>
                          <a:ea typeface="Calibri"/>
                          <a:cs typeface="Times New Roman"/>
                        </a:rPr>
                        <a:t>ArgoNeuT</a:t>
                      </a:r>
                      <a:endParaRPr lang="en-US" sz="18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latin typeface="Calibri"/>
                          <a:ea typeface="Calibri"/>
                          <a:cs typeface="Times New Roman"/>
                        </a:rPr>
                        <a:t>1 </a:t>
                      </a:r>
                      <a:r>
                        <a:rPr lang="en-US" sz="1800" dirty="0" smtClean="0">
                          <a:latin typeface="Calibri"/>
                          <a:ea typeface="Calibri"/>
                          <a:cs typeface="Times New Roman"/>
                        </a:rPr>
                        <a:t>VM</a:t>
                      </a:r>
                      <a:endParaRPr lang="en-US" sz="18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tc>
                <a:tc rowSpan="9">
                  <a:txBody>
                    <a:bodyPr/>
                    <a:lstStyle/>
                    <a:p>
                      <a:pPr marL="0" marR="0">
                        <a:lnSpc>
                          <a:spcPct val="115000"/>
                        </a:lnSpc>
                        <a:spcBef>
                          <a:spcPts val="0"/>
                        </a:spcBef>
                        <a:spcAft>
                          <a:spcPts val="0"/>
                        </a:spcAft>
                      </a:pPr>
                      <a:r>
                        <a:rPr lang="en-US" sz="1800" dirty="0" smtClean="0">
                          <a:latin typeface="Calibri"/>
                          <a:ea typeface="Calibri"/>
                          <a:cs typeface="Times New Roman"/>
                        </a:rPr>
                        <a:t>Jobs submitted through gpsn01</a:t>
                      </a:r>
                    </a:p>
                    <a:p>
                      <a:pPr marL="0" marR="0">
                        <a:lnSpc>
                          <a:spcPct val="115000"/>
                        </a:lnSpc>
                        <a:spcBef>
                          <a:spcPts val="0"/>
                        </a:spcBef>
                        <a:spcAft>
                          <a:spcPts val="0"/>
                        </a:spcAft>
                      </a:pPr>
                      <a:endParaRPr lang="en-US" sz="1800" dirty="0" smtClean="0">
                        <a:latin typeface="Calibri"/>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Calibri"/>
                          <a:ea typeface="Calibri"/>
                          <a:cs typeface="Times New Roman"/>
                        </a:rPr>
                        <a:t>Currently 7 worker nodes:</a:t>
                      </a:r>
                      <a:r>
                        <a:rPr lang="en-US" sz="1800" baseline="0" dirty="0" smtClean="0">
                          <a:latin typeface="Calibri"/>
                          <a:ea typeface="Calibri"/>
                          <a:cs typeface="Times New Roman"/>
                        </a:rPr>
                        <a:t> </a:t>
                      </a:r>
                    </a:p>
                    <a:p>
                      <a:pPr marL="0" marR="0">
                        <a:lnSpc>
                          <a:spcPct val="115000"/>
                        </a:lnSpc>
                        <a:spcBef>
                          <a:spcPts val="0"/>
                        </a:spcBef>
                        <a:spcAft>
                          <a:spcPts val="0"/>
                        </a:spcAft>
                      </a:pPr>
                      <a:r>
                        <a:rPr lang="en-US" sz="1800" baseline="0" dirty="0" smtClean="0">
                          <a:latin typeface="Calibri"/>
                          <a:ea typeface="Calibri"/>
                          <a:cs typeface="Times New Roman"/>
                        </a:rPr>
                        <a:t>48 x 2GB slots</a:t>
                      </a:r>
                    </a:p>
                    <a:p>
                      <a:pPr marL="0" marR="0">
                        <a:lnSpc>
                          <a:spcPct val="115000"/>
                        </a:lnSpc>
                        <a:spcBef>
                          <a:spcPts val="0"/>
                        </a:spcBef>
                        <a:spcAft>
                          <a:spcPts val="0"/>
                        </a:spcAft>
                      </a:pPr>
                      <a:r>
                        <a:rPr lang="en-US" sz="1800" baseline="0" dirty="0" smtClean="0">
                          <a:latin typeface="Calibri"/>
                          <a:ea typeface="Calibri"/>
                          <a:cs typeface="Times New Roman"/>
                        </a:rPr>
                        <a:t>18 x 4GB slots</a:t>
                      </a:r>
                    </a:p>
                    <a:p>
                      <a:pPr marL="0" marR="0">
                        <a:lnSpc>
                          <a:spcPct val="115000"/>
                        </a:lnSpc>
                        <a:spcBef>
                          <a:spcPts val="0"/>
                        </a:spcBef>
                        <a:spcAft>
                          <a:spcPts val="0"/>
                        </a:spcAft>
                      </a:pPr>
                      <a:endParaRPr lang="en-US" sz="1800" baseline="0" dirty="0" smtClean="0">
                        <a:latin typeface="Calibri"/>
                        <a:ea typeface="Calibri"/>
                        <a:cs typeface="Times New Roman"/>
                      </a:endParaRPr>
                    </a:p>
                    <a:p>
                      <a:pPr marL="0" marR="0">
                        <a:lnSpc>
                          <a:spcPct val="115000"/>
                        </a:lnSpc>
                        <a:spcBef>
                          <a:spcPts val="0"/>
                        </a:spcBef>
                        <a:spcAft>
                          <a:spcPts val="0"/>
                        </a:spcAft>
                      </a:pPr>
                      <a:r>
                        <a:rPr lang="en-US" sz="1800" baseline="0" dirty="0" smtClean="0">
                          <a:latin typeface="Calibri"/>
                          <a:ea typeface="Calibri"/>
                          <a:cs typeface="Times New Roman"/>
                        </a:rPr>
                        <a:t>On deck:</a:t>
                      </a:r>
                    </a:p>
                    <a:p>
                      <a:pPr marL="0" marR="0">
                        <a:lnSpc>
                          <a:spcPct val="115000"/>
                        </a:lnSpc>
                        <a:spcBef>
                          <a:spcPts val="0"/>
                        </a:spcBef>
                        <a:spcAft>
                          <a:spcPts val="0"/>
                        </a:spcAft>
                      </a:pPr>
                      <a:r>
                        <a:rPr lang="en-US" sz="1800" baseline="0" dirty="0" smtClean="0">
                          <a:latin typeface="Calibri"/>
                          <a:ea typeface="Calibri"/>
                          <a:cs typeface="Times New Roman"/>
                        </a:rPr>
                        <a:t>gpcf026,30,31,32.</a:t>
                      </a:r>
                      <a:endParaRPr lang="en-US" sz="1800" dirty="0">
                        <a:latin typeface="Calibri"/>
                        <a:ea typeface="Calibri"/>
                        <a:cs typeface="Times New Roman"/>
                      </a:endParaRPr>
                    </a:p>
                  </a:txBody>
                  <a:tcPr marL="68580" marR="68580" marT="0" marB="0"/>
                </a:tc>
              </a:tr>
              <a:tr h="348874">
                <a:tc>
                  <a:txBody>
                    <a:bodyPr/>
                    <a:lstStyle/>
                    <a:p>
                      <a:pPr marL="0" marR="0">
                        <a:lnSpc>
                          <a:spcPct val="115000"/>
                        </a:lnSpc>
                        <a:spcBef>
                          <a:spcPts val="0"/>
                        </a:spcBef>
                        <a:spcAft>
                          <a:spcPts val="0"/>
                        </a:spcAft>
                      </a:pPr>
                      <a:r>
                        <a:rPr lang="en-US" sz="1800" dirty="0" smtClean="0">
                          <a:latin typeface="Calibri"/>
                          <a:ea typeface="Calibri"/>
                          <a:cs typeface="Times New Roman"/>
                        </a:rPr>
                        <a:t>gm2</a:t>
                      </a:r>
                      <a:endParaRPr lang="en-US" sz="18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smtClean="0">
                          <a:latin typeface="Calibri"/>
                          <a:ea typeface="Calibri"/>
                          <a:cs typeface="Times New Roman"/>
                        </a:rPr>
                        <a:t>1 VM</a:t>
                      </a:r>
                      <a:endParaRPr lang="en-US" sz="18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tc>
                <a:tc vMerge="1">
                  <a:txBody>
                    <a:bodyPr/>
                    <a:lstStyle/>
                    <a:p>
                      <a:endParaRPr lang="en-US"/>
                    </a:p>
                  </a:txBody>
                  <a:tcPr/>
                </a:tc>
              </a:tr>
              <a:tr h="348874">
                <a:tc>
                  <a:txBody>
                    <a:bodyPr/>
                    <a:lstStyle/>
                    <a:p>
                      <a:pPr marL="0" marR="0">
                        <a:lnSpc>
                          <a:spcPct val="115000"/>
                        </a:lnSpc>
                        <a:spcBef>
                          <a:spcPts val="0"/>
                        </a:spcBef>
                        <a:spcAft>
                          <a:spcPts val="0"/>
                        </a:spcAft>
                      </a:pPr>
                      <a:r>
                        <a:rPr lang="en-US" sz="1800" dirty="0">
                          <a:latin typeface="Calibri"/>
                          <a:ea typeface="Calibri"/>
                          <a:cs typeface="Times New Roman"/>
                        </a:rPr>
                        <a:t>LBNE</a:t>
                      </a:r>
                    </a:p>
                  </a:txBody>
                  <a:tcPr marL="68580" marR="68580" marT="0" marB="0"/>
                </a:tc>
                <a:tc>
                  <a:txBody>
                    <a:bodyPr/>
                    <a:lstStyle/>
                    <a:p>
                      <a:pPr marL="0" marR="0">
                        <a:lnSpc>
                          <a:spcPct val="115000"/>
                        </a:lnSpc>
                        <a:spcBef>
                          <a:spcPts val="0"/>
                        </a:spcBef>
                        <a:spcAft>
                          <a:spcPts val="0"/>
                        </a:spcAft>
                      </a:pPr>
                      <a:r>
                        <a:rPr lang="en-US" sz="1800" dirty="0" smtClean="0">
                          <a:latin typeface="Calibri"/>
                          <a:ea typeface="Calibri"/>
                          <a:cs typeface="Times New Roman"/>
                        </a:rPr>
                        <a:t>1</a:t>
                      </a:r>
                      <a:r>
                        <a:rPr lang="en-US" sz="1800" baseline="0" dirty="0" smtClean="0">
                          <a:latin typeface="Calibri"/>
                          <a:ea typeface="Calibri"/>
                          <a:cs typeface="Times New Roman"/>
                        </a:rPr>
                        <a:t> </a:t>
                      </a:r>
                      <a:r>
                        <a:rPr lang="en-US" sz="1800" dirty="0" smtClean="0">
                          <a:latin typeface="Calibri"/>
                          <a:ea typeface="Calibri"/>
                          <a:cs typeface="Times New Roman"/>
                        </a:rPr>
                        <a:t>VMs</a:t>
                      </a:r>
                      <a:endParaRPr lang="en-US" sz="18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tc>
                <a:tc vMerge="1">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tc>
              </a:tr>
              <a:tr h="348874">
                <a:tc>
                  <a:txBody>
                    <a:bodyPr/>
                    <a:lstStyle/>
                    <a:p>
                      <a:pPr marL="0" marR="0">
                        <a:lnSpc>
                          <a:spcPct val="115000"/>
                        </a:lnSpc>
                        <a:spcBef>
                          <a:spcPts val="0"/>
                        </a:spcBef>
                        <a:spcAft>
                          <a:spcPts val="0"/>
                        </a:spcAft>
                      </a:pPr>
                      <a:r>
                        <a:rPr lang="en-US" sz="1800" dirty="0" err="1">
                          <a:latin typeface="Calibri"/>
                          <a:ea typeface="Calibri"/>
                          <a:cs typeface="Times New Roman"/>
                        </a:rPr>
                        <a:t>MicroBooNE</a:t>
                      </a:r>
                      <a:endParaRPr lang="en-US" sz="18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latin typeface="Calibri"/>
                          <a:ea typeface="Calibri"/>
                          <a:cs typeface="Times New Roman"/>
                        </a:rPr>
                        <a:t>2</a:t>
                      </a:r>
                      <a:r>
                        <a:rPr lang="en-US" sz="1800" dirty="0" smtClean="0">
                          <a:latin typeface="Calibri"/>
                          <a:ea typeface="Calibri"/>
                          <a:cs typeface="Times New Roman"/>
                        </a:rPr>
                        <a:t> VM</a:t>
                      </a:r>
                      <a:endParaRPr lang="en-US" sz="18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tc>
                <a:tc vMerge="1">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tc>
              </a:tr>
              <a:tr h="593563">
                <a:tc>
                  <a:txBody>
                    <a:bodyPr/>
                    <a:lstStyle/>
                    <a:p>
                      <a:pPr marL="0" marR="0">
                        <a:lnSpc>
                          <a:spcPct val="115000"/>
                        </a:lnSpc>
                        <a:spcBef>
                          <a:spcPts val="0"/>
                        </a:spcBef>
                        <a:spcAft>
                          <a:spcPts val="0"/>
                        </a:spcAft>
                      </a:pPr>
                      <a:r>
                        <a:rPr lang="en-US" sz="1800" dirty="0" err="1">
                          <a:latin typeface="Calibri"/>
                          <a:ea typeface="Calibri"/>
                          <a:cs typeface="Times New Roman"/>
                        </a:rPr>
                        <a:t>MINERvA</a:t>
                      </a:r>
                      <a:endParaRPr lang="en-US" sz="18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smtClean="0">
                          <a:latin typeface="Calibri"/>
                          <a:ea typeface="Calibri"/>
                          <a:cs typeface="Times New Roman"/>
                        </a:rPr>
                        <a:t>If01-if05</a:t>
                      </a:r>
                      <a:endParaRPr lang="en-US" sz="1800" dirty="0">
                        <a:latin typeface="Calibri"/>
                        <a:ea typeface="Calibri"/>
                        <a:cs typeface="Times New Roman"/>
                      </a:endParaRPr>
                    </a:p>
                    <a:p>
                      <a:pPr marL="0" marR="0">
                        <a:lnSpc>
                          <a:spcPct val="115000"/>
                        </a:lnSpc>
                        <a:spcBef>
                          <a:spcPts val="0"/>
                        </a:spcBef>
                        <a:spcAft>
                          <a:spcPts val="0"/>
                        </a:spcAft>
                      </a:pPr>
                      <a:r>
                        <a:rPr lang="en-US" sz="1800" dirty="0">
                          <a:latin typeface="Calibri"/>
                          <a:ea typeface="Calibri"/>
                          <a:cs typeface="Times New Roman"/>
                        </a:rPr>
                        <a:t>3</a:t>
                      </a:r>
                      <a:r>
                        <a:rPr lang="en-US" sz="1800" dirty="0" smtClean="0">
                          <a:latin typeface="Calibri"/>
                          <a:ea typeface="Calibri"/>
                          <a:cs typeface="Times New Roman"/>
                        </a:rPr>
                        <a:t> VM</a:t>
                      </a:r>
                      <a:endParaRPr lang="en-US" sz="18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tc>
                <a:tc vMerge="1">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tc>
              </a:tr>
              <a:tr h="348874">
                <a:tc>
                  <a:txBody>
                    <a:bodyPr/>
                    <a:lstStyle/>
                    <a:p>
                      <a:pPr marL="0" marR="0">
                        <a:lnSpc>
                          <a:spcPct val="115000"/>
                        </a:lnSpc>
                        <a:spcBef>
                          <a:spcPts val="0"/>
                        </a:spcBef>
                        <a:spcAft>
                          <a:spcPts val="0"/>
                        </a:spcAft>
                      </a:pPr>
                      <a:r>
                        <a:rPr lang="en-US" sz="1800" dirty="0" err="1">
                          <a:latin typeface="Calibri"/>
                          <a:ea typeface="Calibri"/>
                          <a:cs typeface="Times New Roman"/>
                        </a:rPr>
                        <a:t>MiniBooNE</a:t>
                      </a:r>
                      <a:endParaRPr lang="en-US" sz="18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latin typeface="Calibri"/>
                          <a:ea typeface="Calibri"/>
                          <a:cs typeface="Times New Roman"/>
                        </a:rPr>
                        <a:t>(not assigned)</a:t>
                      </a:r>
                    </a:p>
                  </a:txBody>
                  <a:tcPr marL="68580" marR="68580" marT="0" marB="0"/>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tc>
                <a:tc vMerge="1">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tc>
              </a:tr>
              <a:tr h="593563">
                <a:tc>
                  <a:txBody>
                    <a:bodyPr/>
                    <a:lstStyle/>
                    <a:p>
                      <a:pPr marL="0" marR="0">
                        <a:lnSpc>
                          <a:spcPct val="115000"/>
                        </a:lnSpc>
                        <a:spcBef>
                          <a:spcPts val="0"/>
                        </a:spcBef>
                        <a:spcAft>
                          <a:spcPts val="0"/>
                        </a:spcAft>
                      </a:pPr>
                      <a:r>
                        <a:rPr lang="en-US" sz="1800" dirty="0">
                          <a:latin typeface="Calibri"/>
                          <a:ea typeface="Calibri"/>
                          <a:cs typeface="Times New Roman"/>
                        </a:rPr>
                        <a:t>MINOS</a:t>
                      </a:r>
                    </a:p>
                  </a:txBody>
                  <a:tcPr marL="68580" marR="68580" marT="0" marB="0"/>
                </a:tc>
                <a:tc>
                  <a:txBody>
                    <a:bodyPr/>
                    <a:lstStyle/>
                    <a:p>
                      <a:pPr marL="0" marR="0">
                        <a:lnSpc>
                          <a:spcPct val="115000"/>
                        </a:lnSpc>
                        <a:spcBef>
                          <a:spcPts val="0"/>
                        </a:spcBef>
                        <a:spcAft>
                          <a:spcPts val="0"/>
                        </a:spcAft>
                      </a:pPr>
                      <a:r>
                        <a:rPr lang="en-US" sz="1800" dirty="0" smtClean="0">
                          <a:latin typeface="Calibri"/>
                          <a:ea typeface="Calibri"/>
                          <a:cs typeface="Times New Roman"/>
                        </a:rPr>
                        <a:t>Minos50-54</a:t>
                      </a:r>
                      <a:endParaRPr lang="en-US" sz="1800" dirty="0">
                        <a:latin typeface="Calibri"/>
                        <a:ea typeface="Calibri"/>
                        <a:cs typeface="Times New Roman"/>
                      </a:endParaRPr>
                    </a:p>
                    <a:p>
                      <a:pPr marL="0" marR="0">
                        <a:lnSpc>
                          <a:spcPct val="115000"/>
                        </a:lnSpc>
                        <a:spcBef>
                          <a:spcPts val="0"/>
                        </a:spcBef>
                        <a:spcAft>
                          <a:spcPts val="0"/>
                        </a:spcAft>
                      </a:pPr>
                      <a:r>
                        <a:rPr lang="en-US" sz="1800" dirty="0">
                          <a:latin typeface="Calibri"/>
                          <a:ea typeface="Calibri"/>
                          <a:cs typeface="Times New Roman"/>
                        </a:rPr>
                        <a:t>1VM (for testing)</a:t>
                      </a:r>
                    </a:p>
                  </a:txBody>
                  <a:tcPr marL="68580" marR="68580" marT="0" marB="0"/>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tc>
                <a:tc vMerge="1">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tc>
              </a:tr>
              <a:tr h="593563">
                <a:tc>
                  <a:txBody>
                    <a:bodyPr/>
                    <a:lstStyle/>
                    <a:p>
                      <a:pPr marL="0" marR="0">
                        <a:lnSpc>
                          <a:spcPct val="115000"/>
                        </a:lnSpc>
                        <a:spcBef>
                          <a:spcPts val="0"/>
                        </a:spcBef>
                        <a:spcAft>
                          <a:spcPts val="0"/>
                        </a:spcAft>
                      </a:pPr>
                      <a:r>
                        <a:rPr lang="en-US" sz="1800" dirty="0">
                          <a:latin typeface="Calibri"/>
                          <a:ea typeface="Calibri"/>
                          <a:cs typeface="Times New Roman"/>
                        </a:rPr>
                        <a:t>Mu2e</a:t>
                      </a:r>
                    </a:p>
                  </a:txBody>
                  <a:tcPr marL="68580" marR="68580" marT="0" marB="0"/>
                </a:tc>
                <a:tc>
                  <a:txBody>
                    <a:bodyPr/>
                    <a:lstStyle/>
                    <a:p>
                      <a:pPr marL="0" marR="0">
                        <a:lnSpc>
                          <a:spcPct val="115000"/>
                        </a:lnSpc>
                        <a:spcBef>
                          <a:spcPts val="0"/>
                        </a:spcBef>
                        <a:spcAft>
                          <a:spcPts val="0"/>
                        </a:spcAft>
                      </a:pPr>
                      <a:r>
                        <a:rPr lang="en-US" sz="1800" dirty="0">
                          <a:latin typeface="Calibri"/>
                          <a:ea typeface="Calibri"/>
                          <a:cs typeface="Times New Roman"/>
                        </a:rPr>
                        <a:t>2</a:t>
                      </a:r>
                      <a:r>
                        <a:rPr lang="en-US" sz="1800" dirty="0" smtClean="0">
                          <a:latin typeface="Calibri"/>
                          <a:ea typeface="Calibri"/>
                          <a:cs typeface="Times New Roman"/>
                        </a:rPr>
                        <a:t> VM</a:t>
                      </a:r>
                      <a:endParaRPr lang="en-US" sz="1800" b="1" i="0" u="none" strike="noStrike" dirty="0" smtClean="0">
                        <a:solidFill>
                          <a:srgbClr val="FF0000"/>
                        </a:solidFill>
                        <a:latin typeface="Wingdings 2" pitchFamily="18" charset="2"/>
                      </a:endParaRPr>
                    </a:p>
                  </a:txBody>
                  <a:tcPr marL="68580" marR="68580" marT="0" marB="0"/>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tc>
                <a:tc vMerge="1">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tc>
              </a:tr>
              <a:tr h="1275540">
                <a:tc>
                  <a:txBody>
                    <a:bodyPr/>
                    <a:lstStyle/>
                    <a:p>
                      <a:pPr marL="0" marR="0">
                        <a:lnSpc>
                          <a:spcPct val="115000"/>
                        </a:lnSpc>
                        <a:spcBef>
                          <a:spcPts val="0"/>
                        </a:spcBef>
                        <a:spcAft>
                          <a:spcPts val="0"/>
                        </a:spcAft>
                      </a:pPr>
                      <a:r>
                        <a:rPr lang="en-US" sz="1800" dirty="0" err="1">
                          <a:latin typeface="Calibri"/>
                          <a:ea typeface="Calibri"/>
                          <a:cs typeface="Times New Roman"/>
                        </a:rPr>
                        <a:t>NOvA</a:t>
                      </a:r>
                      <a:endParaRPr lang="en-US" sz="18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smtClean="0">
                          <a:latin typeface="Calibri"/>
                          <a:ea typeface="Calibri"/>
                          <a:cs typeface="Times New Roman"/>
                        </a:rPr>
                        <a:t>5 VM</a:t>
                      </a:r>
                    </a:p>
                    <a:p>
                      <a:pPr marL="0" marR="0">
                        <a:lnSpc>
                          <a:spcPct val="115000"/>
                        </a:lnSpc>
                        <a:spcBef>
                          <a:spcPts val="0"/>
                        </a:spcBef>
                        <a:spcAft>
                          <a:spcPts val="0"/>
                        </a:spcAft>
                      </a:pPr>
                      <a:r>
                        <a:rPr lang="en-US" sz="1800" b="0" i="0" u="none" strike="noStrike" dirty="0" smtClean="0">
                          <a:solidFill>
                            <a:schemeClr val="tx1"/>
                          </a:solidFill>
                          <a:latin typeface="Calibri"/>
                          <a:cs typeface="Times New Roman"/>
                        </a:rPr>
                        <a:t>2</a:t>
                      </a:r>
                      <a:r>
                        <a:rPr lang="en-US" sz="1800" b="0" i="0" u="none" strike="noStrike" baseline="0" dirty="0" smtClean="0">
                          <a:solidFill>
                            <a:schemeClr val="tx1"/>
                          </a:solidFill>
                          <a:latin typeface="Calibri"/>
                          <a:cs typeface="Times New Roman"/>
                        </a:rPr>
                        <a:t> x </a:t>
                      </a:r>
                      <a:r>
                        <a:rPr lang="en-US" sz="1800" b="0" i="0" u="none" strike="noStrike" baseline="0" dirty="0" err="1" smtClean="0">
                          <a:solidFill>
                            <a:schemeClr val="tx1"/>
                          </a:solidFill>
                          <a:latin typeface="Calibri"/>
                          <a:cs typeface="Times New Roman"/>
                        </a:rPr>
                        <a:t>gpcf</a:t>
                      </a:r>
                      <a:r>
                        <a:rPr lang="en-US" sz="1800" b="0" i="0" u="none" strike="noStrike" baseline="0" dirty="0" smtClean="0">
                          <a:solidFill>
                            <a:schemeClr val="tx1"/>
                          </a:solidFill>
                          <a:latin typeface="Calibri"/>
                          <a:cs typeface="Times New Roman"/>
                        </a:rPr>
                        <a:t>  nodes</a:t>
                      </a:r>
                      <a:endParaRPr lang="en-US" sz="1800" b="0" i="0" u="none" strike="noStrike" dirty="0" smtClean="0">
                        <a:solidFill>
                          <a:schemeClr val="tx1"/>
                        </a:solidFill>
                        <a:latin typeface="Wingdings 2" pitchFamily="18" charset="2"/>
                      </a:endParaRPr>
                    </a:p>
                  </a:txBody>
                  <a:tcPr marL="68580" marR="68580" marT="0" marB="0"/>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tc>
                <a:tc vMerge="1">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tc>
              </a:tr>
            </a:tbl>
          </a:graphicData>
        </a:graphic>
      </p:graphicFrame>
      <p:sp>
        <p:nvSpPr>
          <p:cNvPr id="5" name="Date Placeholder 4"/>
          <p:cNvSpPr>
            <a:spLocks noGrp="1"/>
          </p:cNvSpPr>
          <p:nvPr>
            <p:ph type="dt" sz="half" idx="10"/>
          </p:nvPr>
        </p:nvSpPr>
        <p:spPr/>
        <p:txBody>
          <a:bodyPr/>
          <a:lstStyle/>
          <a:p>
            <a:r>
              <a:rPr lang="en-US" smtClean="0"/>
              <a:t>9/14/2011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sp>
        <p:nvSpPr>
          <p:cNvPr id="2" name="Title 1"/>
          <p:cNvSpPr>
            <a:spLocks noGrp="1"/>
          </p:cNvSpPr>
          <p:nvPr>
            <p:ph type="title"/>
          </p:nvPr>
        </p:nvSpPr>
        <p:spPr>
          <a:xfrm>
            <a:off x="914400" y="274638"/>
            <a:ext cx="7772400" cy="792162"/>
          </a:xfrm>
        </p:spPr>
        <p:txBody>
          <a:bodyPr/>
          <a:lstStyle/>
          <a:p>
            <a:r>
              <a:rPr lang="en-US" dirty="0" smtClean="0"/>
              <a:t>GPCF Status</a:t>
            </a:r>
            <a:endParaRPr lang="en-US" dirty="0"/>
          </a:p>
        </p:txBody>
      </p:sp>
      <p:sp>
        <p:nvSpPr>
          <p:cNvPr id="7" name="Footer Placeholder 6"/>
          <p:cNvSpPr>
            <a:spLocks noGrp="1"/>
          </p:cNvSpPr>
          <p:nvPr>
            <p:ph type="ftr" sz="quarter" idx="11"/>
          </p:nvPr>
        </p:nvSpPr>
        <p:spPr/>
        <p:txBody>
          <a:bodyPr/>
          <a:lstStyle/>
          <a:p>
            <a:r>
              <a:rPr lang="en-US" smtClean="0"/>
              <a:t>NuComp News</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525963"/>
          </a:xfrm>
        </p:spPr>
        <p:txBody>
          <a:bodyPr>
            <a:normAutofit/>
          </a:bodyPr>
          <a:lstStyle/>
          <a:p>
            <a:r>
              <a:rPr lang="en-US" sz="2000" dirty="0" smtClean="0"/>
              <a:t>Linked from </a:t>
            </a:r>
            <a:r>
              <a:rPr lang="en-US" sz="1600" dirty="0" smtClean="0">
                <a:hlinkClick r:id="rId2"/>
              </a:rPr>
              <a:t>https://cdcvs.fnal.gov/redmine/projects/ifront/wiki/Monitoring_Stats</a:t>
            </a:r>
            <a:endParaRPr lang="en-US" sz="1600" dirty="0" smtClean="0"/>
          </a:p>
          <a:p>
            <a:r>
              <a:rPr lang="en-US" sz="1600" dirty="0"/>
              <a:t>Under https://fefganglia.fnal.gov/</a:t>
            </a:r>
          </a:p>
        </p:txBody>
      </p:sp>
      <p:sp>
        <p:nvSpPr>
          <p:cNvPr id="3" name="Date Placeholder 2"/>
          <p:cNvSpPr>
            <a:spLocks noGrp="1"/>
          </p:cNvSpPr>
          <p:nvPr>
            <p:ph type="dt" sz="half" idx="10"/>
          </p:nvPr>
        </p:nvSpPr>
        <p:spPr/>
        <p:txBody>
          <a:bodyPr/>
          <a:lstStyle/>
          <a:p>
            <a:r>
              <a:rPr lang="en-US" smtClean="0"/>
              <a:t>9/14/2011</a:t>
            </a:r>
            <a:endParaRPr lang="en-US"/>
          </a:p>
        </p:txBody>
      </p:sp>
      <p:sp>
        <p:nvSpPr>
          <p:cNvPr id="4" name="Footer Placeholder 3"/>
          <p:cNvSpPr>
            <a:spLocks noGrp="1"/>
          </p:cNvSpPr>
          <p:nvPr>
            <p:ph type="ftr" sz="quarter" idx="11"/>
          </p:nvPr>
        </p:nvSpPr>
        <p:spPr/>
        <p:txBody>
          <a:bodyPr/>
          <a:lstStyle/>
          <a:p>
            <a:r>
              <a:rPr lang="en-US" smtClean="0"/>
              <a:t>NuComp News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
        <p:nvSpPr>
          <p:cNvPr id="6" name="Title 5"/>
          <p:cNvSpPr>
            <a:spLocks noGrp="1"/>
          </p:cNvSpPr>
          <p:nvPr>
            <p:ph type="title"/>
          </p:nvPr>
        </p:nvSpPr>
        <p:spPr/>
        <p:txBody>
          <a:bodyPr/>
          <a:lstStyle/>
          <a:p>
            <a:r>
              <a:rPr lang="en-US" dirty="0" smtClean="0"/>
              <a:t>Ganglia Stats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481329"/>
            <a:ext cx="8534400" cy="499872"/>
          </a:xfrm>
        </p:spPr>
        <p:txBody>
          <a:bodyPr>
            <a:normAutofit/>
          </a:bodyPr>
          <a:lstStyle/>
          <a:p>
            <a:r>
              <a:rPr lang="en-US" sz="2000" dirty="0" smtClean="0"/>
              <a:t>http://gpsn01.fnal.gov/condor_monitor/index_month_grid.html</a:t>
            </a:r>
            <a:endParaRPr lang="en-US" sz="2000" dirty="0"/>
          </a:p>
        </p:txBody>
      </p:sp>
      <p:sp>
        <p:nvSpPr>
          <p:cNvPr id="3" name="Date Placeholder 2"/>
          <p:cNvSpPr>
            <a:spLocks noGrp="1"/>
          </p:cNvSpPr>
          <p:nvPr>
            <p:ph type="dt" sz="half" idx="10"/>
          </p:nvPr>
        </p:nvSpPr>
        <p:spPr/>
        <p:txBody>
          <a:bodyPr/>
          <a:lstStyle/>
          <a:p>
            <a:r>
              <a:rPr lang="en-US" smtClean="0"/>
              <a:t>9/14/2011</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2" name="Title 1"/>
          <p:cNvSpPr>
            <a:spLocks noGrp="1"/>
          </p:cNvSpPr>
          <p:nvPr>
            <p:ph type="title"/>
          </p:nvPr>
        </p:nvSpPr>
        <p:spPr/>
        <p:txBody>
          <a:bodyPr>
            <a:normAutofit/>
          </a:bodyPr>
          <a:lstStyle/>
          <a:p>
            <a:r>
              <a:rPr lang="en-US" dirty="0" smtClean="0"/>
              <a:t>Batch Jobs gpsn01 Cluster</a:t>
            </a:r>
            <a:endParaRPr lang="en-US" dirty="0"/>
          </a:p>
        </p:txBody>
      </p:sp>
      <p:sp>
        <p:nvSpPr>
          <p:cNvPr id="7" name="Footer Placeholder 6"/>
          <p:cNvSpPr>
            <a:spLocks noGrp="1"/>
          </p:cNvSpPr>
          <p:nvPr>
            <p:ph type="ftr" sz="quarter" idx="11"/>
          </p:nvPr>
        </p:nvSpPr>
        <p:spPr/>
        <p:txBody>
          <a:bodyPr/>
          <a:lstStyle/>
          <a:p>
            <a:r>
              <a:rPr lang="en-US" smtClean="0"/>
              <a:t>NuComp News</a:t>
            </a: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630" y="1752600"/>
            <a:ext cx="7614367" cy="4384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3661742" y="6151541"/>
            <a:ext cx="1826141" cy="400110"/>
          </a:xfrm>
          <a:prstGeom prst="rect">
            <a:avLst/>
          </a:prstGeom>
          <a:noFill/>
        </p:spPr>
        <p:txBody>
          <a:bodyPr wrap="none" rtlCol="0">
            <a:spAutoFit/>
          </a:bodyPr>
          <a:lstStyle/>
          <a:p>
            <a:r>
              <a:rPr lang="en-US" sz="2000" b="1" dirty="0"/>
              <a:t>7</a:t>
            </a:r>
            <a:r>
              <a:rPr lang="en-US" sz="2000" b="1" dirty="0" smtClean="0"/>
              <a:t>0 total slots</a:t>
            </a:r>
            <a:endParaRPr lang="en-US" sz="20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9/14/2011</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2" name="Title 1"/>
          <p:cNvSpPr>
            <a:spLocks noGrp="1"/>
          </p:cNvSpPr>
          <p:nvPr>
            <p:ph type="title"/>
          </p:nvPr>
        </p:nvSpPr>
        <p:spPr/>
        <p:txBody>
          <a:bodyPr>
            <a:normAutofit/>
          </a:bodyPr>
          <a:lstStyle/>
          <a:p>
            <a:r>
              <a:rPr lang="en-US" dirty="0" smtClean="0"/>
              <a:t>Batch Jobs on if01 Cluster</a:t>
            </a:r>
            <a:endParaRPr lang="en-US" dirty="0"/>
          </a:p>
        </p:txBody>
      </p:sp>
      <p:sp>
        <p:nvSpPr>
          <p:cNvPr id="7" name="TextBox 6"/>
          <p:cNvSpPr txBox="1"/>
          <p:nvPr/>
        </p:nvSpPr>
        <p:spPr>
          <a:xfrm>
            <a:off x="533400" y="1371600"/>
            <a:ext cx="6342762" cy="369332"/>
          </a:xfrm>
          <a:prstGeom prst="rect">
            <a:avLst/>
          </a:prstGeom>
          <a:noFill/>
        </p:spPr>
        <p:txBody>
          <a:bodyPr wrap="none" rtlCol="0">
            <a:spAutoFit/>
          </a:bodyPr>
          <a:lstStyle/>
          <a:p>
            <a:r>
              <a:rPr lang="en-US" dirty="0" smtClean="0"/>
              <a:t>http://if01.fnal.gov:8080/condor_monitoring/index_month_local.html</a:t>
            </a:r>
            <a:endParaRPr lang="en-US" dirty="0"/>
          </a:p>
        </p:txBody>
      </p:sp>
      <p:sp>
        <p:nvSpPr>
          <p:cNvPr id="8" name="TextBox 7"/>
          <p:cNvSpPr txBox="1"/>
          <p:nvPr/>
        </p:nvSpPr>
        <p:spPr>
          <a:xfrm>
            <a:off x="3800867" y="6257835"/>
            <a:ext cx="1826141" cy="400110"/>
          </a:xfrm>
          <a:prstGeom prst="rect">
            <a:avLst/>
          </a:prstGeom>
          <a:noFill/>
        </p:spPr>
        <p:txBody>
          <a:bodyPr wrap="none" rtlCol="0">
            <a:spAutoFit/>
          </a:bodyPr>
          <a:lstStyle/>
          <a:p>
            <a:r>
              <a:rPr lang="en-US" sz="2000" b="1" dirty="0" smtClean="0"/>
              <a:t>30 total slots</a:t>
            </a:r>
            <a:endParaRPr lang="en-US" sz="2000" b="1" dirty="0"/>
          </a:p>
        </p:txBody>
      </p:sp>
      <p:sp>
        <p:nvSpPr>
          <p:cNvPr id="9" name="Footer Placeholder 8"/>
          <p:cNvSpPr>
            <a:spLocks noGrp="1"/>
          </p:cNvSpPr>
          <p:nvPr>
            <p:ph type="ftr" sz="quarter" idx="11"/>
          </p:nvPr>
        </p:nvSpPr>
        <p:spPr/>
        <p:txBody>
          <a:bodyPr/>
          <a:lstStyle/>
          <a:p>
            <a:r>
              <a:rPr lang="en-US" smtClean="0"/>
              <a:t>NuComp News</a:t>
            </a:r>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740932"/>
            <a:ext cx="7761322" cy="4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9/14/2011</a:t>
            </a:r>
            <a:endParaRPr lang="en-US"/>
          </a:p>
        </p:txBody>
      </p:sp>
      <p:sp>
        <p:nvSpPr>
          <p:cNvPr id="4" name="Footer Placeholder 3"/>
          <p:cNvSpPr>
            <a:spLocks noGrp="1"/>
          </p:cNvSpPr>
          <p:nvPr>
            <p:ph type="ftr" sz="quarter" idx="11"/>
          </p:nvPr>
        </p:nvSpPr>
        <p:spPr/>
        <p:txBody>
          <a:bodyPr/>
          <a:lstStyle/>
          <a:p>
            <a:r>
              <a:rPr lang="en-US" smtClean="0"/>
              <a:t>NuComp News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
        <p:nvSpPr>
          <p:cNvPr id="6" name="Title 5"/>
          <p:cNvSpPr>
            <a:spLocks noGrp="1"/>
          </p:cNvSpPr>
          <p:nvPr>
            <p:ph type="title"/>
          </p:nvPr>
        </p:nvSpPr>
        <p:spPr/>
        <p:txBody>
          <a:bodyPr>
            <a:normAutofit fontScale="90000"/>
          </a:bodyPr>
          <a:lstStyle/>
          <a:p>
            <a:r>
              <a:rPr lang="en-US" dirty="0" smtClean="0"/>
              <a:t>GP Grid Cluster Use; Last Month</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56" y="996115"/>
            <a:ext cx="9158056" cy="5910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5271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FY12 Needs</a:t>
            </a:r>
            <a:endParaRPr lang="en-US" dirty="0"/>
          </a:p>
        </p:txBody>
      </p:sp>
      <p:sp>
        <p:nvSpPr>
          <p:cNvPr id="3" name="Text Placeholder 2"/>
          <p:cNvSpPr>
            <a:spLocks noGrp="1"/>
          </p:cNvSpPr>
          <p:nvPr>
            <p:ph type="body" idx="1"/>
          </p:nvPr>
        </p:nvSpPr>
        <p:spPr/>
        <p:txBody>
          <a:bodyPr/>
          <a:lstStyle/>
          <a:p>
            <a:r>
              <a:rPr lang="en-US" dirty="0" smtClean="0"/>
              <a:t>The numbers</a:t>
            </a:r>
          </a:p>
          <a:p>
            <a:r>
              <a:rPr lang="en-US" dirty="0" smtClean="0"/>
              <a:t>Notes and thoughts</a:t>
            </a:r>
            <a:endParaRPr lang="en-US" dirty="0"/>
          </a:p>
        </p:txBody>
      </p:sp>
      <p:sp>
        <p:nvSpPr>
          <p:cNvPr id="4" name="Date Placeholder 3"/>
          <p:cNvSpPr>
            <a:spLocks noGrp="1"/>
          </p:cNvSpPr>
          <p:nvPr>
            <p:ph type="dt" sz="half" idx="10"/>
          </p:nvPr>
        </p:nvSpPr>
        <p:spPr/>
        <p:txBody>
          <a:bodyPr/>
          <a:lstStyle/>
          <a:p>
            <a:r>
              <a:rPr lang="en-US" smtClean="0"/>
              <a:t>9/14/2011</a:t>
            </a:r>
            <a:endParaRPr lang="en-US"/>
          </a:p>
        </p:txBody>
      </p:sp>
      <p:sp>
        <p:nvSpPr>
          <p:cNvPr id="5" name="Footer Placeholder 4"/>
          <p:cNvSpPr>
            <a:spLocks noGrp="1"/>
          </p:cNvSpPr>
          <p:nvPr>
            <p:ph type="ftr" sz="quarter" idx="11"/>
          </p:nvPr>
        </p:nvSpPr>
        <p:spPr/>
        <p:txBody>
          <a:bodyPr/>
          <a:lstStyle/>
          <a:p>
            <a:r>
              <a:rPr lang="en-US" smtClean="0"/>
              <a:t>NuComp News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1793480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512724454"/>
              </p:ext>
            </p:extLst>
          </p:nvPr>
        </p:nvGraphicFramePr>
        <p:xfrm>
          <a:off x="533400" y="1347764"/>
          <a:ext cx="7772399" cy="4303448"/>
        </p:xfrm>
        <a:graphic>
          <a:graphicData uri="http://schemas.openxmlformats.org/drawingml/2006/table">
            <a:tbl>
              <a:tblPr firstRow="1" firstCol="1" bandRow="1">
                <a:tableStyleId>{5C22544A-7EE6-4342-B048-85BDC9FD1C3A}</a:tableStyleId>
              </a:tblPr>
              <a:tblGrid>
                <a:gridCol w="1441089"/>
                <a:gridCol w="1075990"/>
                <a:gridCol w="1037373"/>
                <a:gridCol w="1099684"/>
                <a:gridCol w="901340"/>
                <a:gridCol w="1099684"/>
                <a:gridCol w="1117239"/>
              </a:tblGrid>
              <a:tr h="854475">
                <a:tc>
                  <a:txBody>
                    <a:bodyPr/>
                    <a:lstStyle/>
                    <a:p>
                      <a:pPr marL="0" marR="0" algn="just">
                        <a:spcBef>
                          <a:spcPts val="0"/>
                        </a:spcBef>
                        <a:spcAft>
                          <a:spcPts val="0"/>
                        </a:spcAft>
                      </a:pPr>
                      <a:r>
                        <a:rPr lang="en-US" sz="1800" dirty="0">
                          <a:effectLst/>
                        </a:rPr>
                        <a:t>Experiment</a:t>
                      </a:r>
                      <a:endParaRPr lang="en-US" sz="1800" dirty="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Disk (TB)</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Tape (TB)</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dirty="0">
                          <a:effectLst/>
                        </a:rPr>
                        <a:t>Int. Login </a:t>
                      </a:r>
                      <a:endParaRPr lang="en-US" sz="1800" dirty="0" smtClean="0">
                        <a:effectLst/>
                      </a:endParaRPr>
                    </a:p>
                    <a:p>
                      <a:pPr marL="0" marR="0" algn="just">
                        <a:spcBef>
                          <a:spcPts val="0"/>
                        </a:spcBef>
                        <a:spcAft>
                          <a:spcPts val="0"/>
                        </a:spcAft>
                      </a:pPr>
                      <a:r>
                        <a:rPr lang="en-US" sz="1400" dirty="0" smtClean="0">
                          <a:effectLst/>
                        </a:rPr>
                        <a:t>(</a:t>
                      </a:r>
                      <a:r>
                        <a:rPr lang="en-US" sz="1400" dirty="0">
                          <a:effectLst/>
                        </a:rPr>
                        <a:t>4 </a:t>
                      </a:r>
                      <a:r>
                        <a:rPr lang="en-US" sz="1400" dirty="0" smtClean="0">
                          <a:effectLst/>
                        </a:rPr>
                        <a:t>core/VM)</a:t>
                      </a:r>
                      <a:endParaRPr lang="en-US" sz="1400" dirty="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Local Batch (cores)</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GRID (cores)</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Servers</a:t>
                      </a:r>
                      <a:endParaRPr lang="en-US" sz="1800">
                        <a:effectLst/>
                        <a:latin typeface="Times New Roman"/>
                        <a:ea typeface="Times New Roman"/>
                      </a:endParaRPr>
                    </a:p>
                  </a:txBody>
                  <a:tcPr marL="25090" marR="25090" marT="0" marB="0"/>
                </a:tc>
              </a:tr>
              <a:tr h="284824">
                <a:tc>
                  <a:txBody>
                    <a:bodyPr/>
                    <a:lstStyle/>
                    <a:p>
                      <a:pPr marL="0" marR="0" algn="just">
                        <a:spcBef>
                          <a:spcPts val="0"/>
                        </a:spcBef>
                        <a:spcAft>
                          <a:spcPts val="0"/>
                        </a:spcAft>
                      </a:pPr>
                      <a:r>
                        <a:rPr lang="en-US" sz="1800">
                          <a:effectLst/>
                        </a:rPr>
                        <a:t>MINOS</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0* (30)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100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0* (3)</a:t>
                      </a:r>
                      <a:endParaRPr lang="en-US" sz="1800">
                        <a:effectLst/>
                        <a:latin typeface="Times New Roman"/>
                        <a:ea typeface="Times New Roman"/>
                      </a:endParaRPr>
                    </a:p>
                  </a:txBody>
                  <a:tcPr marL="25090" marR="25090" marT="0" marB="0"/>
                </a:tc>
              </a:tr>
              <a:tr h="284824">
                <a:tc>
                  <a:txBody>
                    <a:bodyPr/>
                    <a:lstStyle/>
                    <a:p>
                      <a:pPr marL="0" marR="0" algn="just">
                        <a:spcBef>
                          <a:spcPts val="0"/>
                        </a:spcBef>
                        <a:spcAft>
                          <a:spcPts val="0"/>
                        </a:spcAft>
                      </a:pPr>
                      <a:r>
                        <a:rPr lang="en-US" sz="1800">
                          <a:effectLst/>
                        </a:rPr>
                        <a:t>NOvA</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100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300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5</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20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300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0</a:t>
                      </a:r>
                      <a:endParaRPr lang="en-US" sz="1800">
                        <a:effectLst/>
                        <a:latin typeface="Times New Roman"/>
                        <a:ea typeface="Times New Roman"/>
                      </a:endParaRPr>
                    </a:p>
                  </a:txBody>
                  <a:tcPr marL="25090" marR="25090" marT="0" marB="0"/>
                </a:tc>
              </a:tr>
              <a:tr h="284824">
                <a:tc>
                  <a:txBody>
                    <a:bodyPr/>
                    <a:lstStyle/>
                    <a:p>
                      <a:pPr marL="0" marR="0" algn="just">
                        <a:spcBef>
                          <a:spcPts val="0"/>
                        </a:spcBef>
                        <a:spcAft>
                          <a:spcPts val="0"/>
                        </a:spcAft>
                      </a:pPr>
                      <a:r>
                        <a:rPr lang="en-US" sz="1800">
                          <a:effectLst/>
                        </a:rPr>
                        <a:t>MINERvA</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dirty="0">
                          <a:effectLst/>
                        </a:rPr>
                        <a:t>40</a:t>
                      </a:r>
                      <a:endParaRPr lang="en-US" sz="1800" dirty="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50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5</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20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200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0* (3)</a:t>
                      </a:r>
                      <a:endParaRPr lang="en-US" sz="1800">
                        <a:effectLst/>
                        <a:latin typeface="Times New Roman"/>
                        <a:ea typeface="Times New Roman"/>
                      </a:endParaRPr>
                    </a:p>
                  </a:txBody>
                  <a:tcPr marL="25090" marR="25090" marT="0" marB="0"/>
                </a:tc>
              </a:tr>
              <a:tr h="284824">
                <a:tc>
                  <a:txBody>
                    <a:bodyPr/>
                    <a:lstStyle/>
                    <a:p>
                      <a:pPr marL="0" marR="0" algn="just">
                        <a:spcBef>
                          <a:spcPts val="0"/>
                        </a:spcBef>
                        <a:spcAft>
                          <a:spcPts val="0"/>
                        </a:spcAft>
                      </a:pPr>
                      <a:r>
                        <a:rPr lang="en-US" sz="1800">
                          <a:effectLst/>
                        </a:rPr>
                        <a:t>Mu2e</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5</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30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0</a:t>
                      </a:r>
                      <a:endParaRPr lang="en-US" sz="1800">
                        <a:effectLst/>
                        <a:latin typeface="Times New Roman"/>
                        <a:ea typeface="Times New Roman"/>
                      </a:endParaRPr>
                    </a:p>
                  </a:txBody>
                  <a:tcPr marL="25090" marR="25090" marT="0" marB="0"/>
                </a:tc>
              </a:tr>
              <a:tr h="284824">
                <a:tc>
                  <a:txBody>
                    <a:bodyPr/>
                    <a:lstStyle/>
                    <a:p>
                      <a:pPr marL="0" marR="0" algn="just">
                        <a:spcBef>
                          <a:spcPts val="0"/>
                        </a:spcBef>
                        <a:spcAft>
                          <a:spcPts val="0"/>
                        </a:spcAft>
                      </a:pPr>
                      <a:r>
                        <a:rPr lang="en-US" sz="1800">
                          <a:effectLst/>
                        </a:rPr>
                        <a:t>LBNE</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10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4</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20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50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0</a:t>
                      </a:r>
                      <a:endParaRPr lang="en-US" sz="1800">
                        <a:effectLst/>
                        <a:latin typeface="Times New Roman"/>
                        <a:ea typeface="Times New Roman"/>
                      </a:endParaRPr>
                    </a:p>
                  </a:txBody>
                  <a:tcPr marL="25090" marR="25090" marT="0" marB="0"/>
                </a:tc>
              </a:tr>
              <a:tr h="284824">
                <a:tc>
                  <a:txBody>
                    <a:bodyPr/>
                    <a:lstStyle/>
                    <a:p>
                      <a:pPr marL="0" marR="0" algn="just">
                        <a:spcBef>
                          <a:spcPts val="0"/>
                        </a:spcBef>
                        <a:spcAft>
                          <a:spcPts val="0"/>
                        </a:spcAft>
                      </a:pPr>
                      <a:r>
                        <a:rPr lang="en-US" sz="1800">
                          <a:effectLst/>
                        </a:rPr>
                        <a:t>MicroBooNE</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23</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50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20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0</a:t>
                      </a:r>
                      <a:endParaRPr lang="en-US" sz="1800">
                        <a:effectLst/>
                        <a:latin typeface="Times New Roman"/>
                        <a:ea typeface="Times New Roman"/>
                      </a:endParaRPr>
                    </a:p>
                  </a:txBody>
                  <a:tcPr marL="25090" marR="25090" marT="0" marB="0"/>
                </a:tc>
              </a:tr>
              <a:tr h="284824">
                <a:tc>
                  <a:txBody>
                    <a:bodyPr/>
                    <a:lstStyle/>
                    <a:p>
                      <a:pPr marL="0" marR="0" algn="just">
                        <a:spcBef>
                          <a:spcPts val="0"/>
                        </a:spcBef>
                        <a:spcAft>
                          <a:spcPts val="0"/>
                        </a:spcAft>
                      </a:pPr>
                      <a:r>
                        <a:rPr lang="en-US" sz="1800">
                          <a:effectLst/>
                        </a:rPr>
                        <a:t>ArgoNeuT</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0</a:t>
                      </a:r>
                      <a:endParaRPr lang="en-US" sz="1800">
                        <a:effectLst/>
                        <a:latin typeface="Times New Roman"/>
                        <a:ea typeface="Times New Roman"/>
                      </a:endParaRPr>
                    </a:p>
                  </a:txBody>
                  <a:tcPr marL="25090" marR="25090" marT="0" marB="0"/>
                </a:tc>
              </a:tr>
              <a:tr h="284824">
                <a:tc>
                  <a:txBody>
                    <a:bodyPr/>
                    <a:lstStyle/>
                    <a:p>
                      <a:pPr marL="0" marR="0" algn="just">
                        <a:spcBef>
                          <a:spcPts val="0"/>
                        </a:spcBef>
                        <a:spcAft>
                          <a:spcPts val="0"/>
                        </a:spcAft>
                      </a:pPr>
                      <a:r>
                        <a:rPr lang="en-US" sz="1800">
                          <a:effectLst/>
                        </a:rPr>
                        <a:t>MiniBooNE</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15</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100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0</a:t>
                      </a:r>
                      <a:endParaRPr lang="en-US" sz="1800">
                        <a:effectLst/>
                        <a:latin typeface="Times New Roman"/>
                        <a:ea typeface="Times New Roman"/>
                      </a:endParaRPr>
                    </a:p>
                  </a:txBody>
                  <a:tcPr marL="25090" marR="25090" marT="0" marB="0"/>
                </a:tc>
              </a:tr>
              <a:tr h="284824">
                <a:tc>
                  <a:txBody>
                    <a:bodyPr/>
                    <a:lstStyle/>
                    <a:p>
                      <a:pPr marL="0" marR="0" algn="just">
                        <a:spcBef>
                          <a:spcPts val="0"/>
                        </a:spcBef>
                        <a:spcAft>
                          <a:spcPts val="0"/>
                        </a:spcAft>
                      </a:pPr>
                      <a:r>
                        <a:rPr lang="en-US" sz="1800">
                          <a:effectLst/>
                        </a:rPr>
                        <a:t>Muon g - 2</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0* (5)</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1</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5</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0</a:t>
                      </a:r>
                      <a:endParaRPr lang="en-US" sz="1800">
                        <a:effectLst/>
                        <a:latin typeface="Times New Roman"/>
                        <a:ea typeface="Times New Roman"/>
                      </a:endParaRPr>
                    </a:p>
                  </a:txBody>
                  <a:tcPr marL="25090" marR="25090" marT="0" marB="0"/>
                </a:tc>
              </a:tr>
              <a:tr h="315909">
                <a:tc>
                  <a:txBody>
                    <a:bodyPr/>
                    <a:lstStyle/>
                    <a:p>
                      <a:pPr marL="0" marR="0" algn="just">
                        <a:spcBef>
                          <a:spcPts val="0"/>
                        </a:spcBef>
                        <a:spcAft>
                          <a:spcPts val="0"/>
                        </a:spcAft>
                      </a:pPr>
                      <a:r>
                        <a:rPr lang="en-US" sz="1800" dirty="0">
                          <a:effectLst/>
                        </a:rPr>
                        <a:t>(</a:t>
                      </a:r>
                      <a:r>
                        <a:rPr lang="en-US" sz="1800" dirty="0" smtClean="0">
                          <a:effectLst/>
                        </a:rPr>
                        <a:t>replace)</a:t>
                      </a:r>
                      <a:endParaRPr lang="en-US" sz="1800" dirty="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dirty="0">
                          <a:effectLst/>
                        </a:rPr>
                        <a:t> </a:t>
                      </a:r>
                      <a:r>
                        <a:rPr lang="en-US" sz="1800" dirty="0" smtClean="0">
                          <a:effectLst/>
                        </a:rPr>
                        <a:t>(?)</a:t>
                      </a:r>
                      <a:endParaRPr lang="en-US" sz="1800" dirty="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 </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 </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dirty="0">
                          <a:effectLst/>
                        </a:rPr>
                        <a:t>40</a:t>
                      </a:r>
                      <a:endParaRPr lang="en-US" sz="1800" dirty="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286</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 </a:t>
                      </a:r>
                      <a:endParaRPr lang="en-US" sz="1800">
                        <a:effectLst/>
                        <a:latin typeface="Times New Roman"/>
                        <a:ea typeface="Times New Roman"/>
                      </a:endParaRPr>
                    </a:p>
                  </a:txBody>
                  <a:tcPr marL="25090" marR="25090" marT="0" marB="0"/>
                </a:tc>
              </a:tr>
              <a:tr h="284824">
                <a:tc>
                  <a:txBody>
                    <a:bodyPr/>
                    <a:lstStyle/>
                    <a:p>
                      <a:pPr marL="0" marR="0" algn="just">
                        <a:spcBef>
                          <a:spcPts val="0"/>
                        </a:spcBef>
                        <a:spcAft>
                          <a:spcPts val="0"/>
                        </a:spcAft>
                      </a:pPr>
                      <a:r>
                        <a:rPr lang="en-US" sz="1800">
                          <a:effectLst/>
                        </a:rPr>
                        <a:t>TOTAL</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193</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600</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dirty="0">
                          <a:effectLst/>
                        </a:rPr>
                        <a:t>15</a:t>
                      </a:r>
                      <a:endParaRPr lang="en-US" sz="1800" dirty="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125</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866</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0</a:t>
                      </a:r>
                      <a:endParaRPr lang="en-US" sz="1800">
                        <a:effectLst/>
                        <a:latin typeface="Times New Roman"/>
                        <a:ea typeface="Times New Roman"/>
                      </a:endParaRPr>
                    </a:p>
                  </a:txBody>
                  <a:tcPr marL="25090" marR="25090" marT="0" marB="0"/>
                </a:tc>
              </a:tr>
              <a:tr h="284824">
                <a:tc>
                  <a:txBody>
                    <a:bodyPr/>
                    <a:lstStyle/>
                    <a:p>
                      <a:pPr marL="0" marR="0" algn="just">
                        <a:spcBef>
                          <a:spcPts val="0"/>
                        </a:spcBef>
                        <a:spcAft>
                          <a:spcPts val="0"/>
                        </a:spcAft>
                      </a:pPr>
                      <a:r>
                        <a:rPr lang="en-US" sz="1800">
                          <a:effectLst/>
                        </a:rPr>
                        <a:t>TOTAL Cost</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$k</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$k</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$k</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dirty="0">
                          <a:effectLst/>
                        </a:rPr>
                        <a:t> </a:t>
                      </a:r>
                      <a:r>
                        <a:rPr lang="en-US" sz="1800" dirty="0" smtClean="0">
                          <a:effectLst/>
                        </a:rPr>
                        <a:t>$k</a:t>
                      </a:r>
                      <a:endParaRPr lang="en-US" sz="1800" dirty="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a:effectLst/>
                        </a:rPr>
                        <a:t>$k</a:t>
                      </a:r>
                      <a:endParaRPr lang="en-US" sz="1800">
                        <a:effectLst/>
                        <a:latin typeface="Times New Roman"/>
                        <a:ea typeface="Times New Roman"/>
                      </a:endParaRPr>
                    </a:p>
                  </a:txBody>
                  <a:tcPr marL="25090" marR="25090" marT="0" marB="0"/>
                </a:tc>
                <a:tc>
                  <a:txBody>
                    <a:bodyPr/>
                    <a:lstStyle/>
                    <a:p>
                      <a:pPr marL="0" marR="0" algn="just">
                        <a:spcBef>
                          <a:spcPts val="0"/>
                        </a:spcBef>
                        <a:spcAft>
                          <a:spcPts val="0"/>
                        </a:spcAft>
                      </a:pPr>
                      <a:r>
                        <a:rPr lang="en-US" sz="1800" dirty="0">
                          <a:effectLst/>
                        </a:rPr>
                        <a:t>$k</a:t>
                      </a:r>
                      <a:endParaRPr lang="en-US" sz="1800" dirty="0">
                        <a:effectLst/>
                        <a:latin typeface="Times New Roman"/>
                        <a:ea typeface="Times New Roman"/>
                      </a:endParaRPr>
                    </a:p>
                  </a:txBody>
                  <a:tcPr marL="25090" marR="25090" marT="0" marB="0"/>
                </a:tc>
              </a:tr>
            </a:tbl>
          </a:graphicData>
        </a:graphic>
      </p:graphicFrame>
      <p:sp>
        <p:nvSpPr>
          <p:cNvPr id="3" name="Date Placeholder 2"/>
          <p:cNvSpPr>
            <a:spLocks noGrp="1"/>
          </p:cNvSpPr>
          <p:nvPr>
            <p:ph type="dt" sz="half" idx="10"/>
          </p:nvPr>
        </p:nvSpPr>
        <p:spPr/>
        <p:txBody>
          <a:bodyPr/>
          <a:lstStyle/>
          <a:p>
            <a:r>
              <a:rPr lang="en-US" smtClean="0"/>
              <a:t>9/14/2011</a:t>
            </a:r>
            <a:endParaRPr lang="en-US"/>
          </a:p>
        </p:txBody>
      </p:sp>
      <p:sp>
        <p:nvSpPr>
          <p:cNvPr id="4" name="Footer Placeholder 3"/>
          <p:cNvSpPr>
            <a:spLocks noGrp="1"/>
          </p:cNvSpPr>
          <p:nvPr>
            <p:ph type="ftr" sz="quarter" idx="11"/>
          </p:nvPr>
        </p:nvSpPr>
        <p:spPr/>
        <p:txBody>
          <a:bodyPr/>
          <a:lstStyle/>
          <a:p>
            <a:r>
              <a:rPr lang="en-US" dirty="0" err="1" smtClean="0"/>
              <a:t>NuComp</a:t>
            </a:r>
            <a:r>
              <a:rPr lang="en-US" dirty="0" smtClean="0"/>
              <a:t> News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
        <p:nvSpPr>
          <p:cNvPr id="6" name="Title 5"/>
          <p:cNvSpPr>
            <a:spLocks noGrp="1"/>
          </p:cNvSpPr>
          <p:nvPr>
            <p:ph type="title"/>
          </p:nvPr>
        </p:nvSpPr>
        <p:spPr/>
        <p:txBody>
          <a:bodyPr>
            <a:normAutofit/>
          </a:bodyPr>
          <a:lstStyle/>
          <a:p>
            <a:r>
              <a:rPr lang="en-US" dirty="0" smtClean="0"/>
              <a:t>A Look at the FY12 Needs </a:t>
            </a:r>
            <a:r>
              <a:rPr lang="en-US" sz="1800" dirty="0" smtClean="0"/>
              <a:t> </a:t>
            </a:r>
            <a:br>
              <a:rPr lang="en-US" sz="1800" dirty="0" smtClean="0"/>
            </a:br>
            <a:r>
              <a:rPr lang="en-US" sz="2000" dirty="0" smtClean="0"/>
              <a:t>Based on planning Spreadsheet </a:t>
            </a:r>
            <a:endParaRPr lang="en-US" sz="2000" dirty="0"/>
          </a:p>
        </p:txBody>
      </p:sp>
      <p:sp>
        <p:nvSpPr>
          <p:cNvPr id="8" name="TextBox 7"/>
          <p:cNvSpPr txBox="1"/>
          <p:nvPr/>
        </p:nvSpPr>
        <p:spPr>
          <a:xfrm>
            <a:off x="1981200" y="5651212"/>
            <a:ext cx="3448380" cy="584775"/>
          </a:xfrm>
          <a:prstGeom prst="rect">
            <a:avLst/>
          </a:prstGeom>
          <a:noFill/>
        </p:spPr>
        <p:txBody>
          <a:bodyPr wrap="none" rtlCol="0">
            <a:spAutoFit/>
          </a:bodyPr>
          <a:lstStyle/>
          <a:p>
            <a:r>
              <a:rPr lang="en-US" sz="1600" dirty="0" smtClean="0"/>
              <a:t>* Items </a:t>
            </a:r>
            <a:r>
              <a:rPr lang="en-US" sz="1600" dirty="0"/>
              <a:t>pre-purchased in </a:t>
            </a:r>
            <a:r>
              <a:rPr lang="en-US" sz="1600" dirty="0" smtClean="0"/>
              <a:t>FY11 </a:t>
            </a:r>
          </a:p>
          <a:p>
            <a:r>
              <a:rPr lang="en-US" sz="1600" dirty="0" smtClean="0"/>
              <a:t>with </a:t>
            </a:r>
            <a:r>
              <a:rPr lang="en-US" sz="1600" dirty="0"/>
              <a:t>the requested quantity in ().</a:t>
            </a:r>
          </a:p>
        </p:txBody>
      </p:sp>
    </p:spTree>
    <p:extLst>
      <p:ext uri="{BB962C8B-B14F-4D97-AF65-F5344CB8AC3E}">
        <p14:creationId xmlns:p14="http://schemas.microsoft.com/office/powerpoint/2010/main" val="792541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latin typeface="Times New Roman" pitchFamily="18" charset="0"/>
                <a:cs typeface="Times New Roman" pitchFamily="18" charset="0"/>
              </a:rPr>
              <a:t>There was significant disk (150TB) purchased in FY11that was a “pre-buy” for FY12.  </a:t>
            </a:r>
          </a:p>
          <a:p>
            <a:pPr lvl="1"/>
            <a:r>
              <a:rPr lang="en-US" dirty="0" smtClean="0">
                <a:latin typeface="Times New Roman" pitchFamily="18" charset="0"/>
                <a:cs typeface="Times New Roman" pitchFamily="18" charset="0"/>
              </a:rPr>
              <a:t>Covers MINOS needs for FY12,13. </a:t>
            </a:r>
          </a:p>
          <a:p>
            <a:pPr lvl="1"/>
            <a:r>
              <a:rPr lang="en-US" dirty="0" smtClean="0">
                <a:latin typeface="Times New Roman" pitchFamily="18" charset="0"/>
                <a:cs typeface="Times New Roman" pitchFamily="18" charset="0"/>
              </a:rPr>
              <a:t>Provides Minerva an additional 70TB “cushion”.</a:t>
            </a:r>
          </a:p>
          <a:p>
            <a:r>
              <a:rPr lang="en-US" dirty="0" smtClean="0">
                <a:latin typeface="Times New Roman" pitchFamily="18" charset="0"/>
                <a:cs typeface="Times New Roman" pitchFamily="18" charset="0"/>
              </a:rPr>
              <a:t>It appears that disk prices for FY12 may be significantly lower than FY11 ($350/TB vs. $800/TB). This may give us some flexibility:</a:t>
            </a:r>
          </a:p>
          <a:p>
            <a:pPr lvl="1"/>
            <a:r>
              <a:rPr lang="en-US" dirty="0" smtClean="0">
                <a:latin typeface="Times New Roman" pitchFamily="18" charset="0"/>
                <a:cs typeface="Times New Roman" pitchFamily="18" charset="0"/>
              </a:rPr>
              <a:t>Pre-buy portion of FY13 (FY13 total estimate is 320TB).</a:t>
            </a:r>
          </a:p>
          <a:p>
            <a:pPr lvl="1"/>
            <a:r>
              <a:rPr lang="en-US" dirty="0" smtClean="0">
                <a:latin typeface="Times New Roman" pitchFamily="18" charset="0"/>
                <a:cs typeface="Times New Roman" pitchFamily="18" charset="0"/>
              </a:rPr>
              <a:t>Provide additional storage for experiments.</a:t>
            </a:r>
          </a:p>
          <a:p>
            <a:pPr lvl="1"/>
            <a:r>
              <a:rPr lang="en-US" dirty="0" smtClean="0">
                <a:latin typeface="Times New Roman" pitchFamily="18" charset="0"/>
                <a:cs typeface="Times New Roman" pitchFamily="18" charset="0"/>
              </a:rPr>
              <a:t>Use disk archiving instead of tape. </a:t>
            </a:r>
          </a:p>
          <a:p>
            <a:r>
              <a:rPr lang="en-US" dirty="0" smtClean="0">
                <a:latin typeface="Times New Roman" pitchFamily="18" charset="0"/>
                <a:cs typeface="Times New Roman" pitchFamily="18" charset="0"/>
              </a:rPr>
              <a:t>Assumptions for Local Batch cores, </a:t>
            </a:r>
          </a:p>
          <a:p>
            <a:pPr lvl="1"/>
            <a:r>
              <a:rPr lang="en-US" dirty="0">
                <a:latin typeface="Times New Roman" pitchFamily="18" charset="0"/>
                <a:cs typeface="Times New Roman" pitchFamily="18" charset="0"/>
              </a:rPr>
              <a:t>W</a:t>
            </a:r>
            <a:r>
              <a:rPr lang="en-US" dirty="0" smtClean="0">
                <a:latin typeface="Times New Roman" pitchFamily="18" charset="0"/>
                <a:cs typeface="Times New Roman" pitchFamily="18" charset="0"/>
              </a:rPr>
              <a:t>e are retiring/repurposing IF nodes,</a:t>
            </a:r>
          </a:p>
          <a:p>
            <a:pPr lvl="1"/>
            <a:r>
              <a:rPr lang="en-US" dirty="0">
                <a:latin typeface="Times New Roman" pitchFamily="18" charset="0"/>
                <a:cs typeface="Times New Roman" pitchFamily="18" charset="0"/>
              </a:rPr>
              <a:t>D</a:t>
            </a:r>
            <a:r>
              <a:rPr lang="en-US" dirty="0" smtClean="0">
                <a:latin typeface="Times New Roman" pitchFamily="18" charset="0"/>
                <a:cs typeface="Times New Roman" pitchFamily="18" charset="0"/>
              </a:rPr>
              <a:t>oubling capacity of the Local Batch</a:t>
            </a:r>
          </a:p>
          <a:p>
            <a:r>
              <a:rPr lang="en-US" dirty="0" smtClean="0">
                <a:latin typeface="Times New Roman" pitchFamily="18" charset="0"/>
                <a:cs typeface="Times New Roman" pitchFamily="18" charset="0"/>
              </a:rPr>
              <a:t>GP Grid resources released from Run II may be sufficient to meet most of our needs.</a:t>
            </a:r>
          </a:p>
          <a:p>
            <a:endParaRPr lang="en-US" dirty="0"/>
          </a:p>
        </p:txBody>
      </p:sp>
      <p:sp>
        <p:nvSpPr>
          <p:cNvPr id="3" name="Date Placeholder 2"/>
          <p:cNvSpPr>
            <a:spLocks noGrp="1"/>
          </p:cNvSpPr>
          <p:nvPr>
            <p:ph type="dt" sz="half" idx="10"/>
          </p:nvPr>
        </p:nvSpPr>
        <p:spPr/>
        <p:txBody>
          <a:bodyPr/>
          <a:lstStyle/>
          <a:p>
            <a:r>
              <a:rPr lang="en-US" smtClean="0"/>
              <a:t>9/14/2011</a:t>
            </a:r>
            <a:endParaRPr lang="en-US"/>
          </a:p>
        </p:txBody>
      </p:sp>
      <p:sp>
        <p:nvSpPr>
          <p:cNvPr id="4" name="Footer Placeholder 3"/>
          <p:cNvSpPr>
            <a:spLocks noGrp="1"/>
          </p:cNvSpPr>
          <p:nvPr>
            <p:ph type="ftr" sz="quarter" idx="11"/>
          </p:nvPr>
        </p:nvSpPr>
        <p:spPr/>
        <p:txBody>
          <a:bodyPr/>
          <a:lstStyle/>
          <a:p>
            <a:r>
              <a:rPr lang="en-US" smtClean="0"/>
              <a:t>NuComp News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
        <p:nvSpPr>
          <p:cNvPr id="6" name="Title 5"/>
          <p:cNvSpPr>
            <a:spLocks noGrp="1"/>
          </p:cNvSpPr>
          <p:nvPr>
            <p:ph type="title"/>
          </p:nvPr>
        </p:nvSpPr>
        <p:spPr/>
        <p:txBody>
          <a:bodyPr/>
          <a:lstStyle/>
          <a:p>
            <a:r>
              <a:rPr lang="en-US" dirty="0" smtClean="0"/>
              <a:t>FY12 Needs: Notes</a:t>
            </a:r>
            <a:endParaRPr lang="en-US" dirty="0"/>
          </a:p>
        </p:txBody>
      </p:sp>
    </p:spTree>
    <p:extLst>
      <p:ext uri="{BB962C8B-B14F-4D97-AF65-F5344CB8AC3E}">
        <p14:creationId xmlns:p14="http://schemas.microsoft.com/office/powerpoint/2010/main" val="1353878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Maintenance day stuff</a:t>
            </a:r>
          </a:p>
          <a:p>
            <a:r>
              <a:rPr lang="en-US" dirty="0" smtClean="0"/>
              <a:t>IF Computing Resource Summary</a:t>
            </a:r>
          </a:p>
          <a:p>
            <a:r>
              <a:rPr lang="en-US" dirty="0" smtClean="0"/>
              <a:t>A look at FY12 Requests</a:t>
            </a:r>
          </a:p>
        </p:txBody>
      </p:sp>
      <p:sp>
        <p:nvSpPr>
          <p:cNvPr id="4" name="Date Placeholder 3"/>
          <p:cNvSpPr>
            <a:spLocks noGrp="1"/>
          </p:cNvSpPr>
          <p:nvPr>
            <p:ph type="dt" sz="half" idx="10"/>
          </p:nvPr>
        </p:nvSpPr>
        <p:spPr/>
        <p:txBody>
          <a:bodyPr/>
          <a:lstStyle/>
          <a:p>
            <a:r>
              <a:rPr lang="en-US" smtClean="0"/>
              <a:t>9/14/2011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
        <p:nvSpPr>
          <p:cNvPr id="2" name="Title 1"/>
          <p:cNvSpPr>
            <a:spLocks noGrp="1"/>
          </p:cNvSpPr>
          <p:nvPr>
            <p:ph type="title"/>
          </p:nvPr>
        </p:nvSpPr>
        <p:spPr/>
        <p:txBody>
          <a:bodyPr/>
          <a:lstStyle/>
          <a:p>
            <a:r>
              <a:rPr lang="en-US" dirty="0" smtClean="0"/>
              <a:t>Outline</a:t>
            </a:r>
            <a:endParaRPr lang="en-US" dirty="0"/>
          </a:p>
        </p:txBody>
      </p:sp>
      <p:sp>
        <p:nvSpPr>
          <p:cNvPr id="6" name="Footer Placeholder 5"/>
          <p:cNvSpPr>
            <a:spLocks noGrp="1"/>
          </p:cNvSpPr>
          <p:nvPr>
            <p:ph type="ftr" sz="quarter" idx="11"/>
          </p:nvPr>
        </p:nvSpPr>
        <p:spPr/>
        <p:txBody>
          <a:bodyPr/>
          <a:lstStyle/>
          <a:p>
            <a:r>
              <a:rPr lang="en-US" smtClean="0"/>
              <a:t>NuComp News</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October </a:t>
            </a:r>
            <a:r>
              <a:rPr lang="en-US" dirty="0" err="1" smtClean="0"/>
              <a:t>NuComp</a:t>
            </a:r>
            <a:endParaRPr lang="en-US" dirty="0"/>
          </a:p>
        </p:txBody>
      </p:sp>
      <p:sp>
        <p:nvSpPr>
          <p:cNvPr id="8" name="Text Placeholder 7"/>
          <p:cNvSpPr>
            <a:spLocks noGrp="1"/>
          </p:cNvSpPr>
          <p:nvPr>
            <p:ph type="body" idx="1"/>
          </p:nvPr>
        </p:nvSpPr>
        <p:spPr/>
        <p:txBody>
          <a:bodyPr/>
          <a:lstStyle/>
          <a:p>
            <a:endParaRPr lang="en-US"/>
          </a:p>
        </p:txBody>
      </p:sp>
      <p:sp>
        <p:nvSpPr>
          <p:cNvPr id="3" name="Date Placeholder 2"/>
          <p:cNvSpPr>
            <a:spLocks noGrp="1"/>
          </p:cNvSpPr>
          <p:nvPr>
            <p:ph type="dt" sz="half" idx="10"/>
          </p:nvPr>
        </p:nvSpPr>
        <p:spPr/>
        <p:txBody>
          <a:bodyPr/>
          <a:lstStyle/>
          <a:p>
            <a:r>
              <a:rPr lang="en-US" smtClean="0"/>
              <a:t>9/14/2011</a:t>
            </a:r>
            <a:endParaRPr lang="en-US"/>
          </a:p>
        </p:txBody>
      </p:sp>
      <p:sp>
        <p:nvSpPr>
          <p:cNvPr id="4" name="Footer Placeholder 3"/>
          <p:cNvSpPr>
            <a:spLocks noGrp="1"/>
          </p:cNvSpPr>
          <p:nvPr>
            <p:ph type="ftr" sz="quarter" idx="11"/>
          </p:nvPr>
        </p:nvSpPr>
        <p:spPr/>
        <p:txBody>
          <a:bodyPr/>
          <a:lstStyle/>
          <a:p>
            <a:r>
              <a:rPr lang="en-US" smtClean="0"/>
              <a:t>NuComp News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17254080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October 12 (or 19) </a:t>
            </a:r>
          </a:p>
          <a:p>
            <a:pPr lvl="1"/>
            <a:r>
              <a:rPr lang="en-US" dirty="0"/>
              <a:t>(</a:t>
            </a:r>
            <a:r>
              <a:rPr lang="en-US" dirty="0" smtClean="0"/>
              <a:t>We could consider a new day/time if needed.)</a:t>
            </a:r>
          </a:p>
          <a:p>
            <a:r>
              <a:rPr lang="en-US" dirty="0" smtClean="0"/>
              <a:t>Topics</a:t>
            </a:r>
          </a:p>
          <a:p>
            <a:pPr lvl="1"/>
            <a:r>
              <a:rPr lang="en-US" dirty="0" smtClean="0"/>
              <a:t>Condor DAGs- Submitting and running </a:t>
            </a:r>
            <a:r>
              <a:rPr lang="en-US" i="1" dirty="0" smtClean="0"/>
              <a:t>Directed Acyclic Graph</a:t>
            </a:r>
            <a:r>
              <a:rPr lang="en-US" dirty="0" smtClean="0"/>
              <a:t> jobs – Rick Snider</a:t>
            </a:r>
          </a:p>
          <a:p>
            <a:pPr lvl="1"/>
            <a:r>
              <a:rPr lang="en-US" dirty="0" smtClean="0"/>
              <a:t>GPCF v 2.0 – plans for moving &amp; reorganizing GPCF– Jason Allen  </a:t>
            </a:r>
          </a:p>
          <a:p>
            <a:pPr lvl="1"/>
            <a:r>
              <a:rPr lang="en-US" dirty="0" smtClean="0"/>
              <a:t>IF Beam Data – Status report on IF Beam Data Project – Igor </a:t>
            </a:r>
            <a:r>
              <a:rPr lang="en-US" dirty="0" err="1" smtClean="0"/>
              <a:t>Mandrichenko</a:t>
            </a:r>
            <a:r>
              <a:rPr lang="en-US" dirty="0" smtClean="0"/>
              <a:t>, Andrew Norman</a:t>
            </a:r>
          </a:p>
          <a:p>
            <a:pPr lvl="1"/>
            <a:r>
              <a:rPr lang="en-US" dirty="0" err="1" smtClean="0"/>
              <a:t>gridFTP</a:t>
            </a:r>
            <a:r>
              <a:rPr lang="en-US" dirty="0" smtClean="0"/>
              <a:t> service – </a:t>
            </a:r>
            <a:r>
              <a:rPr lang="en-US" b="1" dirty="0"/>
              <a:t>Globus Online Integrated with </a:t>
            </a:r>
            <a:r>
              <a:rPr lang="en-US" b="1" dirty="0" err="1" smtClean="0"/>
              <a:t>glideinWMS</a:t>
            </a:r>
            <a:r>
              <a:rPr lang="en-US" b="1" dirty="0" smtClean="0"/>
              <a:t> - </a:t>
            </a:r>
            <a:r>
              <a:rPr lang="en-US" dirty="0" err="1" smtClean="0"/>
              <a:t>Parag</a:t>
            </a:r>
            <a:r>
              <a:rPr lang="en-US" dirty="0" smtClean="0"/>
              <a:t> </a:t>
            </a:r>
            <a:r>
              <a:rPr lang="en-US" dirty="0" err="1" smtClean="0"/>
              <a:t>Mhashilkar</a:t>
            </a:r>
            <a:r>
              <a:rPr lang="en-US" dirty="0" smtClean="0"/>
              <a:t>, Dennis Box</a:t>
            </a:r>
          </a:p>
          <a:p>
            <a:pPr lvl="1"/>
            <a:endParaRPr lang="en-US" dirty="0"/>
          </a:p>
          <a:p>
            <a:pPr lvl="1"/>
            <a:endParaRPr lang="en-US" dirty="0" smtClean="0"/>
          </a:p>
          <a:p>
            <a:pPr lvl="1"/>
            <a:endParaRPr lang="en-US" dirty="0"/>
          </a:p>
        </p:txBody>
      </p:sp>
      <p:sp>
        <p:nvSpPr>
          <p:cNvPr id="3" name="Date Placeholder 2"/>
          <p:cNvSpPr>
            <a:spLocks noGrp="1"/>
          </p:cNvSpPr>
          <p:nvPr>
            <p:ph type="dt" sz="half" idx="10"/>
          </p:nvPr>
        </p:nvSpPr>
        <p:spPr/>
        <p:txBody>
          <a:bodyPr/>
          <a:lstStyle/>
          <a:p>
            <a:r>
              <a:rPr lang="en-US" smtClean="0"/>
              <a:t>9/14/2011</a:t>
            </a:r>
            <a:endParaRPr lang="en-US"/>
          </a:p>
        </p:txBody>
      </p:sp>
      <p:sp>
        <p:nvSpPr>
          <p:cNvPr id="4" name="Footer Placeholder 3"/>
          <p:cNvSpPr>
            <a:spLocks noGrp="1"/>
          </p:cNvSpPr>
          <p:nvPr>
            <p:ph type="ftr" sz="quarter" idx="11"/>
          </p:nvPr>
        </p:nvSpPr>
        <p:spPr/>
        <p:txBody>
          <a:bodyPr/>
          <a:lstStyle/>
          <a:p>
            <a:r>
              <a:rPr lang="en-US" smtClean="0"/>
              <a:t>NuComp News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
        <p:nvSpPr>
          <p:cNvPr id="6" name="Title 5"/>
          <p:cNvSpPr>
            <a:spLocks noGrp="1"/>
          </p:cNvSpPr>
          <p:nvPr>
            <p:ph type="title"/>
          </p:nvPr>
        </p:nvSpPr>
        <p:spPr/>
        <p:txBody>
          <a:bodyPr/>
          <a:lstStyle/>
          <a:p>
            <a:r>
              <a:rPr lang="en-US" dirty="0" smtClean="0"/>
              <a:t>October </a:t>
            </a:r>
            <a:r>
              <a:rPr lang="en-US" dirty="0" err="1" smtClean="0"/>
              <a:t>NuComp</a:t>
            </a:r>
            <a:endParaRPr lang="en-US" dirty="0"/>
          </a:p>
        </p:txBody>
      </p:sp>
    </p:spTree>
    <p:extLst>
      <p:ext uri="{BB962C8B-B14F-4D97-AF65-F5344CB8AC3E}">
        <p14:creationId xmlns:p14="http://schemas.microsoft.com/office/powerpoint/2010/main" val="30667990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smtClean="0"/>
              <a:t>finish</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Term </a:t>
            </a:r>
            <a:r>
              <a:rPr lang="en-US" dirty="0"/>
              <a:t>P</a:t>
            </a:r>
            <a:r>
              <a:rPr lang="en-US" dirty="0" smtClean="0"/>
              <a:t>lans</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39718233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Replace existing worker nodes (7 nodes) with “farm” type nodes. Increase number of WN’s as needed.</a:t>
            </a:r>
          </a:p>
          <a:p>
            <a:r>
              <a:rPr lang="en-US" dirty="0" smtClean="0"/>
              <a:t>Increase number of VM host nodes with existing (7 worker + 4 unused) </a:t>
            </a:r>
            <a:r>
              <a:rPr lang="en-US" dirty="0" err="1" smtClean="0"/>
              <a:t>gpcf</a:t>
            </a:r>
            <a:r>
              <a:rPr lang="en-US" dirty="0" smtClean="0"/>
              <a:t> nodes. </a:t>
            </a:r>
            <a:endParaRPr lang="en-US" dirty="0"/>
          </a:p>
        </p:txBody>
      </p:sp>
      <p:sp>
        <p:nvSpPr>
          <p:cNvPr id="3" name="Date Placeholder 2"/>
          <p:cNvSpPr>
            <a:spLocks noGrp="1"/>
          </p:cNvSpPr>
          <p:nvPr>
            <p:ph type="dt" sz="half" idx="10"/>
          </p:nvPr>
        </p:nvSpPr>
        <p:spPr/>
        <p:txBody>
          <a:bodyPr/>
          <a:lstStyle/>
          <a:p>
            <a:r>
              <a:rPr lang="en-US" smtClean="0"/>
              <a:t>9/14/2011</a:t>
            </a:r>
            <a:endParaRPr lang="en-US"/>
          </a:p>
        </p:txBody>
      </p:sp>
      <p:sp>
        <p:nvSpPr>
          <p:cNvPr id="4" name="Footer Placeholder 3"/>
          <p:cNvSpPr>
            <a:spLocks noGrp="1"/>
          </p:cNvSpPr>
          <p:nvPr>
            <p:ph type="ftr" sz="quarter" idx="11"/>
          </p:nvPr>
        </p:nvSpPr>
        <p:spPr/>
        <p:txBody>
          <a:bodyPr/>
          <a:lstStyle/>
          <a:p>
            <a:r>
              <a:rPr lang="en-US" smtClean="0"/>
              <a:t>NuComp News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
        <p:nvSpPr>
          <p:cNvPr id="6" name="Title 5"/>
          <p:cNvSpPr>
            <a:spLocks noGrp="1"/>
          </p:cNvSpPr>
          <p:nvPr>
            <p:ph type="title"/>
          </p:nvPr>
        </p:nvSpPr>
        <p:spPr/>
        <p:txBody>
          <a:bodyPr/>
          <a:lstStyle/>
          <a:p>
            <a:r>
              <a:rPr lang="en-US" dirty="0" smtClean="0"/>
              <a:t>GPCF</a:t>
            </a:r>
            <a:endParaRPr lang="en-US" dirty="0"/>
          </a:p>
        </p:txBody>
      </p:sp>
    </p:spTree>
    <p:extLst>
      <p:ext uri="{BB962C8B-B14F-4D97-AF65-F5344CB8AC3E}">
        <p14:creationId xmlns:p14="http://schemas.microsoft.com/office/powerpoint/2010/main" val="4241616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General-IF-DB server plan</a:t>
            </a:r>
          </a:p>
          <a:p>
            <a:pPr lvl="1"/>
            <a:r>
              <a:rPr lang="en-US" dirty="0" smtClean="0"/>
              <a:t>General purpose for conditions data, ECL, etc.</a:t>
            </a:r>
          </a:p>
          <a:p>
            <a:pPr lvl="1"/>
            <a:r>
              <a:rPr lang="en-US" dirty="0" smtClean="0"/>
              <a:t>Three large, 16 core, 64GB Memory, 2TB data disk </a:t>
            </a:r>
          </a:p>
          <a:p>
            <a:pPr lvl="2"/>
            <a:r>
              <a:rPr lang="en-US" dirty="0" smtClean="0"/>
              <a:t>Dev: Develop and test applications</a:t>
            </a:r>
          </a:p>
          <a:p>
            <a:pPr lvl="2"/>
            <a:r>
              <a:rPr lang="en-US" dirty="0" smtClean="0"/>
              <a:t>Prod: Production service</a:t>
            </a:r>
          </a:p>
          <a:p>
            <a:pPr lvl="2"/>
            <a:r>
              <a:rPr lang="en-US" dirty="0" smtClean="0"/>
              <a:t>Farm Replica: Replica for scaling to farm clients. </a:t>
            </a:r>
          </a:p>
          <a:p>
            <a:pPr lvl="1"/>
            <a:r>
              <a:rPr lang="en-US" dirty="0" smtClean="0"/>
              <a:t>Both </a:t>
            </a:r>
            <a:r>
              <a:rPr lang="en-US" dirty="0" err="1" smtClean="0"/>
              <a:t>MySQL</a:t>
            </a:r>
            <a:r>
              <a:rPr lang="en-US" dirty="0" smtClean="0"/>
              <a:t> and </a:t>
            </a:r>
            <a:r>
              <a:rPr lang="en-US" dirty="0" err="1" smtClean="0"/>
              <a:t>PostgresSQL</a:t>
            </a:r>
            <a:r>
              <a:rPr lang="en-US" dirty="0" smtClean="0"/>
              <a:t> instances</a:t>
            </a:r>
          </a:p>
          <a:p>
            <a:pPr lvl="1"/>
            <a:r>
              <a:rPr lang="en-US" smtClean="0"/>
              <a:t>Independent “clusters” </a:t>
            </a:r>
            <a:r>
              <a:rPr lang="en-US" dirty="0" smtClean="0"/>
              <a:t>for </a:t>
            </a:r>
            <a:r>
              <a:rPr lang="en-US" smtClean="0"/>
              <a:t>each experiment</a:t>
            </a:r>
            <a:endParaRPr lang="en-US" dirty="0" smtClean="0"/>
          </a:p>
          <a:p>
            <a:r>
              <a:rPr lang="en-US" dirty="0" err="1" smtClean="0"/>
              <a:t>MINERvA</a:t>
            </a:r>
            <a:r>
              <a:rPr lang="en-US" dirty="0" smtClean="0"/>
              <a:t>: One event display machine, one VM server. </a:t>
            </a:r>
          </a:p>
          <a:p>
            <a:endParaRPr lang="en-US" dirty="0"/>
          </a:p>
        </p:txBody>
      </p:sp>
      <p:sp>
        <p:nvSpPr>
          <p:cNvPr id="3" name="Date Placeholder 2"/>
          <p:cNvSpPr>
            <a:spLocks noGrp="1"/>
          </p:cNvSpPr>
          <p:nvPr>
            <p:ph type="dt" sz="half" idx="10"/>
          </p:nvPr>
        </p:nvSpPr>
        <p:spPr/>
        <p:txBody>
          <a:bodyPr/>
          <a:lstStyle/>
          <a:p>
            <a:r>
              <a:rPr lang="en-US" smtClean="0"/>
              <a:t>9/14/2011</a:t>
            </a:r>
            <a:endParaRPr lang="en-US"/>
          </a:p>
        </p:txBody>
      </p:sp>
      <p:sp>
        <p:nvSpPr>
          <p:cNvPr id="4" name="Footer Placeholder 3"/>
          <p:cNvSpPr>
            <a:spLocks noGrp="1"/>
          </p:cNvSpPr>
          <p:nvPr>
            <p:ph type="ftr" sz="quarter" idx="11"/>
          </p:nvPr>
        </p:nvSpPr>
        <p:spPr/>
        <p:txBody>
          <a:bodyPr/>
          <a:lstStyle/>
          <a:p>
            <a:r>
              <a:rPr lang="en-US" smtClean="0"/>
              <a:t>NuComp News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
        <p:nvSpPr>
          <p:cNvPr id="6" name="Title 5"/>
          <p:cNvSpPr>
            <a:spLocks noGrp="1"/>
          </p:cNvSpPr>
          <p:nvPr>
            <p:ph type="title"/>
          </p:nvPr>
        </p:nvSpPr>
        <p:spPr/>
        <p:txBody>
          <a:bodyPr/>
          <a:lstStyle/>
          <a:p>
            <a:r>
              <a:rPr lang="en-US" dirty="0" smtClean="0"/>
              <a:t>Miscellaneous Servers</a:t>
            </a:r>
            <a:endParaRPr lang="en-US" dirty="0"/>
          </a:p>
        </p:txBody>
      </p:sp>
    </p:spTree>
    <p:extLst>
      <p:ext uri="{BB962C8B-B14F-4D97-AF65-F5344CB8AC3E}">
        <p14:creationId xmlns:p14="http://schemas.microsoft.com/office/powerpoint/2010/main" val="1553994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371600"/>
            <a:ext cx="8229600" cy="3581400"/>
          </a:xfrm>
        </p:spPr>
        <p:txBody>
          <a:bodyPr>
            <a:noAutofit/>
          </a:bodyPr>
          <a:lstStyle/>
          <a:p>
            <a:pPr marL="365760" lvl="1" indent="-256032">
              <a:spcBef>
                <a:spcPts val="400"/>
              </a:spcBef>
              <a:buSzPct val="68000"/>
              <a:buFont typeface="Wingdings 3"/>
              <a:buChar char=""/>
            </a:pPr>
            <a:r>
              <a:rPr lang="en-US" sz="2000" dirty="0" smtClean="0"/>
              <a:t>The following systems will </a:t>
            </a:r>
            <a:r>
              <a:rPr lang="en-US" sz="2000" dirty="0"/>
              <a:t>be </a:t>
            </a:r>
            <a:r>
              <a:rPr lang="en-US" sz="2000" dirty="0" smtClean="0"/>
              <a:t>rebooted for new kernel: </a:t>
            </a:r>
          </a:p>
          <a:p>
            <a:pPr marL="886968" lvl="3" indent="-256032">
              <a:spcBef>
                <a:spcPts val="400"/>
              </a:spcBef>
              <a:buSzPct val="68000"/>
              <a:buFont typeface="Wingdings 3"/>
              <a:buChar char=""/>
            </a:pPr>
            <a:r>
              <a:rPr lang="en-US" sz="1600" dirty="0" smtClean="0"/>
              <a:t>GPCF024,  DBWEB3 </a:t>
            </a:r>
            <a:r>
              <a:rPr lang="en-US" sz="1600" dirty="0"/>
              <a:t/>
            </a:r>
            <a:br>
              <a:rPr lang="en-US" sz="1600" dirty="0"/>
            </a:br>
            <a:r>
              <a:rPr lang="en-US" sz="1600" dirty="0"/>
              <a:t>  </a:t>
            </a:r>
            <a:r>
              <a:rPr lang="en-US" sz="1600" dirty="0" smtClean="0"/>
              <a:t>MNVNEARLINE3,  MNVNEARLINE4 </a:t>
            </a:r>
            <a:r>
              <a:rPr lang="en-US" sz="1600" dirty="0"/>
              <a:t/>
            </a:r>
            <a:br>
              <a:rPr lang="en-US" sz="1600" dirty="0"/>
            </a:br>
            <a:r>
              <a:rPr lang="en-US" sz="1600" dirty="0"/>
              <a:t>  </a:t>
            </a:r>
            <a:r>
              <a:rPr lang="en-US" sz="1600" dirty="0" smtClean="0"/>
              <a:t>MBDATA01, MBDB02 </a:t>
            </a:r>
            <a:r>
              <a:rPr lang="en-US" sz="1600" dirty="0"/>
              <a:t/>
            </a:r>
            <a:br>
              <a:rPr lang="en-US" sz="1600" dirty="0"/>
            </a:br>
            <a:r>
              <a:rPr lang="en-US" sz="1600" dirty="0"/>
              <a:t>  </a:t>
            </a:r>
            <a:r>
              <a:rPr lang="en-US" sz="1600" dirty="0" smtClean="0"/>
              <a:t>MINOS-MYSQL2,  MINOS-SAM02 </a:t>
            </a:r>
            <a:r>
              <a:rPr lang="en-US" sz="1600" dirty="0"/>
              <a:t/>
            </a:r>
            <a:br>
              <a:rPr lang="en-US" sz="1600" dirty="0"/>
            </a:br>
            <a:r>
              <a:rPr lang="en-US" sz="1600" dirty="0"/>
              <a:t>  </a:t>
            </a:r>
            <a:r>
              <a:rPr lang="en-US" sz="1600" dirty="0" smtClean="0"/>
              <a:t>MIPPDBSRV01,  MIPPDBSRV02 </a:t>
            </a:r>
            <a:r>
              <a:rPr lang="en-US" sz="1600" dirty="0"/>
              <a:t/>
            </a:r>
            <a:br>
              <a:rPr lang="en-US" sz="1600" dirty="0"/>
            </a:br>
            <a:r>
              <a:rPr lang="en-US" sz="1600" dirty="0"/>
              <a:t>  </a:t>
            </a:r>
            <a:r>
              <a:rPr lang="en-US" sz="1600" dirty="0" smtClean="0"/>
              <a:t>NUDATA03,</a:t>
            </a:r>
            <a:r>
              <a:rPr lang="en-US" sz="1600" dirty="0"/>
              <a:t>  NUDATA04 </a:t>
            </a:r>
            <a:endParaRPr lang="en-US" sz="1600" dirty="0" smtClean="0"/>
          </a:p>
          <a:p>
            <a:pPr marL="365760" lvl="1" indent="-256032">
              <a:spcBef>
                <a:spcPts val="400"/>
              </a:spcBef>
              <a:buSzPct val="68000"/>
              <a:buFont typeface="Wingdings 3"/>
              <a:buChar char=""/>
            </a:pPr>
            <a:r>
              <a:rPr lang="en-US" sz="1800" dirty="0" err="1"/>
              <a:t>FermiGrid</a:t>
            </a:r>
            <a:r>
              <a:rPr lang="en-US" sz="1800" dirty="0"/>
              <a:t> expects to do a VDT upgrade on all three GP Grid gatekeepers on the Sep. 15 downtime. This is the last feature addition release of </a:t>
            </a:r>
            <a:r>
              <a:rPr lang="en-US" sz="1800" dirty="0" err="1"/>
              <a:t>vdt</a:t>
            </a:r>
            <a:r>
              <a:rPr lang="en-US" sz="1800" dirty="0"/>
              <a:t> 2.0.0 although there may be further patches.  Expected downtime 1.5 hours. Running jobs won't be disturbed due to this work.  New job submissions during the downtime will not start until after the work is completed. </a:t>
            </a:r>
            <a:endParaRPr lang="en-US" sz="1800" dirty="0" smtClean="0"/>
          </a:p>
          <a:p>
            <a:pPr marL="365760" lvl="1" indent="-256032">
              <a:spcBef>
                <a:spcPts val="400"/>
              </a:spcBef>
              <a:buSzPct val="68000"/>
              <a:buFont typeface="Wingdings 3"/>
              <a:buChar char=""/>
            </a:pPr>
            <a:endParaRPr lang="en-US" sz="1400" dirty="0" smtClean="0"/>
          </a:p>
        </p:txBody>
      </p:sp>
      <p:sp>
        <p:nvSpPr>
          <p:cNvPr id="3" name="Date Placeholder 2"/>
          <p:cNvSpPr>
            <a:spLocks noGrp="1"/>
          </p:cNvSpPr>
          <p:nvPr>
            <p:ph type="dt" sz="half" idx="10"/>
          </p:nvPr>
        </p:nvSpPr>
        <p:spPr/>
        <p:txBody>
          <a:bodyPr/>
          <a:lstStyle/>
          <a:p>
            <a:r>
              <a:rPr lang="en-US" smtClean="0"/>
              <a:t>9/14/2011</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2" name="Title 1"/>
          <p:cNvSpPr>
            <a:spLocks noGrp="1"/>
          </p:cNvSpPr>
          <p:nvPr>
            <p:ph type="title"/>
          </p:nvPr>
        </p:nvSpPr>
        <p:spPr/>
        <p:txBody>
          <a:bodyPr>
            <a:normAutofit/>
          </a:bodyPr>
          <a:lstStyle/>
          <a:p>
            <a:r>
              <a:rPr lang="en-US" sz="3200" dirty="0" smtClean="0"/>
              <a:t>Maintenance Day:</a:t>
            </a:r>
            <a:r>
              <a:rPr lang="en-US" sz="3200" dirty="0"/>
              <a:t> Tomorrow 9/15</a:t>
            </a:r>
          </a:p>
        </p:txBody>
      </p:sp>
      <p:sp>
        <p:nvSpPr>
          <p:cNvPr id="6" name="Footer Placeholder 5"/>
          <p:cNvSpPr>
            <a:spLocks noGrp="1"/>
          </p:cNvSpPr>
          <p:nvPr>
            <p:ph type="ftr" sz="quarter" idx="11"/>
          </p:nvPr>
        </p:nvSpPr>
        <p:spPr/>
        <p:txBody>
          <a:bodyPr/>
          <a:lstStyle/>
          <a:p>
            <a:r>
              <a:rPr lang="en-US" smtClean="0"/>
              <a:t>NuComp News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2900" dirty="0" smtClean="0"/>
              <a:t>Thursday 9/22, </a:t>
            </a:r>
            <a:r>
              <a:rPr lang="en-US" sz="2900" dirty="0"/>
              <a:t>8-10AM.  </a:t>
            </a:r>
            <a:r>
              <a:rPr lang="en-US" sz="2900" dirty="0" smtClean="0"/>
              <a:t>Transitioning to use the new </a:t>
            </a:r>
            <a:r>
              <a:rPr lang="en-US" sz="2900" dirty="0" err="1" smtClean="0"/>
              <a:t>BlueArc</a:t>
            </a:r>
            <a:r>
              <a:rPr lang="en-US" sz="2900" dirty="0" smtClean="0"/>
              <a:t> storage space. This </a:t>
            </a:r>
            <a:r>
              <a:rPr lang="en-US" sz="2900" dirty="0"/>
              <a:t>will affect the following areas: </a:t>
            </a:r>
            <a:endParaRPr lang="en-US" sz="2900" dirty="0" smtClean="0"/>
          </a:p>
          <a:p>
            <a:pPr lvl="1"/>
            <a:r>
              <a:rPr lang="en-US" sz="2500" dirty="0" smtClean="0"/>
              <a:t>/</a:t>
            </a:r>
            <a:r>
              <a:rPr lang="en-US" sz="2500" dirty="0" err="1"/>
              <a:t>minerva</a:t>
            </a:r>
            <a:r>
              <a:rPr lang="en-US" sz="2500" dirty="0"/>
              <a:t>/data </a:t>
            </a:r>
            <a:endParaRPr lang="en-US" sz="2500" dirty="0" smtClean="0"/>
          </a:p>
          <a:p>
            <a:pPr lvl="1"/>
            <a:r>
              <a:rPr lang="en-US" sz="2500" dirty="0" smtClean="0"/>
              <a:t>/</a:t>
            </a:r>
            <a:r>
              <a:rPr lang="en-US" sz="2500" dirty="0"/>
              <a:t>mu2e/app </a:t>
            </a:r>
          </a:p>
          <a:p>
            <a:pPr lvl="1"/>
            <a:r>
              <a:rPr lang="en-US" sz="2500" dirty="0" smtClean="0"/>
              <a:t>/</a:t>
            </a:r>
            <a:r>
              <a:rPr lang="en-US" sz="2500" dirty="0" err="1"/>
              <a:t>minerva</a:t>
            </a:r>
            <a:r>
              <a:rPr lang="en-US" sz="2500" dirty="0"/>
              <a:t>/app </a:t>
            </a:r>
            <a:endParaRPr lang="en-US" sz="2500" dirty="0" smtClean="0"/>
          </a:p>
          <a:p>
            <a:pPr lvl="1"/>
            <a:r>
              <a:rPr lang="en-US" sz="2500" dirty="0" smtClean="0"/>
              <a:t>/</a:t>
            </a:r>
            <a:r>
              <a:rPr lang="en-US" sz="2500" dirty="0" err="1"/>
              <a:t>nusoft</a:t>
            </a:r>
            <a:r>
              <a:rPr lang="en-US" sz="2500" dirty="0"/>
              <a:t>/app </a:t>
            </a:r>
            <a:endParaRPr lang="en-US" sz="2500" dirty="0" smtClean="0"/>
          </a:p>
          <a:p>
            <a:pPr lvl="1"/>
            <a:r>
              <a:rPr lang="en-US" sz="2500" dirty="0" smtClean="0"/>
              <a:t>/</a:t>
            </a:r>
            <a:r>
              <a:rPr lang="en-US" sz="2500" dirty="0" err="1"/>
              <a:t>lbne</a:t>
            </a:r>
            <a:r>
              <a:rPr lang="en-US" sz="2500" dirty="0"/>
              <a:t>/app </a:t>
            </a:r>
            <a:endParaRPr lang="en-US" sz="2500" dirty="0" smtClean="0"/>
          </a:p>
          <a:p>
            <a:pPr lvl="1"/>
            <a:r>
              <a:rPr lang="en-US" sz="2500" dirty="0" smtClean="0"/>
              <a:t>/</a:t>
            </a:r>
            <a:r>
              <a:rPr lang="en-US" sz="2500" dirty="0" err="1"/>
              <a:t>microboone</a:t>
            </a:r>
            <a:r>
              <a:rPr lang="en-US" sz="2500" dirty="0"/>
              <a:t>/app </a:t>
            </a:r>
            <a:endParaRPr lang="en-US" sz="2500" dirty="0" smtClean="0"/>
          </a:p>
          <a:p>
            <a:pPr lvl="1"/>
            <a:r>
              <a:rPr lang="en-US" sz="2500" dirty="0" smtClean="0"/>
              <a:t>/</a:t>
            </a:r>
            <a:r>
              <a:rPr lang="en-US" sz="2500" dirty="0"/>
              <a:t>gm2/app </a:t>
            </a:r>
            <a:endParaRPr lang="en-US" sz="2500" dirty="0" smtClean="0"/>
          </a:p>
          <a:p>
            <a:r>
              <a:rPr lang="en-US" sz="2900" dirty="0" smtClean="0"/>
              <a:t>If </a:t>
            </a:r>
            <a:r>
              <a:rPr lang="en-US" sz="2900" dirty="0"/>
              <a:t>these areas are used during the scheduled downtime, a stale mount may result. In some cases rebooting the affected machine(s) may be required.  Jobs running on GP grid cluster are also affected and it is best to not have jobs running that employ any of these areas during this period. </a:t>
            </a:r>
            <a:r>
              <a:rPr lang="en-US" sz="2900" dirty="0" smtClean="0"/>
              <a:t>Condor queues will be drained Wed. night. </a:t>
            </a:r>
          </a:p>
          <a:p>
            <a:pPr marL="365760" lvl="1" indent="-256032">
              <a:spcBef>
                <a:spcPts val="400"/>
              </a:spcBef>
              <a:buSzPct val="68000"/>
              <a:buFont typeface="Wingdings 3"/>
              <a:buChar char=""/>
            </a:pPr>
            <a:r>
              <a:rPr lang="en-US" sz="2900" dirty="0"/>
              <a:t>Next Month 10/20: IF/GPCF/MINOS/MB reboots for new kernel </a:t>
            </a:r>
          </a:p>
          <a:p>
            <a:endParaRPr lang="en-US" dirty="0"/>
          </a:p>
        </p:txBody>
      </p:sp>
      <p:sp>
        <p:nvSpPr>
          <p:cNvPr id="3" name="Date Placeholder 2"/>
          <p:cNvSpPr>
            <a:spLocks noGrp="1"/>
          </p:cNvSpPr>
          <p:nvPr>
            <p:ph type="dt" sz="half" idx="10"/>
          </p:nvPr>
        </p:nvSpPr>
        <p:spPr/>
        <p:txBody>
          <a:bodyPr/>
          <a:lstStyle/>
          <a:p>
            <a:r>
              <a:rPr lang="en-US" smtClean="0"/>
              <a:t>9/14/2011</a:t>
            </a:r>
            <a:endParaRPr lang="en-US"/>
          </a:p>
        </p:txBody>
      </p:sp>
      <p:sp>
        <p:nvSpPr>
          <p:cNvPr id="4" name="Footer Placeholder 3"/>
          <p:cNvSpPr>
            <a:spLocks noGrp="1"/>
          </p:cNvSpPr>
          <p:nvPr>
            <p:ph type="ftr" sz="quarter" idx="11"/>
          </p:nvPr>
        </p:nvSpPr>
        <p:spPr/>
        <p:txBody>
          <a:bodyPr/>
          <a:lstStyle/>
          <a:p>
            <a:r>
              <a:rPr lang="en-US" smtClean="0"/>
              <a:t>NuComp News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
        <p:nvSpPr>
          <p:cNvPr id="6" name="Title 5"/>
          <p:cNvSpPr>
            <a:spLocks noGrp="1"/>
          </p:cNvSpPr>
          <p:nvPr>
            <p:ph type="title"/>
          </p:nvPr>
        </p:nvSpPr>
        <p:spPr/>
        <p:txBody>
          <a:bodyPr>
            <a:normAutofit fontScale="90000"/>
          </a:bodyPr>
          <a:lstStyle/>
          <a:p>
            <a:r>
              <a:rPr lang="en-US" dirty="0" smtClean="0"/>
              <a:t>Maintenance Day Next Week, and Next Month</a:t>
            </a:r>
            <a:endParaRPr lang="en-US" dirty="0"/>
          </a:p>
        </p:txBody>
      </p:sp>
    </p:spTree>
    <p:extLst>
      <p:ext uri="{BB962C8B-B14F-4D97-AF65-F5344CB8AC3E}">
        <p14:creationId xmlns:p14="http://schemas.microsoft.com/office/powerpoint/2010/main" val="194673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SLF4 will no longer be supported after Feb. 2, 2012</a:t>
            </a:r>
          </a:p>
          <a:p>
            <a:r>
              <a:rPr lang="en-US" dirty="0" smtClean="0"/>
              <a:t>SLF6 is close to being ready for full deployment. </a:t>
            </a:r>
          </a:p>
          <a:p>
            <a:r>
              <a:rPr lang="en-US" dirty="0" smtClean="0"/>
              <a:t>(more details from Jason)</a:t>
            </a:r>
            <a:endParaRPr lang="en-US" dirty="0"/>
          </a:p>
        </p:txBody>
      </p:sp>
      <p:sp>
        <p:nvSpPr>
          <p:cNvPr id="3" name="Date Placeholder 2"/>
          <p:cNvSpPr>
            <a:spLocks noGrp="1"/>
          </p:cNvSpPr>
          <p:nvPr>
            <p:ph type="dt" sz="half" idx="10"/>
          </p:nvPr>
        </p:nvSpPr>
        <p:spPr/>
        <p:txBody>
          <a:bodyPr/>
          <a:lstStyle/>
          <a:p>
            <a:r>
              <a:rPr lang="en-US" smtClean="0"/>
              <a:t>9/14/2011</a:t>
            </a:r>
            <a:endParaRPr lang="en-US"/>
          </a:p>
        </p:txBody>
      </p:sp>
      <p:sp>
        <p:nvSpPr>
          <p:cNvPr id="4" name="Footer Placeholder 3"/>
          <p:cNvSpPr>
            <a:spLocks noGrp="1"/>
          </p:cNvSpPr>
          <p:nvPr>
            <p:ph type="ftr" sz="quarter" idx="11"/>
          </p:nvPr>
        </p:nvSpPr>
        <p:spPr/>
        <p:txBody>
          <a:bodyPr/>
          <a:lstStyle/>
          <a:p>
            <a:r>
              <a:rPr lang="en-US" smtClean="0"/>
              <a:t>NuComp News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
        <p:nvSpPr>
          <p:cNvPr id="6" name="Title 5"/>
          <p:cNvSpPr>
            <a:spLocks noGrp="1"/>
          </p:cNvSpPr>
          <p:nvPr>
            <p:ph type="title"/>
          </p:nvPr>
        </p:nvSpPr>
        <p:spPr/>
        <p:txBody>
          <a:bodyPr>
            <a:normAutofit/>
          </a:bodyPr>
          <a:lstStyle/>
          <a:p>
            <a:r>
              <a:rPr lang="en-US" sz="3600" dirty="0" smtClean="0"/>
              <a:t>SLF4 Demise, and SLF6 Readiness</a:t>
            </a:r>
            <a:endParaRPr lang="en-US" sz="3600" dirty="0"/>
          </a:p>
        </p:txBody>
      </p:sp>
    </p:spTree>
    <p:extLst>
      <p:ext uri="{BB962C8B-B14F-4D97-AF65-F5344CB8AC3E}">
        <p14:creationId xmlns:p14="http://schemas.microsoft.com/office/powerpoint/2010/main" val="1620511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IFront</a:t>
            </a:r>
            <a:r>
              <a:rPr lang="en-US" dirty="0" smtClean="0"/>
              <a:t> Computing Resource Summary</a:t>
            </a:r>
            <a:endParaRPr lang="en-US" dirty="0"/>
          </a:p>
        </p:txBody>
      </p:sp>
      <p:sp>
        <p:nvSpPr>
          <p:cNvPr id="2" name="Text Placeholder 1"/>
          <p:cNvSpPr>
            <a:spLocks noGrp="1"/>
          </p:cNvSpPr>
          <p:nvPr>
            <p:ph type="body" idx="1"/>
          </p:nvPr>
        </p:nvSpPr>
        <p:spPr/>
        <p:txBody>
          <a:bodyPr/>
          <a:lstStyle/>
          <a:p>
            <a:r>
              <a:rPr lang="en-US" dirty="0" smtClean="0"/>
              <a:t>Central Storage</a:t>
            </a:r>
          </a:p>
          <a:p>
            <a:r>
              <a:rPr lang="en-US" dirty="0" smtClean="0"/>
              <a:t>GPCF</a:t>
            </a:r>
          </a:p>
          <a:p>
            <a:r>
              <a:rPr lang="en-US" dirty="0" smtClean="0"/>
              <a:t>GP Grid Cluster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505208745"/>
              </p:ext>
            </p:extLst>
          </p:nvPr>
        </p:nvGraphicFramePr>
        <p:xfrm>
          <a:off x="1676400" y="1295400"/>
          <a:ext cx="5704115" cy="4241800"/>
        </p:xfrm>
        <a:graphic>
          <a:graphicData uri="http://schemas.openxmlformats.org/drawingml/2006/table">
            <a:tbl>
              <a:tblPr firstRow="1" bandRow="1">
                <a:tableStyleId>{5C22544A-7EE6-4342-B048-85BDC9FD1C3A}</a:tableStyleId>
              </a:tblPr>
              <a:tblGrid>
                <a:gridCol w="1371600"/>
                <a:gridCol w="1001486"/>
                <a:gridCol w="1110343"/>
                <a:gridCol w="1110343"/>
                <a:gridCol w="1110343"/>
              </a:tblGrid>
              <a:tr h="370840">
                <a:tc>
                  <a:txBody>
                    <a:bodyPr/>
                    <a:lstStyle/>
                    <a:p>
                      <a:pPr algn="l" fontAlgn="b"/>
                      <a:endParaRPr lang="en-US" sz="1800" b="0" i="0" u="none" strike="noStrike" dirty="0">
                        <a:latin typeface="Arial"/>
                      </a:endParaRPr>
                    </a:p>
                  </a:txBody>
                  <a:tcPr marL="0" marR="0" marT="0" marB="0" anchor="b"/>
                </a:tc>
                <a:tc>
                  <a:txBody>
                    <a:bodyPr/>
                    <a:lstStyle/>
                    <a:p>
                      <a:pPr algn="ctr" fontAlgn="b"/>
                      <a:r>
                        <a:rPr lang="en-US" sz="1800" b="0" i="0" u="none" strike="noStrike" dirty="0" smtClean="0">
                          <a:latin typeface="Arial"/>
                        </a:rPr>
                        <a:t>2009</a:t>
                      </a:r>
                    </a:p>
                    <a:p>
                      <a:pPr algn="ctr" fontAlgn="b"/>
                      <a:endParaRPr lang="en-US" sz="1800" b="0" i="0" u="none" strike="noStrike" dirty="0">
                        <a:latin typeface="Arial"/>
                      </a:endParaRPr>
                    </a:p>
                  </a:txBody>
                  <a:tcPr marL="0" marR="0" marT="0" marB="0" anchor="b"/>
                </a:tc>
                <a:tc>
                  <a:txBody>
                    <a:bodyPr/>
                    <a:lstStyle/>
                    <a:p>
                      <a:pPr algn="ctr" fontAlgn="b"/>
                      <a:r>
                        <a:rPr lang="en-US" sz="1800" b="0" i="0" u="none" strike="noStrike" dirty="0" smtClean="0">
                          <a:latin typeface="Arial"/>
                        </a:rPr>
                        <a:t>2010</a:t>
                      </a:r>
                    </a:p>
                    <a:p>
                      <a:pPr algn="ctr" fontAlgn="b"/>
                      <a:endParaRPr lang="en-US" sz="1800" b="0" i="0" u="none" strike="noStrike" dirty="0">
                        <a:latin typeface="Arial"/>
                      </a:endParaRPr>
                    </a:p>
                  </a:txBody>
                  <a:tcPr marL="0" marR="0" marT="0" marB="0" anchor="b"/>
                </a:tc>
                <a:tc>
                  <a:txBody>
                    <a:bodyPr/>
                    <a:lstStyle/>
                    <a:p>
                      <a:pPr algn="ctr" fontAlgn="b"/>
                      <a:r>
                        <a:rPr lang="en-US" sz="1800" b="0" i="0" u="none" strike="noStrike" dirty="0" smtClean="0">
                          <a:latin typeface="Arial"/>
                        </a:rPr>
                        <a:t>2011</a:t>
                      </a:r>
                    </a:p>
                    <a:p>
                      <a:pPr algn="ctr" fontAlgn="b"/>
                      <a:r>
                        <a:rPr lang="en-US" sz="1800" b="0" i="0" u="none" strike="noStrike" dirty="0" smtClean="0">
                          <a:latin typeface="Arial"/>
                        </a:rPr>
                        <a:t>(replace)</a:t>
                      </a:r>
                      <a:endParaRPr lang="en-US" sz="1800" b="0" i="0" u="none" strike="noStrike" dirty="0">
                        <a:latin typeface="Arial"/>
                      </a:endParaRPr>
                    </a:p>
                  </a:txBody>
                  <a:tcPr marL="0" marR="0" marT="0" marB="0" anchor="b"/>
                </a:tc>
                <a:tc>
                  <a:txBody>
                    <a:bodyPr/>
                    <a:lstStyle/>
                    <a:p>
                      <a:pPr algn="ctr" fontAlgn="b"/>
                      <a:r>
                        <a:rPr lang="en-US" sz="1800" b="0" i="0" u="none" strike="noStrike" dirty="0" smtClean="0">
                          <a:latin typeface="Arial"/>
                        </a:rPr>
                        <a:t>2012</a:t>
                      </a:r>
                    </a:p>
                    <a:p>
                      <a:pPr algn="ctr" fontAlgn="b"/>
                      <a:r>
                        <a:rPr lang="en-US" sz="1800" b="0" i="0" u="none" strike="noStrike" dirty="0" smtClean="0">
                          <a:latin typeface="Arial"/>
                        </a:rPr>
                        <a:t>request</a:t>
                      </a:r>
                      <a:endParaRPr lang="en-US" sz="1800" b="0" i="0" u="none" strike="noStrike" dirty="0">
                        <a:latin typeface="Arial"/>
                      </a:endParaRPr>
                    </a:p>
                  </a:txBody>
                  <a:tcPr marL="0" marR="0" marT="0" marB="0" anchor="b"/>
                </a:tc>
              </a:tr>
              <a:tr h="370840">
                <a:tc>
                  <a:txBody>
                    <a:bodyPr/>
                    <a:lstStyle/>
                    <a:p>
                      <a:pPr algn="l" fontAlgn="b"/>
                      <a:r>
                        <a:rPr lang="en-US" sz="1800" b="0" i="0" u="none" strike="noStrike">
                          <a:latin typeface="Arial"/>
                        </a:rPr>
                        <a:t>MiniBooNE</a:t>
                      </a:r>
                    </a:p>
                  </a:txBody>
                  <a:tcPr marL="0" marR="0" marT="0" marB="0" anchor="b"/>
                </a:tc>
                <a:tc>
                  <a:txBody>
                    <a:bodyPr/>
                    <a:lstStyle/>
                    <a:p>
                      <a:pPr algn="r" fontAlgn="b"/>
                      <a:r>
                        <a:rPr lang="en-US" sz="1800" b="1" i="0" u="none" strike="noStrike" dirty="0" smtClean="0">
                          <a:solidFill>
                            <a:srgbClr val="00B050"/>
                          </a:solidFill>
                          <a:latin typeface="Wingdings 2" pitchFamily="18" charset="2"/>
                        </a:rPr>
                        <a:t>P</a:t>
                      </a:r>
                      <a:r>
                        <a:rPr lang="en-US" sz="1800" b="0" i="0" u="none" strike="noStrike" dirty="0" smtClean="0">
                          <a:latin typeface="Arial"/>
                        </a:rPr>
                        <a:t>80</a:t>
                      </a:r>
                      <a:endParaRPr lang="en-US" sz="1800" b="0" i="0" u="none" strike="noStrike" dirty="0">
                        <a:latin typeface="Arial"/>
                      </a:endParaRPr>
                    </a:p>
                  </a:txBody>
                  <a:tcPr marL="0" marR="0" marT="0" marB="0" anchor="b"/>
                </a:tc>
                <a:tc>
                  <a:txBody>
                    <a:bodyPr/>
                    <a:lstStyle/>
                    <a:p>
                      <a:pPr algn="r" fontAlgn="b"/>
                      <a:r>
                        <a:rPr lang="en-US" sz="1800" b="0" i="0" u="none" strike="noStrike" dirty="0" smtClean="0">
                          <a:latin typeface="Arial"/>
                        </a:rPr>
                        <a:t>30</a:t>
                      </a:r>
                      <a:endParaRPr lang="en-US" sz="1800" b="0" i="0" u="none" strike="noStrike" dirty="0">
                        <a:latin typeface="Arial"/>
                      </a:endParaRPr>
                    </a:p>
                  </a:txBody>
                  <a:tcPr marL="0" marR="0" marT="0" marB="0" anchor="b"/>
                </a:tc>
                <a:tc>
                  <a:txBody>
                    <a:bodyPr/>
                    <a:lstStyle/>
                    <a:p>
                      <a:pPr algn="r" fontAlgn="b"/>
                      <a:r>
                        <a:rPr lang="en-US" b="1" dirty="0" smtClean="0">
                          <a:solidFill>
                            <a:srgbClr val="00B050"/>
                          </a:solidFill>
                          <a:latin typeface="Wingdings 2" pitchFamily="18" charset="2"/>
                        </a:rPr>
                        <a:t>P</a:t>
                      </a:r>
                      <a:r>
                        <a:rPr lang="en-US" sz="1800" b="0" i="0" u="none" strike="noStrike" dirty="0" smtClean="0">
                          <a:solidFill>
                            <a:schemeClr val="tx1"/>
                          </a:solidFill>
                          <a:latin typeface="Arial"/>
                        </a:rPr>
                        <a:t>2</a:t>
                      </a:r>
                      <a:r>
                        <a:rPr lang="en-US" sz="1800" b="0" i="0" u="none" strike="noStrike" dirty="0" smtClean="0">
                          <a:latin typeface="Arial"/>
                        </a:rPr>
                        <a:t>5</a:t>
                      </a:r>
                    </a:p>
                    <a:p>
                      <a:pPr algn="r" fontAlgn="b"/>
                      <a:r>
                        <a:rPr lang="en-US" sz="1800" b="0" i="0" u="none" strike="noStrike" dirty="0" smtClean="0">
                          <a:latin typeface="Arial"/>
                        </a:rPr>
                        <a:t>(+13)</a:t>
                      </a:r>
                      <a:endParaRPr lang="en-US" sz="1800" b="0" i="0" u="none" strike="noStrike" dirty="0">
                        <a:latin typeface="Arial"/>
                      </a:endParaRPr>
                    </a:p>
                  </a:txBody>
                  <a:tcPr marL="0" marR="0" marT="0" marB="0" anchor="b"/>
                </a:tc>
                <a:tc>
                  <a:txBody>
                    <a:bodyPr/>
                    <a:lstStyle/>
                    <a:p>
                      <a:pPr algn="r" fontAlgn="b"/>
                      <a:r>
                        <a:rPr lang="en-US" sz="1800" b="0" i="0" u="none" strike="noStrike" dirty="0">
                          <a:latin typeface="Arial"/>
                        </a:rPr>
                        <a:t>0</a:t>
                      </a:r>
                    </a:p>
                  </a:txBody>
                  <a:tcPr marL="0" marR="0" marT="0" marB="0" anchor="b"/>
                </a:tc>
              </a:tr>
              <a:tr h="370840">
                <a:tc>
                  <a:txBody>
                    <a:bodyPr/>
                    <a:lstStyle/>
                    <a:p>
                      <a:pPr algn="l" fontAlgn="b"/>
                      <a:r>
                        <a:rPr lang="en-US" sz="1800" b="0" i="0" u="none" strike="noStrike">
                          <a:latin typeface="Arial"/>
                        </a:rPr>
                        <a:t>MINOS</a:t>
                      </a:r>
                    </a:p>
                  </a:txBody>
                  <a:tcPr marL="0" marR="0" marT="0" marB="0" anchor="b"/>
                </a:tc>
                <a:tc>
                  <a:txBody>
                    <a:bodyPr/>
                    <a:lstStyle/>
                    <a:p>
                      <a:pPr algn="r" fontAlgn="b"/>
                      <a:r>
                        <a:rPr lang="en-US" sz="1800" b="1" i="0" u="none" strike="noStrike" dirty="0" smtClean="0">
                          <a:solidFill>
                            <a:srgbClr val="00B050"/>
                          </a:solidFill>
                          <a:latin typeface="Wingdings 2" pitchFamily="18" charset="2"/>
                        </a:rPr>
                        <a:t>P</a:t>
                      </a:r>
                      <a:r>
                        <a:rPr lang="en-US" sz="1800" b="0" i="0" u="none" strike="noStrike" dirty="0" smtClean="0">
                          <a:solidFill>
                            <a:schemeClr val="tx1"/>
                          </a:solidFill>
                          <a:latin typeface="Arial"/>
                        </a:rPr>
                        <a:t>9</a:t>
                      </a:r>
                      <a:r>
                        <a:rPr lang="en-US" sz="1800" b="0" i="0" u="none" strike="noStrike" dirty="0" smtClean="0">
                          <a:latin typeface="Arial"/>
                        </a:rPr>
                        <a:t>0</a:t>
                      </a:r>
                      <a:endParaRPr lang="en-US" sz="1800" b="0" i="0" u="none" strike="noStrike" dirty="0">
                        <a:latin typeface="Arial"/>
                      </a:endParaRPr>
                    </a:p>
                  </a:txBody>
                  <a:tcPr marL="0" marR="0" marT="0" marB="0" anchor="b"/>
                </a:tc>
                <a:tc>
                  <a:txBody>
                    <a:bodyPr/>
                    <a:lstStyle/>
                    <a:p>
                      <a:pPr algn="r" fontAlgn="b"/>
                      <a:r>
                        <a:rPr lang="en-US" sz="1800" b="1" i="0" u="none" strike="noStrike" dirty="0" smtClean="0">
                          <a:solidFill>
                            <a:srgbClr val="00B050"/>
                          </a:solidFill>
                          <a:latin typeface="Wingdings 2" pitchFamily="18" charset="2"/>
                        </a:rPr>
                        <a:t>P</a:t>
                      </a:r>
                      <a:r>
                        <a:rPr lang="en-US" sz="1800" b="0" i="0" u="none" strike="noStrike" dirty="0" smtClean="0">
                          <a:latin typeface="Arial"/>
                        </a:rPr>
                        <a:t>30</a:t>
                      </a:r>
                      <a:endParaRPr lang="en-US" sz="1800" b="0" i="0" u="none" strike="noStrike" dirty="0">
                        <a:latin typeface="Arial"/>
                      </a:endParaRPr>
                    </a:p>
                  </a:txBody>
                  <a:tcPr marL="0" marR="0" marT="0" marB="0" anchor="b"/>
                </a:tc>
                <a:tc>
                  <a:txBody>
                    <a:bodyPr/>
                    <a:lstStyle/>
                    <a:p>
                      <a:pPr algn="r" fontAlgn="b"/>
                      <a:r>
                        <a:rPr lang="en-US" b="1" dirty="0" smtClean="0">
                          <a:solidFill>
                            <a:srgbClr val="00B050"/>
                          </a:solidFill>
                          <a:latin typeface="Wingdings 2" pitchFamily="18" charset="2"/>
                        </a:rPr>
                        <a:t>P</a:t>
                      </a:r>
                      <a:r>
                        <a:rPr lang="en-US" sz="1800" b="0" i="0" u="none" strike="noStrike" dirty="0" smtClean="0">
                          <a:latin typeface="Arial"/>
                        </a:rPr>
                        <a:t>30</a:t>
                      </a:r>
                    </a:p>
                    <a:p>
                      <a:pPr algn="r" fontAlgn="b"/>
                      <a:r>
                        <a:rPr lang="en-US" sz="1800" b="0" i="0" u="none" strike="noStrike" dirty="0" smtClean="0">
                          <a:latin typeface="Arial"/>
                        </a:rPr>
                        <a:t>(</a:t>
                      </a:r>
                      <a:r>
                        <a:rPr lang="en-US" b="1" dirty="0" smtClean="0">
                          <a:solidFill>
                            <a:srgbClr val="00B050"/>
                          </a:solidFill>
                          <a:latin typeface="Wingdings 2" pitchFamily="18" charset="2"/>
                        </a:rPr>
                        <a:t>P</a:t>
                      </a:r>
                      <a:r>
                        <a:rPr lang="en-US" sz="1800" b="0" i="0" u="none" strike="noStrike" dirty="0" smtClean="0">
                          <a:latin typeface="Arial"/>
                        </a:rPr>
                        <a:t>30+30)</a:t>
                      </a:r>
                      <a:endParaRPr lang="en-US" sz="1800" b="0" i="0" u="none" strike="noStrike" dirty="0">
                        <a:latin typeface="Arial"/>
                      </a:endParaRPr>
                    </a:p>
                  </a:txBody>
                  <a:tcPr marL="0" marR="0" marT="0" marB="0" anchor="b"/>
                </a:tc>
                <a:tc>
                  <a:txBody>
                    <a:bodyPr/>
                    <a:lstStyle/>
                    <a:p>
                      <a:pPr algn="r" fontAlgn="b"/>
                      <a:r>
                        <a:rPr lang="en-US" b="1" dirty="0" smtClean="0">
                          <a:solidFill>
                            <a:srgbClr val="FF0000"/>
                          </a:solidFill>
                          <a:latin typeface="Wingdings 2" pitchFamily="18" charset="2"/>
                        </a:rPr>
                        <a:t>P</a:t>
                      </a:r>
                      <a:r>
                        <a:rPr lang="en-US" sz="1800" b="0" i="0" u="none" strike="noStrike" dirty="0" smtClean="0">
                          <a:solidFill>
                            <a:srgbClr val="FF0000"/>
                          </a:solidFill>
                          <a:latin typeface="Arial"/>
                        </a:rPr>
                        <a:t>30(+50)*</a:t>
                      </a:r>
                      <a:endParaRPr lang="en-US" sz="1800" b="0" i="0" u="none" strike="noStrike" dirty="0">
                        <a:solidFill>
                          <a:srgbClr val="FF0000"/>
                        </a:solidFill>
                        <a:latin typeface="Arial"/>
                      </a:endParaRPr>
                    </a:p>
                  </a:txBody>
                  <a:tcPr marL="0" marR="0" marT="0" marB="0" anchor="b"/>
                </a:tc>
              </a:tr>
              <a:tr h="370840">
                <a:tc>
                  <a:txBody>
                    <a:bodyPr/>
                    <a:lstStyle/>
                    <a:p>
                      <a:pPr algn="l" fontAlgn="b"/>
                      <a:r>
                        <a:rPr lang="en-US" sz="1800" b="0" i="0" u="none" strike="noStrike" dirty="0" err="1">
                          <a:latin typeface="Arial"/>
                        </a:rPr>
                        <a:t>MINERvA</a:t>
                      </a:r>
                      <a:endParaRPr lang="en-US" sz="1800" b="0" i="0" u="none" strike="noStrike" dirty="0">
                        <a:latin typeface="Arial"/>
                      </a:endParaRPr>
                    </a:p>
                  </a:txBody>
                  <a:tcPr marL="0" marR="0" marT="0" marB="0" anchor="b"/>
                </a:tc>
                <a:tc>
                  <a:txBody>
                    <a:bodyPr/>
                    <a:lstStyle/>
                    <a:p>
                      <a:pPr algn="r" fontAlgn="b"/>
                      <a:r>
                        <a:rPr lang="en-US" sz="1800" b="1" i="0" u="none" strike="noStrike" dirty="0" smtClean="0">
                          <a:solidFill>
                            <a:srgbClr val="00B050"/>
                          </a:solidFill>
                          <a:latin typeface="Wingdings 2" pitchFamily="18" charset="2"/>
                        </a:rPr>
                        <a:t>P</a:t>
                      </a:r>
                      <a:r>
                        <a:rPr lang="en-US" sz="1800" b="0" i="0" u="none" strike="noStrike" dirty="0" smtClean="0">
                          <a:latin typeface="Arial"/>
                        </a:rPr>
                        <a:t>10</a:t>
                      </a:r>
                      <a:endParaRPr lang="en-US" sz="1800" b="0" i="0" u="none" strike="noStrike" dirty="0">
                        <a:latin typeface="Arial"/>
                      </a:endParaRPr>
                    </a:p>
                  </a:txBody>
                  <a:tcPr marL="0" marR="0" marT="0" marB="0" anchor="b"/>
                </a:tc>
                <a:tc>
                  <a:txBody>
                    <a:bodyPr/>
                    <a:lstStyle/>
                    <a:p>
                      <a:pPr algn="r" fontAlgn="b"/>
                      <a:r>
                        <a:rPr lang="en-US" sz="1800" b="1" i="0" u="none" strike="noStrike" dirty="0" smtClean="0">
                          <a:solidFill>
                            <a:srgbClr val="00B050"/>
                          </a:solidFill>
                          <a:latin typeface="Wingdings 2" pitchFamily="18" charset="2"/>
                        </a:rPr>
                        <a:t>P</a:t>
                      </a:r>
                      <a:r>
                        <a:rPr lang="en-US" sz="1800" b="0" i="0" u="none" strike="noStrike" dirty="0" smtClean="0">
                          <a:solidFill>
                            <a:schemeClr val="tx1"/>
                          </a:solidFill>
                          <a:latin typeface="Arial"/>
                        </a:rPr>
                        <a:t>2</a:t>
                      </a:r>
                      <a:r>
                        <a:rPr lang="en-US" sz="1800" b="0" i="0" u="none" strike="noStrike" dirty="0" smtClean="0">
                          <a:latin typeface="Arial"/>
                        </a:rPr>
                        <a:t>0</a:t>
                      </a:r>
                      <a:endParaRPr lang="en-US" sz="1800" b="0" i="0" u="none" strike="noStrike" dirty="0">
                        <a:latin typeface="Arial"/>
                      </a:endParaRPr>
                    </a:p>
                  </a:txBody>
                  <a:tcPr marL="0" marR="0" marT="0" marB="0" anchor="b"/>
                </a:tc>
                <a:tc>
                  <a:txBody>
                    <a:bodyPr/>
                    <a:lstStyle/>
                    <a:p>
                      <a:pPr algn="r" fontAlgn="b"/>
                      <a:r>
                        <a:rPr lang="en-US" b="1" dirty="0" smtClean="0">
                          <a:solidFill>
                            <a:srgbClr val="00B050"/>
                          </a:solidFill>
                          <a:latin typeface="Wingdings 2" pitchFamily="18" charset="2"/>
                        </a:rPr>
                        <a:t>P</a:t>
                      </a:r>
                      <a:r>
                        <a:rPr lang="en-US" sz="1800" b="0" i="0" u="none" strike="noStrike" dirty="0" smtClean="0">
                          <a:solidFill>
                            <a:schemeClr val="tx1"/>
                          </a:solidFill>
                          <a:latin typeface="Arial"/>
                        </a:rPr>
                        <a:t>4</a:t>
                      </a:r>
                      <a:r>
                        <a:rPr lang="en-US" sz="1800" b="0" i="0" u="none" strike="noStrike" dirty="0" smtClean="0">
                          <a:latin typeface="Arial"/>
                        </a:rPr>
                        <a:t>0</a:t>
                      </a:r>
                      <a:r>
                        <a:rPr lang="en-US" sz="1800" b="0" i="0" u="none" strike="noStrike" dirty="0" smtClean="0">
                          <a:solidFill>
                            <a:srgbClr val="FF0000"/>
                          </a:solidFill>
                          <a:latin typeface="Arial"/>
                        </a:rPr>
                        <a:t>+</a:t>
                      </a:r>
                      <a:r>
                        <a:rPr lang="en-US" b="1" dirty="0" smtClean="0">
                          <a:solidFill>
                            <a:srgbClr val="FF0000"/>
                          </a:solidFill>
                          <a:latin typeface="Wingdings 2" pitchFamily="18" charset="2"/>
                        </a:rPr>
                        <a:t>P</a:t>
                      </a:r>
                      <a:r>
                        <a:rPr lang="en-US" sz="1800" b="0" i="0" u="none" strike="noStrike" dirty="0" smtClean="0">
                          <a:solidFill>
                            <a:srgbClr val="FF0000"/>
                          </a:solidFill>
                          <a:latin typeface="Arial"/>
                        </a:rPr>
                        <a:t>70</a:t>
                      </a:r>
                      <a:r>
                        <a:rPr lang="en-US" sz="1800" b="1" i="0" u="none" strike="noStrike" dirty="0" smtClean="0">
                          <a:solidFill>
                            <a:srgbClr val="FF0000"/>
                          </a:solidFill>
                          <a:latin typeface="Arial"/>
                        </a:rPr>
                        <a:t>*</a:t>
                      </a:r>
                      <a:endParaRPr lang="en-US" sz="1800" b="1" i="0" u="none" strike="noStrike" dirty="0">
                        <a:solidFill>
                          <a:srgbClr val="FF0000"/>
                        </a:solidFill>
                        <a:latin typeface="Arial"/>
                      </a:endParaRPr>
                    </a:p>
                  </a:txBody>
                  <a:tcPr marL="0" marR="0" marT="0" marB="0" anchor="b"/>
                </a:tc>
                <a:tc>
                  <a:txBody>
                    <a:bodyPr/>
                    <a:lstStyle/>
                    <a:p>
                      <a:pPr algn="r" fontAlgn="b"/>
                      <a:r>
                        <a:rPr lang="en-US" sz="1800" b="0" i="0" u="none" strike="noStrike" dirty="0">
                          <a:latin typeface="Arial"/>
                        </a:rPr>
                        <a:t>4</a:t>
                      </a:r>
                      <a:r>
                        <a:rPr lang="en-US" sz="1800" b="0" i="0" u="none" strike="noStrike" dirty="0" smtClean="0">
                          <a:latin typeface="Arial"/>
                        </a:rPr>
                        <a:t>0</a:t>
                      </a:r>
                      <a:endParaRPr lang="en-US" sz="1800" b="0" i="0" u="none" strike="noStrike" dirty="0">
                        <a:latin typeface="Arial"/>
                      </a:endParaRPr>
                    </a:p>
                  </a:txBody>
                  <a:tcPr marL="0" marR="0" marT="0" marB="0" anchor="b"/>
                </a:tc>
              </a:tr>
              <a:tr h="370840">
                <a:tc>
                  <a:txBody>
                    <a:bodyPr/>
                    <a:lstStyle/>
                    <a:p>
                      <a:pPr algn="l" fontAlgn="b"/>
                      <a:r>
                        <a:rPr lang="en-US" sz="1800" b="0" i="0" u="none" strike="noStrike">
                          <a:latin typeface="Arial"/>
                        </a:rPr>
                        <a:t>Argoneut</a:t>
                      </a:r>
                    </a:p>
                  </a:txBody>
                  <a:tcPr marL="0" marR="0" marT="0" marB="0" anchor="b"/>
                </a:tc>
                <a:tc>
                  <a:txBody>
                    <a:bodyPr/>
                    <a:lstStyle/>
                    <a:p>
                      <a:pPr algn="r" fontAlgn="b"/>
                      <a:r>
                        <a:rPr lang="en-US" sz="1800" b="1" i="0" u="none" strike="noStrike" dirty="0" smtClean="0">
                          <a:solidFill>
                            <a:srgbClr val="00B050"/>
                          </a:solidFill>
                          <a:latin typeface="Wingdings 2" pitchFamily="18" charset="2"/>
                        </a:rPr>
                        <a:t>P</a:t>
                      </a:r>
                      <a:r>
                        <a:rPr lang="en-US" sz="1800" b="0" i="0" u="none" strike="noStrike" dirty="0" smtClean="0">
                          <a:latin typeface="Arial"/>
                        </a:rPr>
                        <a:t>20</a:t>
                      </a:r>
                      <a:endParaRPr lang="en-US" sz="1800" b="0" i="0" u="none" strike="noStrike" dirty="0">
                        <a:latin typeface="Arial"/>
                      </a:endParaRPr>
                    </a:p>
                  </a:txBody>
                  <a:tcPr marL="0" marR="0" marT="0" marB="0" anchor="b"/>
                </a:tc>
                <a:tc>
                  <a:txBody>
                    <a:bodyPr/>
                    <a:lstStyle/>
                    <a:p>
                      <a:pPr algn="r" fontAlgn="b"/>
                      <a:r>
                        <a:rPr lang="en-US" sz="1800" b="0" i="0" u="none" strike="noStrike" dirty="0">
                          <a:latin typeface="Arial"/>
                        </a:rPr>
                        <a:t>0</a:t>
                      </a:r>
                    </a:p>
                  </a:txBody>
                  <a:tcPr marL="0" marR="0" marT="0" marB="0" anchor="b"/>
                </a:tc>
                <a:tc>
                  <a:txBody>
                    <a:bodyPr/>
                    <a:lstStyle/>
                    <a:p>
                      <a:pPr algn="r" fontAlgn="b"/>
                      <a:r>
                        <a:rPr lang="en-US" sz="1800" b="0" i="0" u="none" strike="noStrike" dirty="0">
                          <a:latin typeface="Arial"/>
                        </a:rPr>
                        <a:t>0</a:t>
                      </a:r>
                    </a:p>
                  </a:txBody>
                  <a:tcPr marL="0" marR="0" marT="0" marB="0" anchor="b"/>
                </a:tc>
                <a:tc>
                  <a:txBody>
                    <a:bodyPr/>
                    <a:lstStyle/>
                    <a:p>
                      <a:pPr algn="r" fontAlgn="b"/>
                      <a:r>
                        <a:rPr lang="en-US" sz="1800" b="0" i="0" u="none" strike="noStrike" dirty="0">
                          <a:latin typeface="Arial"/>
                        </a:rPr>
                        <a:t>0</a:t>
                      </a:r>
                    </a:p>
                  </a:txBody>
                  <a:tcPr marL="0" marR="0" marT="0" marB="0" anchor="b"/>
                </a:tc>
              </a:tr>
              <a:tr h="370840">
                <a:tc>
                  <a:txBody>
                    <a:bodyPr/>
                    <a:lstStyle/>
                    <a:p>
                      <a:pPr algn="l" fontAlgn="b"/>
                      <a:r>
                        <a:rPr lang="en-US" sz="1800" b="0" i="0" u="none" strike="noStrike">
                          <a:latin typeface="Arial"/>
                        </a:rPr>
                        <a:t>NOvA</a:t>
                      </a:r>
                    </a:p>
                  </a:txBody>
                  <a:tcPr marL="0" marR="0" marT="0" marB="0" anchor="b"/>
                </a:tc>
                <a:tc>
                  <a:txBody>
                    <a:bodyPr/>
                    <a:lstStyle/>
                    <a:p>
                      <a:pPr algn="r" fontAlgn="b"/>
                      <a:r>
                        <a:rPr lang="en-US" sz="1800" b="1" i="0" u="none" strike="noStrike" dirty="0" smtClean="0">
                          <a:solidFill>
                            <a:srgbClr val="00B050"/>
                          </a:solidFill>
                          <a:latin typeface="Wingdings 2" pitchFamily="18" charset="2"/>
                        </a:rPr>
                        <a:t>P</a:t>
                      </a:r>
                      <a:r>
                        <a:rPr lang="en-US" sz="1800" b="0" i="0" u="none" strike="noStrike" dirty="0" smtClean="0">
                          <a:latin typeface="Arial"/>
                        </a:rPr>
                        <a:t>4</a:t>
                      </a:r>
                      <a:endParaRPr lang="en-US" sz="1800" b="0" i="0" u="none" strike="noStrike" dirty="0">
                        <a:latin typeface="Arial"/>
                      </a:endParaRPr>
                    </a:p>
                  </a:txBody>
                  <a:tcPr marL="0" marR="0" marT="0" marB="0" anchor="b"/>
                </a:tc>
                <a:tc>
                  <a:txBody>
                    <a:bodyPr/>
                    <a:lstStyle/>
                    <a:p>
                      <a:pPr algn="r" fontAlgn="b"/>
                      <a:r>
                        <a:rPr lang="en-US" sz="1800" b="1" i="0" u="none" strike="noStrike" dirty="0" smtClean="0">
                          <a:solidFill>
                            <a:srgbClr val="00B050"/>
                          </a:solidFill>
                          <a:latin typeface="Wingdings 2" pitchFamily="18" charset="2"/>
                        </a:rPr>
                        <a:t>P</a:t>
                      </a:r>
                      <a:r>
                        <a:rPr lang="en-US" sz="1800" b="0" i="0" u="none" strike="noStrike" dirty="0" smtClean="0">
                          <a:latin typeface="Arial"/>
                        </a:rPr>
                        <a:t>26</a:t>
                      </a:r>
                      <a:endParaRPr lang="en-US" sz="1800" b="0" i="0" u="none" strike="noStrike" dirty="0">
                        <a:latin typeface="Arial"/>
                      </a:endParaRPr>
                    </a:p>
                  </a:txBody>
                  <a:tcPr marL="0" marR="0" marT="0" marB="0" anchor="b"/>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b="1" dirty="0" smtClean="0">
                          <a:solidFill>
                            <a:srgbClr val="00B050"/>
                          </a:solidFill>
                          <a:latin typeface="Wingdings 2" pitchFamily="18" charset="2"/>
                        </a:rPr>
                        <a:t>P</a:t>
                      </a:r>
                      <a:r>
                        <a:rPr lang="en-US" sz="1800" b="0" i="0" u="none" strike="noStrike" dirty="0" smtClean="0">
                          <a:solidFill>
                            <a:srgbClr val="002060"/>
                          </a:solidFill>
                          <a:latin typeface="Arial"/>
                        </a:rPr>
                        <a:t>3</a:t>
                      </a:r>
                      <a:r>
                        <a:rPr lang="en-US" sz="1800" b="0" i="0" u="none" strike="noStrike" dirty="0" smtClean="0">
                          <a:latin typeface="Arial"/>
                        </a:rPr>
                        <a:t>0</a:t>
                      </a:r>
                      <a:endParaRPr lang="en-US" sz="1800" b="0" i="0" u="none" strike="noStrike" dirty="0">
                        <a:latin typeface="Arial"/>
                      </a:endParaRPr>
                    </a:p>
                  </a:txBody>
                  <a:tcPr marL="0" marR="0" marT="0" marB="0" anchor="b"/>
                </a:tc>
                <a:tc>
                  <a:txBody>
                    <a:bodyPr/>
                    <a:lstStyle/>
                    <a:p>
                      <a:pPr algn="r" fontAlgn="b"/>
                      <a:r>
                        <a:rPr lang="en-US" sz="1800" b="0" i="0" u="none" strike="noStrike" dirty="0">
                          <a:latin typeface="Arial"/>
                        </a:rPr>
                        <a:t>100</a:t>
                      </a:r>
                    </a:p>
                  </a:txBody>
                  <a:tcPr marL="0" marR="0" marT="0" marB="0" anchor="b"/>
                </a:tc>
              </a:tr>
              <a:tr h="370840">
                <a:tc>
                  <a:txBody>
                    <a:bodyPr/>
                    <a:lstStyle/>
                    <a:p>
                      <a:pPr algn="l" fontAlgn="b"/>
                      <a:r>
                        <a:rPr lang="en-US" sz="1800" b="0" i="0" u="none" strike="noStrike">
                          <a:latin typeface="Arial"/>
                        </a:rPr>
                        <a:t>MicroBooNE</a:t>
                      </a:r>
                    </a:p>
                  </a:txBody>
                  <a:tcPr marL="0" marR="0" marT="0" marB="0" anchor="b"/>
                </a:tc>
                <a:tc>
                  <a:txBody>
                    <a:bodyPr/>
                    <a:lstStyle/>
                    <a:p>
                      <a:pPr algn="r" fontAlgn="b"/>
                      <a:r>
                        <a:rPr lang="en-US" sz="1800" b="1" i="0" u="none" strike="noStrike" dirty="0" smtClean="0">
                          <a:solidFill>
                            <a:srgbClr val="00B050"/>
                          </a:solidFill>
                          <a:latin typeface="Wingdings 2" pitchFamily="18" charset="2"/>
                        </a:rPr>
                        <a:t>P</a:t>
                      </a:r>
                      <a:r>
                        <a:rPr lang="en-US" sz="1800" b="0" i="0" u="none" strike="noStrike" dirty="0" smtClean="0">
                          <a:latin typeface="Arial"/>
                        </a:rPr>
                        <a:t>2</a:t>
                      </a:r>
                      <a:endParaRPr lang="en-US" sz="1800" b="0" i="0" u="none" strike="noStrike" dirty="0">
                        <a:latin typeface="Arial"/>
                      </a:endParaRPr>
                    </a:p>
                  </a:txBody>
                  <a:tcPr marL="0" marR="0" marT="0" marB="0" anchor="b"/>
                </a:tc>
                <a:tc>
                  <a:txBody>
                    <a:bodyPr/>
                    <a:lstStyle/>
                    <a:p>
                      <a:pPr algn="r" fontAlgn="b"/>
                      <a:r>
                        <a:rPr lang="en-US" sz="1800" b="0" i="0" u="none" strike="noStrike">
                          <a:latin typeface="Arial"/>
                        </a:rPr>
                        <a:t>0</a:t>
                      </a:r>
                    </a:p>
                  </a:txBody>
                  <a:tcPr marL="0" marR="0" marT="0" marB="0" anchor="b"/>
                </a:tc>
                <a:tc>
                  <a:txBody>
                    <a:bodyPr/>
                    <a:lstStyle/>
                    <a:p>
                      <a:pPr algn="r" fontAlgn="b"/>
                      <a:r>
                        <a:rPr lang="en-US" b="1" dirty="0" smtClean="0">
                          <a:solidFill>
                            <a:srgbClr val="00B050"/>
                          </a:solidFill>
                          <a:latin typeface="Wingdings 2" pitchFamily="18" charset="2"/>
                        </a:rPr>
                        <a:t>P</a:t>
                      </a:r>
                      <a:r>
                        <a:rPr lang="en-US" sz="1800" b="0" i="0" u="none" strike="noStrike" dirty="0" smtClean="0">
                          <a:latin typeface="Arial"/>
                        </a:rPr>
                        <a:t>5</a:t>
                      </a:r>
                      <a:endParaRPr lang="en-US" sz="1800" b="0" i="0" u="none" strike="noStrike" dirty="0">
                        <a:latin typeface="Arial"/>
                      </a:endParaRPr>
                    </a:p>
                  </a:txBody>
                  <a:tcPr marL="0" marR="0" marT="0" marB="0" anchor="b"/>
                </a:tc>
                <a:tc>
                  <a:txBody>
                    <a:bodyPr/>
                    <a:lstStyle/>
                    <a:p>
                      <a:pPr algn="r" fontAlgn="b"/>
                      <a:r>
                        <a:rPr lang="en-US" sz="1800" b="0" i="0" u="none" strike="noStrike" dirty="0">
                          <a:latin typeface="Arial"/>
                        </a:rPr>
                        <a:t>30</a:t>
                      </a:r>
                    </a:p>
                  </a:txBody>
                  <a:tcPr marL="0" marR="0" marT="0" marB="0" anchor="b"/>
                </a:tc>
              </a:tr>
              <a:tr h="370840">
                <a:tc>
                  <a:txBody>
                    <a:bodyPr/>
                    <a:lstStyle/>
                    <a:p>
                      <a:pPr algn="l" fontAlgn="b"/>
                      <a:r>
                        <a:rPr lang="en-US" sz="1800" b="0" i="0" u="none" strike="noStrike">
                          <a:latin typeface="Arial"/>
                        </a:rPr>
                        <a:t>LBNE (all)</a:t>
                      </a:r>
                    </a:p>
                  </a:txBody>
                  <a:tcPr marL="0" marR="0" marT="0" marB="0" anchor="b"/>
                </a:tc>
                <a:tc>
                  <a:txBody>
                    <a:bodyPr/>
                    <a:lstStyle/>
                    <a:p>
                      <a:pPr algn="r" fontAlgn="b"/>
                      <a:r>
                        <a:rPr lang="en-US" sz="1800" b="0" i="0" u="none" strike="noStrike">
                          <a:latin typeface="Arial"/>
                        </a:rPr>
                        <a:t>0</a:t>
                      </a:r>
                    </a:p>
                  </a:txBody>
                  <a:tcPr marL="0" marR="0" marT="0" marB="0" anchor="b"/>
                </a:tc>
                <a:tc>
                  <a:txBody>
                    <a:bodyPr/>
                    <a:lstStyle/>
                    <a:p>
                      <a:pPr algn="r" fontAlgn="b"/>
                      <a:r>
                        <a:rPr lang="en-US" sz="1800" b="1" i="0" u="none" strike="noStrike" dirty="0" smtClean="0">
                          <a:solidFill>
                            <a:srgbClr val="00B050"/>
                          </a:solidFill>
                          <a:latin typeface="Wingdings 2" pitchFamily="18" charset="2"/>
                        </a:rPr>
                        <a:t>P</a:t>
                      </a:r>
                      <a:r>
                        <a:rPr lang="en-US" sz="1800" b="0" i="0" u="none" strike="noStrike" dirty="0" smtClean="0">
                          <a:latin typeface="Arial"/>
                        </a:rPr>
                        <a:t>2</a:t>
                      </a:r>
                      <a:endParaRPr lang="en-US" sz="1800" b="0" i="0" u="none" strike="noStrike" dirty="0">
                        <a:latin typeface="Arial"/>
                      </a:endParaRPr>
                    </a:p>
                  </a:txBody>
                  <a:tcPr marL="0" marR="0" marT="0" marB="0" anchor="b"/>
                </a:tc>
                <a:tc>
                  <a:txBody>
                    <a:bodyPr/>
                    <a:lstStyle/>
                    <a:p>
                      <a:pPr algn="r" fontAlgn="b"/>
                      <a:r>
                        <a:rPr lang="en-US" b="1" dirty="0" smtClean="0">
                          <a:solidFill>
                            <a:srgbClr val="00B050"/>
                          </a:solidFill>
                          <a:latin typeface="Wingdings 2" pitchFamily="18" charset="2"/>
                        </a:rPr>
                        <a:t>P</a:t>
                      </a:r>
                      <a:r>
                        <a:rPr lang="en-US" sz="1800" b="0" i="0" u="none" strike="noStrike" dirty="0" smtClean="0">
                          <a:solidFill>
                            <a:schemeClr val="tx1"/>
                          </a:solidFill>
                          <a:latin typeface="Arial"/>
                        </a:rPr>
                        <a:t>1</a:t>
                      </a:r>
                      <a:r>
                        <a:rPr lang="en-US" sz="1800" b="0" i="0" u="none" strike="noStrike" dirty="0" smtClean="0">
                          <a:latin typeface="Arial"/>
                        </a:rPr>
                        <a:t>0+</a:t>
                      </a:r>
                      <a:r>
                        <a:rPr lang="en-US" b="1" dirty="0" smtClean="0">
                          <a:solidFill>
                            <a:srgbClr val="FF0000"/>
                          </a:solidFill>
                          <a:latin typeface="Wingdings 2" pitchFamily="18" charset="2"/>
                        </a:rPr>
                        <a:t>P</a:t>
                      </a:r>
                      <a:r>
                        <a:rPr lang="en-US" sz="1800" b="0" i="0" u="none" strike="noStrike" dirty="0" smtClean="0">
                          <a:latin typeface="Arial"/>
                        </a:rPr>
                        <a:t>10</a:t>
                      </a:r>
                      <a:endParaRPr lang="en-US" sz="1800" b="0" i="0" u="none" strike="noStrike" dirty="0">
                        <a:latin typeface="Arial"/>
                      </a:endParaRPr>
                    </a:p>
                  </a:txBody>
                  <a:tcPr marL="0" marR="0" marT="0" marB="0" anchor="b"/>
                </a:tc>
                <a:tc>
                  <a:txBody>
                    <a:bodyPr/>
                    <a:lstStyle/>
                    <a:p>
                      <a:pPr algn="r" fontAlgn="b"/>
                      <a:r>
                        <a:rPr lang="en-US" sz="1800" b="0" i="0" u="none" strike="noStrike">
                          <a:latin typeface="Arial"/>
                        </a:rPr>
                        <a:t>0</a:t>
                      </a:r>
                    </a:p>
                  </a:txBody>
                  <a:tcPr marL="0" marR="0" marT="0" marB="0" anchor="b"/>
                </a:tc>
              </a:tr>
              <a:tr h="370840">
                <a:tc>
                  <a:txBody>
                    <a:bodyPr/>
                    <a:lstStyle/>
                    <a:p>
                      <a:pPr algn="l" fontAlgn="b"/>
                      <a:r>
                        <a:rPr lang="en-US" sz="1800" b="0" i="0" u="none" strike="noStrike" dirty="0">
                          <a:latin typeface="Arial"/>
                        </a:rPr>
                        <a:t>Mu2e</a:t>
                      </a:r>
                    </a:p>
                  </a:txBody>
                  <a:tcPr marL="0" marR="0" marT="0" marB="0" anchor="b"/>
                </a:tc>
                <a:tc>
                  <a:txBody>
                    <a:bodyPr/>
                    <a:lstStyle/>
                    <a:p>
                      <a:pPr algn="r" fontAlgn="b"/>
                      <a:r>
                        <a:rPr lang="en-US" sz="1800" b="0" i="0" u="none" strike="noStrike">
                          <a:latin typeface="Arial"/>
                        </a:rPr>
                        <a:t>0</a:t>
                      </a:r>
                    </a:p>
                  </a:txBody>
                  <a:tcPr marL="0" marR="0" marT="0" marB="0" anchor="b"/>
                </a:tc>
                <a:tc>
                  <a:txBody>
                    <a:bodyPr/>
                    <a:lstStyle/>
                    <a:p>
                      <a:pPr algn="r" fontAlgn="b"/>
                      <a:r>
                        <a:rPr lang="en-US" sz="1800" b="1" i="0" u="none" strike="noStrike" dirty="0" smtClean="0">
                          <a:solidFill>
                            <a:srgbClr val="00B050"/>
                          </a:solidFill>
                          <a:latin typeface="Wingdings 2" pitchFamily="18" charset="2"/>
                        </a:rPr>
                        <a:t>P</a:t>
                      </a:r>
                      <a:r>
                        <a:rPr lang="en-US" sz="1800" b="0" i="0" u="none" strike="noStrike" dirty="0" smtClean="0">
                          <a:latin typeface="Arial"/>
                        </a:rPr>
                        <a:t>2</a:t>
                      </a:r>
                      <a:endParaRPr lang="en-US" sz="1800" b="0" i="0" u="none" strike="noStrike" dirty="0">
                        <a:latin typeface="Arial"/>
                      </a:endParaRPr>
                    </a:p>
                  </a:txBody>
                  <a:tcPr marL="0" marR="0" marT="0" marB="0" anchor="b"/>
                </a:tc>
                <a:tc>
                  <a:txBody>
                    <a:bodyPr/>
                    <a:lstStyle/>
                    <a:p>
                      <a:pPr algn="r" fontAlgn="b"/>
                      <a:r>
                        <a:rPr lang="en-US" b="1" dirty="0" smtClean="0">
                          <a:solidFill>
                            <a:srgbClr val="00B050"/>
                          </a:solidFill>
                          <a:latin typeface="Wingdings 2" pitchFamily="18" charset="2"/>
                        </a:rPr>
                        <a:t>P</a:t>
                      </a:r>
                      <a:r>
                        <a:rPr lang="en-US" sz="1800" b="0" i="0" u="none" strike="noStrike" dirty="0" smtClean="0">
                          <a:latin typeface="Arial"/>
                        </a:rPr>
                        <a:t>2</a:t>
                      </a:r>
                      <a:endParaRPr lang="en-US" sz="1800" b="0" i="0" u="none" strike="noStrike" dirty="0">
                        <a:latin typeface="Arial"/>
                      </a:endParaRPr>
                    </a:p>
                  </a:txBody>
                  <a:tcPr marL="0" marR="0" marT="0" marB="0" anchor="b"/>
                </a:tc>
                <a:tc>
                  <a:txBody>
                    <a:bodyPr/>
                    <a:lstStyle/>
                    <a:p>
                      <a:pPr algn="r" fontAlgn="b"/>
                      <a:r>
                        <a:rPr lang="en-US" sz="1800" b="0" i="0" u="none" strike="noStrike" dirty="0">
                          <a:latin typeface="Arial"/>
                        </a:rPr>
                        <a:t>0</a:t>
                      </a:r>
                    </a:p>
                  </a:txBody>
                  <a:tcPr marL="0" marR="0" marT="0" marB="0" anchor="b"/>
                </a:tc>
              </a:tr>
              <a:tr h="370840">
                <a:tc>
                  <a:txBody>
                    <a:bodyPr/>
                    <a:lstStyle/>
                    <a:p>
                      <a:pPr algn="l" fontAlgn="b"/>
                      <a:r>
                        <a:rPr lang="en-US" sz="1800" b="0" i="0" u="none" strike="noStrike">
                          <a:latin typeface="Arial"/>
                        </a:rPr>
                        <a:t>g minus 2</a:t>
                      </a:r>
                    </a:p>
                  </a:txBody>
                  <a:tcPr marL="0" marR="0" marT="0" marB="0" anchor="b"/>
                </a:tc>
                <a:tc>
                  <a:txBody>
                    <a:bodyPr/>
                    <a:lstStyle/>
                    <a:p>
                      <a:pPr algn="r" fontAlgn="b"/>
                      <a:r>
                        <a:rPr lang="en-US" sz="1800" b="0" i="0" u="none" strike="noStrike" dirty="0" smtClean="0">
                          <a:latin typeface="Arial"/>
                        </a:rPr>
                        <a:t>0</a:t>
                      </a:r>
                      <a:endParaRPr lang="en-US" sz="1800" b="0" i="0" u="none" strike="noStrike" dirty="0">
                        <a:latin typeface="Arial"/>
                      </a:endParaRPr>
                    </a:p>
                  </a:txBody>
                  <a:tcPr marL="0" marR="0" marT="0" marB="0" anchor="b"/>
                </a:tc>
                <a:tc>
                  <a:txBody>
                    <a:bodyPr/>
                    <a:lstStyle/>
                    <a:p>
                      <a:pPr algn="r" fontAlgn="b"/>
                      <a:r>
                        <a:rPr lang="en-US" sz="1800" b="0" i="0" u="none" strike="noStrike" dirty="0" smtClean="0">
                          <a:latin typeface="Arial"/>
                        </a:rPr>
                        <a:t>0</a:t>
                      </a:r>
                      <a:endParaRPr lang="en-US" sz="1800" b="0" i="0" u="none" strike="noStrike" dirty="0">
                        <a:latin typeface="Arial"/>
                      </a:endParaRPr>
                    </a:p>
                  </a:txBody>
                  <a:tcPr marL="0" marR="0" marT="0" marB="0" anchor="b"/>
                </a:tc>
                <a:tc>
                  <a:txBody>
                    <a:bodyPr/>
                    <a:lstStyle/>
                    <a:p>
                      <a:pPr algn="r" fontAlgn="b"/>
                      <a:r>
                        <a:rPr lang="en-US" b="1" dirty="0" smtClean="0">
                          <a:solidFill>
                            <a:srgbClr val="00B050"/>
                          </a:solidFill>
                          <a:latin typeface="Wingdings 2" pitchFamily="18" charset="2"/>
                        </a:rPr>
                        <a:t>P</a:t>
                      </a:r>
                      <a:r>
                        <a:rPr lang="en-US" sz="1800" b="0" i="0" u="none" strike="noStrike" dirty="0" smtClean="0">
                          <a:solidFill>
                            <a:schemeClr val="tx1"/>
                          </a:solidFill>
                          <a:latin typeface="Arial"/>
                        </a:rPr>
                        <a:t>1</a:t>
                      </a:r>
                      <a:r>
                        <a:rPr lang="en-US" sz="1800" b="0" i="0" u="none" strike="noStrike" dirty="0" smtClean="0">
                          <a:latin typeface="Arial"/>
                        </a:rPr>
                        <a:t>0</a:t>
                      </a:r>
                      <a:endParaRPr lang="en-US" sz="1800" b="0" i="0" u="none" strike="noStrike" dirty="0">
                        <a:latin typeface="Arial"/>
                      </a:endParaRPr>
                    </a:p>
                  </a:txBody>
                  <a:tcPr marL="0" marR="0" marT="0" marB="0" anchor="b"/>
                </a:tc>
                <a:tc>
                  <a:txBody>
                    <a:bodyPr/>
                    <a:lstStyle/>
                    <a:p>
                      <a:pPr algn="r" fontAlgn="b"/>
                      <a:r>
                        <a:rPr lang="en-US" sz="1800" b="0" i="0" u="none" strike="noStrike" dirty="0">
                          <a:latin typeface="Arial"/>
                        </a:rPr>
                        <a:t>0</a:t>
                      </a:r>
                    </a:p>
                  </a:txBody>
                  <a:tcPr marL="0" marR="0" marT="0" marB="0" anchor="b"/>
                </a:tc>
              </a:tr>
            </a:tbl>
          </a:graphicData>
        </a:graphic>
      </p:graphicFrame>
      <p:sp>
        <p:nvSpPr>
          <p:cNvPr id="7" name="Date Placeholder 6"/>
          <p:cNvSpPr>
            <a:spLocks noGrp="1"/>
          </p:cNvSpPr>
          <p:nvPr>
            <p:ph type="dt" sz="half" idx="10"/>
          </p:nvPr>
        </p:nvSpPr>
        <p:spPr/>
        <p:txBody>
          <a:bodyPr/>
          <a:lstStyle/>
          <a:p>
            <a:r>
              <a:rPr lang="en-US" smtClean="0"/>
              <a:t>9/14/2011</a:t>
            </a:r>
            <a:endParaRPr lang="en-US"/>
          </a:p>
        </p:txBody>
      </p:sp>
      <p:sp>
        <p:nvSpPr>
          <p:cNvPr id="8" name="Slide Number Placeholder 7"/>
          <p:cNvSpPr>
            <a:spLocks noGrp="1"/>
          </p:cNvSpPr>
          <p:nvPr>
            <p:ph type="sldNum" sz="quarter" idx="12"/>
          </p:nvPr>
        </p:nvSpPr>
        <p:spPr/>
        <p:txBody>
          <a:bodyPr/>
          <a:lstStyle/>
          <a:p>
            <a:fld id="{B6F15528-21DE-4FAA-801E-634DDDAF4B2B}" type="slidenum">
              <a:rPr lang="en-US" smtClean="0"/>
              <a:pPr/>
              <a:t>7</a:t>
            </a:fld>
            <a:endParaRPr lang="en-US"/>
          </a:p>
        </p:txBody>
      </p:sp>
      <p:sp>
        <p:nvSpPr>
          <p:cNvPr id="3" name="Title 2"/>
          <p:cNvSpPr>
            <a:spLocks noGrp="1"/>
          </p:cNvSpPr>
          <p:nvPr>
            <p:ph type="title"/>
          </p:nvPr>
        </p:nvSpPr>
        <p:spPr/>
        <p:txBody>
          <a:bodyPr>
            <a:normAutofit fontScale="90000"/>
          </a:bodyPr>
          <a:lstStyle/>
          <a:p>
            <a:r>
              <a:rPr lang="en-US" dirty="0" smtClean="0"/>
              <a:t>Central Disk (</a:t>
            </a:r>
            <a:r>
              <a:rPr lang="en-US" dirty="0" err="1" smtClean="0"/>
              <a:t>BlueArc</a:t>
            </a:r>
            <a:r>
              <a:rPr lang="en-US" dirty="0" smtClean="0"/>
              <a:t>) Allocations</a:t>
            </a:r>
            <a:endParaRPr lang="en-US" dirty="0"/>
          </a:p>
        </p:txBody>
      </p:sp>
      <p:sp>
        <p:nvSpPr>
          <p:cNvPr id="6" name="TextBox 5"/>
          <p:cNvSpPr txBox="1"/>
          <p:nvPr/>
        </p:nvSpPr>
        <p:spPr>
          <a:xfrm>
            <a:off x="7543800" y="2590801"/>
            <a:ext cx="1297150" cy="2031325"/>
          </a:xfrm>
          <a:prstGeom prst="rect">
            <a:avLst/>
          </a:prstGeom>
          <a:noFill/>
        </p:spPr>
        <p:txBody>
          <a:bodyPr wrap="square" rtlCol="0">
            <a:spAutoFit/>
          </a:bodyPr>
          <a:lstStyle/>
          <a:p>
            <a:r>
              <a:rPr lang="en-US" b="1" dirty="0" err="1" smtClean="0">
                <a:solidFill>
                  <a:srgbClr val="00B050"/>
                </a:solidFill>
                <a:latin typeface="Wingdings 2" pitchFamily="18" charset="2"/>
              </a:rPr>
              <a:t>P</a:t>
            </a:r>
            <a:r>
              <a:rPr lang="en-US" b="1" dirty="0" err="1" smtClean="0">
                <a:latin typeface="Arial" pitchFamily="34" charset="0"/>
                <a:cs typeface="Arial" pitchFamily="34" charset="0"/>
              </a:rPr>
              <a:t>satisfied</a:t>
            </a:r>
            <a:endParaRPr lang="en-US" b="1" dirty="0" smtClean="0">
              <a:latin typeface="Arial" pitchFamily="34" charset="0"/>
              <a:cs typeface="Arial" pitchFamily="34" charset="0"/>
            </a:endParaRPr>
          </a:p>
          <a:p>
            <a:r>
              <a:rPr lang="en-US" b="1" dirty="0" smtClean="0">
                <a:solidFill>
                  <a:srgbClr val="FF0000"/>
                </a:solidFill>
                <a:latin typeface="Wingdings 2" pitchFamily="18" charset="2"/>
              </a:rPr>
              <a:t>P</a:t>
            </a:r>
            <a:r>
              <a:rPr lang="en-US" b="1" dirty="0" smtClean="0">
                <a:latin typeface="Arial" pitchFamily="34" charset="0"/>
                <a:cs typeface="Arial" pitchFamily="34" charset="0"/>
              </a:rPr>
              <a:t>in-hand</a:t>
            </a:r>
          </a:p>
          <a:p>
            <a:r>
              <a:rPr lang="en-US" b="1" dirty="0" smtClean="0">
                <a:solidFill>
                  <a:srgbClr val="FF0000"/>
                </a:solidFill>
                <a:latin typeface="Arial" pitchFamily="34" charset="0"/>
                <a:cs typeface="Arial" pitchFamily="34" charset="0"/>
              </a:rPr>
              <a:t>* FY12 buy-ahead</a:t>
            </a:r>
          </a:p>
          <a:p>
            <a:endParaRPr lang="en-US" b="1" dirty="0" smtClean="0">
              <a:latin typeface="Arial" pitchFamily="34" charset="0"/>
              <a:cs typeface="Arial" pitchFamily="34" charset="0"/>
            </a:endParaRPr>
          </a:p>
          <a:p>
            <a:endParaRPr lang="en-US" dirty="0">
              <a:latin typeface="Arial" pitchFamily="34" charset="0"/>
              <a:cs typeface="Arial" pitchFamily="34" charset="0"/>
            </a:endParaRPr>
          </a:p>
        </p:txBody>
      </p:sp>
      <p:sp>
        <p:nvSpPr>
          <p:cNvPr id="9" name="Footer Placeholder 8"/>
          <p:cNvSpPr>
            <a:spLocks noGrp="1"/>
          </p:cNvSpPr>
          <p:nvPr>
            <p:ph type="ftr" sz="quarter" idx="11"/>
          </p:nvPr>
        </p:nvSpPr>
        <p:spPr/>
        <p:txBody>
          <a:bodyPr/>
          <a:lstStyle/>
          <a:p>
            <a:r>
              <a:rPr lang="en-US" smtClean="0"/>
              <a:t>NuComp News</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9/14/2011</a:t>
            </a:r>
            <a:endParaRPr lang="en-US"/>
          </a:p>
        </p:txBody>
      </p:sp>
      <p:sp>
        <p:nvSpPr>
          <p:cNvPr id="4" name="Footer Placeholder 3"/>
          <p:cNvSpPr>
            <a:spLocks noGrp="1"/>
          </p:cNvSpPr>
          <p:nvPr>
            <p:ph type="ftr" sz="quarter" idx="11"/>
          </p:nvPr>
        </p:nvSpPr>
        <p:spPr/>
        <p:txBody>
          <a:bodyPr/>
          <a:lstStyle/>
          <a:p>
            <a:r>
              <a:rPr lang="en-US" smtClean="0"/>
              <a:t>NuComp News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6" name="Title 5"/>
          <p:cNvSpPr>
            <a:spLocks noGrp="1"/>
          </p:cNvSpPr>
          <p:nvPr>
            <p:ph type="title"/>
          </p:nvPr>
        </p:nvSpPr>
        <p:spPr>
          <a:xfrm>
            <a:off x="457200" y="274638"/>
            <a:ext cx="8229600" cy="868362"/>
          </a:xfrm>
        </p:spPr>
        <p:txBody>
          <a:bodyPr/>
          <a:lstStyle/>
          <a:p>
            <a:r>
              <a:rPr lang="en-US" dirty="0" smtClean="0"/>
              <a:t>Disk Usage Trends (1/3)</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060" y="1447801"/>
            <a:ext cx="4227298" cy="1386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7821" y="1447800"/>
            <a:ext cx="4227302" cy="1386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6061" y="2874909"/>
            <a:ext cx="4245206" cy="1392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07821" y="2874908"/>
            <a:ext cx="4227301" cy="1386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0270" y="4267200"/>
            <a:ext cx="4221380" cy="1384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07820" y="4261327"/>
            <a:ext cx="4227301" cy="1386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228600" y="1457326"/>
            <a:ext cx="478016" cy="369332"/>
          </a:xfrm>
          <a:prstGeom prst="rect">
            <a:avLst/>
          </a:prstGeom>
          <a:noFill/>
        </p:spPr>
        <p:txBody>
          <a:bodyPr wrap="none" rtlCol="0">
            <a:spAutoFit/>
          </a:bodyPr>
          <a:lstStyle/>
          <a:p>
            <a:r>
              <a:rPr lang="en-US" dirty="0"/>
              <a:t>A</a:t>
            </a:r>
            <a:r>
              <a:rPr lang="en-US" dirty="0" smtClean="0"/>
              <a:t>ll</a:t>
            </a:r>
            <a:endParaRPr lang="en-US" dirty="0"/>
          </a:p>
        </p:txBody>
      </p:sp>
      <p:sp>
        <p:nvSpPr>
          <p:cNvPr id="8" name="TextBox 7"/>
          <p:cNvSpPr txBox="1"/>
          <p:nvPr/>
        </p:nvSpPr>
        <p:spPr>
          <a:xfrm>
            <a:off x="-251672" y="3217331"/>
            <a:ext cx="1314784" cy="369332"/>
          </a:xfrm>
          <a:prstGeom prst="rect">
            <a:avLst/>
          </a:prstGeom>
          <a:noFill/>
          <a:scene3d>
            <a:camera prst="orthographicFront">
              <a:rot lat="0" lon="0" rev="5400000"/>
            </a:camera>
            <a:lightRig rig="threePt" dir="t"/>
          </a:scene3d>
        </p:spPr>
        <p:txBody>
          <a:bodyPr wrap="none" rtlCol="0">
            <a:spAutoFit/>
          </a:bodyPr>
          <a:lstStyle/>
          <a:p>
            <a:r>
              <a:rPr lang="en-US" dirty="0" smtClean="0"/>
              <a:t>/</a:t>
            </a:r>
            <a:r>
              <a:rPr lang="en-US" dirty="0" err="1" smtClean="0"/>
              <a:t>argoneut</a:t>
            </a:r>
            <a:endParaRPr lang="en-US" dirty="0"/>
          </a:p>
        </p:txBody>
      </p:sp>
      <p:sp>
        <p:nvSpPr>
          <p:cNvPr id="9" name="TextBox 8"/>
          <p:cNvSpPr txBox="1"/>
          <p:nvPr/>
        </p:nvSpPr>
        <p:spPr>
          <a:xfrm>
            <a:off x="0" y="4762160"/>
            <a:ext cx="811441" cy="369332"/>
          </a:xfrm>
          <a:prstGeom prst="rect">
            <a:avLst/>
          </a:prstGeom>
          <a:noFill/>
        </p:spPr>
        <p:txBody>
          <a:bodyPr wrap="none" rtlCol="0">
            <a:spAutoFit/>
          </a:bodyPr>
          <a:lstStyle/>
          <a:p>
            <a:r>
              <a:rPr lang="en-US" dirty="0" smtClean="0"/>
              <a:t>/gm2</a:t>
            </a:r>
            <a:endParaRPr lang="en-US" dirty="0"/>
          </a:p>
        </p:txBody>
      </p:sp>
      <p:sp>
        <p:nvSpPr>
          <p:cNvPr id="17" name="TextBox 16"/>
          <p:cNvSpPr txBox="1"/>
          <p:nvPr/>
        </p:nvSpPr>
        <p:spPr>
          <a:xfrm>
            <a:off x="2364419" y="1110734"/>
            <a:ext cx="762000" cy="369332"/>
          </a:xfrm>
          <a:prstGeom prst="rect">
            <a:avLst/>
          </a:prstGeom>
          <a:noFill/>
        </p:spPr>
        <p:txBody>
          <a:bodyPr wrap="square" rtlCol="0">
            <a:spAutoFit/>
          </a:bodyPr>
          <a:lstStyle/>
          <a:p>
            <a:r>
              <a:rPr lang="en-US" dirty="0" smtClean="0"/>
              <a:t>/app</a:t>
            </a:r>
            <a:endParaRPr lang="en-US" dirty="0"/>
          </a:p>
        </p:txBody>
      </p:sp>
      <p:sp>
        <p:nvSpPr>
          <p:cNvPr id="18" name="TextBox 17"/>
          <p:cNvSpPr txBox="1"/>
          <p:nvPr/>
        </p:nvSpPr>
        <p:spPr>
          <a:xfrm>
            <a:off x="6629400" y="1109994"/>
            <a:ext cx="795411" cy="369332"/>
          </a:xfrm>
          <a:prstGeom prst="rect">
            <a:avLst/>
          </a:prstGeom>
          <a:noFill/>
        </p:spPr>
        <p:txBody>
          <a:bodyPr wrap="none" rtlCol="0">
            <a:spAutoFit/>
          </a:bodyPr>
          <a:lstStyle/>
          <a:p>
            <a:r>
              <a:rPr lang="en-US" dirty="0" smtClean="0"/>
              <a:t>/data</a:t>
            </a:r>
            <a:endParaRPr lang="en-US" dirty="0"/>
          </a:p>
        </p:txBody>
      </p:sp>
    </p:spTree>
    <p:extLst>
      <p:ext uri="{BB962C8B-B14F-4D97-AF65-F5344CB8AC3E}">
        <p14:creationId xmlns:p14="http://schemas.microsoft.com/office/powerpoint/2010/main" val="511054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9/14/2011</a:t>
            </a:r>
            <a:endParaRPr lang="en-US"/>
          </a:p>
        </p:txBody>
      </p:sp>
      <p:sp>
        <p:nvSpPr>
          <p:cNvPr id="4" name="Footer Placeholder 3"/>
          <p:cNvSpPr>
            <a:spLocks noGrp="1"/>
          </p:cNvSpPr>
          <p:nvPr>
            <p:ph type="ftr" sz="quarter" idx="11"/>
          </p:nvPr>
        </p:nvSpPr>
        <p:spPr/>
        <p:txBody>
          <a:bodyPr/>
          <a:lstStyle/>
          <a:p>
            <a:r>
              <a:rPr lang="en-US" smtClean="0"/>
              <a:t>NuComp News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
        <p:nvSpPr>
          <p:cNvPr id="6" name="Title 5"/>
          <p:cNvSpPr>
            <a:spLocks noGrp="1"/>
          </p:cNvSpPr>
          <p:nvPr>
            <p:ph type="title"/>
          </p:nvPr>
        </p:nvSpPr>
        <p:spPr>
          <a:xfrm>
            <a:off x="457200" y="274638"/>
            <a:ext cx="8229600" cy="836096"/>
          </a:xfrm>
        </p:spPr>
        <p:txBody>
          <a:bodyPr/>
          <a:lstStyle/>
          <a:p>
            <a:r>
              <a:rPr lang="en-US" dirty="0" smtClean="0"/>
              <a:t>Disk Usage Trends (2/3)</a:t>
            </a:r>
            <a:endParaRPr lang="en-US" dirty="0"/>
          </a:p>
        </p:txBody>
      </p:sp>
      <p:pic>
        <p:nvPicPr>
          <p:cNvPr id="7"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925" y="1462087"/>
            <a:ext cx="4157550" cy="1363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3475" y="1465038"/>
            <a:ext cx="4200525" cy="1377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025" y="2842675"/>
            <a:ext cx="4157550" cy="1363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95974" y="2842675"/>
            <a:ext cx="4157551" cy="1363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7473" y="4191929"/>
            <a:ext cx="4157551" cy="1363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15024" y="4191930"/>
            <a:ext cx="4157552" cy="1363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11639" y="4689034"/>
            <a:ext cx="989373" cy="369332"/>
          </a:xfrm>
          <a:prstGeom prst="rect">
            <a:avLst/>
          </a:prstGeom>
          <a:noFill/>
        </p:spPr>
        <p:txBody>
          <a:bodyPr wrap="none" rtlCol="0">
            <a:spAutoFit/>
          </a:bodyPr>
          <a:lstStyle/>
          <a:p>
            <a:r>
              <a:rPr lang="en-US" dirty="0" smtClean="0"/>
              <a:t>/</a:t>
            </a:r>
            <a:r>
              <a:rPr lang="en-US" dirty="0" err="1" smtClean="0"/>
              <a:t>minos</a:t>
            </a:r>
            <a:endParaRPr lang="en-US" dirty="0"/>
          </a:p>
        </p:txBody>
      </p:sp>
      <p:sp>
        <p:nvSpPr>
          <p:cNvPr id="9" name="TextBox 8"/>
          <p:cNvSpPr txBox="1"/>
          <p:nvPr/>
        </p:nvSpPr>
        <p:spPr>
          <a:xfrm>
            <a:off x="-218240" y="3353370"/>
            <a:ext cx="1202573" cy="369332"/>
          </a:xfrm>
          <a:prstGeom prst="rect">
            <a:avLst/>
          </a:prstGeom>
          <a:noFill/>
          <a:scene3d>
            <a:camera prst="orthographicFront">
              <a:rot lat="0" lon="0" rev="5400000"/>
            </a:camera>
            <a:lightRig rig="threePt" dir="t"/>
          </a:scene3d>
        </p:spPr>
        <p:txBody>
          <a:bodyPr wrap="none" rtlCol="0">
            <a:spAutoFit/>
          </a:bodyPr>
          <a:lstStyle/>
          <a:p>
            <a:r>
              <a:rPr lang="en-US" dirty="0" smtClean="0"/>
              <a:t>/</a:t>
            </a:r>
            <a:r>
              <a:rPr lang="en-US" dirty="0" err="1" smtClean="0"/>
              <a:t>minerva</a:t>
            </a:r>
            <a:endParaRPr lang="en-US" dirty="0"/>
          </a:p>
        </p:txBody>
      </p:sp>
      <p:sp>
        <p:nvSpPr>
          <p:cNvPr id="10" name="TextBox 9"/>
          <p:cNvSpPr txBox="1"/>
          <p:nvPr/>
        </p:nvSpPr>
        <p:spPr>
          <a:xfrm>
            <a:off x="-121164" y="1959192"/>
            <a:ext cx="790601" cy="369332"/>
          </a:xfrm>
          <a:prstGeom prst="rect">
            <a:avLst/>
          </a:prstGeom>
          <a:noFill/>
        </p:spPr>
        <p:txBody>
          <a:bodyPr wrap="none" rtlCol="0">
            <a:spAutoFit/>
          </a:bodyPr>
          <a:lstStyle/>
          <a:p>
            <a:r>
              <a:rPr lang="en-US" dirty="0" smtClean="0"/>
              <a:t>/</a:t>
            </a:r>
            <a:r>
              <a:rPr lang="en-US" dirty="0" err="1" smtClean="0"/>
              <a:t>lbne</a:t>
            </a:r>
            <a:endParaRPr lang="en-US" dirty="0"/>
          </a:p>
        </p:txBody>
      </p:sp>
      <p:sp>
        <p:nvSpPr>
          <p:cNvPr id="16" name="TextBox 15"/>
          <p:cNvSpPr txBox="1"/>
          <p:nvPr/>
        </p:nvSpPr>
        <p:spPr>
          <a:xfrm>
            <a:off x="2364419" y="1110734"/>
            <a:ext cx="762000" cy="369332"/>
          </a:xfrm>
          <a:prstGeom prst="rect">
            <a:avLst/>
          </a:prstGeom>
          <a:noFill/>
        </p:spPr>
        <p:txBody>
          <a:bodyPr wrap="square" rtlCol="0">
            <a:spAutoFit/>
          </a:bodyPr>
          <a:lstStyle/>
          <a:p>
            <a:r>
              <a:rPr lang="en-US" dirty="0" smtClean="0"/>
              <a:t>/app</a:t>
            </a:r>
            <a:endParaRPr lang="en-US" dirty="0"/>
          </a:p>
        </p:txBody>
      </p:sp>
      <p:sp>
        <p:nvSpPr>
          <p:cNvPr id="17" name="TextBox 16"/>
          <p:cNvSpPr txBox="1"/>
          <p:nvPr/>
        </p:nvSpPr>
        <p:spPr>
          <a:xfrm>
            <a:off x="6629400" y="1109994"/>
            <a:ext cx="795411" cy="369332"/>
          </a:xfrm>
          <a:prstGeom prst="rect">
            <a:avLst/>
          </a:prstGeom>
          <a:noFill/>
        </p:spPr>
        <p:txBody>
          <a:bodyPr wrap="none" rtlCol="0">
            <a:spAutoFit/>
          </a:bodyPr>
          <a:lstStyle/>
          <a:p>
            <a:r>
              <a:rPr lang="en-US" dirty="0" smtClean="0"/>
              <a:t>/data</a:t>
            </a:r>
            <a:endParaRPr lang="en-US" dirty="0"/>
          </a:p>
        </p:txBody>
      </p:sp>
    </p:spTree>
    <p:extLst>
      <p:ext uri="{BB962C8B-B14F-4D97-AF65-F5344CB8AC3E}">
        <p14:creationId xmlns:p14="http://schemas.microsoft.com/office/powerpoint/2010/main" val="20487593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3748</TotalTime>
  <Words>912</Words>
  <Application>Microsoft Office PowerPoint</Application>
  <PresentationFormat>On-screen Show (4:3)</PresentationFormat>
  <Paragraphs>355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NuComp News</vt:lpstr>
      <vt:lpstr>Outline</vt:lpstr>
      <vt:lpstr>Maintenance Day: Tomorrow 9/15</vt:lpstr>
      <vt:lpstr>Maintenance Day Next Week, and Next Month</vt:lpstr>
      <vt:lpstr>SLF4 Demise, and SLF6 Readiness</vt:lpstr>
      <vt:lpstr>IFront Computing Resource Summary</vt:lpstr>
      <vt:lpstr>Central Disk (BlueArc) Allocations</vt:lpstr>
      <vt:lpstr>Disk Usage Trends (1/3)</vt:lpstr>
      <vt:lpstr>Disk Usage Trends (2/3)</vt:lpstr>
      <vt:lpstr>Disk Usage Trends (3/3)</vt:lpstr>
      <vt:lpstr>Experiment Assignment to Disk Pools</vt:lpstr>
      <vt:lpstr>GPCF Status</vt:lpstr>
      <vt:lpstr>Ganglia Stats</vt:lpstr>
      <vt:lpstr>Batch Jobs gpsn01 Cluster</vt:lpstr>
      <vt:lpstr>Batch Jobs on if01 Cluster</vt:lpstr>
      <vt:lpstr>GP Grid Cluster Use; Last Month</vt:lpstr>
      <vt:lpstr>FY12 Needs</vt:lpstr>
      <vt:lpstr>A Look at the FY12 Needs   Based on planning Spreadsheet </vt:lpstr>
      <vt:lpstr>FY12 Needs: Notes</vt:lpstr>
      <vt:lpstr>October NuComp</vt:lpstr>
      <vt:lpstr>October NuComp</vt:lpstr>
      <vt:lpstr>finish</vt:lpstr>
      <vt:lpstr>Short Term Plans</vt:lpstr>
      <vt:lpstr>GPCF</vt:lpstr>
      <vt:lpstr>Miscellaneous Servers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NuComp News</dc:title>
  <dc:creator>Lee Lueking x8236 07553N</dc:creator>
  <cp:lastModifiedBy>Lee Lueking x8236 07553N</cp:lastModifiedBy>
  <cp:revision>54</cp:revision>
  <dcterms:created xsi:type="dcterms:W3CDTF">2006-08-16T00:00:00Z</dcterms:created>
  <dcterms:modified xsi:type="dcterms:W3CDTF">2011-09-14T18:22:13Z</dcterms:modified>
</cp:coreProperties>
</file>