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1"/>
  </p:notesMasterIdLst>
  <p:handoutMasterIdLst>
    <p:handoutMasterId r:id="rId22"/>
  </p:handoutMasterIdLst>
  <p:sldIdLst>
    <p:sldId id="294" r:id="rId5"/>
    <p:sldId id="275" r:id="rId6"/>
    <p:sldId id="308" r:id="rId7"/>
    <p:sldId id="336" r:id="rId8"/>
    <p:sldId id="337" r:id="rId9"/>
    <p:sldId id="338" r:id="rId10"/>
    <p:sldId id="318" r:id="rId11"/>
    <p:sldId id="339" r:id="rId12"/>
    <p:sldId id="340" r:id="rId13"/>
    <p:sldId id="341" r:id="rId14"/>
    <p:sldId id="342" r:id="rId15"/>
    <p:sldId id="343" r:id="rId16"/>
    <p:sldId id="344" r:id="rId17"/>
    <p:sldId id="345" r:id="rId18"/>
    <p:sldId id="346" r:id="rId19"/>
    <p:sldId id="347"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E4E4E"/>
    <a:srgbClr val="404040"/>
    <a:srgbClr val="50504E"/>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snapToObjects="1" showGuides="1">
      <p:cViewPr varScale="1">
        <p:scale>
          <a:sx n="83" d="100"/>
          <a:sy n="83" d="100"/>
        </p:scale>
        <p:origin x="1406" y="8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3/31/2021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C29CBE1-6B8F-4B14-861C-BD42C878955D}" type="datetime1">
              <a:rPr lang="en-US" smtClean="0"/>
              <a:t>3/31/2021</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K. Anderson | TSIB HPT Lab - Hot Cell Design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FBB5D3A-2DB7-4769-8DC8-EDEA837E33F5}" type="datetime1">
              <a:rPr lang="en-US" smtClean="0"/>
              <a:t>3/31/2021</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K. Anderson | TSIB HPT Lab - Hot Cell Design</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C8BAA56E-5FAD-4CD1-9AC0-F2602F8044AE}" type="datetime1">
              <a:rPr lang="en-US" smtClean="0"/>
              <a:t>3/31/2021</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K. Anderson | TSIB HPT Lab - Hot Cell Design</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6B2DE4E-DFE1-4D4B-8BA2-A4AB5DE77130}" type="datetime1">
              <a:rPr lang="en-US" smtClean="0"/>
              <a:t>3/31/2021</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K. Anderson | TSIB HPT Lab - Hot Cell Design</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9A5AF336-966A-4430-B26F-82F5B7097A9C}" type="datetime1">
              <a:rPr lang="en-US" smtClean="0"/>
              <a:t>3/31/2021</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K. Anderson | TSIB HPT Lab - Hot Cell Design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A9B41B91-A56B-4B7C-A9D8-EA46812B61CA}" type="datetime1">
              <a:rPr lang="en-US" smtClean="0"/>
              <a:t>3/31/2021</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K. Anderson | TSIB HPT Lab - Hot Cell Design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F2BEF05-593F-45AA-84E5-B7C49D1C9174}" type="datetime1">
              <a:rPr lang="en-US" smtClean="0"/>
              <a:t>3/31/2021</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K. Anderson | TSIB HPT Lab - Hot Cell Design</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Keith Anderson	</a:t>
            </a:r>
          </a:p>
          <a:p>
            <a:r>
              <a:rPr lang="en-US" dirty="0"/>
              <a:t>TSIB HPT Lab Conceptual Design Review</a:t>
            </a:r>
          </a:p>
          <a:p>
            <a:r>
              <a:rPr lang="en-US" dirty="0"/>
              <a:t>01 April 2021</a:t>
            </a:r>
          </a:p>
          <a:p>
            <a:endParaRPr lang="en-US" dirty="0"/>
          </a:p>
        </p:txBody>
      </p:sp>
      <p:sp>
        <p:nvSpPr>
          <p:cNvPr id="3" name="Text Placeholder 2"/>
          <p:cNvSpPr>
            <a:spLocks noGrp="1"/>
          </p:cNvSpPr>
          <p:nvPr>
            <p:ph type="body" sz="quarter" idx="11"/>
          </p:nvPr>
        </p:nvSpPr>
        <p:spPr/>
        <p:txBody>
          <a:bodyPr>
            <a:noAutofit/>
          </a:bodyPr>
          <a:lstStyle/>
          <a:p>
            <a:r>
              <a:rPr lang="en-US" dirty="0"/>
              <a:t>TSIB HOT CELL SUITE– DESIGN</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0"/>
            <a:ext cx="3899262" cy="5059363"/>
          </a:xfrm>
        </p:spPr>
        <p:txBody>
          <a:bodyPr>
            <a:normAutofit/>
          </a:bodyPr>
          <a:lstStyle/>
          <a:p>
            <a:r>
              <a:rPr lang="en-US" dirty="0"/>
              <a:t>The small pass through for the prep hot cell has been incorporated int the shield plug to reduce costs and conserve space.</a:t>
            </a:r>
          </a:p>
          <a:p>
            <a:r>
              <a:rPr lang="en-US" dirty="0"/>
              <a:t>The shield plug is designed using steel and concrete for cost and shielding requirements.</a:t>
            </a:r>
          </a:p>
          <a:p>
            <a:pPr marL="457200" lvl="1" indent="0">
              <a:buNone/>
            </a:pPr>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PASS THROUGHS AND SHIELD PLUGS (Cont.)</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28E529D8-3B0F-432B-9F96-81872D04740F}" type="datetime1">
              <a:rPr lang="en-US" smtClean="0"/>
              <a:t>3/31/2021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11" name="Picture 10" descr="A picture containing table, stand, file&#10;&#10;Description automatically generated">
            <a:extLst>
              <a:ext uri="{FF2B5EF4-FFF2-40B4-BE49-F238E27FC236}">
                <a16:creationId xmlns:a16="http://schemas.microsoft.com/office/drawing/2014/main" id="{D005D0A1-1423-4001-87B4-6DD88DD4C71F}"/>
              </a:ext>
            </a:extLst>
          </p:cNvPr>
          <p:cNvPicPr>
            <a:picLocks noChangeAspect="1"/>
          </p:cNvPicPr>
          <p:nvPr/>
        </p:nvPicPr>
        <p:blipFill>
          <a:blip r:embed="rId2"/>
          <a:stretch>
            <a:fillRect/>
          </a:stretch>
        </p:blipFill>
        <p:spPr>
          <a:xfrm>
            <a:off x="4404810" y="827314"/>
            <a:ext cx="4126813" cy="4833257"/>
          </a:xfrm>
          <a:prstGeom prst="rect">
            <a:avLst/>
          </a:prstGeom>
        </p:spPr>
      </p:pic>
    </p:spTree>
    <p:extLst>
      <p:ext uri="{BB962C8B-B14F-4D97-AF65-F5344CB8AC3E}">
        <p14:creationId xmlns:p14="http://schemas.microsoft.com/office/powerpoint/2010/main" val="328821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0"/>
            <a:ext cx="3899262" cy="5059363"/>
          </a:xfrm>
        </p:spPr>
        <p:txBody>
          <a:bodyPr>
            <a:normAutofit fontScale="92500" lnSpcReduction="10000"/>
          </a:bodyPr>
          <a:lstStyle/>
          <a:p>
            <a:r>
              <a:rPr lang="en-US" dirty="0"/>
              <a:t>The test cell has three penetrations to the outside.</a:t>
            </a:r>
          </a:p>
          <a:p>
            <a:r>
              <a:rPr lang="en-US" dirty="0"/>
              <a:t>A small pass through on the rear wall for transferring specimens and small equipment.</a:t>
            </a:r>
          </a:p>
          <a:p>
            <a:r>
              <a:rPr lang="en-US" dirty="0"/>
              <a:t>A large plug door that has a machine carrying base for installing large machines into the test cell.</a:t>
            </a:r>
          </a:p>
          <a:p>
            <a:r>
              <a:rPr lang="en-US" dirty="0"/>
              <a:t>A medium sized pass through on the side for transferring materials and equipment into the fume hood</a:t>
            </a:r>
          </a:p>
          <a:p>
            <a:pPr marL="457200" lvl="1" indent="0">
              <a:buNone/>
            </a:pPr>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PASS THROUGHS AND SHIELD PLUGS (Cont.)</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7A86F8D2-280C-4C69-A4E7-990339CDD7BA}" type="datetime1">
              <a:rPr lang="en-US" smtClean="0"/>
              <a:t>3/31/2021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8" name="Picture 7" descr="Diagram&#10;&#10;Description automatically generated">
            <a:extLst>
              <a:ext uri="{FF2B5EF4-FFF2-40B4-BE49-F238E27FC236}">
                <a16:creationId xmlns:a16="http://schemas.microsoft.com/office/drawing/2014/main" id="{386EEE9C-07F2-45A8-869F-213A6C3240DF}"/>
              </a:ext>
            </a:extLst>
          </p:cNvPr>
          <p:cNvPicPr>
            <a:picLocks noChangeAspect="1"/>
          </p:cNvPicPr>
          <p:nvPr/>
        </p:nvPicPr>
        <p:blipFill>
          <a:blip r:embed="rId2"/>
          <a:stretch>
            <a:fillRect/>
          </a:stretch>
        </p:blipFill>
        <p:spPr>
          <a:xfrm>
            <a:off x="4212771" y="1224395"/>
            <a:ext cx="4702629" cy="4052999"/>
          </a:xfrm>
          <a:prstGeom prst="rect">
            <a:avLst/>
          </a:prstGeom>
        </p:spPr>
      </p:pic>
    </p:spTree>
    <p:extLst>
      <p:ext uri="{BB962C8B-B14F-4D97-AF65-F5344CB8AC3E}">
        <p14:creationId xmlns:p14="http://schemas.microsoft.com/office/powerpoint/2010/main" val="130080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0" y="971550"/>
            <a:ext cx="8366759" cy="4610643"/>
          </a:xfrm>
        </p:spPr>
        <p:txBody>
          <a:bodyPr>
            <a:normAutofit/>
          </a:bodyPr>
          <a:lstStyle/>
          <a:p>
            <a:r>
              <a:rPr lang="en-US" dirty="0"/>
              <a:t>The small pass throughs currently are designed to be manual hinged for simplicity. (Both sliding and powered operation is being considered}</a:t>
            </a:r>
          </a:p>
          <a:p>
            <a:r>
              <a:rPr lang="en-US" dirty="0"/>
              <a:t>Current plan for opening and closing the large plug doors is to use hydraulics. Since this will happen in frequently the plan would be to have one system that gets installed as needed.</a:t>
            </a:r>
          </a:p>
          <a:p>
            <a:r>
              <a:rPr lang="en-US" dirty="0"/>
              <a:t>The side passthrough for the test cell is designed as a powered unit that raises and lowers to cover the opening.</a:t>
            </a:r>
          </a:p>
          <a:p>
            <a:r>
              <a:rPr lang="en-US" dirty="0"/>
              <a:t>The Large opening on the side of the loading room will have a large sliding shield door and a swinging interior door for air control.</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PASS THROUGHS AND SHIELD PLUGS (Cont.)</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8F89935C-E6C9-4A43-B032-AA745A4077EE}" type="datetime1">
              <a:rPr lang="en-US" smtClean="0"/>
              <a:t>3/31/2021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24831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1"/>
            <a:ext cx="4343400" cy="3931376"/>
          </a:xfrm>
        </p:spPr>
        <p:txBody>
          <a:bodyPr>
            <a:normAutofit lnSpcReduction="10000"/>
          </a:bodyPr>
          <a:lstStyle/>
          <a:p>
            <a:r>
              <a:rPr lang="en-US" dirty="0"/>
              <a:t>Model G and Model F manipulators from CRL have been considered for use. We still have to weigh the pros and cons</a:t>
            </a:r>
          </a:p>
          <a:p>
            <a:r>
              <a:rPr lang="en-US" dirty="0"/>
              <a:t>Current plan is for Model G manipulators from CRL</a:t>
            </a:r>
          </a:p>
          <a:p>
            <a:pPr lvl="1"/>
            <a:r>
              <a:rPr lang="en-US" dirty="0"/>
              <a:t>Lower cost and lighter duty.</a:t>
            </a:r>
          </a:p>
          <a:p>
            <a:pPr lvl="1"/>
            <a:r>
              <a:rPr lang="en-US" dirty="0"/>
              <a:t>Less fatigue on operator.</a:t>
            </a:r>
          </a:p>
          <a:p>
            <a:pPr lvl="1"/>
            <a:r>
              <a:rPr lang="en-US" dirty="0"/>
              <a:t>Draw back is lower load capacity.</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TELE-MANIPULATORS</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28999573-4579-469E-882A-3C7A53372140}" type="datetime1">
              <a:rPr lang="en-US" smtClean="0"/>
              <a:t>3/31/2021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8" name="Picture 7" descr="A picture containing LEGO, toy&#10;&#10;Description automatically generated">
            <a:extLst>
              <a:ext uri="{FF2B5EF4-FFF2-40B4-BE49-F238E27FC236}">
                <a16:creationId xmlns:a16="http://schemas.microsoft.com/office/drawing/2014/main" id="{0BB6B719-6692-4174-BCC0-B5FD5EB16620}"/>
              </a:ext>
            </a:extLst>
          </p:cNvPr>
          <p:cNvPicPr>
            <a:picLocks noChangeAspect="1"/>
          </p:cNvPicPr>
          <p:nvPr/>
        </p:nvPicPr>
        <p:blipFill>
          <a:blip r:embed="rId2"/>
          <a:stretch>
            <a:fillRect/>
          </a:stretch>
        </p:blipFill>
        <p:spPr>
          <a:xfrm>
            <a:off x="4661662" y="793750"/>
            <a:ext cx="4354717" cy="4286977"/>
          </a:xfrm>
          <a:prstGeom prst="rect">
            <a:avLst/>
          </a:prstGeom>
        </p:spPr>
      </p:pic>
    </p:spTree>
    <p:extLst>
      <p:ext uri="{BB962C8B-B14F-4D97-AF65-F5344CB8AC3E}">
        <p14:creationId xmlns:p14="http://schemas.microsoft.com/office/powerpoint/2010/main" val="953597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0" y="971551"/>
            <a:ext cx="8183879" cy="3931376"/>
          </a:xfrm>
        </p:spPr>
        <p:txBody>
          <a:bodyPr>
            <a:normAutofit/>
          </a:bodyPr>
          <a:lstStyle/>
          <a:p>
            <a:r>
              <a:rPr lang="en-US" dirty="0"/>
              <a:t>A gantry style lift is in development for inside each hot cell</a:t>
            </a:r>
          </a:p>
          <a:p>
            <a:pPr lvl="1"/>
            <a:r>
              <a:rPr lang="en-US" dirty="0"/>
              <a:t>500-to-1000-pound capacity</a:t>
            </a:r>
          </a:p>
          <a:p>
            <a:pPr lvl="1"/>
            <a:r>
              <a:rPr lang="en-US" dirty="0"/>
              <a:t>X-Y translation</a:t>
            </a:r>
          </a:p>
          <a:p>
            <a:pPr lvl="1"/>
            <a:r>
              <a:rPr lang="en-US" dirty="0"/>
              <a:t>Needed for opening internal storage and moving equipment around</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LIFTS INSIDE HOT CELL</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ED20D94C-7EB0-48A0-8C4C-6AAE0757BD17}" type="datetime1">
              <a:rPr lang="en-US" smtClean="0"/>
              <a:t>3/31/2021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9" name="Picture 8" descr="Diagram&#10;&#10;Description automatically generated">
            <a:extLst>
              <a:ext uri="{FF2B5EF4-FFF2-40B4-BE49-F238E27FC236}">
                <a16:creationId xmlns:a16="http://schemas.microsoft.com/office/drawing/2014/main" id="{57CF4CDC-9FB0-4A29-B0B2-69362F255ACF}"/>
              </a:ext>
            </a:extLst>
          </p:cNvPr>
          <p:cNvPicPr>
            <a:picLocks noChangeAspect="1"/>
          </p:cNvPicPr>
          <p:nvPr/>
        </p:nvPicPr>
        <p:blipFill>
          <a:blip r:embed="rId2"/>
          <a:stretch>
            <a:fillRect/>
          </a:stretch>
        </p:blipFill>
        <p:spPr>
          <a:xfrm>
            <a:off x="2474481" y="2807777"/>
            <a:ext cx="5580948" cy="3384017"/>
          </a:xfrm>
          <a:prstGeom prst="rect">
            <a:avLst/>
          </a:prstGeom>
        </p:spPr>
      </p:pic>
    </p:spTree>
    <p:extLst>
      <p:ext uri="{BB962C8B-B14F-4D97-AF65-F5344CB8AC3E}">
        <p14:creationId xmlns:p14="http://schemas.microsoft.com/office/powerpoint/2010/main" val="227816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0" y="971551"/>
            <a:ext cx="8183879" cy="1762940"/>
          </a:xfrm>
        </p:spPr>
        <p:txBody>
          <a:bodyPr>
            <a:normAutofit lnSpcReduction="10000"/>
          </a:bodyPr>
          <a:lstStyle/>
          <a:p>
            <a:r>
              <a:rPr lang="en-US" dirty="0"/>
              <a:t>A beam mounted jib crane is proposed for the loading room.</a:t>
            </a:r>
          </a:p>
          <a:p>
            <a:pPr lvl="1"/>
            <a:r>
              <a:rPr lang="en-US" dirty="0"/>
              <a:t>1 Ton capacity</a:t>
            </a:r>
          </a:p>
          <a:p>
            <a:pPr lvl="1"/>
            <a:r>
              <a:rPr lang="en-US" dirty="0"/>
              <a:t>Used to open shipping containers and to move large equipment.</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LIFT IN LOADING ROOM</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0D475CF2-888A-43B1-B37D-92B0BD9D01C8}" type="datetime1">
              <a:rPr lang="en-US" smtClean="0"/>
              <a:t>3/31/2021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pic>
        <p:nvPicPr>
          <p:cNvPr id="8" name="Picture 7" descr="A picture containing text, stationary&#10;&#10;Description automatically generated">
            <a:extLst>
              <a:ext uri="{FF2B5EF4-FFF2-40B4-BE49-F238E27FC236}">
                <a16:creationId xmlns:a16="http://schemas.microsoft.com/office/drawing/2014/main" id="{F13E12FD-9190-4F02-9B6F-728B0CFEE5F8}"/>
              </a:ext>
            </a:extLst>
          </p:cNvPr>
          <p:cNvPicPr>
            <a:picLocks noChangeAspect="1"/>
          </p:cNvPicPr>
          <p:nvPr/>
        </p:nvPicPr>
        <p:blipFill>
          <a:blip r:embed="rId2"/>
          <a:stretch>
            <a:fillRect/>
          </a:stretch>
        </p:blipFill>
        <p:spPr>
          <a:xfrm>
            <a:off x="2499360" y="2688771"/>
            <a:ext cx="5293361" cy="3558201"/>
          </a:xfrm>
          <a:prstGeom prst="rect">
            <a:avLst/>
          </a:prstGeom>
        </p:spPr>
      </p:pic>
    </p:spTree>
    <p:extLst>
      <p:ext uri="{BB962C8B-B14F-4D97-AF65-F5344CB8AC3E}">
        <p14:creationId xmlns:p14="http://schemas.microsoft.com/office/powerpoint/2010/main" val="313030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0"/>
            <a:ext cx="3037114" cy="4427763"/>
          </a:xfrm>
        </p:spPr>
        <p:txBody>
          <a:bodyPr>
            <a:normAutofit fontScale="92500" lnSpcReduction="10000"/>
          </a:bodyPr>
          <a:lstStyle/>
          <a:p>
            <a:r>
              <a:rPr lang="en-US" dirty="0"/>
              <a:t>Conceptual plan for instrumentation feed throughs in steel wall.</a:t>
            </a:r>
          </a:p>
          <a:p>
            <a:pPr lvl="1"/>
            <a:r>
              <a:rPr lang="en-US" dirty="0"/>
              <a:t>Stepped plug for overlapping joints.</a:t>
            </a:r>
          </a:p>
          <a:p>
            <a:pPr lvl="1"/>
            <a:r>
              <a:rPr lang="en-US" dirty="0"/>
              <a:t>Mating clamshell design</a:t>
            </a:r>
          </a:p>
          <a:p>
            <a:pPr lvl="1"/>
            <a:r>
              <a:rPr lang="en-US" dirty="0"/>
              <a:t>Either multiple designs for different cables or hoses</a:t>
            </a:r>
          </a:p>
          <a:p>
            <a:pPr lvl="1"/>
            <a:r>
              <a:rPr lang="en-US" dirty="0"/>
              <a:t>Or inserts that can be swapped of for different configurations</a:t>
            </a:r>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INSTRUMENTATION PENETRATIONS</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C754D717-77D7-4758-9131-DE48438D33E7}" type="datetime1">
              <a:rPr lang="en-US" smtClean="0"/>
              <a:t>3/31/2021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pic>
        <p:nvPicPr>
          <p:cNvPr id="9" name="Picture 8" descr="Diagram&#10;&#10;Description automatically generated">
            <a:extLst>
              <a:ext uri="{FF2B5EF4-FFF2-40B4-BE49-F238E27FC236}">
                <a16:creationId xmlns:a16="http://schemas.microsoft.com/office/drawing/2014/main" id="{983BA99A-BC33-4408-853D-2AE72883FB0B}"/>
              </a:ext>
            </a:extLst>
          </p:cNvPr>
          <p:cNvPicPr>
            <a:picLocks noChangeAspect="1"/>
          </p:cNvPicPr>
          <p:nvPr/>
        </p:nvPicPr>
        <p:blipFill>
          <a:blip r:embed="rId2"/>
          <a:stretch>
            <a:fillRect/>
          </a:stretch>
        </p:blipFill>
        <p:spPr>
          <a:xfrm>
            <a:off x="4059397" y="3500846"/>
            <a:ext cx="4543866" cy="2546320"/>
          </a:xfrm>
          <a:prstGeom prst="rect">
            <a:avLst/>
          </a:prstGeom>
        </p:spPr>
      </p:pic>
      <p:pic>
        <p:nvPicPr>
          <p:cNvPr id="11" name="Picture 10" descr="Icon, funnel chart&#10;&#10;Description automatically generated">
            <a:extLst>
              <a:ext uri="{FF2B5EF4-FFF2-40B4-BE49-F238E27FC236}">
                <a16:creationId xmlns:a16="http://schemas.microsoft.com/office/drawing/2014/main" id="{B614A99E-DFE8-48AF-9A48-B0445C5B034E}"/>
              </a:ext>
            </a:extLst>
          </p:cNvPr>
          <p:cNvPicPr>
            <a:picLocks noChangeAspect="1"/>
          </p:cNvPicPr>
          <p:nvPr/>
        </p:nvPicPr>
        <p:blipFill>
          <a:blip r:embed="rId3"/>
          <a:stretch>
            <a:fillRect/>
          </a:stretch>
        </p:blipFill>
        <p:spPr>
          <a:xfrm>
            <a:off x="4059396" y="965162"/>
            <a:ext cx="4527255" cy="2613837"/>
          </a:xfrm>
          <a:prstGeom prst="rect">
            <a:avLst/>
          </a:prstGeom>
        </p:spPr>
      </p:pic>
    </p:spTree>
    <p:extLst>
      <p:ext uri="{BB962C8B-B14F-4D97-AF65-F5344CB8AC3E}">
        <p14:creationId xmlns:p14="http://schemas.microsoft.com/office/powerpoint/2010/main" val="91702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 </a:t>
            </a:r>
          </a:p>
          <a:p>
            <a:r>
              <a:rPr lang="en-US" dirty="0"/>
              <a:t>Parameters</a:t>
            </a:r>
          </a:p>
          <a:p>
            <a:r>
              <a:rPr lang="en-US" dirty="0"/>
              <a:t>Material Selection</a:t>
            </a:r>
          </a:p>
          <a:p>
            <a:r>
              <a:rPr lang="en-US" dirty="0"/>
              <a:t>Functional Layout</a:t>
            </a:r>
          </a:p>
          <a:p>
            <a:r>
              <a:rPr lang="en-US" dirty="0"/>
              <a:t>Pass Throughs</a:t>
            </a:r>
          </a:p>
          <a:p>
            <a:r>
              <a:rPr lang="en-US" dirty="0"/>
              <a:t>Equipment Selection</a:t>
            </a:r>
          </a:p>
          <a:p>
            <a:r>
              <a:rPr lang="en-US" dirty="0"/>
              <a:t>Internal Storage</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fld id="{F7008B7C-9BE3-4E0F-B4B8-78C725C2BEEA}" type="datetime1">
              <a:rPr lang="en-US" smtClean="0"/>
              <a:t>3/31/2021</a:t>
            </a:fld>
            <a:endParaRPr lang="en-US" dirty="0"/>
          </a:p>
        </p:txBody>
      </p:sp>
      <p:sp>
        <p:nvSpPr>
          <p:cNvPr id="4" name="Footer Placeholder 3"/>
          <p:cNvSpPr>
            <a:spLocks noGrp="1"/>
          </p:cNvSpPr>
          <p:nvPr>
            <p:ph type="ftr" sz="quarter" idx="3"/>
          </p:nvPr>
        </p:nvSpPr>
        <p:spPr/>
        <p:txBody>
          <a:bodyPr/>
          <a:lstStyle/>
          <a:p>
            <a:pPr>
              <a:defRPr/>
            </a:pPr>
            <a:r>
              <a:rPr lang="en-US"/>
              <a:t>K. Anderson | TSIB HPT Lab - Hot Cell Design</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A5031-7713-484F-B8D6-EF46FF21A236}"/>
              </a:ext>
            </a:extLst>
          </p:cNvPr>
          <p:cNvSpPr>
            <a:spLocks noGrp="1"/>
          </p:cNvSpPr>
          <p:nvPr>
            <p:ph idx="1"/>
          </p:nvPr>
        </p:nvSpPr>
        <p:spPr>
          <a:xfrm>
            <a:off x="228600" y="971550"/>
            <a:ext cx="8672513" cy="5246370"/>
          </a:xfrm>
        </p:spPr>
        <p:txBody>
          <a:bodyPr>
            <a:normAutofit/>
          </a:bodyPr>
          <a:lstStyle/>
          <a:p>
            <a:r>
              <a:rPr lang="en-US" dirty="0"/>
              <a:t>Hot cell suite must fit within the footprint designated for the hot lab.</a:t>
            </a:r>
          </a:p>
          <a:p>
            <a:r>
              <a:rPr lang="en-US" dirty="0"/>
              <a:t>Hot cell shielding must provide sufficient shielding to reduce a 40R/h source at 1 foot down to 0.25mrem/h</a:t>
            </a:r>
          </a:p>
          <a:p>
            <a:r>
              <a:rPr lang="en-US" dirty="0"/>
              <a:t>Ability to manipulate equipment and samples for testing</a:t>
            </a:r>
          </a:p>
          <a:p>
            <a:r>
              <a:rPr lang="en-US" dirty="0"/>
              <a:t>Long term storage for radioactive samples</a:t>
            </a:r>
          </a:p>
          <a:p>
            <a:r>
              <a:rPr lang="en-US" dirty="0"/>
              <a:t>Pass throughs for moving equipment and materials in and out of cells and between cells.</a:t>
            </a:r>
          </a:p>
          <a:p>
            <a:r>
              <a:rPr lang="en-US" dirty="0"/>
              <a:t>Contain contamination to the interior of hot cell suite.</a:t>
            </a:r>
          </a:p>
          <a:p>
            <a:r>
              <a:rPr lang="en-US" dirty="0"/>
              <a:t>Provide systems to ensure dose to worker is as low as reasonably achievable.</a:t>
            </a:r>
          </a:p>
        </p:txBody>
      </p:sp>
      <p:sp>
        <p:nvSpPr>
          <p:cNvPr id="3" name="Title 2">
            <a:extLst>
              <a:ext uri="{FF2B5EF4-FFF2-40B4-BE49-F238E27FC236}">
                <a16:creationId xmlns:a16="http://schemas.microsoft.com/office/drawing/2014/main" id="{BCE337A0-8F27-4DDC-86FB-3A3C338C6923}"/>
              </a:ext>
            </a:extLst>
          </p:cNvPr>
          <p:cNvSpPr>
            <a:spLocks noGrp="1"/>
          </p:cNvSpPr>
          <p:nvPr>
            <p:ph type="title"/>
          </p:nvPr>
        </p:nvSpPr>
        <p:spPr/>
        <p:txBody>
          <a:bodyPr/>
          <a:lstStyle/>
          <a:p>
            <a:r>
              <a:rPr lang="en-US" dirty="0"/>
              <a:t>PARAMETERS</a:t>
            </a:r>
          </a:p>
        </p:txBody>
      </p:sp>
      <p:sp>
        <p:nvSpPr>
          <p:cNvPr id="4" name="Date Placeholder 3">
            <a:extLst>
              <a:ext uri="{FF2B5EF4-FFF2-40B4-BE49-F238E27FC236}">
                <a16:creationId xmlns:a16="http://schemas.microsoft.com/office/drawing/2014/main" id="{833B6B19-074A-4A81-9AA9-06EA9FF00DD4}"/>
              </a:ext>
            </a:extLst>
          </p:cNvPr>
          <p:cNvSpPr>
            <a:spLocks noGrp="1"/>
          </p:cNvSpPr>
          <p:nvPr>
            <p:ph type="dt" sz="half" idx="2"/>
          </p:nvPr>
        </p:nvSpPr>
        <p:spPr/>
        <p:txBody>
          <a:bodyPr/>
          <a:lstStyle/>
          <a:p>
            <a:pPr>
              <a:defRPr/>
            </a:pPr>
            <a:fld id="{65FCCCF2-A670-4F90-9AE0-230A5D3C9740}" type="datetime1">
              <a:rPr lang="en-US" smtClean="0"/>
              <a:t>3/31/2021</a:t>
            </a:fld>
            <a:endParaRPr lang="en-US" dirty="0"/>
          </a:p>
        </p:txBody>
      </p:sp>
      <p:sp>
        <p:nvSpPr>
          <p:cNvPr id="5" name="Footer Placeholder 4">
            <a:extLst>
              <a:ext uri="{FF2B5EF4-FFF2-40B4-BE49-F238E27FC236}">
                <a16:creationId xmlns:a16="http://schemas.microsoft.com/office/drawing/2014/main" id="{FD3DB7E6-0835-4EC3-8581-2A8CC2A7618C}"/>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4CEE13F7-EE1C-48AF-9EC3-78780B4C3555}"/>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8326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A5031-7713-484F-B8D6-EF46FF21A236}"/>
              </a:ext>
            </a:extLst>
          </p:cNvPr>
          <p:cNvSpPr>
            <a:spLocks noGrp="1"/>
          </p:cNvSpPr>
          <p:nvPr>
            <p:ph idx="1"/>
          </p:nvPr>
        </p:nvSpPr>
        <p:spPr>
          <a:xfrm>
            <a:off x="228600" y="971550"/>
            <a:ext cx="8672513" cy="5246370"/>
          </a:xfrm>
        </p:spPr>
        <p:txBody>
          <a:bodyPr>
            <a:normAutofit/>
          </a:bodyPr>
          <a:lstStyle/>
          <a:p>
            <a:r>
              <a:rPr lang="en-US" dirty="0"/>
              <a:t>Though any material can be used for radiation shielding, if it is thick enough, the usual materials are concrete, lead and steel.</a:t>
            </a:r>
          </a:p>
          <a:p>
            <a:r>
              <a:rPr lang="en-US" dirty="0"/>
              <a:t>Due to the hazardous nature of lead, it has not been considered for this project</a:t>
            </a:r>
          </a:p>
          <a:p>
            <a:r>
              <a:rPr lang="en-US" dirty="0"/>
              <a:t>Concrete and steel have been chosen as the primary shielding materials</a:t>
            </a:r>
          </a:p>
          <a:p>
            <a:r>
              <a:rPr lang="en-US" dirty="0"/>
              <a:t>Most of the walls and the ceiling will be made from concrete.</a:t>
            </a:r>
          </a:p>
          <a:p>
            <a:pPr lvl="1"/>
            <a:r>
              <a:rPr lang="en-US" dirty="0"/>
              <a:t>Concrete is less than 1/10</a:t>
            </a:r>
            <a:r>
              <a:rPr lang="en-US" baseline="30000" dirty="0"/>
              <a:t>th</a:t>
            </a:r>
            <a:r>
              <a:rPr lang="en-US" dirty="0"/>
              <a:t> the cost of steel for the same amount of shielding.</a:t>
            </a:r>
          </a:p>
          <a:p>
            <a:r>
              <a:rPr lang="en-US" dirty="0"/>
              <a:t>The main working wall will be 12” steel plate.</a:t>
            </a:r>
          </a:p>
          <a:p>
            <a:pPr lvl="1"/>
            <a:r>
              <a:rPr lang="en-US" dirty="0"/>
              <a:t>Puts worker closer to the work being performed.</a:t>
            </a:r>
          </a:p>
          <a:p>
            <a:pPr lvl="1"/>
            <a:r>
              <a:rPr lang="en-US" dirty="0"/>
              <a:t>Easier mounting for Tele-Manipulators and Lead glass windows</a:t>
            </a:r>
          </a:p>
        </p:txBody>
      </p:sp>
      <p:sp>
        <p:nvSpPr>
          <p:cNvPr id="3" name="Title 2">
            <a:extLst>
              <a:ext uri="{FF2B5EF4-FFF2-40B4-BE49-F238E27FC236}">
                <a16:creationId xmlns:a16="http://schemas.microsoft.com/office/drawing/2014/main" id="{BCE337A0-8F27-4DDC-86FB-3A3C338C6923}"/>
              </a:ext>
            </a:extLst>
          </p:cNvPr>
          <p:cNvSpPr>
            <a:spLocks noGrp="1"/>
          </p:cNvSpPr>
          <p:nvPr>
            <p:ph type="title"/>
          </p:nvPr>
        </p:nvSpPr>
        <p:spPr/>
        <p:txBody>
          <a:bodyPr/>
          <a:lstStyle/>
          <a:p>
            <a:r>
              <a:rPr lang="en-US" dirty="0"/>
              <a:t>SHIELDING CONSIDERATIONS</a:t>
            </a:r>
          </a:p>
        </p:txBody>
      </p:sp>
      <p:sp>
        <p:nvSpPr>
          <p:cNvPr id="4" name="Date Placeholder 3">
            <a:extLst>
              <a:ext uri="{FF2B5EF4-FFF2-40B4-BE49-F238E27FC236}">
                <a16:creationId xmlns:a16="http://schemas.microsoft.com/office/drawing/2014/main" id="{833B6B19-074A-4A81-9AA9-06EA9FF00DD4}"/>
              </a:ext>
            </a:extLst>
          </p:cNvPr>
          <p:cNvSpPr>
            <a:spLocks noGrp="1"/>
          </p:cNvSpPr>
          <p:nvPr>
            <p:ph type="dt" sz="half" idx="2"/>
          </p:nvPr>
        </p:nvSpPr>
        <p:spPr/>
        <p:txBody>
          <a:bodyPr/>
          <a:lstStyle/>
          <a:p>
            <a:pPr>
              <a:defRPr/>
            </a:pPr>
            <a:fld id="{5353E176-633B-4527-9748-747CCA6DBFAD}" type="datetime1">
              <a:rPr lang="en-US" smtClean="0"/>
              <a:t>3/31/2021</a:t>
            </a:fld>
            <a:endParaRPr lang="en-US" dirty="0"/>
          </a:p>
        </p:txBody>
      </p:sp>
      <p:sp>
        <p:nvSpPr>
          <p:cNvPr id="5" name="Footer Placeholder 4">
            <a:extLst>
              <a:ext uri="{FF2B5EF4-FFF2-40B4-BE49-F238E27FC236}">
                <a16:creationId xmlns:a16="http://schemas.microsoft.com/office/drawing/2014/main" id="{FD3DB7E6-0835-4EC3-8581-2A8CC2A7618C}"/>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4CEE13F7-EE1C-48AF-9EC3-78780B4C3555}"/>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168518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A5031-7713-484F-B8D6-EF46FF21A236}"/>
              </a:ext>
            </a:extLst>
          </p:cNvPr>
          <p:cNvSpPr>
            <a:spLocks noGrp="1"/>
          </p:cNvSpPr>
          <p:nvPr>
            <p:ph idx="1"/>
          </p:nvPr>
        </p:nvSpPr>
        <p:spPr>
          <a:xfrm>
            <a:off x="228600" y="971550"/>
            <a:ext cx="8672513" cy="5246370"/>
          </a:xfrm>
        </p:spPr>
        <p:txBody>
          <a:bodyPr>
            <a:normAutofit/>
          </a:bodyPr>
          <a:lstStyle/>
          <a:p>
            <a:r>
              <a:rPr lang="en-US" dirty="0"/>
              <a:t>Calculations have determined that 12” of steel and 36” of concrete will provide the necessary shielding required.</a:t>
            </a:r>
          </a:p>
          <a:p>
            <a:r>
              <a:rPr lang="en-US" dirty="0"/>
              <a:t>Lead glass thickness for the viewing windows has been calculated to be between 22” and 28” depending on density on combinations of density.</a:t>
            </a:r>
          </a:p>
          <a:p>
            <a:r>
              <a:rPr lang="en-US" dirty="0"/>
              <a:t>Steel has been chosen for pass through door shielding. </a:t>
            </a:r>
          </a:p>
        </p:txBody>
      </p:sp>
      <p:sp>
        <p:nvSpPr>
          <p:cNvPr id="3" name="Title 2">
            <a:extLst>
              <a:ext uri="{FF2B5EF4-FFF2-40B4-BE49-F238E27FC236}">
                <a16:creationId xmlns:a16="http://schemas.microsoft.com/office/drawing/2014/main" id="{BCE337A0-8F27-4DDC-86FB-3A3C338C6923}"/>
              </a:ext>
            </a:extLst>
          </p:cNvPr>
          <p:cNvSpPr>
            <a:spLocks noGrp="1"/>
          </p:cNvSpPr>
          <p:nvPr>
            <p:ph type="title"/>
          </p:nvPr>
        </p:nvSpPr>
        <p:spPr/>
        <p:txBody>
          <a:bodyPr/>
          <a:lstStyle/>
          <a:p>
            <a:r>
              <a:rPr lang="en-US" dirty="0"/>
              <a:t>SHIELDING CONSIDERATIONS (cont.)</a:t>
            </a:r>
          </a:p>
        </p:txBody>
      </p:sp>
      <p:sp>
        <p:nvSpPr>
          <p:cNvPr id="4" name="Date Placeholder 3">
            <a:extLst>
              <a:ext uri="{FF2B5EF4-FFF2-40B4-BE49-F238E27FC236}">
                <a16:creationId xmlns:a16="http://schemas.microsoft.com/office/drawing/2014/main" id="{833B6B19-074A-4A81-9AA9-06EA9FF00DD4}"/>
              </a:ext>
            </a:extLst>
          </p:cNvPr>
          <p:cNvSpPr>
            <a:spLocks noGrp="1"/>
          </p:cNvSpPr>
          <p:nvPr>
            <p:ph type="dt" sz="half" idx="2"/>
          </p:nvPr>
        </p:nvSpPr>
        <p:spPr/>
        <p:txBody>
          <a:bodyPr/>
          <a:lstStyle/>
          <a:p>
            <a:pPr>
              <a:defRPr/>
            </a:pPr>
            <a:fld id="{6F2FAD6A-927C-4017-A6DE-E121C9A21818}" type="datetime1">
              <a:rPr lang="en-US" smtClean="0"/>
              <a:t>3/31/2021</a:t>
            </a:fld>
            <a:endParaRPr lang="en-US" dirty="0"/>
          </a:p>
        </p:txBody>
      </p:sp>
      <p:sp>
        <p:nvSpPr>
          <p:cNvPr id="5" name="Footer Placeholder 4">
            <a:extLst>
              <a:ext uri="{FF2B5EF4-FFF2-40B4-BE49-F238E27FC236}">
                <a16:creationId xmlns:a16="http://schemas.microsoft.com/office/drawing/2014/main" id="{FD3DB7E6-0835-4EC3-8581-2A8CC2A7618C}"/>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4CEE13F7-EE1C-48AF-9EC3-78780B4C3555}"/>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349460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A5031-7713-484F-B8D6-EF46FF21A236}"/>
              </a:ext>
            </a:extLst>
          </p:cNvPr>
          <p:cNvSpPr>
            <a:spLocks noGrp="1"/>
          </p:cNvSpPr>
          <p:nvPr>
            <p:ph idx="1"/>
          </p:nvPr>
        </p:nvSpPr>
        <p:spPr>
          <a:xfrm>
            <a:off x="228600" y="971550"/>
            <a:ext cx="3463833" cy="3426279"/>
          </a:xfrm>
        </p:spPr>
        <p:txBody>
          <a:bodyPr>
            <a:normAutofit fontScale="77500" lnSpcReduction="20000"/>
          </a:bodyPr>
          <a:lstStyle/>
          <a:p>
            <a:r>
              <a:rPr lang="en-US" dirty="0"/>
              <a:t>After several iterations, the layout pictured has been determined to be the most efficient use of space.</a:t>
            </a:r>
          </a:p>
          <a:p>
            <a:pPr lvl="1"/>
            <a:r>
              <a:rPr lang="en-US" dirty="0"/>
              <a:t>Hot cells side by side for easy transfer of materials</a:t>
            </a:r>
          </a:p>
          <a:p>
            <a:pPr lvl="1"/>
            <a:r>
              <a:rPr lang="en-US" dirty="0"/>
              <a:t>Shielded loading room on back of hot cells to provide for movement of materials and equipment in and out of hot cells.</a:t>
            </a:r>
          </a:p>
          <a:p>
            <a:pPr lvl="1"/>
            <a:r>
              <a:rPr lang="en-US" dirty="0"/>
              <a:t>The loading room provides a buffer zone to prevent the spread of contamination.</a:t>
            </a:r>
          </a:p>
        </p:txBody>
      </p:sp>
      <p:sp>
        <p:nvSpPr>
          <p:cNvPr id="3" name="Title 2">
            <a:extLst>
              <a:ext uri="{FF2B5EF4-FFF2-40B4-BE49-F238E27FC236}">
                <a16:creationId xmlns:a16="http://schemas.microsoft.com/office/drawing/2014/main" id="{BCE337A0-8F27-4DDC-86FB-3A3C338C6923}"/>
              </a:ext>
            </a:extLst>
          </p:cNvPr>
          <p:cNvSpPr>
            <a:spLocks noGrp="1"/>
          </p:cNvSpPr>
          <p:nvPr>
            <p:ph type="title"/>
          </p:nvPr>
        </p:nvSpPr>
        <p:spPr/>
        <p:txBody>
          <a:bodyPr/>
          <a:lstStyle/>
          <a:p>
            <a:r>
              <a:rPr lang="en-US" dirty="0"/>
              <a:t>FUNCTIONAL LAYOUT</a:t>
            </a:r>
          </a:p>
        </p:txBody>
      </p:sp>
      <p:sp>
        <p:nvSpPr>
          <p:cNvPr id="4" name="Date Placeholder 3">
            <a:extLst>
              <a:ext uri="{FF2B5EF4-FFF2-40B4-BE49-F238E27FC236}">
                <a16:creationId xmlns:a16="http://schemas.microsoft.com/office/drawing/2014/main" id="{833B6B19-074A-4A81-9AA9-06EA9FF00DD4}"/>
              </a:ext>
            </a:extLst>
          </p:cNvPr>
          <p:cNvSpPr>
            <a:spLocks noGrp="1"/>
          </p:cNvSpPr>
          <p:nvPr>
            <p:ph type="dt" sz="half" idx="2"/>
          </p:nvPr>
        </p:nvSpPr>
        <p:spPr/>
        <p:txBody>
          <a:bodyPr/>
          <a:lstStyle/>
          <a:p>
            <a:pPr>
              <a:defRPr/>
            </a:pPr>
            <a:fld id="{CC7635F8-A828-4112-8EF1-5C322F9E2AF1}" type="datetime1">
              <a:rPr lang="en-US" smtClean="0"/>
              <a:t>3/31/2021</a:t>
            </a:fld>
            <a:endParaRPr lang="en-US" dirty="0"/>
          </a:p>
        </p:txBody>
      </p:sp>
      <p:sp>
        <p:nvSpPr>
          <p:cNvPr id="5" name="Footer Placeholder 4">
            <a:extLst>
              <a:ext uri="{FF2B5EF4-FFF2-40B4-BE49-F238E27FC236}">
                <a16:creationId xmlns:a16="http://schemas.microsoft.com/office/drawing/2014/main" id="{FD3DB7E6-0835-4EC3-8581-2A8CC2A7618C}"/>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4CEE13F7-EE1C-48AF-9EC3-78780B4C3555}"/>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10" name="Picture 9" descr="Diagram&#10;&#10;Description automatically generated">
            <a:extLst>
              <a:ext uri="{FF2B5EF4-FFF2-40B4-BE49-F238E27FC236}">
                <a16:creationId xmlns:a16="http://schemas.microsoft.com/office/drawing/2014/main" id="{FA0DC80E-2082-4DF2-8BCD-6B3F75F294EE}"/>
              </a:ext>
            </a:extLst>
          </p:cNvPr>
          <p:cNvPicPr>
            <a:picLocks noChangeAspect="1"/>
          </p:cNvPicPr>
          <p:nvPr/>
        </p:nvPicPr>
        <p:blipFill>
          <a:blip r:embed="rId2"/>
          <a:stretch>
            <a:fillRect/>
          </a:stretch>
        </p:blipFill>
        <p:spPr>
          <a:xfrm>
            <a:off x="3865047" y="679629"/>
            <a:ext cx="5278953" cy="4955177"/>
          </a:xfrm>
          <a:prstGeom prst="rect">
            <a:avLst/>
          </a:prstGeom>
        </p:spPr>
      </p:pic>
    </p:spTree>
    <p:extLst>
      <p:ext uri="{BB962C8B-B14F-4D97-AF65-F5344CB8AC3E}">
        <p14:creationId xmlns:p14="http://schemas.microsoft.com/office/powerpoint/2010/main" val="245305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p:txBody>
          <a:bodyPr>
            <a:normAutofit fontScale="92500"/>
          </a:bodyPr>
          <a:lstStyle/>
          <a:p>
            <a:r>
              <a:rPr lang="en-US" dirty="0"/>
              <a:t>Each hot cell has an internal footprint of 8’ W x 6’ D x 12’ H</a:t>
            </a:r>
          </a:p>
          <a:p>
            <a:pPr lvl="1"/>
            <a:r>
              <a:rPr lang="en-US" dirty="0"/>
              <a:t>Placing these side by side and including a shield wall of 1.5’ of concrete between them and exterior concrete walls of 3’ gives a total width of 23.5’ (3” was added to the interior of each cell to make a uniform width of 24’)</a:t>
            </a:r>
          </a:p>
          <a:p>
            <a:pPr lvl="1"/>
            <a:r>
              <a:rPr lang="en-US" dirty="0"/>
              <a:t>With a front wall thickness of 12” of steel and a back wall thickness of 26” of concrete the depth of the hot cells is 9’-2”</a:t>
            </a:r>
          </a:p>
          <a:p>
            <a:r>
              <a:rPr lang="en-US" dirty="0"/>
              <a:t>The loading room has an internal footprint of 20’ W X 11’ D x 12’ H</a:t>
            </a:r>
          </a:p>
          <a:p>
            <a:pPr lvl="1"/>
            <a:r>
              <a:rPr lang="en-US" dirty="0"/>
              <a:t>Adding 2’ thick concrete walls gives a total footprint of the loading room of 24’ W X 13’ D (fourth wall is a shared wall with hot cells)</a:t>
            </a:r>
          </a:p>
          <a:p>
            <a:r>
              <a:rPr lang="en-US" dirty="0"/>
              <a:t>Combining the hot cells with the loading room gives a total footprint of 24’ W X 22’-2” D</a:t>
            </a:r>
          </a:p>
          <a:p>
            <a:pPr lvl="1"/>
            <a:r>
              <a:rPr lang="en-US" dirty="0"/>
              <a:t>Adding 3’ concrete shield on the ceiling to protect the mezzanine give a total height of 15’</a:t>
            </a:r>
          </a:p>
          <a:p>
            <a:pPr lvl="1"/>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HOT CELL SUITE SIZE</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31FD37F8-0675-4137-9AD5-75E5977EFF3D}" type="datetime1">
              <a:rPr lang="en-US" smtClean="0"/>
              <a:t>3/31/2021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337487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p:txBody>
          <a:bodyPr>
            <a:normAutofit/>
          </a:bodyPr>
          <a:lstStyle/>
          <a:p>
            <a:r>
              <a:rPr lang="en-US" dirty="0"/>
              <a:t>All pass throughs and shield plugs have been designed to meet or exceed the shielding provided by the walls in which they reside.</a:t>
            </a:r>
          </a:p>
          <a:p>
            <a:r>
              <a:rPr lang="en-US" dirty="0"/>
              <a:t>To eliminate shine through gaps in the shielding, a stepped design has been implemented and the overlap of shielding has been set at 10 times the gap width.</a:t>
            </a:r>
          </a:p>
          <a:p>
            <a:r>
              <a:rPr lang="en-US" dirty="0"/>
              <a:t>Each small pass through will be equipped with a double door air lock that will only allow one door to be opened at a time to eliminate airflow from one space to another.</a:t>
            </a:r>
          </a:p>
          <a:p>
            <a:r>
              <a:rPr lang="en-US" dirty="0"/>
              <a:t>The large removable shield plugs will only be sealed on the exterior side. (</a:t>
            </a:r>
            <a:r>
              <a:rPr lang="en-US" dirty="0">
                <a:solidFill>
                  <a:srgbClr val="FF0000"/>
                </a:solidFill>
              </a:rPr>
              <a:t>Prior to opening these, a decontamination procedure will be implemented.</a:t>
            </a:r>
            <a:r>
              <a:rPr lang="en-US" dirty="0"/>
              <a:t>)</a:t>
            </a:r>
          </a:p>
          <a:p>
            <a:pPr lvl="1"/>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PASS THROUGHS AND SHIELD PLUGS</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AEB19D89-1952-4FAD-9E60-568CC63017D2}" type="datetime1">
              <a:rPr lang="en-US" smtClean="0"/>
              <a:t>3/31/2021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319193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0A8DA-F4B4-4636-8CB4-48FCF4814B84}"/>
              </a:ext>
            </a:extLst>
          </p:cNvPr>
          <p:cNvSpPr>
            <a:spLocks noGrp="1"/>
          </p:cNvSpPr>
          <p:nvPr>
            <p:ph idx="1"/>
          </p:nvPr>
        </p:nvSpPr>
        <p:spPr>
          <a:xfrm>
            <a:off x="228601" y="971550"/>
            <a:ext cx="2523308" cy="5059363"/>
          </a:xfrm>
        </p:spPr>
        <p:txBody>
          <a:bodyPr>
            <a:normAutofit fontScale="92500" lnSpcReduction="10000"/>
          </a:bodyPr>
          <a:lstStyle/>
          <a:p>
            <a:r>
              <a:rPr lang="en-US" dirty="0"/>
              <a:t>The small pass throughs have been designed with pass through drawers that can extend out in both directions. This assists maintaining distance and shielding requirements while transferring materials in and out of the cells.</a:t>
            </a:r>
          </a:p>
          <a:p>
            <a:pPr marL="457200" lvl="1" indent="0">
              <a:buNone/>
            </a:pPr>
            <a:endParaRPr lang="en-US" dirty="0"/>
          </a:p>
        </p:txBody>
      </p:sp>
      <p:sp>
        <p:nvSpPr>
          <p:cNvPr id="3" name="Title 2">
            <a:extLst>
              <a:ext uri="{FF2B5EF4-FFF2-40B4-BE49-F238E27FC236}">
                <a16:creationId xmlns:a16="http://schemas.microsoft.com/office/drawing/2014/main" id="{11D520D1-4D6B-42EF-9E42-DDF8912D5555}"/>
              </a:ext>
            </a:extLst>
          </p:cNvPr>
          <p:cNvSpPr>
            <a:spLocks noGrp="1"/>
          </p:cNvSpPr>
          <p:nvPr>
            <p:ph type="title"/>
          </p:nvPr>
        </p:nvSpPr>
        <p:spPr/>
        <p:txBody>
          <a:bodyPr/>
          <a:lstStyle/>
          <a:p>
            <a:r>
              <a:rPr lang="en-US" dirty="0"/>
              <a:t>PASS THROUGHS AND SHIELD PLUGS (Cont.)</a:t>
            </a:r>
          </a:p>
        </p:txBody>
      </p:sp>
      <p:sp>
        <p:nvSpPr>
          <p:cNvPr id="4" name="Date Placeholder 3">
            <a:extLst>
              <a:ext uri="{FF2B5EF4-FFF2-40B4-BE49-F238E27FC236}">
                <a16:creationId xmlns:a16="http://schemas.microsoft.com/office/drawing/2014/main" id="{FB3C6A97-019C-439F-8185-FA32A95B3427}"/>
              </a:ext>
            </a:extLst>
          </p:cNvPr>
          <p:cNvSpPr>
            <a:spLocks noGrp="1"/>
          </p:cNvSpPr>
          <p:nvPr>
            <p:ph type="dt" sz="half" idx="2"/>
          </p:nvPr>
        </p:nvSpPr>
        <p:spPr/>
        <p:txBody>
          <a:bodyPr/>
          <a:lstStyle/>
          <a:p>
            <a:pPr>
              <a:defRPr/>
            </a:pPr>
            <a:fld id="{B4DBFA7A-8ECB-49C0-9247-6460A758E4FC}" type="datetime1">
              <a:rPr lang="en-US" smtClean="0"/>
              <a:t>3/31/2021</a:t>
            </a:fld>
            <a:endParaRPr lang="en-US" dirty="0"/>
          </a:p>
        </p:txBody>
      </p:sp>
      <p:sp>
        <p:nvSpPr>
          <p:cNvPr id="5" name="Footer Placeholder 4">
            <a:extLst>
              <a:ext uri="{FF2B5EF4-FFF2-40B4-BE49-F238E27FC236}">
                <a16:creationId xmlns:a16="http://schemas.microsoft.com/office/drawing/2014/main" id="{0EAB1888-2C00-42F5-8721-3E568D15EA0B}"/>
              </a:ext>
            </a:extLst>
          </p:cNvPr>
          <p:cNvSpPr>
            <a:spLocks noGrp="1"/>
          </p:cNvSpPr>
          <p:nvPr>
            <p:ph type="ftr" sz="quarter" idx="3"/>
          </p:nvPr>
        </p:nvSpPr>
        <p:spPr/>
        <p:txBody>
          <a:bodyPr/>
          <a:lstStyle/>
          <a:p>
            <a:pPr>
              <a:defRPr/>
            </a:pPr>
            <a:r>
              <a:rPr lang="en-US"/>
              <a:t>K. Anderson | TSIB HPT Lab - Hot Cell Design</a:t>
            </a:r>
            <a:endParaRPr lang="en-US" b="1" dirty="0"/>
          </a:p>
        </p:txBody>
      </p:sp>
      <p:sp>
        <p:nvSpPr>
          <p:cNvPr id="6" name="Slide Number Placeholder 5">
            <a:extLst>
              <a:ext uri="{FF2B5EF4-FFF2-40B4-BE49-F238E27FC236}">
                <a16:creationId xmlns:a16="http://schemas.microsoft.com/office/drawing/2014/main" id="{27A75DC9-4C3D-474E-A1D3-678D453C113E}"/>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8" name="Picture 7">
            <a:extLst>
              <a:ext uri="{FF2B5EF4-FFF2-40B4-BE49-F238E27FC236}">
                <a16:creationId xmlns:a16="http://schemas.microsoft.com/office/drawing/2014/main" id="{226EF2ED-0BFE-448B-83ED-E1A196CB72A3}"/>
              </a:ext>
            </a:extLst>
          </p:cNvPr>
          <p:cNvPicPr>
            <a:picLocks noChangeAspect="1"/>
          </p:cNvPicPr>
          <p:nvPr/>
        </p:nvPicPr>
        <p:blipFill>
          <a:blip r:embed="rId2"/>
          <a:stretch>
            <a:fillRect/>
          </a:stretch>
        </p:blipFill>
        <p:spPr>
          <a:xfrm>
            <a:off x="3178627" y="1294127"/>
            <a:ext cx="5781359" cy="3956238"/>
          </a:xfrm>
          <a:prstGeom prst="rect">
            <a:avLst/>
          </a:prstGeom>
        </p:spPr>
      </p:pic>
    </p:spTree>
    <p:extLst>
      <p:ext uri="{BB962C8B-B14F-4D97-AF65-F5344CB8AC3E}">
        <p14:creationId xmlns:p14="http://schemas.microsoft.com/office/powerpoint/2010/main" val="319220598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id="{5FFF5CC5-EC71-4605-9659-CC6A870FC794}" vid="{5D8411A0-59F2-4EE1-A6B9-3B13CF8A2C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720C974A16A248B14BFFFD17451575" ma:contentTypeVersion="13" ma:contentTypeDescription="Create a new document." ma:contentTypeScope="" ma:versionID="e7acf23edf022af10e0ca16d90f85579">
  <xsd:schema xmlns:xsd="http://www.w3.org/2001/XMLSchema" xmlns:xs="http://www.w3.org/2001/XMLSchema" xmlns:p="http://schemas.microsoft.com/office/2006/metadata/properties" xmlns:ns3="9992386e-eed5-44db-8fc5-358c7b095365" xmlns:ns4="d701add9-3d9d-48a3-889e-f293906ba4f3" targetNamespace="http://schemas.microsoft.com/office/2006/metadata/properties" ma:root="true" ma:fieldsID="8b31fe32feb193ed60c30442711cc0b5" ns3:_="" ns4:_="">
    <xsd:import namespace="9992386e-eed5-44db-8fc5-358c7b095365"/>
    <xsd:import namespace="d701add9-3d9d-48a3-889e-f293906ba4f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2386e-eed5-44db-8fc5-358c7b095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01add9-3d9d-48a3-889e-f293906ba4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7C940C-E30A-4395-8198-339BFEFED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2386e-eed5-44db-8fc5-358c7b095365"/>
    <ds:schemaRef ds:uri="d701add9-3d9d-48a3-889e-f293906ba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2AB6B2-88C4-4068-A871-2BC12427E1A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E32DD99-42D2-42F0-9438-CFFF16742A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FNAL_PowerPoint_4x3_100716</Template>
  <TotalTime>2390</TotalTime>
  <Words>1298</Words>
  <Application>Microsoft Office PowerPoint</Application>
  <PresentationFormat>On-screen Show (4:3)</PresentationFormat>
  <Paragraphs>132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vt:lpstr>
      <vt:lpstr>Fermilab_PPT_090815</vt:lpstr>
      <vt:lpstr>PowerPoint Presentation</vt:lpstr>
      <vt:lpstr>Outline</vt:lpstr>
      <vt:lpstr>PARAMETERS</vt:lpstr>
      <vt:lpstr>SHIELDING CONSIDERATIONS</vt:lpstr>
      <vt:lpstr>SHIELDING CONSIDERATIONS (cont.)</vt:lpstr>
      <vt:lpstr>FUNCTIONAL LAYOUT</vt:lpstr>
      <vt:lpstr>HOT CELL SUITE SIZE</vt:lpstr>
      <vt:lpstr>PASS THROUGHS AND SHIELD PLUGS</vt:lpstr>
      <vt:lpstr>PASS THROUGHS AND SHIELD PLUGS (Cont.)</vt:lpstr>
      <vt:lpstr>PASS THROUGHS AND SHIELD PLUGS (Cont.)</vt:lpstr>
      <vt:lpstr>PASS THROUGHS AND SHIELD PLUGS (Cont.)</vt:lpstr>
      <vt:lpstr>PASS THROUGHS AND SHIELD PLUGS (Cont.)</vt:lpstr>
      <vt:lpstr>TELE-MANIPULATORS</vt:lpstr>
      <vt:lpstr>LIFTS INSIDE HOT CELL</vt:lpstr>
      <vt:lpstr>LIFT IN LOADING ROOM</vt:lpstr>
      <vt:lpstr>INSTRUMENTATION PENETRATIONS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Frederique Pellemoine</dc:creator>
  <cp:lastModifiedBy>Frederique Pellemoine</cp:lastModifiedBy>
  <cp:revision>28</cp:revision>
  <cp:lastPrinted>2014-01-20T19:40:21Z</cp:lastPrinted>
  <dcterms:created xsi:type="dcterms:W3CDTF">2021-03-29T03:25:47Z</dcterms:created>
  <dcterms:modified xsi:type="dcterms:W3CDTF">2021-03-31T23:14:29Z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0x01010066720C974A16A248B14BFFFD17451575</vt:lpwstr>
  </property>
</Properties>
</file>