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82" r:id="rId1"/>
  </p:sldMasterIdLst>
  <p:notesMasterIdLst>
    <p:notesMasterId r:id="rId6"/>
  </p:notesMasterIdLst>
  <p:handoutMasterIdLst>
    <p:handoutMasterId r:id="rId7"/>
  </p:handoutMasterIdLst>
  <p:sldIdLst>
    <p:sldId id="257" r:id="rId2"/>
    <p:sldId id="259" r:id="rId3"/>
    <p:sldId id="260" r:id="rId4"/>
    <p:sldId id="261" r:id="rId5"/>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Calibri" charset="0"/>
        <a:ea typeface="Geneva" charset="0"/>
        <a:cs typeface="Geneva" charset="0"/>
      </a:defRPr>
    </a:lvl1pPr>
    <a:lvl2pPr marL="457200" algn="l" defTabSz="457200" rtl="0" fontAlgn="base">
      <a:spcBef>
        <a:spcPct val="0"/>
      </a:spcBef>
      <a:spcAft>
        <a:spcPct val="0"/>
      </a:spcAft>
      <a:defRPr sz="2400" kern="1200">
        <a:solidFill>
          <a:schemeClr val="tx1"/>
        </a:solidFill>
        <a:latin typeface="Calibri" charset="0"/>
        <a:ea typeface="Geneva" charset="0"/>
        <a:cs typeface="Geneva" charset="0"/>
      </a:defRPr>
    </a:lvl2pPr>
    <a:lvl3pPr marL="914400" algn="l" defTabSz="457200" rtl="0" fontAlgn="base">
      <a:spcBef>
        <a:spcPct val="0"/>
      </a:spcBef>
      <a:spcAft>
        <a:spcPct val="0"/>
      </a:spcAft>
      <a:defRPr sz="2400" kern="1200">
        <a:solidFill>
          <a:schemeClr val="tx1"/>
        </a:solidFill>
        <a:latin typeface="Calibri" charset="0"/>
        <a:ea typeface="Geneva" charset="0"/>
        <a:cs typeface="Geneva" charset="0"/>
      </a:defRPr>
    </a:lvl3pPr>
    <a:lvl4pPr marL="1371600" algn="l" defTabSz="457200" rtl="0" fontAlgn="base">
      <a:spcBef>
        <a:spcPct val="0"/>
      </a:spcBef>
      <a:spcAft>
        <a:spcPct val="0"/>
      </a:spcAft>
      <a:defRPr sz="2400" kern="1200">
        <a:solidFill>
          <a:schemeClr val="tx1"/>
        </a:solidFill>
        <a:latin typeface="Calibri" charset="0"/>
        <a:ea typeface="Geneva" charset="0"/>
        <a:cs typeface="Geneva" charset="0"/>
      </a:defRPr>
    </a:lvl4pPr>
    <a:lvl5pPr marL="1828800" algn="l" defTabSz="457200" rtl="0" fontAlgn="base">
      <a:spcBef>
        <a:spcPct val="0"/>
      </a:spcBef>
      <a:spcAft>
        <a:spcPct val="0"/>
      </a:spcAft>
      <a:defRPr sz="2400" kern="1200">
        <a:solidFill>
          <a:schemeClr val="tx1"/>
        </a:solidFill>
        <a:latin typeface="Calibri" charset="0"/>
        <a:ea typeface="Geneva" charset="0"/>
        <a:cs typeface="Geneva" charset="0"/>
      </a:defRPr>
    </a:lvl5pPr>
    <a:lvl6pPr marL="2286000" algn="l" defTabSz="457200" rtl="0" eaLnBrk="1" latinLnBrk="0" hangingPunct="1">
      <a:defRPr sz="2400" kern="1200">
        <a:solidFill>
          <a:schemeClr val="tx1"/>
        </a:solidFill>
        <a:latin typeface="Calibri" charset="0"/>
        <a:ea typeface="Geneva" charset="0"/>
        <a:cs typeface="Geneva" charset="0"/>
      </a:defRPr>
    </a:lvl6pPr>
    <a:lvl7pPr marL="2743200" algn="l" defTabSz="457200" rtl="0" eaLnBrk="1" latinLnBrk="0" hangingPunct="1">
      <a:defRPr sz="2400" kern="1200">
        <a:solidFill>
          <a:schemeClr val="tx1"/>
        </a:solidFill>
        <a:latin typeface="Calibri" charset="0"/>
        <a:ea typeface="Geneva" charset="0"/>
        <a:cs typeface="Geneva" charset="0"/>
      </a:defRPr>
    </a:lvl7pPr>
    <a:lvl8pPr marL="3200400" algn="l" defTabSz="457200" rtl="0" eaLnBrk="1" latinLnBrk="0" hangingPunct="1">
      <a:defRPr sz="2400" kern="1200">
        <a:solidFill>
          <a:schemeClr val="tx1"/>
        </a:solidFill>
        <a:latin typeface="Calibri" charset="0"/>
        <a:ea typeface="Geneva" charset="0"/>
        <a:cs typeface="Geneva" charset="0"/>
      </a:defRPr>
    </a:lvl8pPr>
    <a:lvl9pPr marL="3657600" algn="l" defTabSz="457200" rtl="0" eaLnBrk="1" latinLnBrk="0" hangingPunct="1">
      <a:defRPr sz="2400" kern="1200">
        <a:solidFill>
          <a:schemeClr val="tx1"/>
        </a:solidFill>
        <a:latin typeface="Calibri" charset="0"/>
        <a:ea typeface="Geneva" charset="0"/>
        <a:cs typeface="Geneva" charset="0"/>
      </a:defRPr>
    </a:lvl9pPr>
  </p:defaultTextStyle>
  <p:extLst>
    <p:ext uri="{EFAFB233-063F-42B5-8137-9DF3F51BA10A}">
      <p15:sldGuideLst xmlns:p15="http://schemas.microsoft.com/office/powerpoint/2012/main">
        <p15:guide id="1" orient="horz" pos="2184" userDrawn="1">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4C97"/>
    <a:srgbClr val="003087"/>
    <a:srgbClr val="50504E"/>
    <a:srgbClr val="4E4E4E"/>
    <a:srgbClr val="404040"/>
    <a:srgbClr val="63666A"/>
    <a:srgbClr val="99D6EA"/>
    <a:srgbClr val="505050"/>
    <a:srgbClr val="A7A8A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693" autoAdjust="0"/>
    <p:restoredTop sz="50000" autoAdjust="0"/>
  </p:normalViewPr>
  <p:slideViewPr>
    <p:cSldViewPr snapToGrid="0" snapToObjects="1" showGuides="1">
      <p:cViewPr varScale="1">
        <p:scale>
          <a:sx n="108" d="100"/>
          <a:sy n="108" d="100"/>
        </p:scale>
        <p:origin x="1296" y="192"/>
      </p:cViewPr>
      <p:guideLst>
        <p:guide orient="horz" pos="2184"/>
        <p:guide pos="2880"/>
      </p:guideLst>
    </p:cSldViewPr>
  </p:slideViewPr>
  <p:notesTextViewPr>
    <p:cViewPr>
      <p:scale>
        <a:sx n="100" d="100"/>
        <a:sy n="100" d="100"/>
      </p:scale>
      <p:origin x="0" y="0"/>
    </p:cViewPr>
  </p:notesText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Helvetica" charset="0"/>
                <a:cs typeface="ＭＳ Ｐゴシック" charset="0"/>
              </a:defRPr>
            </a:lvl1pPr>
          </a:lstStyle>
          <a:p>
            <a:pPr>
              <a:defRPr/>
            </a:pPr>
            <a:fld id="{DBB872F3-6144-3148-BC13-C063BA20AE80}" type="datetimeFigureOut">
              <a:rPr lang="en-US"/>
              <a:pPr>
                <a:defRPr/>
              </a:pPr>
              <a:t>3/10/21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Helvetica"/>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Helvetica" charset="0"/>
                <a:cs typeface="ＭＳ Ｐゴシック" charset="0"/>
              </a:defRPr>
            </a:lvl1pPr>
          </a:lstStyle>
          <a:p>
            <a:pPr>
              <a:defRPr/>
            </a:pPr>
            <a:fld id="{0ACDB0ED-0BEE-9846-B9EA-5C7BFF06289F}" type="slidenum">
              <a:rPr lang="en-US"/>
              <a:pPr>
                <a:defRPr/>
              </a:pPr>
              <a:t>‹#›</a:t>
            </a:fld>
            <a:endParaRPr lang="en-US"/>
          </a:p>
        </p:txBody>
      </p:sp>
    </p:spTree>
    <p:extLst>
      <p:ext uri="{BB962C8B-B14F-4D97-AF65-F5344CB8AC3E}">
        <p14:creationId xmlns:p14="http://schemas.microsoft.com/office/powerpoint/2010/main" val="14231645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Helvetica" charset="0"/>
                <a:cs typeface="ＭＳ Ｐゴシック" charset="0"/>
              </a:defRPr>
            </a:lvl1pPr>
          </a:lstStyle>
          <a:p>
            <a:pPr>
              <a:defRPr/>
            </a:pPr>
            <a:fld id="{531CFD29-8380-B24A-89EC-384D8B8A981B}" type="datetimeFigureOut">
              <a:rPr lang="en-US"/>
              <a:pPr>
                <a:defRPr/>
              </a:pPr>
              <a:t>3/10/21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Helvetica"/>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Helvetica" charset="0"/>
                <a:cs typeface="ＭＳ Ｐゴシック" charset="0"/>
              </a:defRPr>
            </a:lvl1pPr>
          </a:lstStyle>
          <a:p>
            <a:pPr>
              <a:defRPr/>
            </a:pPr>
            <a:fld id="{CAD08E57-B576-F641-BEA6-C3D752DF7F66}" type="slidenum">
              <a:rPr lang="en-US"/>
              <a:pPr>
                <a:defRPr/>
              </a:pPr>
              <a:t>‹#›</a:t>
            </a:fld>
            <a:endParaRPr lang="en-US"/>
          </a:p>
        </p:txBody>
      </p:sp>
    </p:spTree>
    <p:extLst>
      <p:ext uri="{BB962C8B-B14F-4D97-AF65-F5344CB8AC3E}">
        <p14:creationId xmlns:p14="http://schemas.microsoft.com/office/powerpoint/2010/main" val="160064002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Helvetica"/>
        <a:ea typeface="Geneva"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Helvetica"/>
        <a:ea typeface="ＭＳ Ｐゴシック" charset="0"/>
        <a:cs typeface="ＭＳ Ｐゴシック" charset="0"/>
      </a:defRPr>
    </a:lvl2pPr>
    <a:lvl3pPr marL="914400" algn="l" defTabSz="457200" rtl="0" eaLnBrk="0" fontAlgn="base" hangingPunct="0">
      <a:spcBef>
        <a:spcPct val="30000"/>
      </a:spcBef>
      <a:spcAft>
        <a:spcPct val="0"/>
      </a:spcAft>
      <a:defRPr sz="1200" kern="1200">
        <a:solidFill>
          <a:schemeClr val="tx1"/>
        </a:solidFill>
        <a:latin typeface="Helvetica"/>
        <a:ea typeface="ＭＳ Ｐゴシック" charset="0"/>
        <a:cs typeface="ＭＳ Ｐゴシック" charset="0"/>
      </a:defRPr>
    </a:lvl3pPr>
    <a:lvl4pPr marL="1371600" algn="l" defTabSz="457200" rtl="0" eaLnBrk="0" fontAlgn="base" hangingPunct="0">
      <a:spcBef>
        <a:spcPct val="30000"/>
      </a:spcBef>
      <a:spcAft>
        <a:spcPct val="0"/>
      </a:spcAft>
      <a:defRPr sz="1200" kern="1200">
        <a:solidFill>
          <a:schemeClr val="tx1"/>
        </a:solidFill>
        <a:latin typeface="Helvetica"/>
        <a:ea typeface="ＭＳ Ｐゴシック" charset="0"/>
        <a:cs typeface="ＭＳ Ｐゴシック" charset="0"/>
      </a:defRPr>
    </a:lvl4pPr>
    <a:lvl5pPr marL="1828800" algn="l" defTabSz="457200" rtl="0" eaLnBrk="0" fontAlgn="base" hangingPunct="0">
      <a:spcBef>
        <a:spcPct val="30000"/>
      </a:spcBef>
      <a:spcAft>
        <a:spcPct val="0"/>
      </a:spcAft>
      <a:defRPr sz="1200" kern="1200">
        <a:solidFill>
          <a:schemeClr val="tx1"/>
        </a:solidFill>
        <a:latin typeface="Helvetica"/>
        <a:ea typeface="ＭＳ Ｐゴシック" charset="0"/>
        <a:cs typeface="ＭＳ Ｐゴシック"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alpha val="0"/>
          </a:schemeClr>
        </a:solidFill>
        <a:effectLst/>
      </p:bgPr>
    </p:bg>
    <p:spTree>
      <p:nvGrpSpPr>
        <p:cNvPr id="1" name=""/>
        <p:cNvGrpSpPr/>
        <p:nvPr/>
      </p:nvGrpSpPr>
      <p:grpSpPr>
        <a:xfrm>
          <a:off x="0" y="0"/>
          <a:ext cx="0" cy="0"/>
          <a:chOff x="0" y="0"/>
          <a:chExt cx="0" cy="0"/>
        </a:xfrm>
      </p:grpSpPr>
      <p:sp>
        <p:nvSpPr>
          <p:cNvPr id="7" name="Text Placeholder 23"/>
          <p:cNvSpPr>
            <a:spLocks noGrp="1"/>
          </p:cNvSpPr>
          <p:nvPr>
            <p:ph type="body" sz="quarter" idx="10"/>
          </p:nvPr>
        </p:nvSpPr>
        <p:spPr>
          <a:xfrm>
            <a:off x="341924" y="4963772"/>
            <a:ext cx="8499231" cy="1529241"/>
          </a:xfrm>
          <a:prstGeom prst="rect">
            <a:avLst/>
          </a:prstGeom>
        </p:spPr>
        <p:txBody>
          <a:bodyPr lIns="0" tIns="45720" rIns="0" bIns="45720">
            <a:noAutofit/>
          </a:bodyPr>
          <a:lstStyle>
            <a:lvl1pPr marL="0" indent="0">
              <a:buFontTx/>
              <a:buNone/>
              <a:defRPr sz="2000">
                <a:solidFill>
                  <a:srgbClr val="004C97"/>
                </a:solidFill>
                <a:latin typeface="Helvetica"/>
              </a:defRPr>
            </a:lvl1pPr>
            <a:lvl2pPr marL="457200" indent="0">
              <a:buFontTx/>
              <a:buNone/>
              <a:defRPr sz="1600">
                <a:solidFill>
                  <a:srgbClr val="2E5286"/>
                </a:solidFill>
                <a:latin typeface="Helvetica"/>
              </a:defRPr>
            </a:lvl2pPr>
            <a:lvl3pPr marL="914400" indent="0">
              <a:buFontTx/>
              <a:buNone/>
              <a:defRPr sz="1600">
                <a:solidFill>
                  <a:srgbClr val="2E5286"/>
                </a:solidFill>
                <a:latin typeface="Helvetica"/>
              </a:defRPr>
            </a:lvl3pPr>
            <a:lvl4pPr marL="1371600" indent="0">
              <a:buFontTx/>
              <a:buNone/>
              <a:defRPr sz="1600">
                <a:solidFill>
                  <a:srgbClr val="2E5286"/>
                </a:solidFill>
                <a:latin typeface="Helvetica"/>
              </a:defRPr>
            </a:lvl4pPr>
            <a:lvl5pPr marL="1828800" indent="0">
              <a:buFontTx/>
              <a:buNone/>
              <a:defRPr sz="1600">
                <a:solidFill>
                  <a:srgbClr val="2E5286"/>
                </a:solidFill>
                <a:latin typeface="Helvetica"/>
              </a:defRPr>
            </a:lvl5pPr>
          </a:lstStyle>
          <a:p>
            <a:pPr lvl="0"/>
            <a:r>
              <a:rPr lang="en-US"/>
              <a:t>Click to edit Master text styles</a:t>
            </a:r>
          </a:p>
        </p:txBody>
      </p:sp>
      <p:sp>
        <p:nvSpPr>
          <p:cNvPr id="8" name="Rectangle 7"/>
          <p:cNvSpPr/>
          <p:nvPr userDrawn="1"/>
        </p:nvSpPr>
        <p:spPr>
          <a:xfrm>
            <a:off x="-17762" y="-1"/>
            <a:ext cx="9189720" cy="896936"/>
          </a:xfrm>
          <a:prstGeom prst="rect">
            <a:avLst/>
          </a:prstGeom>
          <a:solidFill>
            <a:srgbClr val="004C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 Placeholder 24"/>
          <p:cNvSpPr>
            <a:spLocks noGrp="1"/>
          </p:cNvSpPr>
          <p:nvPr>
            <p:ph type="body" sz="quarter" idx="11"/>
          </p:nvPr>
        </p:nvSpPr>
        <p:spPr>
          <a:xfrm>
            <a:off x="341924" y="3951841"/>
            <a:ext cx="8499232" cy="1003049"/>
          </a:xfrm>
          <a:prstGeom prst="rect">
            <a:avLst/>
          </a:prstGeom>
        </p:spPr>
        <p:txBody>
          <a:bodyPr vert="horz" wrap="square" lIns="0" tIns="45720" anchor="ctr" anchorCtr="0">
            <a:normAutofit/>
          </a:bodyPr>
          <a:lstStyle>
            <a:lvl1pPr marL="0" indent="0" algn="l">
              <a:lnSpc>
                <a:spcPct val="100000"/>
              </a:lnSpc>
              <a:spcBef>
                <a:spcPts val="700"/>
              </a:spcBef>
              <a:spcAft>
                <a:spcPts val="0"/>
              </a:spcAft>
              <a:buFontTx/>
              <a:buNone/>
              <a:defRPr sz="3200" b="1" i="0">
                <a:solidFill>
                  <a:srgbClr val="004C97"/>
                </a:solidFill>
              </a:defRPr>
            </a:lvl1pPr>
            <a:lvl2pPr marL="0" indent="0">
              <a:buFontTx/>
              <a:buNone/>
              <a:defRPr sz="2800" b="1" i="0">
                <a:solidFill>
                  <a:srgbClr val="004C97"/>
                </a:solidFill>
              </a:defRPr>
            </a:lvl2pPr>
            <a:lvl3pPr marL="0" indent="0">
              <a:buFontTx/>
              <a:buNone/>
              <a:defRPr sz="2800" b="1" i="0">
                <a:solidFill>
                  <a:srgbClr val="004C97"/>
                </a:solidFill>
              </a:defRPr>
            </a:lvl3pPr>
            <a:lvl4pPr marL="0" indent="0">
              <a:buFontTx/>
              <a:buNone/>
              <a:defRPr sz="2800" b="1" i="0">
                <a:solidFill>
                  <a:srgbClr val="004C97"/>
                </a:solidFill>
              </a:defRPr>
            </a:lvl4pPr>
            <a:lvl5pPr marL="0" indent="0">
              <a:buFontTx/>
              <a:buNone/>
              <a:defRPr sz="2800" b="1" i="0">
                <a:solidFill>
                  <a:srgbClr val="004C97"/>
                </a:solidFill>
              </a:defRPr>
            </a:lvl5pPr>
          </a:lstStyle>
          <a:p>
            <a:pPr lvl="0"/>
            <a:r>
              <a:rPr lang="en-US"/>
              <a:t>Click to edit Master text styles</a:t>
            </a:r>
          </a:p>
        </p:txBody>
      </p:sp>
      <p:pic>
        <p:nvPicPr>
          <p:cNvPr id="14" name="Picture 13" descr="FermiLogoBar_DOE_KO_horiz.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7761" y="249843"/>
            <a:ext cx="9010786" cy="301891"/>
          </a:xfrm>
          <a:prstGeom prst="rect">
            <a:avLst/>
          </a:prstGeom>
        </p:spPr>
      </p:pic>
    </p:spTree>
    <p:extLst>
      <p:ext uri="{BB962C8B-B14F-4D97-AF65-F5344CB8AC3E}">
        <p14:creationId xmlns:p14="http://schemas.microsoft.com/office/powerpoint/2010/main" val="4293441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ogo Bottom: Title &amp;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28600" y="971550"/>
            <a:ext cx="8672513" cy="5059363"/>
          </a:xfrm>
          <a:prstGeom prst="rect">
            <a:avLst/>
          </a:prstGeom>
        </p:spPr>
        <p:txBody>
          <a:bodyPr lIns="0" tIns="0" rIns="0" bIns="0">
            <a:normAutofit/>
          </a:bodyPr>
          <a:lstStyle>
            <a:lvl1pPr>
              <a:defRPr sz="2400">
                <a:solidFill>
                  <a:srgbClr val="505050"/>
                </a:solidFill>
              </a:defRPr>
            </a:lvl1pPr>
            <a:lvl2pPr>
              <a:defRPr sz="2200">
                <a:solidFill>
                  <a:srgbClr val="0070C0"/>
                </a:solidFill>
              </a:defRPr>
            </a:lvl2pPr>
            <a:lvl3pPr>
              <a:defRPr sz="2000">
                <a:solidFill>
                  <a:srgbClr val="505050"/>
                </a:solidFill>
              </a:defRPr>
            </a:lvl3pPr>
            <a:lvl4pPr>
              <a:defRPr sz="1800">
                <a:solidFill>
                  <a:srgbClr val="0070C0"/>
                </a:solidFill>
              </a:defRPr>
            </a:lvl4pPr>
            <a:lvl5pPr marL="2057400" indent="-228600">
              <a:buFont typeface="Arial"/>
              <a:buChar char="•"/>
              <a:defRPr sz="1800">
                <a:solidFill>
                  <a:srgbClr val="50505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itle 1"/>
          <p:cNvSpPr>
            <a:spLocks noGrp="1"/>
          </p:cNvSpPr>
          <p:nvPr>
            <p:ph type="title"/>
          </p:nvPr>
        </p:nvSpPr>
        <p:spPr>
          <a:xfrm>
            <a:off x="228600" y="251752"/>
            <a:ext cx="8686800" cy="427877"/>
          </a:xfrm>
          <a:prstGeom prst="rect">
            <a:avLst/>
          </a:prstGeom>
        </p:spPr>
        <p:txBody>
          <a:bodyPr lIns="0" tIns="0" rIns="0" bIns="0" anchor="b" anchorCtr="0"/>
          <a:lstStyle>
            <a:lvl1pPr>
              <a:defRPr sz="2800">
                <a:solidFill>
                  <a:srgbClr val="004C97"/>
                </a:solidFill>
              </a:defRPr>
            </a:lvl1pPr>
          </a:lstStyle>
          <a:p>
            <a:r>
              <a:rPr lang="en-US"/>
              <a:t>Click to edit Master title style</a:t>
            </a:r>
            <a:endParaRPr lang="en-US" dirty="0"/>
          </a:p>
        </p:txBody>
      </p:sp>
      <p:sp>
        <p:nvSpPr>
          <p:cNvPr id="11" name="Date Placeholder 3"/>
          <p:cNvSpPr>
            <a:spLocks noGrp="1"/>
          </p:cNvSpPr>
          <p:nvPr>
            <p:ph type="dt" sz="half" idx="2"/>
          </p:nvPr>
        </p:nvSpPr>
        <p:spPr>
          <a:xfrm>
            <a:off x="215900" y="6549573"/>
            <a:ext cx="1196295" cy="237285"/>
          </a:xfrm>
          <a:prstGeom prst="rect">
            <a:avLst/>
          </a:prstGeom>
        </p:spPr>
        <p:txBody>
          <a:bodyPr vert="horz" wrap="square" lIns="0" tIns="0" rIns="0" bIns="0" numCol="1" anchor="t" anchorCtr="0" compatLnSpc="1">
            <a:prstTxWarp prst="textNoShape">
              <a:avLst/>
            </a:prstTxWarp>
          </a:bodyPr>
          <a:lstStyle>
            <a:lvl1pPr algn="l">
              <a:defRPr sz="1200" smtClean="0">
                <a:solidFill>
                  <a:srgbClr val="004C97"/>
                </a:solidFill>
                <a:latin typeface="Helvetica" charset="0"/>
                <a:cs typeface="ＭＳ Ｐゴシック" charset="0"/>
              </a:defRPr>
            </a:lvl1pPr>
          </a:lstStyle>
          <a:p>
            <a:pPr>
              <a:defRPr/>
            </a:pPr>
            <a:r>
              <a:rPr lang="en-US"/>
              <a:t>3/11/21</a:t>
            </a:r>
            <a:endParaRPr lang="en-US" dirty="0"/>
          </a:p>
        </p:txBody>
      </p:sp>
      <p:sp>
        <p:nvSpPr>
          <p:cNvPr id="12" name="Footer Placeholder 4"/>
          <p:cNvSpPr>
            <a:spLocks noGrp="1"/>
          </p:cNvSpPr>
          <p:nvPr>
            <p:ph type="ftr" sz="quarter" idx="3"/>
          </p:nvPr>
        </p:nvSpPr>
        <p:spPr>
          <a:xfrm>
            <a:off x="1530602" y="6549573"/>
            <a:ext cx="6260399" cy="242873"/>
          </a:xfrm>
          <a:prstGeom prst="rect">
            <a:avLst/>
          </a:prstGeom>
        </p:spPr>
        <p:txBody>
          <a:bodyPr lIns="0" tIns="0" rIns="0" bIns="0" anchor="t" anchorCtr="0"/>
          <a:lstStyle>
            <a:lvl1pPr marL="0" algn="l">
              <a:defRPr sz="1200">
                <a:solidFill>
                  <a:srgbClr val="004C97"/>
                </a:solidFill>
                <a:latin typeface="Helvetica"/>
                <a:ea typeface="ＭＳ Ｐゴシック" charset="0"/>
                <a:cs typeface="ＭＳ Ｐゴシック" charset="0"/>
              </a:defRPr>
            </a:lvl1pPr>
          </a:lstStyle>
          <a:p>
            <a:pPr algn="ctr">
              <a:defRPr/>
            </a:pPr>
            <a:r>
              <a:rPr lang="en-US"/>
              <a:t>Muon Department Meeting</a:t>
            </a:r>
            <a:endParaRPr lang="en-US" b="1" dirty="0"/>
          </a:p>
        </p:txBody>
      </p:sp>
      <p:sp>
        <p:nvSpPr>
          <p:cNvPr id="13" name="Slide Number Placeholder 5"/>
          <p:cNvSpPr>
            <a:spLocks noGrp="1"/>
          </p:cNvSpPr>
          <p:nvPr>
            <p:ph type="sldNum" sz="quarter" idx="4"/>
          </p:nvPr>
        </p:nvSpPr>
        <p:spPr>
          <a:xfrm>
            <a:off x="8602242" y="6549573"/>
            <a:ext cx="414338" cy="237285"/>
          </a:xfrm>
          <a:prstGeom prst="rect">
            <a:avLst/>
          </a:prstGeom>
        </p:spPr>
        <p:txBody>
          <a:bodyPr vert="horz" wrap="square" lIns="0" tIns="0" rIns="0" bIns="0" numCol="1" anchor="t" anchorCtr="0" compatLnSpc="1">
            <a:prstTxWarp prst="textNoShape">
              <a:avLst/>
            </a:prstTxWarp>
          </a:bodyPr>
          <a:lstStyle>
            <a:lvl1pPr>
              <a:defRPr sz="1200" smtClean="0">
                <a:solidFill>
                  <a:srgbClr val="004C97"/>
                </a:solidFill>
                <a:latin typeface="Helvetica" charset="0"/>
                <a:cs typeface="ＭＳ Ｐゴシック" charset="0"/>
              </a:defRPr>
            </a:lvl1pPr>
          </a:lstStyle>
          <a:p>
            <a:pPr>
              <a:defRPr/>
            </a:pPr>
            <a:fld id="{148C009B-CB69-E04A-B9B3-34B26D69E9CF}" type="slidenum">
              <a:rPr lang="en-US" smtClean="0"/>
              <a:pPr>
                <a:defRPr/>
              </a:pPr>
              <a:t>‹#›</a:t>
            </a:fld>
            <a:endParaRPr lang="en-US" dirty="0"/>
          </a:p>
        </p:txBody>
      </p:sp>
    </p:spTree>
    <p:extLst>
      <p:ext uri="{BB962C8B-B14F-4D97-AF65-F5344CB8AC3E}">
        <p14:creationId xmlns:p14="http://schemas.microsoft.com/office/powerpoint/2010/main" val="3439226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14" name="Date Placeholder 3"/>
          <p:cNvSpPr>
            <a:spLocks noGrp="1"/>
          </p:cNvSpPr>
          <p:nvPr>
            <p:ph type="dt" sz="half" idx="2"/>
          </p:nvPr>
        </p:nvSpPr>
        <p:spPr>
          <a:xfrm>
            <a:off x="215900" y="6549573"/>
            <a:ext cx="1196295" cy="237285"/>
          </a:xfrm>
          <a:prstGeom prst="rect">
            <a:avLst/>
          </a:prstGeom>
        </p:spPr>
        <p:txBody>
          <a:bodyPr vert="horz" wrap="square" lIns="0" tIns="0" rIns="0" bIns="0" numCol="1" anchor="t" anchorCtr="0" compatLnSpc="1">
            <a:prstTxWarp prst="textNoShape">
              <a:avLst/>
            </a:prstTxWarp>
          </a:bodyPr>
          <a:lstStyle>
            <a:lvl1pPr algn="l">
              <a:defRPr sz="1200" smtClean="0">
                <a:solidFill>
                  <a:srgbClr val="004C97"/>
                </a:solidFill>
                <a:latin typeface="Helvetica" charset="0"/>
                <a:cs typeface="ＭＳ Ｐゴシック" charset="0"/>
              </a:defRPr>
            </a:lvl1pPr>
          </a:lstStyle>
          <a:p>
            <a:pPr>
              <a:defRPr/>
            </a:pPr>
            <a:r>
              <a:rPr lang="en-US"/>
              <a:t>3/11/21</a:t>
            </a:r>
            <a:endParaRPr lang="en-US" dirty="0"/>
          </a:p>
        </p:txBody>
      </p:sp>
      <p:sp>
        <p:nvSpPr>
          <p:cNvPr id="15" name="Footer Placeholder 4"/>
          <p:cNvSpPr>
            <a:spLocks noGrp="1"/>
          </p:cNvSpPr>
          <p:nvPr>
            <p:ph type="ftr" sz="quarter" idx="3"/>
          </p:nvPr>
        </p:nvSpPr>
        <p:spPr>
          <a:xfrm>
            <a:off x="1530602" y="6549573"/>
            <a:ext cx="6260399" cy="242873"/>
          </a:xfrm>
          <a:prstGeom prst="rect">
            <a:avLst/>
          </a:prstGeom>
        </p:spPr>
        <p:txBody>
          <a:bodyPr lIns="0" tIns="0" rIns="0" bIns="0" anchor="t" anchorCtr="0"/>
          <a:lstStyle>
            <a:lvl1pPr marL="0" algn="ctr">
              <a:defRPr sz="1200">
                <a:solidFill>
                  <a:srgbClr val="004C97"/>
                </a:solidFill>
                <a:latin typeface="Helvetica"/>
                <a:ea typeface="ＭＳ Ｐゴシック" charset="0"/>
                <a:cs typeface="ＭＳ Ｐゴシック" charset="0"/>
              </a:defRPr>
            </a:lvl1pPr>
          </a:lstStyle>
          <a:p>
            <a:pPr>
              <a:defRPr/>
            </a:pPr>
            <a:r>
              <a:rPr lang="en-US"/>
              <a:t>Muon Department Meeting</a:t>
            </a:r>
            <a:endParaRPr lang="en-US" b="1" dirty="0"/>
          </a:p>
        </p:txBody>
      </p:sp>
      <p:sp>
        <p:nvSpPr>
          <p:cNvPr id="16" name="Slide Number Placeholder 5"/>
          <p:cNvSpPr>
            <a:spLocks noGrp="1"/>
          </p:cNvSpPr>
          <p:nvPr>
            <p:ph type="sldNum" sz="quarter" idx="4"/>
          </p:nvPr>
        </p:nvSpPr>
        <p:spPr>
          <a:xfrm>
            <a:off x="8602242" y="6549573"/>
            <a:ext cx="414338" cy="237285"/>
          </a:xfrm>
          <a:prstGeom prst="rect">
            <a:avLst/>
          </a:prstGeom>
        </p:spPr>
        <p:txBody>
          <a:bodyPr vert="horz" wrap="square" lIns="0" tIns="0" rIns="0" bIns="0" numCol="1" anchor="t" anchorCtr="0" compatLnSpc="1">
            <a:prstTxWarp prst="textNoShape">
              <a:avLst/>
            </a:prstTxWarp>
          </a:bodyPr>
          <a:lstStyle>
            <a:lvl1pPr>
              <a:defRPr sz="1200" smtClean="0">
                <a:solidFill>
                  <a:srgbClr val="004C97"/>
                </a:solidFill>
                <a:latin typeface="Helvetica" charset="0"/>
                <a:cs typeface="ＭＳ Ｐゴシック" charset="0"/>
              </a:defRPr>
            </a:lvl1pPr>
          </a:lstStyle>
          <a:p>
            <a:pPr>
              <a:defRPr/>
            </a:pPr>
            <a:fld id="{148C009B-CB69-E04A-B9B3-34B26D69E9CF}" type="slidenum">
              <a:rPr lang="en-US" smtClean="0"/>
              <a:pPr>
                <a:defRPr/>
              </a:pPr>
              <a:t>‹#›</a:t>
            </a:fld>
            <a:endParaRPr lang="en-US" dirty="0"/>
          </a:p>
        </p:txBody>
      </p:sp>
      <p:sp>
        <p:nvSpPr>
          <p:cNvPr id="20" name="Date Placeholder 3"/>
          <p:cNvSpPr txBox="1">
            <a:spLocks/>
          </p:cNvSpPr>
          <p:nvPr/>
        </p:nvSpPr>
        <p:spPr>
          <a:xfrm>
            <a:off x="6450013" y="4477484"/>
            <a:ext cx="1076325" cy="241300"/>
          </a:xfrm>
          <a:prstGeom prst="rect">
            <a:avLst/>
          </a:prstGeom>
        </p:spPr>
        <p:txBody>
          <a:bodyPr/>
          <a:lstStyle>
            <a:defPPr>
              <a:defRPr lang="en-US"/>
            </a:defPPr>
            <a:lvl1pPr algn="l" defTabSz="457200" rtl="0" fontAlgn="base">
              <a:spcBef>
                <a:spcPct val="0"/>
              </a:spcBef>
              <a:spcAft>
                <a:spcPct val="0"/>
              </a:spcAft>
              <a:defRPr sz="2400" kern="1200">
                <a:solidFill>
                  <a:schemeClr val="tx1"/>
                </a:solidFill>
                <a:latin typeface="Calibri" charset="0"/>
                <a:ea typeface="Geneva" charset="0"/>
                <a:cs typeface="Geneva" charset="0"/>
              </a:defRPr>
            </a:lvl1pPr>
            <a:lvl2pPr marL="457200" algn="l" defTabSz="457200" rtl="0" fontAlgn="base">
              <a:spcBef>
                <a:spcPct val="0"/>
              </a:spcBef>
              <a:spcAft>
                <a:spcPct val="0"/>
              </a:spcAft>
              <a:defRPr sz="2400" kern="1200">
                <a:solidFill>
                  <a:schemeClr val="tx1"/>
                </a:solidFill>
                <a:latin typeface="Calibri" charset="0"/>
                <a:ea typeface="Geneva" charset="0"/>
                <a:cs typeface="Geneva" charset="0"/>
              </a:defRPr>
            </a:lvl2pPr>
            <a:lvl3pPr marL="914400" algn="l" defTabSz="457200" rtl="0" fontAlgn="base">
              <a:spcBef>
                <a:spcPct val="0"/>
              </a:spcBef>
              <a:spcAft>
                <a:spcPct val="0"/>
              </a:spcAft>
              <a:defRPr sz="2400" kern="1200">
                <a:solidFill>
                  <a:schemeClr val="tx1"/>
                </a:solidFill>
                <a:latin typeface="Calibri" charset="0"/>
                <a:ea typeface="Geneva" charset="0"/>
                <a:cs typeface="Geneva" charset="0"/>
              </a:defRPr>
            </a:lvl3pPr>
            <a:lvl4pPr marL="1371600" algn="l" defTabSz="457200" rtl="0" fontAlgn="base">
              <a:spcBef>
                <a:spcPct val="0"/>
              </a:spcBef>
              <a:spcAft>
                <a:spcPct val="0"/>
              </a:spcAft>
              <a:defRPr sz="2400" kern="1200">
                <a:solidFill>
                  <a:schemeClr val="tx1"/>
                </a:solidFill>
                <a:latin typeface="Calibri" charset="0"/>
                <a:ea typeface="Geneva" charset="0"/>
                <a:cs typeface="Geneva" charset="0"/>
              </a:defRPr>
            </a:lvl4pPr>
            <a:lvl5pPr marL="1828800" algn="l" defTabSz="457200" rtl="0" fontAlgn="base">
              <a:spcBef>
                <a:spcPct val="0"/>
              </a:spcBef>
              <a:spcAft>
                <a:spcPct val="0"/>
              </a:spcAft>
              <a:defRPr sz="2400" kern="1200">
                <a:solidFill>
                  <a:schemeClr val="tx1"/>
                </a:solidFill>
                <a:latin typeface="Calibri" charset="0"/>
                <a:ea typeface="Geneva" charset="0"/>
                <a:cs typeface="Geneva" charset="0"/>
              </a:defRPr>
            </a:lvl5pPr>
            <a:lvl6pPr marL="2286000" algn="l" defTabSz="457200" rtl="0" eaLnBrk="1" latinLnBrk="0" hangingPunct="1">
              <a:defRPr sz="2400" kern="1200">
                <a:solidFill>
                  <a:schemeClr val="tx1"/>
                </a:solidFill>
                <a:latin typeface="Calibri" charset="0"/>
                <a:ea typeface="Geneva" charset="0"/>
                <a:cs typeface="Geneva" charset="0"/>
              </a:defRPr>
            </a:lvl6pPr>
            <a:lvl7pPr marL="2743200" algn="l" defTabSz="457200" rtl="0" eaLnBrk="1" latinLnBrk="0" hangingPunct="1">
              <a:defRPr sz="2400" kern="1200">
                <a:solidFill>
                  <a:schemeClr val="tx1"/>
                </a:solidFill>
                <a:latin typeface="Calibri" charset="0"/>
                <a:ea typeface="Geneva" charset="0"/>
                <a:cs typeface="Geneva" charset="0"/>
              </a:defRPr>
            </a:lvl7pPr>
            <a:lvl8pPr marL="3200400" algn="l" defTabSz="457200" rtl="0" eaLnBrk="1" latinLnBrk="0" hangingPunct="1">
              <a:defRPr sz="2400" kern="1200">
                <a:solidFill>
                  <a:schemeClr val="tx1"/>
                </a:solidFill>
                <a:latin typeface="Calibri" charset="0"/>
                <a:ea typeface="Geneva" charset="0"/>
                <a:cs typeface="Geneva" charset="0"/>
              </a:defRPr>
            </a:lvl8pPr>
            <a:lvl9pPr marL="3657600" algn="l" defTabSz="457200" rtl="0" eaLnBrk="1" latinLnBrk="0" hangingPunct="1">
              <a:defRPr sz="2400" kern="1200">
                <a:solidFill>
                  <a:schemeClr val="tx1"/>
                </a:solidFill>
                <a:latin typeface="Calibri" charset="0"/>
                <a:ea typeface="Geneva" charset="0"/>
                <a:cs typeface="Geneva" charset="0"/>
              </a:defRPr>
            </a:lvl9pPr>
          </a:lstStyle>
          <a:p>
            <a:endParaRPr lang="en-US" dirty="0"/>
          </a:p>
        </p:txBody>
      </p:sp>
      <p:grpSp>
        <p:nvGrpSpPr>
          <p:cNvPr id="9" name="Group 8"/>
          <p:cNvGrpSpPr>
            <a:grpSpLocks noChangeAspect="1"/>
          </p:cNvGrpSpPr>
          <p:nvPr/>
        </p:nvGrpSpPr>
        <p:grpSpPr>
          <a:xfrm>
            <a:off x="215900" y="6258863"/>
            <a:ext cx="8699500" cy="197990"/>
            <a:chOff x="600217" y="6258863"/>
            <a:chExt cx="8297721" cy="188846"/>
          </a:xfrm>
        </p:grpSpPr>
        <p:cxnSp>
          <p:nvCxnSpPr>
            <p:cNvPr id="10" name="Straight Connector 9"/>
            <p:cNvCxnSpPr/>
            <p:nvPr userDrawn="1"/>
          </p:nvCxnSpPr>
          <p:spPr>
            <a:xfrm>
              <a:off x="600217" y="6357936"/>
              <a:ext cx="7190785" cy="0"/>
            </a:xfrm>
            <a:prstGeom prst="line">
              <a:avLst/>
            </a:prstGeom>
            <a:ln w="76200" cmpd="sng">
              <a:solidFill>
                <a:srgbClr val="99D6EA"/>
              </a:solidFill>
            </a:ln>
            <a:effectLst/>
          </p:spPr>
          <p:style>
            <a:lnRef idx="2">
              <a:schemeClr val="accent1"/>
            </a:lnRef>
            <a:fillRef idx="0">
              <a:schemeClr val="accent1"/>
            </a:fillRef>
            <a:effectRef idx="1">
              <a:schemeClr val="accent1"/>
            </a:effectRef>
            <a:fontRef idx="minor">
              <a:schemeClr val="tx1"/>
            </a:fontRef>
          </p:style>
        </p:cxnSp>
        <p:pic>
          <p:nvPicPr>
            <p:cNvPr id="13" name="Picture 6" descr="FermiLogo_RGB_NALBlue.png"/>
            <p:cNvPicPr>
              <a:picLocks noChangeAspect="1"/>
            </p:cNvPicPr>
            <p:nvPr userDrawn="1"/>
          </p:nvPicPr>
          <p:blipFill>
            <a:blip r:embed="rId4" cstate="screen">
              <a:extLst>
                <a:ext uri="{28A0092B-C50C-407E-A947-70E740481C1C}">
                  <a14:useLocalDpi xmlns:a14="http://schemas.microsoft.com/office/drawing/2010/main"/>
                </a:ext>
              </a:extLst>
            </a:blip>
            <a:srcRect/>
            <a:stretch>
              <a:fillRect/>
            </a:stretch>
          </p:blipFill>
          <p:spPr bwMode="auto">
            <a:xfrm>
              <a:off x="7853781" y="6258863"/>
              <a:ext cx="1044157" cy="18884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4119" r:id="rId1"/>
    <p:sldLayoutId id="2147484104" r:id="rId2"/>
  </p:sldLayoutIdLst>
  <p:hf hdr="0"/>
  <p:txStyles>
    <p:titleStyle>
      <a:lvl1pPr algn="l" defTabSz="457200" rtl="0" eaLnBrk="1" fontAlgn="base" hangingPunct="1">
        <a:spcBef>
          <a:spcPct val="0"/>
        </a:spcBef>
        <a:spcAft>
          <a:spcPct val="0"/>
        </a:spcAft>
        <a:defRPr sz="1700" b="1" kern="1200">
          <a:solidFill>
            <a:srgbClr val="2E5286"/>
          </a:solidFill>
          <a:latin typeface="Helvetica"/>
          <a:ea typeface="Geneva" charset="0"/>
          <a:cs typeface="ＭＳ Ｐゴシック" charset="0"/>
        </a:defRPr>
      </a:lvl1pPr>
      <a:lvl2pPr algn="l" defTabSz="457200" rtl="0" eaLnBrk="1" fontAlgn="base" hangingPunct="1">
        <a:spcBef>
          <a:spcPct val="0"/>
        </a:spcBef>
        <a:spcAft>
          <a:spcPct val="0"/>
        </a:spcAft>
        <a:defRPr sz="1700" b="1">
          <a:solidFill>
            <a:srgbClr val="2E5286"/>
          </a:solidFill>
          <a:latin typeface="Helvetica" charset="0"/>
          <a:ea typeface="Geneva" charset="0"/>
          <a:cs typeface="ＭＳ Ｐゴシック" charset="0"/>
        </a:defRPr>
      </a:lvl2pPr>
      <a:lvl3pPr algn="l" defTabSz="457200" rtl="0" eaLnBrk="1" fontAlgn="base" hangingPunct="1">
        <a:spcBef>
          <a:spcPct val="0"/>
        </a:spcBef>
        <a:spcAft>
          <a:spcPct val="0"/>
        </a:spcAft>
        <a:defRPr sz="1700" b="1">
          <a:solidFill>
            <a:srgbClr val="2E5286"/>
          </a:solidFill>
          <a:latin typeface="Helvetica" charset="0"/>
          <a:ea typeface="Geneva" charset="0"/>
          <a:cs typeface="ＭＳ Ｐゴシック" charset="0"/>
        </a:defRPr>
      </a:lvl3pPr>
      <a:lvl4pPr algn="l" defTabSz="457200" rtl="0" eaLnBrk="1" fontAlgn="base" hangingPunct="1">
        <a:spcBef>
          <a:spcPct val="0"/>
        </a:spcBef>
        <a:spcAft>
          <a:spcPct val="0"/>
        </a:spcAft>
        <a:defRPr sz="1700" b="1">
          <a:solidFill>
            <a:srgbClr val="2E5286"/>
          </a:solidFill>
          <a:latin typeface="Helvetica" charset="0"/>
          <a:ea typeface="Geneva" charset="0"/>
          <a:cs typeface="ＭＳ Ｐゴシック" charset="0"/>
        </a:defRPr>
      </a:lvl4pPr>
      <a:lvl5pPr algn="l" defTabSz="457200" rtl="0" eaLnBrk="1" fontAlgn="base" hangingPunct="1">
        <a:spcBef>
          <a:spcPct val="0"/>
        </a:spcBef>
        <a:spcAft>
          <a:spcPct val="0"/>
        </a:spcAft>
        <a:defRPr sz="1700" b="1">
          <a:solidFill>
            <a:srgbClr val="2E5286"/>
          </a:solidFill>
          <a:latin typeface="Helvetica" charset="0"/>
          <a:ea typeface="Geneva" charset="0"/>
          <a:cs typeface="ＭＳ Ｐゴシック" charset="0"/>
        </a:defRPr>
      </a:lvl5pPr>
      <a:lvl6pPr marL="457200" algn="l" defTabSz="457200" rtl="0" eaLnBrk="1" fontAlgn="base" hangingPunct="1">
        <a:spcBef>
          <a:spcPct val="0"/>
        </a:spcBef>
        <a:spcAft>
          <a:spcPct val="0"/>
        </a:spcAft>
        <a:defRPr sz="1700" b="1">
          <a:solidFill>
            <a:srgbClr val="2E5286"/>
          </a:solidFill>
          <a:latin typeface="Helvetica" charset="0"/>
          <a:ea typeface="ＭＳ Ｐゴシック" charset="0"/>
          <a:cs typeface="ＭＳ Ｐゴシック" charset="0"/>
        </a:defRPr>
      </a:lvl6pPr>
      <a:lvl7pPr marL="914400" algn="l" defTabSz="457200" rtl="0" eaLnBrk="1" fontAlgn="base" hangingPunct="1">
        <a:spcBef>
          <a:spcPct val="0"/>
        </a:spcBef>
        <a:spcAft>
          <a:spcPct val="0"/>
        </a:spcAft>
        <a:defRPr sz="1700" b="1">
          <a:solidFill>
            <a:srgbClr val="2E5286"/>
          </a:solidFill>
          <a:latin typeface="Helvetica" charset="0"/>
          <a:ea typeface="ＭＳ Ｐゴシック" charset="0"/>
          <a:cs typeface="ＭＳ Ｐゴシック" charset="0"/>
        </a:defRPr>
      </a:lvl7pPr>
      <a:lvl8pPr marL="1371600" algn="l" defTabSz="457200" rtl="0" eaLnBrk="1" fontAlgn="base" hangingPunct="1">
        <a:spcBef>
          <a:spcPct val="0"/>
        </a:spcBef>
        <a:spcAft>
          <a:spcPct val="0"/>
        </a:spcAft>
        <a:defRPr sz="1700" b="1">
          <a:solidFill>
            <a:srgbClr val="2E5286"/>
          </a:solidFill>
          <a:latin typeface="Helvetica" charset="0"/>
          <a:ea typeface="ＭＳ Ｐゴシック" charset="0"/>
          <a:cs typeface="ＭＳ Ｐゴシック" charset="0"/>
        </a:defRPr>
      </a:lvl8pPr>
      <a:lvl9pPr marL="1828800" algn="l" defTabSz="457200" rtl="0" eaLnBrk="1" fontAlgn="base" hangingPunct="1">
        <a:spcBef>
          <a:spcPct val="0"/>
        </a:spcBef>
        <a:spcAft>
          <a:spcPct val="0"/>
        </a:spcAft>
        <a:defRPr sz="1700" b="1">
          <a:solidFill>
            <a:srgbClr val="2E5286"/>
          </a:solidFill>
          <a:latin typeface="Helvetica"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kern="1200">
          <a:solidFill>
            <a:srgbClr val="7F7F7F"/>
          </a:solidFill>
          <a:latin typeface="Helvetica"/>
          <a:ea typeface="Geneva"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1600" kern="1200">
          <a:solidFill>
            <a:srgbClr val="7F7F7F"/>
          </a:solidFill>
          <a:latin typeface="Helvetica"/>
          <a:ea typeface="ＭＳ Ｐゴシック" charset="0"/>
          <a:cs typeface="ＭＳ Ｐゴシック" charset="0"/>
        </a:defRPr>
      </a:lvl2pPr>
      <a:lvl3pPr marL="1143000" indent="-228600" algn="l" defTabSz="457200" rtl="0" eaLnBrk="1" fontAlgn="base" hangingPunct="1">
        <a:spcBef>
          <a:spcPct val="20000"/>
        </a:spcBef>
        <a:spcAft>
          <a:spcPct val="0"/>
        </a:spcAft>
        <a:buFont typeface="Arial" charset="0"/>
        <a:buChar char="•"/>
        <a:defRPr sz="1400" kern="1200">
          <a:solidFill>
            <a:srgbClr val="7F7F7F"/>
          </a:solidFill>
          <a:latin typeface="Helvetica"/>
          <a:ea typeface="ＭＳ Ｐゴシック" charset="0"/>
          <a:cs typeface="ＭＳ Ｐゴシック" charset="0"/>
        </a:defRPr>
      </a:lvl3pPr>
      <a:lvl4pPr marL="1600200" indent="-228600" algn="l" defTabSz="457200" rtl="0" eaLnBrk="1" fontAlgn="base" hangingPunct="1">
        <a:spcBef>
          <a:spcPct val="20000"/>
        </a:spcBef>
        <a:spcAft>
          <a:spcPct val="0"/>
        </a:spcAft>
        <a:buFont typeface="Arial" charset="0"/>
        <a:buChar char="–"/>
        <a:defRPr sz="1200" kern="1200">
          <a:solidFill>
            <a:srgbClr val="7F7F7F"/>
          </a:solidFill>
          <a:latin typeface="Helvetica"/>
          <a:ea typeface="ＭＳ Ｐゴシック" charset="0"/>
          <a:cs typeface="ＭＳ Ｐゴシック" charset="0"/>
        </a:defRPr>
      </a:lvl4pPr>
      <a:lvl5pPr marL="2057400" indent="-228600" algn="l" defTabSz="457200" rtl="0" eaLnBrk="1" fontAlgn="base" hangingPunct="1">
        <a:spcBef>
          <a:spcPct val="20000"/>
        </a:spcBef>
        <a:spcAft>
          <a:spcPct val="0"/>
        </a:spcAft>
        <a:buFont typeface="Arial" charset="0"/>
        <a:buChar char="»"/>
        <a:defRPr sz="1200" kern="1200">
          <a:solidFill>
            <a:srgbClr val="7F7F7F"/>
          </a:solidFill>
          <a:latin typeface="Helvetica"/>
          <a:ea typeface="ＭＳ Ｐゴシック" charset="0"/>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indico.fnal.gov/event/45171/" TargetMode="External"/><Relationship Id="rId2" Type="http://schemas.openxmlformats.org/officeDocument/2006/relationships/hyperlink" Target="https://indico.fnal.gov/event/44251/" TargetMode="External"/><Relationship Id="rId1" Type="http://schemas.openxmlformats.org/officeDocument/2006/relationships/slideLayout" Target="../slideLayouts/slideLayout2.xml"/><Relationship Id="rId5" Type="http://schemas.openxmlformats.org/officeDocument/2006/relationships/hyperlink" Target="https://indico.fnal.gov/event/46310" TargetMode="External"/><Relationship Id="rId4" Type="http://schemas.openxmlformats.org/officeDocument/2006/relationships/hyperlink" Target="https://indico.fnal.gov/event/45784/"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vms.fnal.gov/asset/detail?recid=1956022&amp;recid=195602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DD0D680-7CFB-FE4A-A813-6052A201203D}"/>
              </a:ext>
            </a:extLst>
          </p:cNvPr>
          <p:cNvSpPr>
            <a:spLocks noGrp="1"/>
          </p:cNvSpPr>
          <p:nvPr>
            <p:ph idx="1"/>
          </p:nvPr>
        </p:nvSpPr>
        <p:spPr>
          <a:xfrm>
            <a:off x="228600" y="810909"/>
            <a:ext cx="8672513" cy="5491037"/>
          </a:xfrm>
        </p:spPr>
        <p:txBody>
          <a:bodyPr>
            <a:normAutofit fontScale="55000" lnSpcReduction="20000"/>
          </a:bodyPr>
          <a:lstStyle/>
          <a:p>
            <a:r>
              <a:rPr lang="en-US" dirty="0"/>
              <a:t>Department members spoke out about climate problems in the department and the lack of empathy for the social justice movement underway following the murder of George Floyd and how it effected people in the department </a:t>
            </a:r>
          </a:p>
          <a:p>
            <a:endParaRPr lang="en-US" dirty="0"/>
          </a:p>
          <a:p>
            <a:r>
              <a:rPr lang="en-US" dirty="0"/>
              <a:t>At the June 4</a:t>
            </a:r>
            <a:r>
              <a:rPr lang="en-US" baseline="30000" dirty="0"/>
              <a:t>th</a:t>
            </a:r>
            <a:r>
              <a:rPr lang="en-US" dirty="0"/>
              <a:t> department meeting we had a long discussion about the current climate in the department.  At the end of that meeting we said improving EDI is now a Department priority</a:t>
            </a:r>
          </a:p>
          <a:p>
            <a:endParaRPr lang="en-US" dirty="0"/>
          </a:p>
          <a:p>
            <a:r>
              <a:rPr lang="en-US" dirty="0"/>
              <a:t>On June 10</a:t>
            </a:r>
            <a:r>
              <a:rPr lang="en-US" baseline="30000" dirty="0"/>
              <a:t>th</a:t>
            </a:r>
            <a:r>
              <a:rPr lang="en-US" dirty="0"/>
              <a:t>, in conjunction with the Strike for Black Lives, we met to perform the departmental self assessment in Appendix 8 of the AIP Team Up report.</a:t>
            </a:r>
          </a:p>
          <a:p>
            <a:endParaRPr lang="en-US" dirty="0"/>
          </a:p>
          <a:p>
            <a:r>
              <a:rPr lang="en-US" dirty="0"/>
              <a:t>At the July 2</a:t>
            </a:r>
            <a:r>
              <a:rPr lang="en-US" baseline="30000" dirty="0"/>
              <a:t>nd</a:t>
            </a:r>
            <a:r>
              <a:rPr lang="en-US" dirty="0"/>
              <a:t> department meeting we presented 9 action items based on the self assessment (next slide)</a:t>
            </a:r>
          </a:p>
          <a:p>
            <a:pPr lvl="1"/>
            <a:r>
              <a:rPr lang="en-US" dirty="0"/>
              <a:t>Improve the climate on 9 for residents and visitors</a:t>
            </a:r>
          </a:p>
          <a:p>
            <a:pPr lvl="1"/>
            <a:r>
              <a:rPr lang="en-US" dirty="0"/>
              <a:t>Help us communicate with each other</a:t>
            </a:r>
          </a:p>
          <a:p>
            <a:pPr lvl="1"/>
            <a:r>
              <a:rPr lang="en-US" dirty="0"/>
              <a:t>Help us recruit a more diverse workforce</a:t>
            </a:r>
          </a:p>
          <a:p>
            <a:pPr lvl="1"/>
            <a:r>
              <a:rPr lang="en-US" dirty="0">
                <a:hlinkClick r:id="rId2"/>
              </a:rPr>
              <a:t>https://indico.fnal.gov/event/44251/</a:t>
            </a:r>
            <a:endParaRPr lang="en-US" dirty="0"/>
          </a:p>
          <a:p>
            <a:pPr lvl="1"/>
            <a:endParaRPr lang="en-US" dirty="0"/>
          </a:p>
          <a:p>
            <a:endParaRPr lang="en-US" dirty="0"/>
          </a:p>
          <a:p>
            <a:r>
              <a:rPr lang="en-US" dirty="0"/>
              <a:t>Following that, we formed 5 committees to begin executing the action items.  Each group reported at the August and September department meetings.</a:t>
            </a:r>
          </a:p>
          <a:p>
            <a:pPr lvl="1"/>
            <a:r>
              <a:rPr lang="en-US" dirty="0">
                <a:hlinkClick r:id="rId3"/>
              </a:rPr>
              <a:t>https://indico.fnal.gov/event/45171/</a:t>
            </a:r>
            <a:endParaRPr lang="en-US" dirty="0"/>
          </a:p>
          <a:p>
            <a:pPr lvl="1"/>
            <a:r>
              <a:rPr lang="en-US" dirty="0">
                <a:hlinkClick r:id="rId4"/>
              </a:rPr>
              <a:t>https://indico.fnal.gov/event/45784/</a:t>
            </a:r>
            <a:endParaRPr lang="en-US" dirty="0"/>
          </a:p>
          <a:p>
            <a:endParaRPr lang="en-US" dirty="0"/>
          </a:p>
          <a:p>
            <a:r>
              <a:rPr lang="en-US" dirty="0"/>
              <a:t>A lot of progress to date on all fronts.</a:t>
            </a:r>
          </a:p>
          <a:p>
            <a:pPr lvl="1"/>
            <a:endParaRPr lang="en-US" dirty="0"/>
          </a:p>
          <a:p>
            <a:r>
              <a:rPr lang="en-US" dirty="0"/>
              <a:t>Retreat committee surveyed department about our values.  We discussed this in a retreat on October 30.  We’ve drafted a values statement based on the survey and discussions at the retreat and we are discussing that today.  We will take comments on this for the next few weeks and then post this on our webpage.</a:t>
            </a:r>
          </a:p>
          <a:p>
            <a:pPr lvl="1"/>
            <a:r>
              <a:rPr lang="en-US" dirty="0">
                <a:hlinkClick r:id="rId5"/>
              </a:rPr>
              <a:t>https://indico.fnal.gov/event/46310</a:t>
            </a:r>
            <a:r>
              <a:rPr lang="en-US" dirty="0"/>
              <a:t>/</a:t>
            </a:r>
          </a:p>
          <a:p>
            <a:pPr lvl="1"/>
            <a:endParaRPr lang="en-US" dirty="0"/>
          </a:p>
        </p:txBody>
      </p:sp>
      <p:sp>
        <p:nvSpPr>
          <p:cNvPr id="3" name="Title 2">
            <a:extLst>
              <a:ext uri="{FF2B5EF4-FFF2-40B4-BE49-F238E27FC236}">
                <a16:creationId xmlns:a16="http://schemas.microsoft.com/office/drawing/2014/main" id="{5E39545E-B3DE-874F-8657-FCC8A904F11C}"/>
              </a:ext>
            </a:extLst>
          </p:cNvPr>
          <p:cNvSpPr>
            <a:spLocks noGrp="1"/>
          </p:cNvSpPr>
          <p:nvPr>
            <p:ph type="title"/>
          </p:nvPr>
        </p:nvSpPr>
        <p:spPr/>
        <p:txBody>
          <a:bodyPr/>
          <a:lstStyle/>
          <a:p>
            <a:r>
              <a:rPr lang="en-US" dirty="0"/>
              <a:t>Where we are</a:t>
            </a:r>
          </a:p>
        </p:txBody>
      </p:sp>
      <p:sp>
        <p:nvSpPr>
          <p:cNvPr id="4" name="Date Placeholder 3">
            <a:extLst>
              <a:ext uri="{FF2B5EF4-FFF2-40B4-BE49-F238E27FC236}">
                <a16:creationId xmlns:a16="http://schemas.microsoft.com/office/drawing/2014/main" id="{CBC57987-116E-5F4C-B77D-01A502FFDDB9}"/>
              </a:ext>
            </a:extLst>
          </p:cNvPr>
          <p:cNvSpPr>
            <a:spLocks noGrp="1"/>
          </p:cNvSpPr>
          <p:nvPr>
            <p:ph type="dt" sz="half" idx="2"/>
          </p:nvPr>
        </p:nvSpPr>
        <p:spPr/>
        <p:txBody>
          <a:bodyPr/>
          <a:lstStyle/>
          <a:p>
            <a:pPr>
              <a:defRPr/>
            </a:pPr>
            <a:r>
              <a:rPr lang="en-US"/>
              <a:t>3/11/21</a:t>
            </a:r>
            <a:endParaRPr lang="en-US" dirty="0"/>
          </a:p>
        </p:txBody>
      </p:sp>
      <p:sp>
        <p:nvSpPr>
          <p:cNvPr id="5" name="Footer Placeholder 4">
            <a:extLst>
              <a:ext uri="{FF2B5EF4-FFF2-40B4-BE49-F238E27FC236}">
                <a16:creationId xmlns:a16="http://schemas.microsoft.com/office/drawing/2014/main" id="{BF05D981-41B0-0749-86CC-9F77DBE30EBD}"/>
              </a:ext>
            </a:extLst>
          </p:cNvPr>
          <p:cNvSpPr>
            <a:spLocks noGrp="1"/>
          </p:cNvSpPr>
          <p:nvPr>
            <p:ph type="ftr" sz="quarter" idx="3"/>
          </p:nvPr>
        </p:nvSpPr>
        <p:spPr/>
        <p:txBody>
          <a:bodyPr/>
          <a:lstStyle/>
          <a:p>
            <a:pPr algn="ctr">
              <a:defRPr/>
            </a:pPr>
            <a:r>
              <a:rPr lang="en-US"/>
              <a:t>Muon Department Meeting</a:t>
            </a:r>
            <a:endParaRPr lang="en-US" b="1" dirty="0"/>
          </a:p>
        </p:txBody>
      </p:sp>
      <p:sp>
        <p:nvSpPr>
          <p:cNvPr id="6" name="Slide Number Placeholder 5">
            <a:extLst>
              <a:ext uri="{FF2B5EF4-FFF2-40B4-BE49-F238E27FC236}">
                <a16:creationId xmlns:a16="http://schemas.microsoft.com/office/drawing/2014/main" id="{94B14095-6114-2442-A534-CCC2BCB12FCF}"/>
              </a:ext>
            </a:extLst>
          </p:cNvPr>
          <p:cNvSpPr>
            <a:spLocks noGrp="1"/>
          </p:cNvSpPr>
          <p:nvPr>
            <p:ph type="sldNum" sz="quarter" idx="4"/>
          </p:nvPr>
        </p:nvSpPr>
        <p:spPr/>
        <p:txBody>
          <a:bodyPr/>
          <a:lstStyle/>
          <a:p>
            <a:pPr>
              <a:defRPr/>
            </a:pPr>
            <a:fld id="{148C009B-CB69-E04A-B9B3-34B26D69E9CF}" type="slidenum">
              <a:rPr lang="en-US" smtClean="0"/>
              <a:pPr>
                <a:defRPr/>
              </a:pPr>
              <a:t>1</a:t>
            </a:fld>
            <a:endParaRPr lang="en-US" dirty="0"/>
          </a:p>
        </p:txBody>
      </p:sp>
    </p:spTree>
    <p:extLst>
      <p:ext uri="{BB962C8B-B14F-4D97-AF65-F5344CB8AC3E}">
        <p14:creationId xmlns:p14="http://schemas.microsoft.com/office/powerpoint/2010/main" val="3577264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CE4B466-4564-E84C-A41A-D26C28A07DE4}"/>
              </a:ext>
            </a:extLst>
          </p:cNvPr>
          <p:cNvSpPr>
            <a:spLocks noGrp="1"/>
          </p:cNvSpPr>
          <p:nvPr>
            <p:ph idx="1"/>
          </p:nvPr>
        </p:nvSpPr>
        <p:spPr>
          <a:xfrm>
            <a:off x="228600" y="520287"/>
            <a:ext cx="8672513" cy="5803655"/>
          </a:xfrm>
        </p:spPr>
        <p:txBody>
          <a:bodyPr>
            <a:normAutofit fontScale="62500" lnSpcReduction="20000"/>
          </a:bodyPr>
          <a:lstStyle/>
          <a:p>
            <a:r>
              <a:rPr lang="en-US" dirty="0"/>
              <a:t>Have a retreat to write a Statement of Values for the Department</a:t>
            </a:r>
          </a:p>
          <a:p>
            <a:pPr lvl="1"/>
            <a:r>
              <a:rPr lang="en-US" dirty="0">
                <a:solidFill>
                  <a:srgbClr val="FF0000"/>
                </a:solidFill>
              </a:rPr>
              <a:t>done</a:t>
            </a:r>
            <a:endParaRPr lang="en-US" dirty="0"/>
          </a:p>
          <a:p>
            <a:endParaRPr lang="en-US" dirty="0"/>
          </a:p>
          <a:p>
            <a:r>
              <a:rPr lang="en-US" dirty="0"/>
              <a:t>Restart Journal club/seminar series</a:t>
            </a:r>
          </a:p>
          <a:p>
            <a:pPr lvl="1"/>
            <a:r>
              <a:rPr lang="en-US" dirty="0">
                <a:solidFill>
                  <a:srgbClr val="FF0000"/>
                </a:solidFill>
              </a:rPr>
              <a:t>started</a:t>
            </a:r>
            <a:endParaRPr lang="en-US" dirty="0"/>
          </a:p>
          <a:p>
            <a:endParaRPr lang="en-US" dirty="0"/>
          </a:p>
          <a:p>
            <a:r>
              <a:rPr lang="en-US" dirty="0"/>
              <a:t>Revamp the vestibule area in front of the elevators as a ‘Welcome to the Muon Department’ area</a:t>
            </a:r>
          </a:p>
          <a:p>
            <a:pPr lvl="1" indent="-342900"/>
            <a:r>
              <a:rPr lang="en-US" dirty="0">
                <a:solidFill>
                  <a:srgbClr val="FF0000"/>
                </a:solidFill>
              </a:rPr>
              <a:t>paused until we are back in person</a:t>
            </a:r>
          </a:p>
          <a:p>
            <a:endParaRPr lang="en-US" dirty="0"/>
          </a:p>
          <a:p>
            <a:r>
              <a:rPr lang="en-US" dirty="0"/>
              <a:t>Revamp common space on the southwest side of 9E</a:t>
            </a:r>
          </a:p>
          <a:p>
            <a:pPr lvl="1"/>
            <a:r>
              <a:rPr lang="en-US" dirty="0">
                <a:solidFill>
                  <a:srgbClr val="FF0000"/>
                </a:solidFill>
              </a:rPr>
              <a:t>combined with above</a:t>
            </a:r>
          </a:p>
          <a:p>
            <a:endParaRPr lang="en-US" dirty="0"/>
          </a:p>
          <a:p>
            <a:r>
              <a:rPr lang="en-US" dirty="0"/>
              <a:t>Update the department’s web page</a:t>
            </a:r>
          </a:p>
          <a:p>
            <a:pPr lvl="1"/>
            <a:r>
              <a:rPr lang="en-US" dirty="0">
                <a:solidFill>
                  <a:srgbClr val="FF0000"/>
                </a:solidFill>
              </a:rPr>
              <a:t>lots of work done, topic of </a:t>
            </a:r>
            <a:r>
              <a:rPr lang="en-US" dirty="0" err="1">
                <a:solidFill>
                  <a:srgbClr val="FF0000"/>
                </a:solidFill>
              </a:rPr>
              <a:t>furture</a:t>
            </a:r>
            <a:r>
              <a:rPr lang="en-US" dirty="0">
                <a:solidFill>
                  <a:srgbClr val="FF0000"/>
                </a:solidFill>
              </a:rPr>
              <a:t> meeting</a:t>
            </a:r>
            <a:endParaRPr lang="en-US" dirty="0"/>
          </a:p>
          <a:p>
            <a:endParaRPr lang="en-US" dirty="0"/>
          </a:p>
          <a:p>
            <a:r>
              <a:rPr lang="en-US" dirty="0"/>
              <a:t>Increase participation in existing public engagement and intern programs</a:t>
            </a:r>
          </a:p>
          <a:p>
            <a:pPr lvl="1"/>
            <a:r>
              <a:rPr lang="en-US" dirty="0">
                <a:solidFill>
                  <a:srgbClr val="FF0000"/>
                </a:solidFill>
              </a:rPr>
              <a:t>Jimmy and </a:t>
            </a:r>
            <a:r>
              <a:rPr lang="en-US" dirty="0" err="1">
                <a:solidFill>
                  <a:srgbClr val="FF0000"/>
                </a:solidFill>
              </a:rPr>
              <a:t>Jeomar</a:t>
            </a:r>
            <a:r>
              <a:rPr lang="en-US" dirty="0">
                <a:solidFill>
                  <a:srgbClr val="FF0000"/>
                </a:solidFill>
              </a:rPr>
              <a:t> discussed options at a Department Meeting.  Ongoing.</a:t>
            </a:r>
            <a:endParaRPr lang="en-US" dirty="0"/>
          </a:p>
          <a:p>
            <a:endParaRPr lang="en-US" dirty="0"/>
          </a:p>
          <a:p>
            <a:r>
              <a:rPr lang="en-US" dirty="0"/>
              <a:t>Increase participation in identity-based conferences</a:t>
            </a:r>
          </a:p>
          <a:p>
            <a:pPr lvl="1"/>
            <a:r>
              <a:rPr lang="en-US" dirty="0">
                <a:solidFill>
                  <a:srgbClr val="FF0000"/>
                </a:solidFill>
              </a:rPr>
              <a:t>Nice work started by Vivian.  Bob B is new owner of the spreadsheet. </a:t>
            </a:r>
          </a:p>
          <a:p>
            <a:endParaRPr lang="en-US" dirty="0"/>
          </a:p>
          <a:p>
            <a:r>
              <a:rPr lang="en-US" dirty="0"/>
              <a:t>Rewrite job advertisement for the next department hire</a:t>
            </a:r>
          </a:p>
          <a:p>
            <a:pPr lvl="1"/>
            <a:r>
              <a:rPr lang="en-US" dirty="0">
                <a:solidFill>
                  <a:srgbClr val="FF0000"/>
                </a:solidFill>
              </a:rPr>
              <a:t>Happening now</a:t>
            </a:r>
          </a:p>
          <a:p>
            <a:endParaRPr lang="en-US" dirty="0"/>
          </a:p>
          <a:p>
            <a:r>
              <a:rPr lang="en-US" dirty="0"/>
              <a:t>Evaluate current mentor program</a:t>
            </a:r>
          </a:p>
          <a:p>
            <a:pPr lvl="1"/>
            <a:r>
              <a:rPr lang="en-US" dirty="0">
                <a:solidFill>
                  <a:srgbClr val="FF0000"/>
                </a:solidFill>
              </a:rPr>
              <a:t>Reorganized Department to improve postdoc supervision/mentoring</a:t>
            </a:r>
          </a:p>
          <a:p>
            <a:pPr marL="457200" indent="-457200">
              <a:buFont typeface="+mj-lt"/>
              <a:buAutoNum type="arabicPeriod"/>
            </a:pPr>
            <a:endParaRPr lang="en-US" dirty="0"/>
          </a:p>
        </p:txBody>
      </p:sp>
      <p:sp>
        <p:nvSpPr>
          <p:cNvPr id="3" name="Title 2">
            <a:extLst>
              <a:ext uri="{FF2B5EF4-FFF2-40B4-BE49-F238E27FC236}">
                <a16:creationId xmlns:a16="http://schemas.microsoft.com/office/drawing/2014/main" id="{1328C5FD-457D-C148-A055-F3CF136CA344}"/>
              </a:ext>
            </a:extLst>
          </p:cNvPr>
          <p:cNvSpPr>
            <a:spLocks noGrp="1"/>
          </p:cNvSpPr>
          <p:nvPr>
            <p:ph type="title"/>
          </p:nvPr>
        </p:nvSpPr>
        <p:spPr>
          <a:xfrm>
            <a:off x="228600" y="61748"/>
            <a:ext cx="8686800" cy="427877"/>
          </a:xfrm>
        </p:spPr>
        <p:txBody>
          <a:bodyPr/>
          <a:lstStyle/>
          <a:p>
            <a:r>
              <a:rPr lang="en-US" dirty="0"/>
              <a:t>Team Up Assessment Action Items</a:t>
            </a:r>
          </a:p>
        </p:txBody>
      </p:sp>
      <p:sp>
        <p:nvSpPr>
          <p:cNvPr id="4" name="Date Placeholder 3">
            <a:extLst>
              <a:ext uri="{FF2B5EF4-FFF2-40B4-BE49-F238E27FC236}">
                <a16:creationId xmlns:a16="http://schemas.microsoft.com/office/drawing/2014/main" id="{5ABE9F63-F222-4041-996E-9A7904955DA9}"/>
              </a:ext>
            </a:extLst>
          </p:cNvPr>
          <p:cNvSpPr>
            <a:spLocks noGrp="1"/>
          </p:cNvSpPr>
          <p:nvPr>
            <p:ph type="dt" sz="half" idx="2"/>
          </p:nvPr>
        </p:nvSpPr>
        <p:spPr/>
        <p:txBody>
          <a:bodyPr/>
          <a:lstStyle/>
          <a:p>
            <a:pPr>
              <a:defRPr/>
            </a:pPr>
            <a:r>
              <a:rPr lang="en-US"/>
              <a:t>3/11/21</a:t>
            </a:r>
            <a:endParaRPr lang="en-US" dirty="0"/>
          </a:p>
        </p:txBody>
      </p:sp>
      <p:sp>
        <p:nvSpPr>
          <p:cNvPr id="5" name="Footer Placeholder 4">
            <a:extLst>
              <a:ext uri="{FF2B5EF4-FFF2-40B4-BE49-F238E27FC236}">
                <a16:creationId xmlns:a16="http://schemas.microsoft.com/office/drawing/2014/main" id="{E7DAB466-E542-6943-92EE-BC1136A2082E}"/>
              </a:ext>
            </a:extLst>
          </p:cNvPr>
          <p:cNvSpPr>
            <a:spLocks noGrp="1"/>
          </p:cNvSpPr>
          <p:nvPr>
            <p:ph type="ftr" sz="quarter" idx="3"/>
          </p:nvPr>
        </p:nvSpPr>
        <p:spPr/>
        <p:txBody>
          <a:bodyPr/>
          <a:lstStyle/>
          <a:p>
            <a:pPr algn="ctr">
              <a:defRPr/>
            </a:pPr>
            <a:r>
              <a:rPr lang="en-US"/>
              <a:t>Muon Department Meeting</a:t>
            </a:r>
            <a:endParaRPr lang="en-US" b="1" dirty="0"/>
          </a:p>
        </p:txBody>
      </p:sp>
      <p:sp>
        <p:nvSpPr>
          <p:cNvPr id="6" name="Slide Number Placeholder 5">
            <a:extLst>
              <a:ext uri="{FF2B5EF4-FFF2-40B4-BE49-F238E27FC236}">
                <a16:creationId xmlns:a16="http://schemas.microsoft.com/office/drawing/2014/main" id="{6C9735FE-576F-2544-8BD9-D340AAA75D4D}"/>
              </a:ext>
            </a:extLst>
          </p:cNvPr>
          <p:cNvSpPr>
            <a:spLocks noGrp="1"/>
          </p:cNvSpPr>
          <p:nvPr>
            <p:ph type="sldNum" sz="quarter" idx="4"/>
          </p:nvPr>
        </p:nvSpPr>
        <p:spPr/>
        <p:txBody>
          <a:bodyPr/>
          <a:lstStyle/>
          <a:p>
            <a:pPr>
              <a:defRPr/>
            </a:pPr>
            <a:fld id="{148C009B-CB69-E04A-B9B3-34B26D69E9CF}" type="slidenum">
              <a:rPr lang="en-US" smtClean="0"/>
              <a:pPr>
                <a:defRPr/>
              </a:pPr>
              <a:t>2</a:t>
            </a:fld>
            <a:endParaRPr lang="en-US" dirty="0"/>
          </a:p>
        </p:txBody>
      </p:sp>
    </p:spTree>
    <p:extLst>
      <p:ext uri="{BB962C8B-B14F-4D97-AF65-F5344CB8AC3E}">
        <p14:creationId xmlns:p14="http://schemas.microsoft.com/office/powerpoint/2010/main" val="4002888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DA7E8EA-B1AC-5646-AAAD-C68639BAA62D}"/>
              </a:ext>
            </a:extLst>
          </p:cNvPr>
          <p:cNvSpPr>
            <a:spLocks noGrp="1"/>
          </p:cNvSpPr>
          <p:nvPr>
            <p:ph idx="1"/>
          </p:nvPr>
        </p:nvSpPr>
        <p:spPr/>
        <p:txBody>
          <a:bodyPr>
            <a:normAutofit fontScale="77500" lnSpcReduction="20000"/>
          </a:bodyPr>
          <a:lstStyle/>
          <a:p>
            <a:r>
              <a:rPr lang="en-US" dirty="0"/>
              <a:t>My intention is to use this as a management document</a:t>
            </a:r>
          </a:p>
          <a:p>
            <a:pPr lvl="1"/>
            <a:r>
              <a:rPr lang="en-US" dirty="0"/>
              <a:t>In hiring:</a:t>
            </a:r>
          </a:p>
          <a:p>
            <a:pPr lvl="2"/>
            <a:r>
              <a:rPr lang="en-US" dirty="0"/>
              <a:t>Advertise this on our (new) web page</a:t>
            </a:r>
          </a:p>
          <a:p>
            <a:pPr lvl="2"/>
            <a:r>
              <a:rPr lang="en-US" dirty="0"/>
              <a:t>Use it to generate qualifications and rubrics for the next department hires following what was outlined by Jesus </a:t>
            </a:r>
            <a:r>
              <a:rPr lang="en-US" dirty="0" err="1"/>
              <a:t>Pano</a:t>
            </a:r>
            <a:r>
              <a:rPr lang="en-US" dirty="0"/>
              <a:t> in the D&amp;I lecture series</a:t>
            </a:r>
          </a:p>
          <a:p>
            <a:pPr lvl="3"/>
            <a:r>
              <a:rPr lang="en-US" dirty="0">
                <a:hlinkClick r:id="rId2"/>
              </a:rPr>
              <a:t>https://vms.fnal.gov/asset/detail?recid=1956022&amp;recid=1956022</a:t>
            </a:r>
            <a:endParaRPr lang="en-US" dirty="0"/>
          </a:p>
          <a:p>
            <a:pPr lvl="2"/>
            <a:r>
              <a:rPr lang="en-US" dirty="0"/>
              <a:t>Ask candidates if their values are aligned with the department values</a:t>
            </a:r>
          </a:p>
          <a:p>
            <a:pPr lvl="1"/>
            <a:endParaRPr lang="en-US" dirty="0"/>
          </a:p>
          <a:p>
            <a:pPr lvl="1"/>
            <a:r>
              <a:rPr lang="en-US" dirty="0"/>
              <a:t>In performance:</a:t>
            </a:r>
          </a:p>
          <a:p>
            <a:pPr lvl="2"/>
            <a:r>
              <a:rPr lang="en-US" dirty="0"/>
              <a:t>Reserving the highest ratings for people who excel in multiple areas of our values and not putting people up for promotion unless they excel in multiple areas of our values</a:t>
            </a:r>
          </a:p>
          <a:p>
            <a:pPr lvl="2"/>
            <a:r>
              <a:rPr lang="en-US" dirty="0"/>
              <a:t>Evaluating how we are doing as a department on spending our time on different tasks</a:t>
            </a:r>
          </a:p>
          <a:p>
            <a:pPr lvl="1"/>
            <a:endParaRPr lang="en-US" dirty="0"/>
          </a:p>
          <a:p>
            <a:pPr lvl="1"/>
            <a:r>
              <a:rPr lang="en-US" dirty="0"/>
              <a:t>In developing a theory of change for the department</a:t>
            </a:r>
          </a:p>
          <a:p>
            <a:pPr lvl="2"/>
            <a:r>
              <a:rPr lang="en-US" dirty="0"/>
              <a:t>This should help us understand where we want to be</a:t>
            </a:r>
          </a:p>
          <a:p>
            <a:endParaRPr lang="en-US" dirty="0"/>
          </a:p>
          <a:p>
            <a:r>
              <a:rPr lang="en-US" dirty="0"/>
              <a:t>Please take the process seriously and please speak up if you have other or different suggestions for how we will use this</a:t>
            </a:r>
          </a:p>
        </p:txBody>
      </p:sp>
      <p:sp>
        <p:nvSpPr>
          <p:cNvPr id="3" name="Title 2">
            <a:extLst>
              <a:ext uri="{FF2B5EF4-FFF2-40B4-BE49-F238E27FC236}">
                <a16:creationId xmlns:a16="http://schemas.microsoft.com/office/drawing/2014/main" id="{21850ED5-BAF0-6949-A06D-AC1479693C4A}"/>
              </a:ext>
            </a:extLst>
          </p:cNvPr>
          <p:cNvSpPr>
            <a:spLocks noGrp="1"/>
          </p:cNvSpPr>
          <p:nvPr>
            <p:ph type="title"/>
          </p:nvPr>
        </p:nvSpPr>
        <p:spPr/>
        <p:txBody>
          <a:bodyPr/>
          <a:lstStyle/>
          <a:p>
            <a:r>
              <a:rPr lang="en-US" dirty="0"/>
              <a:t>Values Statement:  How will we use this?</a:t>
            </a:r>
          </a:p>
        </p:txBody>
      </p:sp>
      <p:sp>
        <p:nvSpPr>
          <p:cNvPr id="4" name="Date Placeholder 3">
            <a:extLst>
              <a:ext uri="{FF2B5EF4-FFF2-40B4-BE49-F238E27FC236}">
                <a16:creationId xmlns:a16="http://schemas.microsoft.com/office/drawing/2014/main" id="{571C6A37-5EA2-1E4F-82B9-FC1521063682}"/>
              </a:ext>
            </a:extLst>
          </p:cNvPr>
          <p:cNvSpPr>
            <a:spLocks noGrp="1"/>
          </p:cNvSpPr>
          <p:nvPr>
            <p:ph type="dt" sz="half" idx="2"/>
          </p:nvPr>
        </p:nvSpPr>
        <p:spPr/>
        <p:txBody>
          <a:bodyPr/>
          <a:lstStyle/>
          <a:p>
            <a:pPr>
              <a:defRPr/>
            </a:pPr>
            <a:r>
              <a:rPr lang="en-US"/>
              <a:t>3/11/21</a:t>
            </a:r>
            <a:endParaRPr lang="en-US" dirty="0"/>
          </a:p>
        </p:txBody>
      </p:sp>
      <p:sp>
        <p:nvSpPr>
          <p:cNvPr id="5" name="Footer Placeholder 4">
            <a:extLst>
              <a:ext uri="{FF2B5EF4-FFF2-40B4-BE49-F238E27FC236}">
                <a16:creationId xmlns:a16="http://schemas.microsoft.com/office/drawing/2014/main" id="{EDF7D17A-405D-174B-93C6-5C3CC6461F1E}"/>
              </a:ext>
            </a:extLst>
          </p:cNvPr>
          <p:cNvSpPr>
            <a:spLocks noGrp="1"/>
          </p:cNvSpPr>
          <p:nvPr>
            <p:ph type="ftr" sz="quarter" idx="3"/>
          </p:nvPr>
        </p:nvSpPr>
        <p:spPr/>
        <p:txBody>
          <a:bodyPr/>
          <a:lstStyle/>
          <a:p>
            <a:pPr algn="ctr">
              <a:defRPr/>
            </a:pPr>
            <a:r>
              <a:rPr lang="en-US"/>
              <a:t>Muon Department Meeting</a:t>
            </a:r>
            <a:endParaRPr lang="en-US" b="1" dirty="0"/>
          </a:p>
        </p:txBody>
      </p:sp>
      <p:sp>
        <p:nvSpPr>
          <p:cNvPr id="6" name="Slide Number Placeholder 5">
            <a:extLst>
              <a:ext uri="{FF2B5EF4-FFF2-40B4-BE49-F238E27FC236}">
                <a16:creationId xmlns:a16="http://schemas.microsoft.com/office/drawing/2014/main" id="{BEFF3CAE-14E4-134A-83A9-6385AA577F56}"/>
              </a:ext>
            </a:extLst>
          </p:cNvPr>
          <p:cNvSpPr>
            <a:spLocks noGrp="1"/>
          </p:cNvSpPr>
          <p:nvPr>
            <p:ph type="sldNum" sz="quarter" idx="4"/>
          </p:nvPr>
        </p:nvSpPr>
        <p:spPr/>
        <p:txBody>
          <a:bodyPr/>
          <a:lstStyle/>
          <a:p>
            <a:pPr>
              <a:defRPr/>
            </a:pPr>
            <a:fld id="{148C009B-CB69-E04A-B9B3-34B26D69E9CF}" type="slidenum">
              <a:rPr lang="en-US" smtClean="0"/>
              <a:pPr>
                <a:defRPr/>
              </a:pPr>
              <a:t>3</a:t>
            </a:fld>
            <a:endParaRPr lang="en-US" dirty="0"/>
          </a:p>
        </p:txBody>
      </p:sp>
    </p:spTree>
    <p:extLst>
      <p:ext uri="{BB962C8B-B14F-4D97-AF65-F5344CB8AC3E}">
        <p14:creationId xmlns:p14="http://schemas.microsoft.com/office/powerpoint/2010/main" val="3079163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1232300-0CD1-CC46-A0B8-2E7E092996C2}"/>
              </a:ext>
            </a:extLst>
          </p:cNvPr>
          <p:cNvSpPr>
            <a:spLocks noGrp="1"/>
          </p:cNvSpPr>
          <p:nvPr>
            <p:ph type="title"/>
          </p:nvPr>
        </p:nvSpPr>
        <p:spPr/>
        <p:txBody>
          <a:bodyPr/>
          <a:lstStyle/>
          <a:p>
            <a:r>
              <a:rPr lang="en-US" dirty="0"/>
              <a:t>Draft Values Statement</a:t>
            </a:r>
          </a:p>
        </p:txBody>
      </p:sp>
      <p:sp>
        <p:nvSpPr>
          <p:cNvPr id="4" name="Date Placeholder 3">
            <a:extLst>
              <a:ext uri="{FF2B5EF4-FFF2-40B4-BE49-F238E27FC236}">
                <a16:creationId xmlns:a16="http://schemas.microsoft.com/office/drawing/2014/main" id="{F903B758-F110-F941-A81B-0B3B94C861A8}"/>
              </a:ext>
            </a:extLst>
          </p:cNvPr>
          <p:cNvSpPr>
            <a:spLocks noGrp="1"/>
          </p:cNvSpPr>
          <p:nvPr>
            <p:ph type="dt" sz="half" idx="2"/>
          </p:nvPr>
        </p:nvSpPr>
        <p:spPr/>
        <p:txBody>
          <a:bodyPr/>
          <a:lstStyle/>
          <a:p>
            <a:pPr>
              <a:defRPr/>
            </a:pPr>
            <a:r>
              <a:rPr lang="en-US"/>
              <a:t>3/11/21</a:t>
            </a:r>
            <a:endParaRPr lang="en-US" dirty="0"/>
          </a:p>
        </p:txBody>
      </p:sp>
      <p:sp>
        <p:nvSpPr>
          <p:cNvPr id="5" name="Footer Placeholder 4">
            <a:extLst>
              <a:ext uri="{FF2B5EF4-FFF2-40B4-BE49-F238E27FC236}">
                <a16:creationId xmlns:a16="http://schemas.microsoft.com/office/drawing/2014/main" id="{3C420902-6774-1945-A7E0-0EEFAE089588}"/>
              </a:ext>
            </a:extLst>
          </p:cNvPr>
          <p:cNvSpPr>
            <a:spLocks noGrp="1"/>
          </p:cNvSpPr>
          <p:nvPr>
            <p:ph type="ftr" sz="quarter" idx="3"/>
          </p:nvPr>
        </p:nvSpPr>
        <p:spPr/>
        <p:txBody>
          <a:bodyPr/>
          <a:lstStyle/>
          <a:p>
            <a:pPr algn="ctr">
              <a:defRPr/>
            </a:pPr>
            <a:r>
              <a:rPr lang="en-US"/>
              <a:t>Muon Department Meeting</a:t>
            </a:r>
            <a:endParaRPr lang="en-US" b="1" dirty="0"/>
          </a:p>
        </p:txBody>
      </p:sp>
      <p:sp>
        <p:nvSpPr>
          <p:cNvPr id="6" name="Slide Number Placeholder 5">
            <a:extLst>
              <a:ext uri="{FF2B5EF4-FFF2-40B4-BE49-F238E27FC236}">
                <a16:creationId xmlns:a16="http://schemas.microsoft.com/office/drawing/2014/main" id="{85D95865-3F66-A949-8EAB-58C79451D4FE}"/>
              </a:ext>
            </a:extLst>
          </p:cNvPr>
          <p:cNvSpPr>
            <a:spLocks noGrp="1"/>
          </p:cNvSpPr>
          <p:nvPr>
            <p:ph type="sldNum" sz="quarter" idx="4"/>
          </p:nvPr>
        </p:nvSpPr>
        <p:spPr/>
        <p:txBody>
          <a:bodyPr/>
          <a:lstStyle/>
          <a:p>
            <a:pPr>
              <a:defRPr/>
            </a:pPr>
            <a:fld id="{148C009B-CB69-E04A-B9B3-34B26D69E9CF}" type="slidenum">
              <a:rPr lang="en-US" smtClean="0"/>
              <a:pPr>
                <a:defRPr/>
              </a:pPr>
              <a:t>4</a:t>
            </a:fld>
            <a:endParaRPr lang="en-US" dirty="0"/>
          </a:p>
        </p:txBody>
      </p:sp>
      <p:sp>
        <p:nvSpPr>
          <p:cNvPr id="7" name="Rectangle 6">
            <a:extLst>
              <a:ext uri="{FF2B5EF4-FFF2-40B4-BE49-F238E27FC236}">
                <a16:creationId xmlns:a16="http://schemas.microsoft.com/office/drawing/2014/main" id="{5FCD523F-63BB-4B42-BCA2-F9032AA88DE5}"/>
              </a:ext>
            </a:extLst>
          </p:cNvPr>
          <p:cNvSpPr/>
          <p:nvPr/>
        </p:nvSpPr>
        <p:spPr>
          <a:xfrm>
            <a:off x="613232" y="1009595"/>
            <a:ext cx="8095137" cy="5539978"/>
          </a:xfrm>
          <a:prstGeom prst="rect">
            <a:avLst/>
          </a:prstGeom>
        </p:spPr>
        <p:txBody>
          <a:bodyPr wrap="square">
            <a:spAutoFit/>
          </a:bodyPr>
          <a:lstStyle/>
          <a:p>
            <a:pPr>
              <a:spcBef>
                <a:spcPts val="0"/>
              </a:spcBef>
              <a:spcAft>
                <a:spcPts val="0"/>
              </a:spcAft>
            </a:pPr>
            <a:r>
              <a:rPr lang="en-US" sz="1800" dirty="0">
                <a:solidFill>
                  <a:srgbClr val="000000"/>
                </a:solidFill>
                <a:latin typeface="Arial" panose="020B0604020202020204" pitchFamily="34" charset="0"/>
              </a:rPr>
              <a:t>We value a workplace built on professionalism balanced with the understanding that all interactions are personal. We strive for a level of trust among group members that allows each of us to bring our authentic selves to work and we appreciate that this makes our work environment more interesting and dynamic.</a:t>
            </a:r>
            <a:endParaRPr lang="en-US" sz="1800" dirty="0"/>
          </a:p>
          <a:p>
            <a:pPr>
              <a:spcBef>
                <a:spcPts val="0"/>
              </a:spcBef>
              <a:spcAft>
                <a:spcPts val="0"/>
              </a:spcAft>
            </a:pPr>
            <a:r>
              <a:rPr lang="en-US" sz="1800" dirty="0">
                <a:solidFill>
                  <a:srgbClr val="000000"/>
                </a:solidFill>
                <a:latin typeface="Arial" panose="020B0604020202020204" pitchFamily="34" charset="0"/>
              </a:rPr>
              <a:t> </a:t>
            </a:r>
            <a:endParaRPr lang="en-US" sz="1800" dirty="0"/>
          </a:p>
          <a:p>
            <a:pPr>
              <a:spcBef>
                <a:spcPts val="0"/>
              </a:spcBef>
              <a:spcAft>
                <a:spcPts val="0"/>
              </a:spcAft>
            </a:pPr>
            <a:r>
              <a:rPr lang="en-US" sz="1800" dirty="0">
                <a:solidFill>
                  <a:srgbClr val="000000"/>
                </a:solidFill>
                <a:latin typeface="Arial" panose="020B0604020202020204" pitchFamily="34" charset="0"/>
              </a:rPr>
              <a:t>Our field progresses best with collaborations and the understanding that all contributions are necessary and valued and we reward contributions that are less visible but equally required.</a:t>
            </a:r>
            <a:endParaRPr lang="en-US" sz="1800" dirty="0"/>
          </a:p>
          <a:p>
            <a:pPr>
              <a:spcBef>
                <a:spcPts val="0"/>
              </a:spcBef>
              <a:spcAft>
                <a:spcPts val="0"/>
              </a:spcAft>
            </a:pPr>
            <a:r>
              <a:rPr lang="en-US" sz="1800" dirty="0">
                <a:solidFill>
                  <a:srgbClr val="000000"/>
                </a:solidFill>
                <a:latin typeface="Arial" panose="020B0604020202020204" pitchFamily="34" charset="0"/>
              </a:rPr>
              <a:t> </a:t>
            </a:r>
            <a:endParaRPr lang="en-US" sz="1800" dirty="0"/>
          </a:p>
          <a:p>
            <a:pPr>
              <a:spcBef>
                <a:spcPts val="0"/>
              </a:spcBef>
              <a:spcAft>
                <a:spcPts val="0"/>
              </a:spcAft>
            </a:pPr>
            <a:r>
              <a:rPr lang="en-US" sz="1800" dirty="0">
                <a:solidFill>
                  <a:srgbClr val="000000"/>
                </a:solidFill>
                <a:latin typeface="Arial" panose="020B0604020202020204" pitchFamily="34" charset="0"/>
              </a:rPr>
              <a:t>We understand that publications are part of the process and not the end of the process of communicating our results and we fully embrace our obligation to share our scientific and technological findings with as broad an audience as possible.</a:t>
            </a:r>
            <a:endParaRPr lang="en-US" sz="1800" dirty="0"/>
          </a:p>
          <a:p>
            <a:pPr>
              <a:spcBef>
                <a:spcPts val="0"/>
              </a:spcBef>
              <a:spcAft>
                <a:spcPts val="0"/>
              </a:spcAft>
            </a:pPr>
            <a:r>
              <a:rPr lang="en-US" sz="1800" dirty="0">
                <a:solidFill>
                  <a:srgbClr val="000000"/>
                </a:solidFill>
                <a:latin typeface="Arial" panose="020B0604020202020204" pitchFamily="34" charset="0"/>
              </a:rPr>
              <a:t> </a:t>
            </a:r>
            <a:endParaRPr lang="en-US" sz="1800" dirty="0"/>
          </a:p>
          <a:p>
            <a:pPr>
              <a:spcBef>
                <a:spcPts val="0"/>
              </a:spcBef>
              <a:spcAft>
                <a:spcPts val="0"/>
              </a:spcAft>
            </a:pPr>
            <a:r>
              <a:rPr lang="en-US" sz="1800" dirty="0">
                <a:solidFill>
                  <a:srgbClr val="000000"/>
                </a:solidFill>
                <a:latin typeface="Arial" panose="020B0604020202020204" pitchFamily="34" charset="0"/>
              </a:rPr>
              <a:t>We take these values into consideration in all our professional interactions including hiring, raises, promotions, and resource allocation.</a:t>
            </a:r>
            <a:endParaRPr lang="en-US" sz="1800" dirty="0"/>
          </a:p>
          <a:p>
            <a:br>
              <a:rPr lang="en-US" dirty="0"/>
            </a:br>
            <a:endParaRPr lang="en-US" dirty="0"/>
          </a:p>
        </p:txBody>
      </p:sp>
    </p:spTree>
    <p:extLst>
      <p:ext uri="{BB962C8B-B14F-4D97-AF65-F5344CB8AC3E}">
        <p14:creationId xmlns:p14="http://schemas.microsoft.com/office/powerpoint/2010/main" val="2809033038"/>
      </p:ext>
    </p:extLst>
  </p:cSld>
  <p:clrMapOvr>
    <a:masterClrMapping/>
  </p:clrMapOvr>
</p:sld>
</file>

<file path=ppt/theme/theme1.xml><?xml version="1.0" encoding="utf-8"?>
<a:theme xmlns:a="http://schemas.openxmlformats.org/drawingml/2006/main" name="SBN_PPT_113015">
  <a:themeElements>
    <a:clrScheme name="Fermilab 1">
      <a:dk1>
        <a:srgbClr val="003087"/>
      </a:dk1>
      <a:lt1>
        <a:srgbClr val="FFFFFF"/>
      </a:lt1>
      <a:dk2>
        <a:srgbClr val="003087"/>
      </a:dk2>
      <a:lt2>
        <a:srgbClr val="FFFFFF"/>
      </a:lt2>
      <a:accent1>
        <a:srgbClr val="99D6EA"/>
      </a:accent1>
      <a:accent2>
        <a:srgbClr val="DB720C"/>
      </a:accent2>
      <a:accent3>
        <a:srgbClr val="519A24"/>
      </a:accent3>
      <a:accent4>
        <a:srgbClr val="AF272F"/>
      </a:accent4>
      <a:accent5>
        <a:srgbClr val="00B5E2"/>
      </a:accent5>
      <a:accent6>
        <a:srgbClr val="50505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SBN_PPT_113015.potx</Template>
  <TotalTime>29557</TotalTime>
  <Words>773</Words>
  <Application>Microsoft Macintosh PowerPoint</Application>
  <PresentationFormat>On-screen Show (4:3)</PresentationFormat>
  <Paragraphs>86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Helvetica</vt:lpstr>
      <vt:lpstr>SBN_PPT_113015</vt:lpstr>
      <vt:lpstr>Where we are</vt:lpstr>
      <vt:lpstr>Team Up Assessment Action Items</vt:lpstr>
      <vt:lpstr>Values Statement:  How will we use this?</vt:lpstr>
      <vt:lpstr>Draft Values Statement</vt:lpstr>
    </vt:vector>
  </TitlesOfParts>
  <Manager/>
  <Company>Sandbox Studio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Sandbox Studio</dc:creator>
  <cp:keywords/>
  <dc:description/>
  <cp:lastModifiedBy>Brendan C Casey</cp:lastModifiedBy>
  <cp:revision>733</cp:revision>
  <cp:lastPrinted>2014-01-20T19:40:21Z</cp:lastPrinted>
  <dcterms:created xsi:type="dcterms:W3CDTF">2014-01-03T20:18:13Z</dcterms:created>
  <dcterms:modified xsi:type="dcterms:W3CDTF">2021-03-10T15:28:27Z</dcterms:modified>
  <cp:category/>
</cp:coreProperties>
</file>