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391" r:id="rId2"/>
    <p:sldId id="39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1FF86-8CAB-4642-8C85-7E66CCBEC2C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F7B2E-C201-4437-9EE2-0EF14CFEC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D08E57-B576-F641-BEA6-C3D752DF7F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18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D08E57-B576-F641-BEA6-C3D752DF7F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361951"/>
            <a:ext cx="11567584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4/25/2019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8814A-6797-4B88-BE75-EDF7D644EB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1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5" y="361950"/>
            <a:ext cx="11601135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5" y="4943006"/>
            <a:ext cx="11601135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23101-03AC-4EC6-BD1F-0917295885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0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1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BFF1F-A94E-4C07-946F-1DEC1047E7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2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355192"/>
            <a:ext cx="560832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78881" y="355192"/>
            <a:ext cx="560832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1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78881" y="4765101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4/25/2019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E4CF2-7F03-444C-841D-57FB69BF93C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8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899" y="4963773"/>
            <a:ext cx="11332308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23683" y="-1"/>
            <a:ext cx="1225296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3951842"/>
            <a:ext cx="11332309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816" b="25769"/>
          <a:stretch/>
        </p:blipFill>
        <p:spPr>
          <a:xfrm>
            <a:off x="-23683" y="817011"/>
            <a:ext cx="1225296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681" y="249844"/>
            <a:ext cx="12014381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1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600018" y="6515100"/>
            <a:ext cx="1435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>
                <a:ea typeface="MS PGothic" pitchFamily="34" charset="-128"/>
                <a:cs typeface="+mn-cs"/>
              </a:rPr>
              <a:t>4/25/2019</a:t>
            </a:r>
            <a:endParaRPr lang="en-US" dirty="0">
              <a:ea typeface="MS PGothic" pitchFamily="34" charset="-128"/>
              <a:cs typeface="+mn-cs"/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075267" y="6515100"/>
            <a:ext cx="716491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04801" y="6515100"/>
            <a:ext cx="5969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A1289ADA-A4C6-4F53-9E6A-81B41935F087}" type="slidenum">
              <a:rPr lang="en-US">
                <a:ea typeface="MS PGothic" pitchFamily="34" charset="-128"/>
                <a:cs typeface="+mn-cs"/>
              </a:rPr>
              <a:pPr/>
              <a:t>‹#›</a:t>
            </a:fld>
            <a:endParaRPr lang="en-US" dirty="0">
              <a:ea typeface="MS PGothic" pitchFamily="34" charset="-128"/>
              <a:cs typeface="+mn-cs"/>
            </a:endParaRPr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2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h-docdb.fnal.gov/cgi-bin/RetrieveFile?docid=32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sh-docdb.fnal.gov/cgi-bin/sso/RetrieveFile?docid=3048&amp;filename=Everbridge%20Frequently_Asked_Questions_June%202020f.pdf&amp;version=15" TargetMode="External"/><Relationship Id="rId4" Type="http://schemas.openxmlformats.org/officeDocument/2006/relationships/hyperlink" Target="https://esh-docdb.fnal.gov/cgi-bin/RetrieveFile?docid=324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F690-368A-1A46-A92D-8CCDA9FF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Watch/Warning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9606A-B6DB-494B-BE70-9FC69286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044236"/>
            <a:ext cx="8108950" cy="5591516"/>
          </a:xfrm>
        </p:spPr>
        <p:txBody>
          <a:bodyPr/>
          <a:lstStyle/>
          <a:p>
            <a:r>
              <a:rPr lang="en-US" sz="1800" u="sng" dirty="0"/>
              <a:t>Tornado Watch</a:t>
            </a:r>
            <a:r>
              <a:rPr lang="en-US" sz="1800" dirty="0"/>
              <a:t> – Means that conditions are favorable for tornadoes to develop.  Be alert for changes in the weather and be prepared to move to a place of safety quickly should a Tornado Warning be sounded or if conditions warrant sheltering.   </a:t>
            </a:r>
          </a:p>
          <a:p>
            <a:endParaRPr lang="en-US" sz="1800" dirty="0"/>
          </a:p>
          <a:p>
            <a:r>
              <a:rPr lang="en-US" sz="1800" dirty="0"/>
              <a:t> </a:t>
            </a:r>
            <a:r>
              <a:rPr lang="en-US" sz="1800" u="sng" dirty="0"/>
              <a:t>Tornado Warning</a:t>
            </a:r>
            <a:r>
              <a:rPr lang="en-US" sz="1800" dirty="0"/>
              <a:t> – Means a tornado has been sighted and confirmed in the area.  </a:t>
            </a:r>
            <a:r>
              <a:rPr lang="en-US" sz="1800" u="sng" dirty="0"/>
              <a:t>When a warning is issued, take cover immediately in a shelter area</a:t>
            </a:r>
            <a:r>
              <a:rPr lang="en-US" sz="1800" dirty="0"/>
              <a:t>.  It will be a steady siren sound. </a:t>
            </a:r>
          </a:p>
          <a:p>
            <a:endParaRPr lang="en-US" sz="1800" dirty="0"/>
          </a:p>
          <a:p>
            <a:r>
              <a:rPr lang="en-US" sz="1800" dirty="0"/>
              <a:t>Personnel should remain in the shelter until an all clear is given (or call ext. 3131 to determine if warning has been cancelled for the area).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126FF-B0F5-B140-BDD4-43E17311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3/10/21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3F5E2-4193-5D47-AD0E-7E95EB3DD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PPD Muon Dept.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E37D0-4BFC-A04B-B141-3CA3EB30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DBFF1F-A94E-4C07-946F-1DEC1047E7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  <p:pic>
        <p:nvPicPr>
          <p:cNvPr id="7" name="Picture 2" descr="C:\Users\BHehner\AppData\Local\Microsoft\Windows\Temporary Internet Files\Content.IE5\VKU1MJJK\MC900023581[1].wmf">
            <a:extLst>
              <a:ext uri="{FF2B5EF4-FFF2-40B4-BE49-F238E27FC236}">
                <a16:creationId xmlns:a16="http://schemas.microsoft.com/office/drawing/2014/main" id="{ED1F0BC9-4E07-4A26-9E84-F037F54E4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5" y="4808368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2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F690-368A-1A46-A92D-8CCDA9FF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Shelter Locations and </a:t>
            </a:r>
            <a:r>
              <a:rPr lang="en-US"/>
              <a:t>Warning System Links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9606A-B6DB-494B-BE70-9FC69286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267" y="1020932"/>
            <a:ext cx="9764368" cy="5614819"/>
          </a:xfrm>
        </p:spPr>
        <p:txBody>
          <a:bodyPr/>
          <a:lstStyle/>
          <a:p>
            <a:pPr lvl="0"/>
            <a:r>
              <a:rPr lang="en-US" sz="1800" dirty="0"/>
              <a:t>The Wilson Hall shelter is the basement tunnels to Cross Gallery and Auditorium. 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To find out about other shelter locations, see </a:t>
            </a:r>
            <a:r>
              <a:rPr lang="en-US" sz="1800" u="sng" dirty="0">
                <a:hlinkClick r:id="rId3"/>
              </a:rPr>
              <a:t>https://esh-docdb.fnal.gov/cgi-bin/RetrieveFile?docid=3260</a:t>
            </a:r>
            <a:r>
              <a:rPr lang="en-US" sz="1800" dirty="0"/>
              <a:t> 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If you are not familiar with the warning systems, see</a:t>
            </a:r>
          </a:p>
          <a:p>
            <a:pPr lvl="1"/>
            <a:r>
              <a:rPr lang="en-US" sz="1800" dirty="0"/>
              <a:t>Sitewide Emergency Warning System (SEWS):  </a:t>
            </a:r>
            <a:r>
              <a:rPr lang="en-US" sz="1800" u="sng" dirty="0">
                <a:hlinkClick r:id="rId4"/>
              </a:rPr>
              <a:t>https://esh-docdb.fnal.gov/cgi-bin/RetrieveFile?docid=3245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Everbridge:  </a:t>
            </a:r>
            <a:r>
              <a:rPr lang="en-US" sz="1800" u="sng" dirty="0">
                <a:hlinkClick r:id="rId5"/>
              </a:rPr>
              <a:t>https://esh-docdb.fnal.gov/cgi-bin/sso/RetrieveFile?docid=3048&amp;filename=Everbridge%20Frequently_Asked_Questions_June%202020f.pdf&amp;version=15</a:t>
            </a:r>
            <a:r>
              <a:rPr lang="en-US" sz="1800" dirty="0"/>
              <a:t>  </a:t>
            </a:r>
          </a:p>
          <a:p>
            <a:pPr lvl="1"/>
            <a:endParaRPr lang="en-US" sz="1800" dirty="0"/>
          </a:p>
          <a:p>
            <a:r>
              <a:rPr lang="en-US" sz="1800" dirty="0"/>
              <a:t>Sitewide Emergency Warning System (SEWS) messages are sent through Safety Alert Monitors (SAMs), Tone Alert Receivers (TARs), radio frequencies (Roads &amp; Grounds, FESS, Taxi, Fire/Security, AD/Ops), and building voice interfaces.  The Everbridge phone/email/test system will also be activated.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126FF-B0F5-B140-BDD4-43E17311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3/10/21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3F5E2-4193-5D47-AD0E-7E95EB3DD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PPD Muon Dept.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E37D0-4BFC-A04B-B141-3CA3EB30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DBFF1F-A94E-4C07-946F-1DEC1047E7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21796"/>
      </p:ext>
    </p:extLst>
  </p:cSld>
  <p:clrMapOvr>
    <a:masterClrMapping/>
  </p:clrMapOvr>
</p:sld>
</file>

<file path=ppt/theme/theme1.xml><?xml version="1.0" encoding="utf-8"?>
<a:theme xmlns:a="http://schemas.openxmlformats.org/drawingml/2006/main" name="4_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307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4_Fermilab: Footer Only</vt:lpstr>
      <vt:lpstr>Tornado Watch/Warning Response</vt:lpstr>
      <vt:lpstr>Shelter Locations and Warning System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Hehner</dc:creator>
  <cp:lastModifiedBy>Barbara Hehner</cp:lastModifiedBy>
  <cp:revision>26</cp:revision>
  <dcterms:created xsi:type="dcterms:W3CDTF">2021-03-10T17:47:03Z</dcterms:created>
  <dcterms:modified xsi:type="dcterms:W3CDTF">2021-03-10T19:29:14Z</dcterms:modified>
</cp:coreProperties>
</file>