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8" r:id="rId3"/>
    <p:sldId id="258" r:id="rId4"/>
    <p:sldId id="277" r:id="rId5"/>
    <p:sldId id="278" r:id="rId6"/>
    <p:sldId id="279" r:id="rId7"/>
    <p:sldId id="260" r:id="rId8"/>
    <p:sldId id="259" r:id="rId9"/>
    <p:sldId id="267" r:id="rId10"/>
    <p:sldId id="262" r:id="rId11"/>
    <p:sldId id="263" r:id="rId12"/>
    <p:sldId id="264" r:id="rId13"/>
    <p:sldId id="265" r:id="rId14"/>
    <p:sldId id="274" r:id="rId15"/>
    <p:sldId id="266" r:id="rId16"/>
    <p:sldId id="269" r:id="rId17"/>
    <p:sldId id="270" r:id="rId18"/>
    <p:sldId id="271" r:id="rId19"/>
    <p:sldId id="272" r:id="rId2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8B8"/>
    <a:srgbClr val="FF3399"/>
    <a:srgbClr val="FD3311"/>
    <a:srgbClr val="1FD4ED"/>
    <a:srgbClr val="009900"/>
    <a:srgbClr val="FF99FF"/>
    <a:srgbClr val="F9A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4660"/>
  </p:normalViewPr>
  <p:slideViewPr>
    <p:cSldViewPr>
      <p:cViewPr varScale="1">
        <p:scale>
          <a:sx n="103" d="100"/>
          <a:sy n="103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6FD9-F0A3-460E-B120-B6C5983F392E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021C-EAC6-4D3A-84BD-342E6E13A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8B2A-E668-4A2C-8F98-30590AAF38EB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DBB4-B71D-44AE-B89A-2A90E5974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24D9-6CB1-440A-8297-9BB4575D2E3D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8251-99EE-4789-A676-38BB1F1AF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4E22-FD61-4811-9ACE-86B5DC52E1BE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A64E-F1CA-4736-937C-8E26BE0B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C733-7552-410C-8AFA-8577A7E1CB67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B3C4-9D82-40CF-855A-C06489F5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599B-B73E-4828-91D6-13BE5F83E8E3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8399-1A68-4915-B439-80AC41DE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1B9E-186A-49CA-8EC4-A264CD7C9BE9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E556-2601-4B57-AE7D-AAE3937C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FD8F-868D-4751-A6B4-E7F879DCC12D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33C9-428A-4929-9CDC-EAC71C349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0381-4575-4102-9EC9-92327373DFE6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EBAF-C662-4FDE-8AD8-84F73C67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3E7F-E22D-434D-AE8D-543A7DEDB402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2105-ED2B-4BF3-88A3-311C346FD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6B71-5578-4AF0-8A1E-4D340031B0AF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EEBB-46CA-4AEF-833A-8C8F1647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680C8-3395-4DA8-A792-BCA76C4684FF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6C842-F5A9-4784-A77C-9683F79B1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0.jpe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image" Target="../media/image48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1.png"/><Relationship Id="rId4" Type="http://schemas.openxmlformats.org/officeDocument/2006/relationships/image" Target="../media/image44.wmf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2.wmf"/><Relationship Id="rId3" Type="http://schemas.openxmlformats.org/officeDocument/2006/relationships/image" Target="../media/image55.jpe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1.wmf"/><Relationship Id="rId5" Type="http://schemas.openxmlformats.org/officeDocument/2006/relationships/image" Target="../media/image57.jpe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56.jpe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65.jpe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0.wmf"/><Relationship Id="rId5" Type="http://schemas.openxmlformats.org/officeDocument/2006/relationships/image" Target="../media/image67.jpe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64.wmf"/><Relationship Id="rId4" Type="http://schemas.openxmlformats.org/officeDocument/2006/relationships/image" Target="../media/image66.jpe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3.wmf"/><Relationship Id="rId3" Type="http://schemas.openxmlformats.org/officeDocument/2006/relationships/image" Target="../media/image74.jpe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jpe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76.jpeg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9.wmf"/><Relationship Id="rId4" Type="http://schemas.openxmlformats.org/officeDocument/2006/relationships/image" Target="../media/image75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11" Type="http://schemas.openxmlformats.org/officeDocument/2006/relationships/image" Target="../media/image20.wmf"/><Relationship Id="rId5" Type="http://schemas.openxmlformats.org/officeDocument/2006/relationships/image" Target="../media/image23.jp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2.e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0261" y="2565400"/>
            <a:ext cx="848219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3399"/>
                </a:solidFill>
                <a:latin typeface="Arial" charset="0"/>
              </a:rPr>
              <a:t>SCREAMm</a:t>
            </a:r>
            <a:r>
              <a:rPr lang="en-US" sz="2800" b="1" dirty="0">
                <a:solidFill>
                  <a:srgbClr val="FF3399"/>
                </a:solidFill>
                <a:latin typeface="Arial" charset="0"/>
              </a:rPr>
              <a:t> Results for </a:t>
            </a:r>
            <a:r>
              <a:rPr lang="en-US" sz="2800" b="1" dirty="0" smtClean="0">
                <a:solidFill>
                  <a:srgbClr val="FF3399"/>
                </a:solidFill>
                <a:latin typeface="Arial" charset="0"/>
              </a:rPr>
              <a:t>Longitudinal </a:t>
            </a:r>
            <a:r>
              <a:rPr lang="en-US" sz="2800" b="1" dirty="0">
                <a:solidFill>
                  <a:srgbClr val="FF3399"/>
                </a:solidFill>
                <a:latin typeface="Arial" charset="0"/>
              </a:rPr>
              <a:t>Dynamics </a:t>
            </a:r>
          </a:p>
          <a:p>
            <a:pPr algn="ctr"/>
            <a:r>
              <a:rPr lang="en-US" sz="2800" b="1" dirty="0">
                <a:solidFill>
                  <a:srgbClr val="FF3399"/>
                </a:solidFill>
                <a:latin typeface="Arial" charset="0"/>
              </a:rPr>
              <a:t>in Pulsed </a:t>
            </a:r>
            <a:r>
              <a:rPr lang="en-US" sz="2800" b="1" dirty="0" err="1">
                <a:solidFill>
                  <a:srgbClr val="FF3399"/>
                </a:solidFill>
                <a:latin typeface="Arial" charset="0"/>
              </a:rPr>
              <a:t>Linac</a:t>
            </a:r>
            <a:endParaRPr lang="en-US" sz="2800" b="1" dirty="0">
              <a:solidFill>
                <a:srgbClr val="FF3399"/>
              </a:solidFill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dirty="0" err="1">
                <a:latin typeface="Arial" charset="0"/>
              </a:rPr>
              <a:t>G.Cancelo</a:t>
            </a:r>
            <a:r>
              <a:rPr lang="en-US" dirty="0">
                <a:latin typeface="Arial" charset="0"/>
              </a:rPr>
              <a:t>, </a:t>
            </a:r>
            <a:r>
              <a:rPr lang="en-US" u="sng" dirty="0" err="1">
                <a:latin typeface="Arial" charset="0"/>
              </a:rPr>
              <a:t>Yu.Eidelman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S.Nagaitsev</a:t>
            </a:r>
            <a:r>
              <a:rPr lang="en-US" dirty="0">
                <a:latin typeface="Arial" charset="0"/>
              </a:rPr>
              <a:t>, N. </a:t>
            </a:r>
            <a:r>
              <a:rPr lang="en-US" dirty="0" err="1">
                <a:latin typeface="Arial" charset="0"/>
              </a:rPr>
              <a:t>Solyak</a:t>
            </a:r>
            <a:r>
              <a:rPr lang="en-US" dirty="0">
                <a:latin typeface="Arial" charset="0"/>
              </a:rPr>
              <a:t>, W. </a:t>
            </a:r>
            <a:r>
              <a:rPr lang="en-US" dirty="0" err="1" smtClean="0">
                <a:latin typeface="Arial" charset="0"/>
              </a:rPr>
              <a:t>Schappert</a:t>
            </a:r>
            <a:r>
              <a:rPr lang="en-US" dirty="0" smtClean="0">
                <a:latin typeface="Arial" charset="0"/>
              </a:rPr>
              <a:t>, Yu. </a:t>
            </a:r>
            <a:r>
              <a:rPr lang="en-US" dirty="0" err="1" smtClean="0">
                <a:latin typeface="Arial" charset="0"/>
              </a:rPr>
              <a:t>Pischalnikov</a:t>
            </a:r>
            <a:endParaRPr lang="ru-RU" dirty="0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388" y="6211888"/>
            <a:ext cx="874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i="1">
                <a:latin typeface="Arial" charset="0"/>
              </a:rPr>
              <a:t>25-27 October 2011</a:t>
            </a:r>
            <a:r>
              <a:rPr lang="en-US" sz="2000" b="1" i="1">
                <a:latin typeface="Arial" charset="0"/>
              </a:rPr>
              <a:t>                       </a:t>
            </a:r>
            <a:r>
              <a:rPr lang="ru-RU" sz="2000" b="1" i="1">
                <a:latin typeface="Arial" charset="0"/>
              </a:rPr>
              <a:t>Fermi National Accelerator Laboratory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05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339975" y="260350"/>
            <a:ext cx="615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Arial" charset="0"/>
              </a:rPr>
              <a:t>2011 Fall Project X Collaboration Meeting</a:t>
            </a:r>
            <a:endParaRPr lang="ru-RU" sz="2400" b="1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57450"/>
            <a:ext cx="49831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2276475" y="5453063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+ preDetuning 60Hz</a:t>
            </a:r>
          </a:p>
        </p:txBody>
      </p:sp>
      <p:sp>
        <p:nvSpPr>
          <p:cNvPr id="6148" name="TextBox 18"/>
          <p:cNvSpPr txBox="1">
            <a:spLocks noChangeArrowheads="1"/>
          </p:cNvSpPr>
          <p:nvPr/>
        </p:nvSpPr>
        <p:spPr bwMode="auto">
          <a:xfrm>
            <a:off x="6591300" y="1524000"/>
            <a:ext cx="1711325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Spread of </a:t>
            </a:r>
          </a:p>
          <a:p>
            <a:r>
              <a:rPr lang="en-US" sz="2400" b="1">
                <a:solidFill>
                  <a:srgbClr val="FF0000"/>
                </a:solidFill>
              </a:rPr>
              <a:t>Energy Gain</a:t>
            </a: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609600" y="46672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No </a:t>
            </a:r>
            <a:r>
              <a:rPr lang="en-US" dirty="0" err="1"/>
              <a:t>preDetuning</a:t>
            </a:r>
            <a:r>
              <a:rPr lang="en-US" dirty="0"/>
              <a:t>, No Feedback</a:t>
            </a:r>
          </a:p>
        </p:txBody>
      </p:sp>
      <p:pic>
        <p:nvPicPr>
          <p:cNvPr id="6151" name="Picture 2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855663"/>
            <a:ext cx="48879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 rot="10065189">
            <a:off x="1995488" y="1154113"/>
            <a:ext cx="3019425" cy="242887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3" name="TextBox 25"/>
          <p:cNvSpPr txBox="1">
            <a:spLocks noChangeArrowheads="1"/>
          </p:cNvSpPr>
          <p:nvPr/>
        </p:nvSpPr>
        <p:spPr bwMode="auto">
          <a:xfrm>
            <a:off x="4973638" y="698500"/>
            <a:ext cx="23145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Low Energy Gain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1571625" y="5362575"/>
            <a:ext cx="860425" cy="19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05000" y="5684838"/>
            <a:ext cx="2660650" cy="41116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8597785">
            <a:off x="6548438" y="2514600"/>
            <a:ext cx="977900" cy="195263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76705"/>
              </p:ext>
            </p:extLst>
          </p:nvPr>
        </p:nvGraphicFramePr>
        <p:xfrm>
          <a:off x="247650" y="25400"/>
          <a:ext cx="3702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1625400" imgH="241200" progId="Equation.DSMT4">
                  <p:embed/>
                </p:oleObj>
              </mc:Choice>
              <mc:Fallback>
                <p:oleObj name="Equation" r:id="rId5" imgW="16254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5400"/>
                        <a:ext cx="3702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48879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854075"/>
            <a:ext cx="4992688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260600" y="5459413"/>
            <a:ext cx="210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+ preDetuning 60 Hz</a:t>
            </a:r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6573838" y="1576388"/>
            <a:ext cx="1822450" cy="46196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009900"/>
                </a:solidFill>
              </a:rPr>
              <a:t>Reasonably !</a:t>
            </a:r>
          </a:p>
        </p:txBody>
      </p:sp>
      <p:sp>
        <p:nvSpPr>
          <p:cNvPr id="19" name="Rectangle 18"/>
          <p:cNvSpPr/>
          <p:nvPr/>
        </p:nvSpPr>
        <p:spPr>
          <a:xfrm rot="5400000">
            <a:off x="1571625" y="5362575"/>
            <a:ext cx="860425" cy="19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905000" y="5684838"/>
            <a:ext cx="2660650" cy="41116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7" name="TextBox 20"/>
          <p:cNvSpPr txBox="1">
            <a:spLocks noChangeArrowheads="1"/>
          </p:cNvSpPr>
          <p:nvPr/>
        </p:nvSpPr>
        <p:spPr bwMode="auto">
          <a:xfrm>
            <a:off x="609600" y="466725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 preDetuning  +  Feedback</a:t>
            </a:r>
          </a:p>
        </p:txBody>
      </p:sp>
      <p:sp>
        <p:nvSpPr>
          <p:cNvPr id="7178" name="TextBox 21"/>
          <p:cNvSpPr txBox="1">
            <a:spLocks noChangeArrowheads="1"/>
          </p:cNvSpPr>
          <p:nvPr/>
        </p:nvSpPr>
        <p:spPr bwMode="auto">
          <a:xfrm>
            <a:off x="5146675" y="508000"/>
            <a:ext cx="30480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Spread of Energy Gain</a:t>
            </a:r>
          </a:p>
        </p:txBody>
      </p:sp>
      <p:sp>
        <p:nvSpPr>
          <p:cNvPr id="23" name="Right Arrow 22"/>
          <p:cNvSpPr/>
          <p:nvPr/>
        </p:nvSpPr>
        <p:spPr>
          <a:xfrm rot="10300142">
            <a:off x="2101850" y="992188"/>
            <a:ext cx="3017838" cy="241300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 rot="8222379">
            <a:off x="6519863" y="2336800"/>
            <a:ext cx="977900" cy="241300"/>
          </a:xfrm>
          <a:prstGeom prst="rightArrow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4111365">
            <a:off x="7224713" y="2416175"/>
            <a:ext cx="977900" cy="241300"/>
          </a:xfrm>
          <a:prstGeom prst="rightArrow">
            <a:avLst/>
          </a:prstGeom>
          <a:solidFill>
            <a:srgbClr val="00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2" name="TextBox 25"/>
          <p:cNvSpPr txBox="1">
            <a:spLocks noChangeArrowheads="1"/>
          </p:cNvSpPr>
          <p:nvPr/>
        </p:nvSpPr>
        <p:spPr bwMode="auto">
          <a:xfrm>
            <a:off x="5491163" y="998538"/>
            <a:ext cx="2359025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Power overhead</a:t>
            </a:r>
          </a:p>
        </p:txBody>
      </p:sp>
      <p:sp>
        <p:nvSpPr>
          <p:cNvPr id="27" name="Right Arrow 26"/>
          <p:cNvSpPr/>
          <p:nvPr/>
        </p:nvSpPr>
        <p:spPr>
          <a:xfrm rot="10263696">
            <a:off x="3529013" y="1265238"/>
            <a:ext cx="1963737" cy="242887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76705"/>
              </p:ext>
            </p:extLst>
          </p:nvPr>
        </p:nvGraphicFramePr>
        <p:xfrm>
          <a:off x="248041" y="25400"/>
          <a:ext cx="3701268" cy="54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625400" imgH="241200" progId="Equation.DSMT4">
                  <p:embed/>
                </p:oleObj>
              </mc:Choice>
              <mc:Fallback>
                <p:oleObj name="Equation" r:id="rId5" imgW="1625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041" y="25400"/>
                        <a:ext cx="3701268" cy="54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609600" y="477053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rgbClr val="FF3399"/>
                </a:solidFill>
                <a:latin typeface="Arial" charset="0"/>
              </a:rPr>
              <a:t>Power </a:t>
            </a:r>
            <a:r>
              <a:rPr lang="en-GB" sz="2800" b="1" dirty="0" err="1" smtClean="0">
                <a:solidFill>
                  <a:srgbClr val="FF3399"/>
                </a:solidFill>
                <a:latin typeface="Arial" charset="0"/>
              </a:rPr>
              <a:t>vs</a:t>
            </a:r>
            <a:r>
              <a:rPr lang="en-GB" sz="2800" b="1" dirty="0" smtClean="0">
                <a:solidFill>
                  <a:srgbClr val="FF3399"/>
                </a:solidFill>
                <a:latin typeface="Arial" charset="0"/>
              </a:rPr>
              <a:t> LFD</a:t>
            </a:r>
            <a:endParaRPr lang="en-GB" sz="2000" b="1" dirty="0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484167"/>
            <a:ext cx="674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Conclusion: good agreement with G. </a:t>
            </a:r>
            <a:r>
              <a:rPr lang="en-US" sz="2400" dirty="0" err="1" smtClean="0">
                <a:solidFill>
                  <a:srgbClr val="FF0000"/>
                </a:solidFill>
              </a:rPr>
              <a:t>Cancelo’s</a:t>
            </a:r>
            <a:r>
              <a:rPr lang="en-US" sz="2400" dirty="0" smtClean="0">
                <a:solidFill>
                  <a:srgbClr val="FF0000"/>
                </a:solidFill>
              </a:rPr>
              <a:t> result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4200" y="1142711"/>
            <a:ext cx="5405150" cy="4000789"/>
            <a:chOff x="1854200" y="1142711"/>
            <a:chExt cx="5405150" cy="4000789"/>
          </a:xfrm>
        </p:grpSpPr>
        <p:pic>
          <p:nvPicPr>
            <p:cNvPr id="819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1143000"/>
              <a:ext cx="5334000" cy="40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125" y="1142711"/>
              <a:ext cx="2762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5724525" y="1760538"/>
          <a:ext cx="2408238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3" imgW="1460160" imgH="1218960" progId="Equation.DSMT4">
                  <p:embed/>
                </p:oleObj>
              </mc:Choice>
              <mc:Fallback>
                <p:oleObj name="Equation" r:id="rId3" imgW="1460160" imgH="1218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760538"/>
                        <a:ext cx="2408238" cy="201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1"/>
          <p:cNvGraphicFramePr>
            <a:graphicFrameLocks noChangeAspect="1"/>
          </p:cNvGraphicFramePr>
          <p:nvPr/>
        </p:nvGraphicFramePr>
        <p:xfrm>
          <a:off x="146050" y="746125"/>
          <a:ext cx="942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746125"/>
                        <a:ext cx="9429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1033463" y="763588"/>
            <a:ext cx="714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 – nominal gradient, cavity quality factor, and power (same for all cavities);</a:t>
            </a:r>
          </a:p>
        </p:txBody>
      </p:sp>
      <p:graphicFrame>
        <p:nvGraphicFramePr>
          <p:cNvPr id="9221" name="Object 16"/>
          <p:cNvGraphicFramePr>
            <a:graphicFrameLocks noChangeAspect="1"/>
          </p:cNvGraphicFramePr>
          <p:nvPr/>
        </p:nvGraphicFramePr>
        <p:xfrm>
          <a:off x="69850" y="1306513"/>
          <a:ext cx="9636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1306513"/>
                        <a:ext cx="9636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17"/>
          <p:cNvSpPr txBox="1">
            <a:spLocks noChangeArrowheads="1"/>
          </p:cNvSpPr>
          <p:nvPr/>
        </p:nvSpPr>
        <p:spPr bwMode="auto">
          <a:xfrm>
            <a:off x="1033463" y="1322388"/>
            <a:ext cx="610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 – gradient, cavity quality factor, and power for cavity number k</a:t>
            </a:r>
          </a:p>
        </p:txBody>
      </p:sp>
      <p:sp>
        <p:nvSpPr>
          <p:cNvPr id="9223" name="TextBox 18"/>
          <p:cNvSpPr txBox="1">
            <a:spLocks noChangeArrowheads="1"/>
          </p:cNvSpPr>
          <p:nvPr/>
        </p:nvSpPr>
        <p:spPr bwMode="auto">
          <a:xfrm>
            <a:off x="1033463" y="2581275"/>
            <a:ext cx="473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Distribution for cavity quality factor and power:  </a:t>
            </a:r>
          </a:p>
        </p:txBody>
      </p: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3033713" y="195263"/>
            <a:ext cx="4395787" cy="523875"/>
            <a:chOff x="3033236" y="195590"/>
            <a:chExt cx="4396973" cy="523220"/>
          </a:xfrm>
        </p:grpSpPr>
        <p:sp>
          <p:nvSpPr>
            <p:cNvPr id="9227" name="TextBox 10"/>
            <p:cNvSpPr txBox="1">
              <a:spLocks noChangeArrowheads="1"/>
            </p:cNvSpPr>
            <p:nvPr/>
          </p:nvSpPr>
          <p:spPr bwMode="auto">
            <a:xfrm>
              <a:off x="3033236" y="195590"/>
              <a:ext cx="4396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</a:rPr>
                <a:t>Gradient Spread Error (        )</a:t>
              </a:r>
            </a:p>
          </p:txBody>
        </p:sp>
        <p:graphicFrame>
          <p:nvGraphicFramePr>
            <p:cNvPr id="9228" name="Object 19"/>
            <p:cNvGraphicFramePr>
              <a:graphicFrameLocks noChangeAspect="1"/>
            </p:cNvGraphicFramePr>
            <p:nvPr/>
          </p:nvGraphicFramePr>
          <p:xfrm>
            <a:off x="6540912" y="314771"/>
            <a:ext cx="607662" cy="397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" name="Equation" r:id="rId9" imgW="368280" imgH="241200" progId="Equation.DSMT4">
                    <p:embed/>
                  </p:oleObj>
                </mc:Choice>
                <mc:Fallback>
                  <p:oleObj name="Equation" r:id="rId9" imgW="368280" imgH="2412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912" y="314771"/>
                          <a:ext cx="607662" cy="397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50551"/>
              </p:ext>
            </p:extLst>
          </p:nvPr>
        </p:nvGraphicFramePr>
        <p:xfrm>
          <a:off x="594518" y="2976563"/>
          <a:ext cx="46370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11" imgW="2895480" imgH="482400" progId="Equation.DSMT4">
                  <p:embed/>
                </p:oleObj>
              </mc:Choice>
              <mc:Fallback>
                <p:oleObj name="Equation" r:id="rId11" imgW="2895480" imgH="482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" y="2976563"/>
                        <a:ext cx="4637088" cy="774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3946959"/>
            <a:ext cx="6530975" cy="2911041"/>
            <a:chOff x="0" y="3946959"/>
            <a:chExt cx="6530975" cy="2911041"/>
          </a:xfrm>
        </p:grpSpPr>
        <p:pic>
          <p:nvPicPr>
            <p:cNvPr id="9225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4463"/>
              <a:ext cx="6530975" cy="290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3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949" y="3946959"/>
              <a:ext cx="4857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066800"/>
            <a:ext cx="6110288" cy="5200650"/>
            <a:chOff x="1524000" y="1066800"/>
            <a:chExt cx="6110288" cy="5200650"/>
          </a:xfrm>
        </p:grpSpPr>
        <p:pic>
          <p:nvPicPr>
            <p:cNvPr id="1024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066800"/>
              <a:ext cx="6110288" cy="52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49" y="1157577"/>
              <a:ext cx="4857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2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162"/>
              </p:ext>
            </p:extLst>
          </p:nvPr>
        </p:nvGraphicFramePr>
        <p:xfrm>
          <a:off x="2078038" y="76200"/>
          <a:ext cx="54530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3403440" imgH="685800" progId="Equation.DSMT4">
                  <p:embed/>
                </p:oleObj>
              </mc:Choice>
              <mc:Fallback>
                <p:oleObj name="Equation" r:id="rId5" imgW="340344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76200"/>
                        <a:ext cx="5453062" cy="11001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81403"/>
              </p:ext>
            </p:extLst>
          </p:nvPr>
        </p:nvGraphicFramePr>
        <p:xfrm>
          <a:off x="392113" y="0"/>
          <a:ext cx="83581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3" imgW="5219640" imgH="419040" progId="Equation.DSMT4">
                  <p:embed/>
                </p:oleObj>
              </mc:Choice>
              <mc:Fallback>
                <p:oleObj name="Equation" r:id="rId3" imgW="52196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0"/>
                        <a:ext cx="83581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727075" y="2139950"/>
          <a:ext cx="1152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139950"/>
                        <a:ext cx="11525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5259"/>
              </p:ext>
            </p:extLst>
          </p:nvPr>
        </p:nvGraphicFramePr>
        <p:xfrm>
          <a:off x="360363" y="4953000"/>
          <a:ext cx="1573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4953000"/>
                        <a:ext cx="1573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38375" y="767773"/>
            <a:ext cx="6889750" cy="2977140"/>
            <a:chOff x="2238375" y="767773"/>
            <a:chExt cx="6889750" cy="2977140"/>
          </a:xfrm>
        </p:grpSpPr>
        <p:pic>
          <p:nvPicPr>
            <p:cNvPr id="11268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774700"/>
              <a:ext cx="6889750" cy="297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748" y="767773"/>
              <a:ext cx="603107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238375" y="3744913"/>
            <a:ext cx="6905625" cy="3052762"/>
            <a:chOff x="2238375" y="3744913"/>
            <a:chExt cx="6905625" cy="3052762"/>
          </a:xfrm>
        </p:grpSpPr>
        <p:pic>
          <p:nvPicPr>
            <p:cNvPr id="1126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3744913"/>
              <a:ext cx="6905625" cy="305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780702"/>
              <a:ext cx="584633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42672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4343400" y="55563"/>
            <a:ext cx="4478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   Time Dependence of Energy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at the End of 1</a:t>
            </a:r>
            <a:r>
              <a:rPr lang="en-US" sz="2400" b="1" baseline="30000" dirty="0">
                <a:solidFill>
                  <a:srgbClr val="FF0000"/>
                </a:solidFill>
              </a:rPr>
              <a:t>st</a:t>
            </a:r>
            <a:r>
              <a:rPr lang="en-US" sz="2400" b="1" dirty="0">
                <a:solidFill>
                  <a:srgbClr val="FF0000"/>
                </a:solidFill>
              </a:rPr>
              <a:t> RF Station (2 CM)</a:t>
            </a:r>
          </a:p>
        </p:txBody>
      </p:sp>
      <p:graphicFrame>
        <p:nvGraphicFramePr>
          <p:cNvPr id="122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113797"/>
              </p:ext>
            </p:extLst>
          </p:nvPr>
        </p:nvGraphicFramePr>
        <p:xfrm>
          <a:off x="6582569" y="885825"/>
          <a:ext cx="2279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6" imgW="1422360" imgH="876240" progId="Equation.DSMT4">
                  <p:embed/>
                </p:oleObj>
              </mc:Choice>
              <mc:Fallback>
                <p:oleObj name="Equation" r:id="rId6" imgW="1422360" imgH="876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569" y="885825"/>
                        <a:ext cx="2279650" cy="1406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51647"/>
              </p:ext>
            </p:extLst>
          </p:nvPr>
        </p:nvGraphicFramePr>
        <p:xfrm>
          <a:off x="1289050" y="277813"/>
          <a:ext cx="17113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8" imgW="1066680" imgH="241200" progId="Equation.DSMT4">
                  <p:embed/>
                </p:oleObj>
              </mc:Choice>
              <mc:Fallback>
                <p:oleObj name="Equation" r:id="rId8" imgW="10666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77813"/>
                        <a:ext cx="1711325" cy="387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4449"/>
              </p:ext>
            </p:extLst>
          </p:nvPr>
        </p:nvGraphicFramePr>
        <p:xfrm>
          <a:off x="2055813" y="2895600"/>
          <a:ext cx="1833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10" imgW="1143000" imgH="241200" progId="Equation.DSMT4">
                  <p:embed/>
                </p:oleObj>
              </mc:Choice>
              <mc:Fallback>
                <p:oleObj name="Equation" r:id="rId10" imgW="114300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895600"/>
                        <a:ext cx="1833562" cy="387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09468"/>
              </p:ext>
            </p:extLst>
          </p:nvPr>
        </p:nvGraphicFramePr>
        <p:xfrm>
          <a:off x="6224588" y="4048125"/>
          <a:ext cx="1831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Equation" r:id="rId12" imgW="1143000" imgH="241200" progId="Equation.DSMT4">
                  <p:embed/>
                </p:oleObj>
              </mc:Choice>
              <mc:Fallback>
                <p:oleObj name="Equation" r:id="rId12" imgW="11430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4048125"/>
                        <a:ext cx="1831975" cy="387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44085"/>
              </p:ext>
            </p:extLst>
          </p:nvPr>
        </p:nvGraphicFramePr>
        <p:xfrm>
          <a:off x="4652963" y="1039813"/>
          <a:ext cx="14652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Equation" r:id="rId14" imgW="914400" imgH="698400" progId="Equation.DSMT4">
                  <p:embed/>
                </p:oleObj>
              </mc:Choice>
              <mc:Fallback>
                <p:oleObj name="Equation" r:id="rId14" imgW="914400" imgH="698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039813"/>
                        <a:ext cx="1465262" cy="1120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79554"/>
              </p:ext>
            </p:extLst>
          </p:nvPr>
        </p:nvGraphicFramePr>
        <p:xfrm>
          <a:off x="6019800" y="2717800"/>
          <a:ext cx="1344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Equation" r:id="rId16" imgW="672840" imgH="241200" progId="Equation.DSMT4">
                  <p:embed/>
                </p:oleObj>
              </mc:Choice>
              <mc:Fallback>
                <p:oleObj name="Equation" r:id="rId16" imgW="672840" imgH="241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17800"/>
                        <a:ext cx="1344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6560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489018"/>
              </p:ext>
            </p:extLst>
          </p:nvPr>
        </p:nvGraphicFramePr>
        <p:xfrm>
          <a:off x="1277938" y="228600"/>
          <a:ext cx="17097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6" imgW="1066680" imgH="241200" progId="Equation.DSMT4">
                  <p:embed/>
                </p:oleObj>
              </mc:Choice>
              <mc:Fallback>
                <p:oleObj name="Equation" r:id="rId6" imgW="10666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28600"/>
                        <a:ext cx="1709737" cy="387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351350"/>
              </p:ext>
            </p:extLst>
          </p:nvPr>
        </p:nvGraphicFramePr>
        <p:xfrm>
          <a:off x="2116138" y="2743200"/>
          <a:ext cx="1831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8" imgW="1143000" imgH="241200" progId="Equation.DSMT4">
                  <p:embed/>
                </p:oleObj>
              </mc:Choice>
              <mc:Fallback>
                <p:oleObj name="Equation" r:id="rId8" imgW="11430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743200"/>
                        <a:ext cx="1831975" cy="387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03616"/>
              </p:ext>
            </p:extLst>
          </p:nvPr>
        </p:nvGraphicFramePr>
        <p:xfrm>
          <a:off x="6232525" y="5715000"/>
          <a:ext cx="1831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10" imgW="1143000" imgH="241200" progId="Equation.DSMT4">
                  <p:embed/>
                </p:oleObj>
              </mc:Choice>
              <mc:Fallback>
                <p:oleObj name="Equation" r:id="rId10" imgW="11430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5715000"/>
                        <a:ext cx="1831975" cy="387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54387"/>
              </p:ext>
            </p:extLst>
          </p:nvPr>
        </p:nvGraphicFramePr>
        <p:xfrm>
          <a:off x="5562600" y="2717800"/>
          <a:ext cx="184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12" imgW="927000" imgH="241200" progId="Equation.DSMT4">
                  <p:embed/>
                </p:oleObj>
              </mc:Choice>
              <mc:Fallback>
                <p:oleObj name="Equation" r:id="rId12" imgW="92700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17800"/>
                        <a:ext cx="18494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765836"/>
              </p:ext>
            </p:extLst>
          </p:nvPr>
        </p:nvGraphicFramePr>
        <p:xfrm>
          <a:off x="1445418" y="5638800"/>
          <a:ext cx="30527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14" imgW="1307880" imgH="431640" progId="Equation.DSMT4">
                  <p:embed/>
                </p:oleObj>
              </mc:Choice>
              <mc:Fallback>
                <p:oleObj name="Equation" r:id="rId14" imgW="130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5418" y="5638800"/>
                        <a:ext cx="3052763" cy="1008062"/>
                      </a:xfrm>
                      <a:prstGeom prst="rect">
                        <a:avLst/>
                      </a:prstGeom>
                      <a:ln w="19050">
                        <a:solidFill>
                          <a:srgbClr val="FD331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343400" y="55563"/>
            <a:ext cx="4478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   Time Dependence of Energy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at the End of 1</a:t>
            </a:r>
            <a:r>
              <a:rPr lang="en-US" sz="2400" b="1" baseline="30000" dirty="0">
                <a:solidFill>
                  <a:srgbClr val="FF0000"/>
                </a:solidFill>
              </a:rPr>
              <a:t>st</a:t>
            </a:r>
            <a:r>
              <a:rPr lang="en-US" sz="2400" b="1" dirty="0">
                <a:solidFill>
                  <a:srgbClr val="FF0000"/>
                </a:solidFill>
              </a:rPr>
              <a:t> RF Station (2 CM)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44085"/>
              </p:ext>
            </p:extLst>
          </p:nvPr>
        </p:nvGraphicFramePr>
        <p:xfrm>
          <a:off x="4652963" y="1039813"/>
          <a:ext cx="14652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16" imgW="914400" imgH="698400" progId="Equation.DSMT4">
                  <p:embed/>
                </p:oleObj>
              </mc:Choice>
              <mc:Fallback>
                <p:oleObj name="Equation" r:id="rId16" imgW="914400" imgH="698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039813"/>
                        <a:ext cx="1465262" cy="1120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97727"/>
              </p:ext>
            </p:extLst>
          </p:nvPr>
        </p:nvGraphicFramePr>
        <p:xfrm>
          <a:off x="6582569" y="883516"/>
          <a:ext cx="2279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18" imgW="1422360" imgH="876240" progId="Equation.DSMT4">
                  <p:embed/>
                </p:oleObj>
              </mc:Choice>
              <mc:Fallback>
                <p:oleObj name="Equation" r:id="rId18" imgW="1422360" imgH="876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569" y="883516"/>
                        <a:ext cx="2279650" cy="1406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62000"/>
            <a:ext cx="42672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687763"/>
            <a:ext cx="4267201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38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7347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112838" y="76200"/>
            <a:ext cx="644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Energy Spread of the Macropartcles (16 Cavities) </a:t>
            </a:r>
          </a:p>
        </p:txBody>
      </p:sp>
      <p:graphicFrame>
        <p:nvGraphicFramePr>
          <p:cNvPr id="14343" name="Object 10"/>
          <p:cNvGraphicFramePr>
            <a:graphicFrameLocks noChangeAspect="1"/>
          </p:cNvGraphicFramePr>
          <p:nvPr/>
        </p:nvGraphicFramePr>
        <p:xfrm>
          <a:off x="533400" y="2819400"/>
          <a:ext cx="1751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7" imgW="1091880" imgH="482400" progId="Equation.DSMT4">
                  <p:embed/>
                </p:oleObj>
              </mc:Choice>
              <mc:Fallback>
                <p:oleObj name="Equation" r:id="rId7" imgW="10918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17510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126159"/>
              </p:ext>
            </p:extLst>
          </p:nvPr>
        </p:nvGraphicFramePr>
        <p:xfrm>
          <a:off x="5410200" y="2898775"/>
          <a:ext cx="17510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9" imgW="1091880" imgH="482400" progId="Equation.DSMT4">
                  <p:embed/>
                </p:oleObj>
              </mc:Choice>
              <mc:Fallback>
                <p:oleObj name="Equation" r:id="rId9" imgW="109188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8775"/>
                        <a:ext cx="17510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15"/>
          <p:cNvGraphicFramePr>
            <a:graphicFrameLocks noChangeAspect="1"/>
          </p:cNvGraphicFramePr>
          <p:nvPr/>
        </p:nvGraphicFramePr>
        <p:xfrm>
          <a:off x="533400" y="5715000"/>
          <a:ext cx="1873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1" imgW="1168200" imgH="482400" progId="Equation.DSMT4">
                  <p:embed/>
                </p:oleObj>
              </mc:Choice>
              <mc:Fallback>
                <p:oleObj name="Equation" r:id="rId11" imgW="116820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18732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02311"/>
              </p:ext>
            </p:extLst>
          </p:nvPr>
        </p:nvGraphicFramePr>
        <p:xfrm>
          <a:off x="5410200" y="5791200"/>
          <a:ext cx="1873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13" imgW="1168200" imgH="482400" progId="Equation.DSMT4">
                  <p:embed/>
                </p:oleObj>
              </mc:Choice>
              <mc:Fallback>
                <p:oleObj name="Equation" r:id="rId13" imgW="116820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18732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6316"/>
              </p:ext>
            </p:extLst>
          </p:nvPr>
        </p:nvGraphicFramePr>
        <p:xfrm>
          <a:off x="3886200" y="538163"/>
          <a:ext cx="1422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15" imgW="1422360" imgH="876240" progId="Equation.DSMT4">
                  <p:embed/>
                </p:oleObj>
              </mc:Choice>
              <mc:Fallback>
                <p:oleObj name="Equation" r:id="rId15" imgW="1422360" imgH="8762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8163"/>
                        <a:ext cx="1422400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52823"/>
              </p:ext>
            </p:extLst>
          </p:nvPr>
        </p:nvGraphicFramePr>
        <p:xfrm>
          <a:off x="4064000" y="3690938"/>
          <a:ext cx="914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17" imgW="914400" imgH="698400" progId="Equation.DSMT4">
                  <p:embed/>
                </p:oleObj>
              </mc:Choice>
              <mc:Fallback>
                <p:oleObj name="Equation" r:id="rId17" imgW="914400" imgH="698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690938"/>
                        <a:ext cx="914400" cy="695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Plans and next steps:</a:t>
            </a: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Realistic LFD model based on experimental data (W.S. &amp; </a:t>
            </a:r>
            <a:r>
              <a:rPr lang="en-US" sz="3200" dirty="0" err="1" smtClean="0">
                <a:solidFill>
                  <a:srgbClr val="FF0000"/>
                </a:solidFill>
              </a:rPr>
              <a:t>Yu.P</a:t>
            </a:r>
            <a:r>
              <a:rPr lang="en-US" sz="3200" dirty="0" smtClean="0">
                <a:solidFill>
                  <a:srgbClr val="FF0000"/>
                </a:solidFill>
              </a:rPr>
              <a:t>.);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Investigation of total </a:t>
            </a:r>
            <a:r>
              <a:rPr lang="en-US" sz="3200" dirty="0" err="1" smtClean="0">
                <a:solidFill>
                  <a:srgbClr val="FF0000"/>
                </a:solidFill>
              </a:rPr>
              <a:t>linac</a:t>
            </a:r>
            <a:r>
              <a:rPr lang="en-US" sz="3200" dirty="0" smtClean="0">
                <a:solidFill>
                  <a:srgbClr val="FF0000"/>
                </a:solidFill>
              </a:rPr>
              <a:t> (208 cavities);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Taking into account energy and time jitter, fast </a:t>
            </a:r>
            <a:r>
              <a:rPr lang="en-US" sz="3200" dirty="0" err="1" smtClean="0">
                <a:solidFill>
                  <a:srgbClr val="FF0000"/>
                </a:solidFill>
              </a:rPr>
              <a:t>microphonics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5562599"/>
            <a:ext cx="408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A08B8"/>
                </a:solidFill>
              </a:rPr>
              <a:t>Thanks for attention.</a:t>
            </a:r>
            <a:endParaRPr lang="en-US" sz="3600" dirty="0">
              <a:solidFill>
                <a:srgbClr val="3A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03325" y="3465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sz="2800" b="1">
                <a:latin typeface="Arial" charset="0"/>
              </a:rPr>
              <a:t>The code </a:t>
            </a:r>
            <a:r>
              <a:rPr lang="en-GB" sz="2800" b="1">
                <a:solidFill>
                  <a:srgbClr val="FD3311"/>
                </a:solidFill>
                <a:latin typeface="Arial" charset="0"/>
              </a:rPr>
              <a:t>SCREAMm</a:t>
            </a:r>
            <a:r>
              <a:rPr lang="en-GB" sz="2800" b="1">
                <a:latin typeface="Arial" charset="0"/>
              </a:rPr>
              <a:t> is a modified version of the old code SCREAM – </a:t>
            </a:r>
            <a:r>
              <a:rPr lang="en-GB" sz="2800" b="1">
                <a:solidFill>
                  <a:srgbClr val="FD3311"/>
                </a:solidFill>
                <a:latin typeface="Arial" charset="0"/>
              </a:rPr>
              <a:t>S</a:t>
            </a:r>
            <a:r>
              <a:rPr lang="en-GB" sz="2800" b="1">
                <a:latin typeface="Arial" charset="0"/>
              </a:rPr>
              <a:t>uper</a:t>
            </a:r>
            <a:r>
              <a:rPr lang="en-GB" sz="2800" b="1">
                <a:solidFill>
                  <a:srgbClr val="FD3311"/>
                </a:solidFill>
                <a:latin typeface="Arial" charset="0"/>
              </a:rPr>
              <a:t>C</a:t>
            </a:r>
            <a:r>
              <a:rPr lang="en-GB" sz="2800" b="1">
                <a:latin typeface="Arial" charset="0"/>
              </a:rPr>
              <a:t>onducting </a:t>
            </a:r>
            <a:r>
              <a:rPr lang="en-GB" sz="2800" b="1">
                <a:solidFill>
                  <a:srgbClr val="FD3311"/>
                </a:solidFill>
                <a:latin typeface="Arial" charset="0"/>
              </a:rPr>
              <a:t>RE</a:t>
            </a:r>
            <a:r>
              <a:rPr lang="en-GB" sz="2800" b="1">
                <a:latin typeface="Arial" charset="0"/>
              </a:rPr>
              <a:t>lativistic particle </a:t>
            </a:r>
            <a:r>
              <a:rPr lang="en-GB" sz="2800" b="1">
                <a:solidFill>
                  <a:srgbClr val="FD3311"/>
                </a:solidFill>
                <a:latin typeface="Arial" charset="0"/>
              </a:rPr>
              <a:t>A</a:t>
            </a:r>
            <a:r>
              <a:rPr lang="en-GB" sz="2800" b="1">
                <a:latin typeface="Arial" charset="0"/>
              </a:rPr>
              <a:t>ccelerator si</a:t>
            </a:r>
            <a:r>
              <a:rPr lang="en-GB" sz="2800" b="1">
                <a:solidFill>
                  <a:srgbClr val="FD3311"/>
                </a:solidFill>
                <a:latin typeface="Arial" charset="0"/>
              </a:rPr>
              <a:t>M</a:t>
            </a:r>
            <a:r>
              <a:rPr lang="en-GB" sz="2800" b="1">
                <a:latin typeface="Arial" charset="0"/>
              </a:rPr>
              <a:t>ulation.</a:t>
            </a:r>
            <a:r>
              <a:rPr lang="en-GB" sz="2000" b="1">
                <a:latin typeface="Arial" charset="0"/>
              </a:rPr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8600" y="2971800"/>
            <a:ext cx="8458200" cy="2603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D4E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42925" indent="-457200"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8038"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87425"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>
                <a:solidFill>
                  <a:srgbClr val="FF3399"/>
                </a:solidFill>
                <a:latin typeface="Arial" charset="0"/>
              </a:rPr>
              <a:t>Main new features:</a:t>
            </a:r>
          </a:p>
          <a:p>
            <a:endParaRPr lang="en-GB" sz="800" b="1" dirty="0">
              <a:solidFill>
                <a:srgbClr val="FF3399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Ш"/>
            </a:pPr>
            <a:r>
              <a:rPr lang="en-GB" sz="2800" b="1" dirty="0">
                <a:solidFill>
                  <a:schemeClr val="hlink"/>
                </a:solidFill>
                <a:latin typeface="Arial" charset="0"/>
              </a:rPr>
              <a:t>More realistic expression for the vector-sum;</a:t>
            </a:r>
          </a:p>
          <a:p>
            <a:pPr algn="just">
              <a:buFont typeface="Wingdings" pitchFamily="2" charset="2"/>
              <a:buNone/>
            </a:pPr>
            <a:endParaRPr lang="en-GB" sz="800" b="1" dirty="0">
              <a:latin typeface="Arial" charset="0"/>
            </a:endParaRPr>
          </a:p>
          <a:p>
            <a:pPr algn="just">
              <a:buFont typeface="Wingdings" pitchFamily="2" charset="2"/>
              <a:buChar char="Ш"/>
            </a:pPr>
            <a:r>
              <a:rPr lang="en-GB" sz="2800" b="1" dirty="0">
                <a:solidFill>
                  <a:schemeClr val="hlink"/>
                </a:solidFill>
                <a:latin typeface="Arial" charset="0"/>
              </a:rPr>
              <a:t>Friendly GUI;</a:t>
            </a:r>
          </a:p>
          <a:p>
            <a:pPr algn="just">
              <a:buFont typeface="Wingdings" pitchFamily="2" charset="2"/>
              <a:buNone/>
            </a:pPr>
            <a:endParaRPr lang="en-GB" sz="800" b="1" dirty="0">
              <a:solidFill>
                <a:schemeClr val="hlink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Ш"/>
            </a:pPr>
            <a:r>
              <a:rPr lang="en-GB" sz="2800" b="1" dirty="0">
                <a:solidFill>
                  <a:schemeClr val="hlink"/>
                </a:solidFill>
                <a:latin typeface="Arial" charset="0"/>
              </a:rPr>
              <a:t>More  realistic </a:t>
            </a:r>
            <a:r>
              <a:rPr lang="en-GB" sz="2800" b="1" dirty="0" err="1">
                <a:solidFill>
                  <a:schemeClr val="hlink"/>
                </a:solidFill>
                <a:latin typeface="Arial" charset="0"/>
              </a:rPr>
              <a:t>appoach</a:t>
            </a:r>
            <a:r>
              <a:rPr lang="en-GB" sz="2800" b="1" dirty="0">
                <a:solidFill>
                  <a:schemeClr val="hlink"/>
                </a:solidFill>
                <a:latin typeface="Arial" charset="0"/>
              </a:rPr>
              <a:t> to take into account the </a:t>
            </a:r>
            <a:r>
              <a:rPr lang="en-GB" sz="2800" b="1" dirty="0" smtClean="0">
                <a:solidFill>
                  <a:schemeClr val="hlink"/>
                </a:solidFill>
                <a:latin typeface="Arial" charset="0"/>
              </a:rPr>
              <a:t>Lorentz force </a:t>
            </a:r>
            <a:r>
              <a:rPr lang="en-GB" sz="2800" b="1" dirty="0">
                <a:solidFill>
                  <a:schemeClr val="hlink"/>
                </a:solidFill>
                <a:latin typeface="Arial" charset="0"/>
              </a:rPr>
              <a:t>detuning (LFD).</a:t>
            </a:r>
            <a:endParaRPr lang="ru-RU" sz="2800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485775"/>
            <a:ext cx="5541962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43000" y="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sz="2800" b="1">
                <a:solidFill>
                  <a:srgbClr val="FF3399"/>
                </a:solidFill>
                <a:latin typeface="Arial" charset="0"/>
              </a:rPr>
              <a:t>Main Window of GUI for code SCREAMm</a:t>
            </a:r>
            <a:endParaRPr lang="en-GB" sz="2000" b="1">
              <a:solidFill>
                <a:srgbClr val="FF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381000" y="609600"/>
            <a:ext cx="7696200" cy="990600"/>
            <a:chOff x="240" y="384"/>
            <a:chExt cx="4992" cy="709"/>
          </a:xfrm>
        </p:grpSpPr>
        <p:graphicFrame>
          <p:nvGraphicFramePr>
            <p:cNvPr id="1946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17999"/>
                </p:ext>
              </p:extLst>
            </p:nvPr>
          </p:nvGraphicFramePr>
          <p:xfrm>
            <a:off x="1946" y="427"/>
            <a:ext cx="3180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8" name="Equation" r:id="rId3" imgW="2323800" imgH="431640" progId="Equation.DSMT4">
                    <p:embed/>
                  </p:oleObj>
                </mc:Choice>
                <mc:Fallback>
                  <p:oleObj name="Equation" r:id="rId3" imgW="2323800" imgH="431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" y="427"/>
                          <a:ext cx="3180" cy="5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Text Box 23"/>
            <p:cNvSpPr txBox="1">
              <a:spLocks noChangeArrowheads="1"/>
            </p:cNvSpPr>
            <p:nvPr/>
          </p:nvSpPr>
          <p:spPr bwMode="auto">
            <a:xfrm>
              <a:off x="240" y="576"/>
              <a:ext cx="14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>
                  <a:solidFill>
                    <a:srgbClr val="FF00FF"/>
                  </a:solidFill>
                  <a:latin typeface="Arial" charset="0"/>
                </a:rPr>
                <a:t>LFD equation:</a:t>
              </a:r>
              <a:endParaRPr lang="ru-RU" sz="2400" b="1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19466" name="Rectangle 24"/>
            <p:cNvSpPr>
              <a:spLocks noChangeArrowheads="1"/>
            </p:cNvSpPr>
            <p:nvPr/>
          </p:nvSpPr>
          <p:spPr bwMode="auto">
            <a:xfrm>
              <a:off x="1776" y="384"/>
              <a:ext cx="3456" cy="7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9467" name="Rectangle 3"/>
          <p:cNvSpPr>
            <a:spLocks noChangeArrowheads="1"/>
          </p:cNvSpPr>
          <p:nvPr/>
        </p:nvSpPr>
        <p:spPr bwMode="auto">
          <a:xfrm>
            <a:off x="-2122488" y="30273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946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070628"/>
              </p:ext>
            </p:extLst>
          </p:nvPr>
        </p:nvGraphicFramePr>
        <p:xfrm>
          <a:off x="3679825" y="1600200"/>
          <a:ext cx="52943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Equation" r:id="rId5" imgW="2260440" imgH="761760" progId="Equation.DSMT4">
                  <p:embed/>
                </p:oleObj>
              </mc:Choice>
              <mc:Fallback>
                <p:oleObj name="Equation" r:id="rId5" imgW="2260440" imgH="761760" progId="Equation.DSMT4">
                  <p:embed/>
                  <p:pic>
                    <p:nvPicPr>
                      <p:cNvPr id="0" name="Object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600200"/>
                        <a:ext cx="529431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5"/>
          <p:cNvSpPr>
            <a:spLocks noChangeArrowheads="1"/>
          </p:cNvSpPr>
          <p:nvPr/>
        </p:nvSpPr>
        <p:spPr bwMode="auto">
          <a:xfrm>
            <a:off x="-2122488" y="2751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470" name="Rectangle 7"/>
          <p:cNvSpPr>
            <a:spLocks noChangeArrowheads="1"/>
          </p:cNvSpPr>
          <p:nvPr/>
        </p:nvSpPr>
        <p:spPr bwMode="auto">
          <a:xfrm>
            <a:off x="-2806700" y="2716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471" name="Rectangle 9"/>
          <p:cNvSpPr>
            <a:spLocks noChangeArrowheads="1"/>
          </p:cNvSpPr>
          <p:nvPr/>
        </p:nvSpPr>
        <p:spPr bwMode="auto">
          <a:xfrm>
            <a:off x="-2122488" y="2755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472" name="Text Box 10"/>
          <p:cNvSpPr txBox="1">
            <a:spLocks noChangeArrowheads="1"/>
          </p:cNvSpPr>
          <p:nvPr/>
        </p:nvSpPr>
        <p:spPr bwMode="auto">
          <a:xfrm>
            <a:off x="1371600" y="2057400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FF00FF"/>
                </a:solidFill>
                <a:latin typeface="Arial" charset="0"/>
              </a:rPr>
              <a:t>Simplest </a:t>
            </a:r>
            <a:r>
              <a:rPr lang="en-US" sz="2400" b="1" dirty="0">
                <a:solidFill>
                  <a:srgbClr val="FF00FF"/>
                </a:solidFill>
                <a:latin typeface="Arial" charset="0"/>
              </a:rPr>
              <a:t>model:</a:t>
            </a:r>
            <a:endParaRPr lang="ru-RU" sz="2400" b="1" dirty="0">
              <a:solidFill>
                <a:srgbClr val="FF00FF"/>
              </a:solidFill>
              <a:latin typeface="Arial" charset="0"/>
            </a:endParaRPr>
          </a:p>
        </p:txBody>
      </p: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14288" y="2574925"/>
            <a:ext cx="7781925" cy="4211638"/>
            <a:chOff x="288" y="1520"/>
            <a:chExt cx="4902" cy="2653"/>
          </a:xfrm>
        </p:grpSpPr>
        <p:sp>
          <p:nvSpPr>
            <p:cNvPr id="19473" name="Line 11"/>
            <p:cNvSpPr>
              <a:spLocks noChangeShapeType="1"/>
            </p:cNvSpPr>
            <p:nvPr/>
          </p:nvSpPr>
          <p:spPr bwMode="auto">
            <a:xfrm>
              <a:off x="696" y="3606"/>
              <a:ext cx="42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2"/>
            <p:cNvSpPr>
              <a:spLocks noChangeShapeType="1"/>
            </p:cNvSpPr>
            <p:nvPr/>
          </p:nvSpPr>
          <p:spPr bwMode="auto">
            <a:xfrm flipV="1">
              <a:off x="696" y="1882"/>
              <a:ext cx="0" cy="1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 flipV="1">
              <a:off x="696" y="2382"/>
              <a:ext cx="907" cy="1224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603" y="2382"/>
              <a:ext cx="136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rc 15"/>
            <p:cNvSpPr>
              <a:spLocks/>
            </p:cNvSpPr>
            <p:nvPr/>
          </p:nvSpPr>
          <p:spPr bwMode="auto">
            <a:xfrm rot="10800000">
              <a:off x="2964" y="2383"/>
              <a:ext cx="1633" cy="1133"/>
            </a:xfrm>
            <a:custGeom>
              <a:avLst/>
              <a:gdLst>
                <a:gd name="T0" fmla="*/ 95294 w 21600"/>
                <a:gd name="T1" fmla="*/ 0 h 21585"/>
                <a:gd name="T2" fmla="*/ 2592388 w 21600"/>
                <a:gd name="T3" fmla="*/ 1798637 h 21585"/>
                <a:gd name="T4" fmla="*/ 0 w 21600"/>
                <a:gd name="T5" fmla="*/ 1798637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794" y="-1"/>
                  </a:moveTo>
                  <a:cubicBezTo>
                    <a:pt x="12406" y="426"/>
                    <a:pt x="21600" y="9964"/>
                    <a:pt x="21600" y="21585"/>
                  </a:cubicBezTo>
                </a:path>
                <a:path w="21600" h="21585" stroke="0" extrusionOk="0">
                  <a:moveTo>
                    <a:pt x="794" y="-1"/>
                  </a:moveTo>
                  <a:cubicBezTo>
                    <a:pt x="12406" y="426"/>
                    <a:pt x="21600" y="9964"/>
                    <a:pt x="21600" y="21585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20"/>
            <p:cNvSpPr>
              <a:spLocks noChangeShapeType="1"/>
            </p:cNvSpPr>
            <p:nvPr/>
          </p:nvSpPr>
          <p:spPr bwMode="auto">
            <a:xfrm flipH="1">
              <a:off x="696" y="2381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1"/>
            <p:cNvSpPr>
              <a:spLocks noChangeShapeType="1"/>
            </p:cNvSpPr>
            <p:nvPr/>
          </p:nvSpPr>
          <p:spPr bwMode="auto">
            <a:xfrm>
              <a:off x="1603" y="2381"/>
              <a:ext cx="0" cy="1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2"/>
            <p:cNvSpPr>
              <a:spLocks noChangeShapeType="1"/>
            </p:cNvSpPr>
            <p:nvPr/>
          </p:nvSpPr>
          <p:spPr bwMode="auto">
            <a:xfrm>
              <a:off x="2964" y="2381"/>
              <a:ext cx="0" cy="1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81" name="Object 23"/>
            <p:cNvGraphicFramePr>
              <a:graphicFrameLocks noChangeAspect="1"/>
            </p:cNvGraphicFramePr>
            <p:nvPr/>
          </p:nvGraphicFramePr>
          <p:xfrm>
            <a:off x="5005" y="3470"/>
            <a:ext cx="18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0" name="Equation" r:id="rId7" imgW="88560" imgH="152280" progId="Equation.3">
                    <p:embed/>
                  </p:oleObj>
                </mc:Choice>
                <mc:Fallback>
                  <p:oleObj name="Equation" r:id="rId7" imgW="88560" imgH="1522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5" y="3470"/>
                          <a:ext cx="18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2" name="Object 24"/>
            <p:cNvGraphicFramePr>
              <a:graphicFrameLocks noChangeAspect="1"/>
            </p:cNvGraphicFramePr>
            <p:nvPr/>
          </p:nvGraphicFramePr>
          <p:xfrm>
            <a:off x="288" y="2155"/>
            <a:ext cx="344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1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155"/>
                          <a:ext cx="344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3" name="Object 25"/>
            <p:cNvGraphicFramePr>
              <a:graphicFrameLocks noChangeAspect="1"/>
            </p:cNvGraphicFramePr>
            <p:nvPr/>
          </p:nvGraphicFramePr>
          <p:xfrm>
            <a:off x="515" y="1520"/>
            <a:ext cx="634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2" name="Equation" r:id="rId11" imgW="304560" imgH="203040" progId="Equation.DSMT4">
                    <p:embed/>
                  </p:oleObj>
                </mc:Choice>
                <mc:Fallback>
                  <p:oleObj name="Equation" r:id="rId11" imgW="304560" imgH="20304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" y="1520"/>
                          <a:ext cx="634" cy="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4" name="AutoShape 26"/>
            <p:cNvSpPr>
              <a:spLocks/>
            </p:cNvSpPr>
            <p:nvPr/>
          </p:nvSpPr>
          <p:spPr bwMode="auto">
            <a:xfrm rot="-5400000">
              <a:off x="1781" y="2657"/>
              <a:ext cx="98" cy="2268"/>
            </a:xfrm>
            <a:prstGeom prst="leftBrace">
              <a:avLst>
                <a:gd name="adj1" fmla="val 1928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9485" name="AutoShape 27"/>
            <p:cNvSpPr>
              <a:spLocks/>
            </p:cNvSpPr>
            <p:nvPr/>
          </p:nvSpPr>
          <p:spPr bwMode="auto">
            <a:xfrm rot="5400000">
              <a:off x="1036" y="2994"/>
              <a:ext cx="228" cy="907"/>
            </a:xfrm>
            <a:prstGeom prst="leftBrace">
              <a:avLst>
                <a:gd name="adj1" fmla="val 331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9486" name="AutoShape 28"/>
            <p:cNvSpPr>
              <a:spLocks/>
            </p:cNvSpPr>
            <p:nvPr/>
          </p:nvSpPr>
          <p:spPr bwMode="auto">
            <a:xfrm rot="5400000">
              <a:off x="2170" y="2767"/>
              <a:ext cx="228" cy="1361"/>
            </a:xfrm>
            <a:prstGeom prst="leftBrace">
              <a:avLst>
                <a:gd name="adj1" fmla="val 497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Arial" charset="0"/>
              </a:endParaRPr>
            </a:p>
          </p:txBody>
        </p:sp>
        <p:graphicFrame>
          <p:nvGraphicFramePr>
            <p:cNvPr id="19487" name="Object 29"/>
            <p:cNvGraphicFramePr>
              <a:graphicFrameLocks noChangeAspect="1"/>
            </p:cNvGraphicFramePr>
            <p:nvPr/>
          </p:nvGraphicFramePr>
          <p:xfrm>
            <a:off x="1059" y="3107"/>
            <a:ext cx="264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3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" y="3107"/>
                          <a:ext cx="264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8" name="Object 30"/>
            <p:cNvGraphicFramePr>
              <a:graphicFrameLocks noChangeAspect="1"/>
            </p:cNvGraphicFramePr>
            <p:nvPr/>
          </p:nvGraphicFramePr>
          <p:xfrm>
            <a:off x="2193" y="2971"/>
            <a:ext cx="530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4" name="Equation" r:id="rId15" imgW="304560" imgH="228600" progId="Equation.DSMT4">
                    <p:embed/>
                  </p:oleObj>
                </mc:Choice>
                <mc:Fallback>
                  <p:oleObj name="Equation" r:id="rId15" imgW="304560" imgH="2286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2971"/>
                          <a:ext cx="530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9" name="Object 31"/>
            <p:cNvGraphicFramePr>
              <a:graphicFrameLocks noChangeAspect="1"/>
            </p:cNvGraphicFramePr>
            <p:nvPr/>
          </p:nvGraphicFramePr>
          <p:xfrm>
            <a:off x="1664" y="3856"/>
            <a:ext cx="31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5" name="Equation" r:id="rId17" imgW="152280" imgH="152280" progId="Equation.DSMT4">
                    <p:embed/>
                  </p:oleObj>
                </mc:Choice>
                <mc:Fallback>
                  <p:oleObj name="Equation" r:id="rId17" imgW="152280" imgH="15228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3856"/>
                          <a:ext cx="317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143000" y="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sz="2800" b="1" u="sng" dirty="0">
                <a:solidFill>
                  <a:srgbClr val="FF3399"/>
                </a:solidFill>
                <a:latin typeface="Arial" charset="0"/>
              </a:rPr>
              <a:t>Model-1</a:t>
            </a:r>
            <a:r>
              <a:rPr lang="en-GB" sz="2800" b="1" dirty="0">
                <a:solidFill>
                  <a:srgbClr val="FF3399"/>
                </a:solidFill>
                <a:latin typeface="Arial" charset="0"/>
              </a:rPr>
              <a:t> to simulate effect due to LFD</a:t>
            </a:r>
            <a:endParaRPr lang="en-GB" sz="2000" b="1" dirty="0">
              <a:solidFill>
                <a:srgbClr val="FF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114300" y="57150"/>
            <a:ext cx="7524750" cy="2243138"/>
            <a:chOff x="0" y="0"/>
            <a:chExt cx="4740" cy="1413"/>
          </a:xfrm>
        </p:grpSpPr>
        <p:graphicFrame>
          <p:nvGraphicFramePr>
            <p:cNvPr id="20483" name="Object 5"/>
            <p:cNvGraphicFramePr>
              <a:graphicFrameLocks noChangeAspect="1"/>
            </p:cNvGraphicFramePr>
            <p:nvPr/>
          </p:nvGraphicFramePr>
          <p:xfrm>
            <a:off x="0" y="0"/>
            <a:ext cx="4694" cy="1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3" name="Equation" r:id="rId3" imgW="3848040" imgH="1143000" progId="Equation.DSMT4">
                    <p:embed/>
                  </p:oleObj>
                </mc:Choice>
                <mc:Fallback>
                  <p:oleObj name="Equation" r:id="rId3" imgW="3848040" imgH="1143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694" cy="1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740" cy="1389"/>
            </a:xfrm>
            <a:prstGeom prst="rect">
              <a:avLst/>
            </a:prstGeom>
            <a:noFill/>
            <a:ln w="38100">
              <a:solidFill>
                <a:srgbClr val="66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1871663" y="2286000"/>
            <a:ext cx="7172325" cy="2305050"/>
            <a:chOff x="1179" y="1389"/>
            <a:chExt cx="4581" cy="1452"/>
          </a:xfrm>
        </p:grpSpPr>
        <p:graphicFrame>
          <p:nvGraphicFramePr>
            <p:cNvPr id="20486" name="Object 6"/>
            <p:cNvGraphicFramePr>
              <a:graphicFrameLocks/>
            </p:cNvGraphicFramePr>
            <p:nvPr/>
          </p:nvGraphicFramePr>
          <p:xfrm>
            <a:off x="1179" y="1389"/>
            <a:ext cx="4581" cy="1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4" name="Equation" r:id="rId5" imgW="4431960" imgH="1091880" progId="Equation.DSMT4">
                    <p:embed/>
                  </p:oleObj>
                </mc:Choice>
                <mc:Fallback>
                  <p:oleObj name="Equation" r:id="rId5" imgW="4431960" imgH="1091880" progId="Equation.DSMT4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1389"/>
                          <a:ext cx="4581" cy="14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1202" y="1434"/>
              <a:ext cx="4558" cy="14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0488" name="Group 19"/>
          <p:cNvGrpSpPr>
            <a:grpSpLocks/>
          </p:cNvGrpSpPr>
          <p:nvPr/>
        </p:nvGrpSpPr>
        <p:grpSpPr bwMode="auto">
          <a:xfrm>
            <a:off x="107950" y="4237038"/>
            <a:ext cx="8642350" cy="2520950"/>
            <a:chOff x="158" y="2732"/>
            <a:chExt cx="5444" cy="1588"/>
          </a:xfrm>
        </p:grpSpPr>
        <p:graphicFrame>
          <p:nvGraphicFramePr>
            <p:cNvPr id="20489" name="Object 4"/>
            <p:cNvGraphicFramePr>
              <a:graphicFrameLocks/>
            </p:cNvGraphicFramePr>
            <p:nvPr/>
          </p:nvGraphicFramePr>
          <p:xfrm>
            <a:off x="158" y="2732"/>
            <a:ext cx="5444" cy="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5" name="Equation" r:id="rId7" imgW="4902120" imgH="1269720" progId="Equation.DSMT4">
                    <p:embed/>
                  </p:oleObj>
                </mc:Choice>
                <mc:Fallback>
                  <p:oleObj name="Equation" r:id="rId7" imgW="4902120" imgH="1269720" progId="Equation.DSMT4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732"/>
                          <a:ext cx="5444" cy="1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Line 13"/>
            <p:cNvSpPr>
              <a:spLocks noChangeShapeType="1"/>
            </p:cNvSpPr>
            <p:nvPr/>
          </p:nvSpPr>
          <p:spPr bwMode="auto">
            <a:xfrm>
              <a:off x="158" y="2750"/>
              <a:ext cx="0" cy="157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>
              <a:off x="158" y="4320"/>
              <a:ext cx="544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5"/>
            <p:cNvSpPr>
              <a:spLocks noChangeShapeType="1"/>
            </p:cNvSpPr>
            <p:nvPr/>
          </p:nvSpPr>
          <p:spPr bwMode="auto">
            <a:xfrm flipV="1">
              <a:off x="5602" y="3022"/>
              <a:ext cx="0" cy="129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6"/>
            <p:cNvSpPr>
              <a:spLocks noChangeShapeType="1"/>
            </p:cNvSpPr>
            <p:nvPr/>
          </p:nvSpPr>
          <p:spPr bwMode="auto">
            <a:xfrm>
              <a:off x="158" y="2750"/>
              <a:ext cx="99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8"/>
            <p:cNvSpPr>
              <a:spLocks noChangeShapeType="1"/>
            </p:cNvSpPr>
            <p:nvPr/>
          </p:nvSpPr>
          <p:spPr bwMode="auto">
            <a:xfrm>
              <a:off x="1156" y="3022"/>
              <a:ext cx="444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2863" y="2590800"/>
            <a:ext cx="1768475" cy="1411288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99"/>
                </a:solidFill>
              </a:rPr>
              <a:t>Solution </a:t>
            </a:r>
          </a:p>
          <a:p>
            <a:r>
              <a:rPr lang="en-US" sz="2800" b="1">
                <a:solidFill>
                  <a:srgbClr val="FF3399"/>
                </a:solidFill>
              </a:rPr>
              <a:t>  of LFD </a:t>
            </a:r>
          </a:p>
          <a:p>
            <a:r>
              <a:rPr lang="en-US" sz="2800" b="1">
                <a:solidFill>
                  <a:srgbClr val="FF3399"/>
                </a:solidFill>
              </a:rPr>
              <a:t>Equation</a:t>
            </a:r>
            <a:endParaRPr lang="ru-RU" sz="2800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990600"/>
            <a:ext cx="5524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LFD_14modes_Km_fig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532765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286000" y="152400"/>
            <a:ext cx="521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Dynamical</a:t>
            </a:r>
            <a:r>
              <a:rPr lang="en-US" sz="2400" b="1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Lorentz coefficient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685800" y="685800"/>
            <a:ext cx="414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Arial" charset="0"/>
              </a:rPr>
              <a:t>M. Luong et all. EPAC2002-THPD0011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8600" y="35052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Data were used </a:t>
            </a:r>
          </a:p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For simulation:</a:t>
            </a: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1600200" y="4876800"/>
            <a:ext cx="1822450" cy="411163"/>
          </a:xfrm>
          <a:prstGeom prst="rightArrow">
            <a:avLst>
              <a:gd name="adj1" fmla="val 50000"/>
              <a:gd name="adj2" fmla="val 34310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5400000">
            <a:off x="1295400" y="4724400"/>
            <a:ext cx="685800" cy="2286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757488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LFD_AllExperiments_absolute_V0-25_500_800_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113"/>
            <a:ext cx="454818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>
            <a:spLocks noChangeArrowheads="1"/>
          </p:cNvSpPr>
          <p:nvPr/>
        </p:nvSpPr>
        <p:spPr bwMode="auto">
          <a:xfrm rot="10800000">
            <a:off x="4142509" y="1600199"/>
            <a:ext cx="2410691" cy="411163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378325" y="136525"/>
            <a:ext cx="458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Set 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of Experimental Data</a:t>
            </a:r>
          </a:p>
          <a:p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of the LFD </a:t>
            </a:r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Measurements</a:t>
            </a:r>
            <a:endParaRPr lang="en-US" sz="2800" b="1" dirty="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228600" y="3429000"/>
            <a:ext cx="3886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800" b="1">
                <a:solidFill>
                  <a:srgbClr val="FF00FF"/>
                </a:solidFill>
                <a:latin typeface="Arial" charset="0"/>
              </a:rPr>
              <a:t>Simulation of the LFD</a:t>
            </a:r>
          </a:p>
          <a:p>
            <a:pPr algn="just"/>
            <a:r>
              <a:rPr lang="en-US" sz="2400" b="1">
                <a:solidFill>
                  <a:srgbClr val="FF00FF"/>
                </a:solidFill>
                <a:latin typeface="Arial" charset="0"/>
              </a:rPr>
              <a:t>taking into account the different number of the eigenmodes</a:t>
            </a:r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1" name="Right Arrow 30"/>
          <p:cNvSpPr>
            <a:spLocks noChangeArrowheads="1"/>
          </p:cNvSpPr>
          <p:nvPr/>
        </p:nvSpPr>
        <p:spPr bwMode="auto">
          <a:xfrm rot="2799261" flipV="1">
            <a:off x="2000250" y="2833688"/>
            <a:ext cx="4038600" cy="152400"/>
          </a:xfrm>
          <a:prstGeom prst="rightArrow">
            <a:avLst>
              <a:gd name="adj1" fmla="val 50000"/>
              <a:gd name="adj2" fmla="val 263037"/>
            </a:avLst>
          </a:prstGeom>
          <a:solidFill>
            <a:srgbClr val="FF0000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/>
            <a:endParaRPr lang="ru-RU">
              <a:solidFill>
                <a:srgbClr val="FD3311"/>
              </a:solidFill>
            </a:endParaRPr>
          </a:p>
        </p:txBody>
      </p:sp>
      <p:sp>
        <p:nvSpPr>
          <p:cNvPr id="2" name="Right Arrow 22"/>
          <p:cNvSpPr>
            <a:spLocks noChangeArrowheads="1"/>
          </p:cNvSpPr>
          <p:nvPr/>
        </p:nvSpPr>
        <p:spPr bwMode="auto">
          <a:xfrm>
            <a:off x="1981200" y="5562600"/>
            <a:ext cx="2051050" cy="411163"/>
          </a:xfrm>
          <a:prstGeom prst="rightArrow">
            <a:avLst>
              <a:gd name="adj1" fmla="val 50000"/>
              <a:gd name="adj2" fmla="val 38614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 rot="5400000">
            <a:off x="1638300" y="5295900"/>
            <a:ext cx="838200" cy="3048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59283"/>
              </p:ext>
            </p:extLst>
          </p:nvPr>
        </p:nvGraphicFramePr>
        <p:xfrm>
          <a:off x="6656532" y="1090632"/>
          <a:ext cx="1998663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901440" imgH="711000" progId="Equation.DSMT4">
                  <p:embed/>
                </p:oleObj>
              </mc:Choice>
              <mc:Fallback>
                <p:oleObj name="Equation" r:id="rId5" imgW="901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6532" y="1090632"/>
                        <a:ext cx="1998663" cy="1576387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17563"/>
            <a:ext cx="4914900" cy="231457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5" y="3165118"/>
            <a:ext cx="4458380" cy="1714314"/>
          </a:xfrm>
          <a:prstGeom prst="rect">
            <a:avLst/>
          </a:prstGeom>
          <a:blipFill dpi="0" rotWithShape="1">
            <a:blip r:embed="rId5">
              <a:alphaModFix amt="11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35921" dir="2700000" sx="1000" sy="1000" algn="ctr" rotWithShape="0">
              <a:schemeClr val="bg2">
                <a:alpha val="24000"/>
              </a:schemeClr>
            </a:outerShdw>
            <a:reflection endPos="0" dist="50800" dir="5400000" sy="-100000" algn="bl" rotWithShape="0"/>
          </a:effectLst>
        </p:spPr>
      </p:pic>
      <p:sp>
        <p:nvSpPr>
          <p:cNvPr id="12" name="Right Arrow 11"/>
          <p:cNvSpPr/>
          <p:nvPr/>
        </p:nvSpPr>
        <p:spPr>
          <a:xfrm rot="19819501">
            <a:off x="4324350" y="1684338"/>
            <a:ext cx="965200" cy="1905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 rot="-1730808">
            <a:off x="4271963" y="172561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Spectrum: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994275"/>
            <a:ext cx="43164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Box 20"/>
          <p:cNvSpPr txBox="1">
            <a:spLocks noChangeArrowheads="1"/>
          </p:cNvSpPr>
          <p:nvPr/>
        </p:nvSpPr>
        <p:spPr bwMode="auto">
          <a:xfrm>
            <a:off x="5854700" y="3516313"/>
            <a:ext cx="2867025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u="sng">
                <a:solidFill>
                  <a:srgbClr val="FF0000"/>
                </a:solidFill>
              </a:rPr>
              <a:t>UNACCEPTABLE</a:t>
            </a:r>
            <a:r>
              <a:rPr lang="en-US" sz="2400" b="1">
                <a:solidFill>
                  <a:srgbClr val="FF0000"/>
                </a:solidFill>
              </a:rPr>
              <a:t> level </a:t>
            </a:r>
          </a:p>
          <a:p>
            <a:r>
              <a:rPr lang="en-US" sz="2400" b="1">
                <a:solidFill>
                  <a:srgbClr val="FF0000"/>
                </a:solidFill>
              </a:rPr>
              <a:t>of the Energy Gain !</a:t>
            </a:r>
          </a:p>
        </p:txBody>
      </p:sp>
      <p:sp>
        <p:nvSpPr>
          <p:cNvPr id="14" name="Right Arrow 13"/>
          <p:cNvSpPr/>
          <p:nvPr/>
        </p:nvSpPr>
        <p:spPr>
          <a:xfrm rot="9250088">
            <a:off x="2201863" y="4906963"/>
            <a:ext cx="3790950" cy="307975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08225" y="1624013"/>
            <a:ext cx="1928813" cy="64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98763" y="3775075"/>
            <a:ext cx="1679575" cy="646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>
            <a:stCxn id="27" idx="2"/>
            <a:endCxn id="33" idx="0"/>
          </p:cNvCxnSpPr>
          <p:nvPr/>
        </p:nvCxnSpPr>
        <p:spPr>
          <a:xfrm>
            <a:off x="3273425" y="2271713"/>
            <a:ext cx="365125" cy="1503362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 rot="6167673">
            <a:off x="7079457" y="4477544"/>
            <a:ext cx="544512" cy="241300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5916613"/>
            <a:ext cx="3567112" cy="68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ight Arrow 48"/>
          <p:cNvSpPr/>
          <p:nvPr/>
        </p:nvSpPr>
        <p:spPr>
          <a:xfrm rot="6167673">
            <a:off x="6808787" y="5522913"/>
            <a:ext cx="544513" cy="242888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14" name="TextBox 3"/>
          <p:cNvSpPr txBox="1">
            <a:spLocks noChangeArrowheads="1"/>
          </p:cNvSpPr>
          <p:nvPr/>
        </p:nvSpPr>
        <p:spPr bwMode="auto">
          <a:xfrm>
            <a:off x="42863" y="100013"/>
            <a:ext cx="4828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Detuning TESLA Cavity – First Experimental Data </a:t>
            </a:r>
          </a:p>
          <a:p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    (W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Schappert</a:t>
            </a:r>
            <a:r>
              <a:rPr lang="en-US" b="1" dirty="0">
                <a:solidFill>
                  <a:srgbClr val="FF0000"/>
                </a:solidFill>
              </a:rPr>
              <a:t> and Yu. </a:t>
            </a:r>
            <a:r>
              <a:rPr lang="en-US" b="1" dirty="0" err="1">
                <a:solidFill>
                  <a:srgbClr val="FF0000"/>
                </a:solidFill>
              </a:rPr>
              <a:t>Pischalnikov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410200" y="0"/>
            <a:ext cx="373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 u="sng" dirty="0">
                <a:solidFill>
                  <a:srgbClr val="FD3311"/>
                </a:solidFill>
                <a:latin typeface="Arial" charset="0"/>
              </a:rPr>
              <a:t>Model-2</a:t>
            </a:r>
            <a:r>
              <a:rPr lang="en-GB" sz="2800" b="1" dirty="0">
                <a:solidFill>
                  <a:srgbClr val="FF3399"/>
                </a:solidFill>
                <a:latin typeface="Arial" charset="0"/>
              </a:rPr>
              <a:t> to </a:t>
            </a:r>
            <a:r>
              <a:rPr lang="en-GB" sz="2800" b="1" dirty="0" smtClean="0">
                <a:solidFill>
                  <a:srgbClr val="FF3399"/>
                </a:solidFill>
                <a:latin typeface="Arial" charset="0"/>
              </a:rPr>
              <a:t>Simulate Effect </a:t>
            </a:r>
            <a:r>
              <a:rPr lang="en-GB" sz="2800" b="1" dirty="0">
                <a:solidFill>
                  <a:srgbClr val="FF3399"/>
                </a:solidFill>
                <a:latin typeface="Arial" charset="0"/>
              </a:rPr>
              <a:t>due to </a:t>
            </a:r>
            <a:r>
              <a:rPr lang="en-GB" sz="2800" b="1" dirty="0" smtClean="0">
                <a:solidFill>
                  <a:srgbClr val="FF3399"/>
                </a:solidFill>
                <a:latin typeface="Arial" charset="0"/>
              </a:rPr>
              <a:t>LFD</a:t>
            </a:r>
          </a:p>
          <a:p>
            <a:pPr algn="ctr"/>
            <a:r>
              <a:rPr lang="en-GB" sz="2800" b="1" dirty="0">
                <a:solidFill>
                  <a:srgbClr val="FF3399"/>
                </a:solidFill>
                <a:latin typeface="Arial" charset="0"/>
              </a:rPr>
              <a:t>f</a:t>
            </a:r>
            <a:r>
              <a:rPr lang="en-GB" sz="2800" b="1" dirty="0" smtClean="0">
                <a:solidFill>
                  <a:srgbClr val="FF3399"/>
                </a:solidFill>
                <a:latin typeface="Arial" charset="0"/>
              </a:rPr>
              <a:t>or </a:t>
            </a:r>
            <a:r>
              <a:rPr lang="en-GB" sz="2800" b="1" u="sng" dirty="0" smtClean="0">
                <a:solidFill>
                  <a:srgbClr val="FD3311"/>
                </a:solidFill>
                <a:latin typeface="Arial" charset="0"/>
              </a:rPr>
              <a:t>Long Pulse</a:t>
            </a:r>
            <a:endParaRPr lang="en-GB" sz="2000" b="1" u="sng" dirty="0">
              <a:solidFill>
                <a:srgbClr val="FD3311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4932"/>
              </p:ext>
            </p:extLst>
          </p:nvPr>
        </p:nvGraphicFramePr>
        <p:xfrm>
          <a:off x="5230018" y="4811927"/>
          <a:ext cx="3702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8" imgW="1625400" imgH="241200" progId="Equation.DSMT4">
                  <p:embed/>
                </p:oleObj>
              </mc:Choice>
              <mc:Fallback>
                <p:oleObj name="Equation" r:id="rId8" imgW="16254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018" y="4811927"/>
                        <a:ext cx="3702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5064"/>
              </p:ext>
            </p:extLst>
          </p:nvPr>
        </p:nvGraphicFramePr>
        <p:xfrm>
          <a:off x="5294979" y="1384995"/>
          <a:ext cx="3757574" cy="102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0" imgW="2743200" imgH="749160" progId="Equation.DSMT4">
                  <p:embed/>
                </p:oleObj>
              </mc:Choice>
              <mc:Fallback>
                <p:oleObj name="Equation" r:id="rId10" imgW="27432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94979" y="1384995"/>
                        <a:ext cx="3757574" cy="102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rot="20166751">
                <a:off x="4673115" y="2694097"/>
                <a:ext cx="276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3A08B8"/>
                    </a:solidFill>
                  </a:rPr>
                  <a:t>       Simulation with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𝑙𝑜𝑟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3A08B8"/>
                    </a:solidFill>
                  </a:rPr>
                  <a:t>=-1.0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08B8"/>
                        </a:solidFill>
                        <a:latin typeface="Cambria Math"/>
                      </a:rPr>
                      <m:t>𝐻𝑧</m:t>
                    </m:r>
                    <m:r>
                      <a:rPr lang="en-US" sz="2000" b="0" i="1" smtClean="0">
                        <a:solidFill>
                          <a:srgbClr val="3A08B8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𝑀𝑉</m:t>
                        </m:r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3A08B8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3A08B8"/>
                    </a:solidFill>
                  </a:rPr>
                  <a:t> </a:t>
                </a:r>
                <a:endParaRPr lang="en-US" sz="2000" dirty="0">
                  <a:solidFill>
                    <a:srgbClr val="3A08B8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66751">
                <a:off x="4673115" y="2694097"/>
                <a:ext cx="2764731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 rot="3859183">
            <a:off x="5973171" y="1367068"/>
            <a:ext cx="234316" cy="334822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87600"/>
            <a:ext cx="499745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855663"/>
            <a:ext cx="48879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4973638" y="698500"/>
            <a:ext cx="23145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Low Energy Gain</a:t>
            </a: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090543">
            <a:off x="1995488" y="1154113"/>
            <a:ext cx="3019425" cy="242887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905000" y="5684838"/>
            <a:ext cx="2660650" cy="41116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1571625" y="5362575"/>
            <a:ext cx="860425" cy="19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8" name="TextBox 24"/>
          <p:cNvSpPr txBox="1">
            <a:spLocks noChangeArrowheads="1"/>
          </p:cNvSpPr>
          <p:nvPr/>
        </p:nvSpPr>
        <p:spPr bwMode="auto">
          <a:xfrm>
            <a:off x="2462213" y="5459413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+ Feedback</a:t>
            </a:r>
          </a:p>
        </p:txBody>
      </p:sp>
      <p:sp>
        <p:nvSpPr>
          <p:cNvPr id="5129" name="TextBox 19"/>
          <p:cNvSpPr txBox="1">
            <a:spLocks noChangeArrowheads="1"/>
          </p:cNvSpPr>
          <p:nvPr/>
        </p:nvSpPr>
        <p:spPr bwMode="auto">
          <a:xfrm>
            <a:off x="6746875" y="1758950"/>
            <a:ext cx="23574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Power overhead</a:t>
            </a:r>
          </a:p>
        </p:txBody>
      </p:sp>
      <p:sp>
        <p:nvSpPr>
          <p:cNvPr id="5131" name="TextBox 29"/>
          <p:cNvSpPr txBox="1">
            <a:spLocks noChangeArrowheads="1"/>
          </p:cNvSpPr>
          <p:nvPr/>
        </p:nvSpPr>
        <p:spPr bwMode="auto">
          <a:xfrm>
            <a:off x="4737100" y="1390650"/>
            <a:ext cx="1779588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   Spread of </a:t>
            </a:r>
          </a:p>
          <a:p>
            <a:r>
              <a:rPr lang="en-US" sz="2400" b="1">
                <a:solidFill>
                  <a:srgbClr val="FF0000"/>
                </a:solidFill>
              </a:rPr>
              <a:t>Energy Gain </a:t>
            </a:r>
          </a:p>
        </p:txBody>
      </p:sp>
      <p:sp>
        <p:nvSpPr>
          <p:cNvPr id="31" name="Right Arrow 30"/>
          <p:cNvSpPr/>
          <p:nvPr/>
        </p:nvSpPr>
        <p:spPr>
          <a:xfrm rot="2640009">
            <a:off x="5600700" y="2433638"/>
            <a:ext cx="979488" cy="193675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4348953">
            <a:off x="7045325" y="2667001"/>
            <a:ext cx="1150937" cy="258762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4" name="TextBox 31"/>
          <p:cNvSpPr txBox="1">
            <a:spLocks noChangeArrowheads="1"/>
          </p:cNvSpPr>
          <p:nvPr/>
        </p:nvSpPr>
        <p:spPr bwMode="auto">
          <a:xfrm>
            <a:off x="400050" y="49212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 preDetuning, No Feedback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76705"/>
              </p:ext>
            </p:extLst>
          </p:nvPr>
        </p:nvGraphicFramePr>
        <p:xfrm>
          <a:off x="247650" y="25400"/>
          <a:ext cx="3702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1625400" imgH="241200" progId="Equation.DSMT4">
                  <p:embed/>
                </p:oleObj>
              </mc:Choice>
              <mc:Fallback>
                <p:oleObj name="Equation" r:id="rId5" imgW="16254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5400"/>
                        <a:ext cx="3702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386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Wingdings</vt:lpstr>
      <vt:lpstr>Office Theme</vt:lpstr>
      <vt:lpstr>MathType 6.0 Equation</vt:lpstr>
      <vt:lpstr>Microsoft Equation 3.0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Yury I. Eidelman x4397 15344N</dc:creator>
  <cp:lastModifiedBy>Yury I. Eidelman x4397 15344N</cp:lastModifiedBy>
  <cp:revision>72</cp:revision>
  <cp:lastPrinted>2011-10-24T21:46:38Z</cp:lastPrinted>
  <dcterms:created xsi:type="dcterms:W3CDTF">2011-10-20T21:44:38Z</dcterms:created>
  <dcterms:modified xsi:type="dcterms:W3CDTF">2011-10-25T16:53:47Z</dcterms:modified>
</cp:coreProperties>
</file>