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F439-0A31-44BA-98D5-5BE4BE3F8720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F08D1-EF05-4E51-8A71-0A8DB5B7C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9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57BB-2F25-4E19-9582-EEF0F789DDA4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74E48-EAA5-44AC-BC55-6271C4B3035B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DA41-A304-4641-B711-93C227B5B285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76B-E9EA-40DF-B365-96A704D40884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578F-3E55-43C7-92E5-56AF1FE2073C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9B2-A873-416F-BB0B-DF6D2074F772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4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69A8-0277-4A15-9A49-FF74442FAD04}" type="datetime1">
              <a:rPr lang="en-US" smtClean="0"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C80D-0D58-4004-9058-5015EFDBF821}" type="datetime1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5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EEA-AFEE-4B00-9274-D2DB8AE32793}" type="datetime1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B2E3-23F0-49E8-995F-78A8A01719B0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9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ED0-C488-4A92-AB52-25A62ACD119B}" type="datetime1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1E25-A803-4E12-93E3-CACA0C6493B0}" type="datetime1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DEF45-0119-451A-9031-7997897C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5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Discussion of radiation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shielding options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V. </a:t>
            </a:r>
            <a:r>
              <a:rPr lang="en-US" sz="2000" dirty="0" err="1" smtClean="0"/>
              <a:t>Pronskikh</a:t>
            </a:r>
            <a:endParaRPr lang="en-US" sz="2000" dirty="0" smtClean="0"/>
          </a:p>
          <a:p>
            <a:r>
              <a:rPr lang="en-US" sz="2000" dirty="0" smtClean="0"/>
              <a:t>October </a:t>
            </a:r>
            <a:r>
              <a:rPr lang="en-US" sz="2000" dirty="0" smtClean="0"/>
              <a:t>26, 2011</a:t>
            </a:r>
          </a:p>
          <a:p>
            <a:r>
              <a:rPr lang="en-US" sz="2000" dirty="0"/>
              <a:t>Project-X accelerator collaboration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75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omic Sans MS" pitchFamily="66" charset="0"/>
              </a:rPr>
              <a:t>Summary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Preliminary shield parameters</a:t>
            </a:r>
            <a:endParaRPr lang="en-US" sz="32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10876"/>
              </p:ext>
            </p:extLst>
          </p:nvPr>
        </p:nvGraphicFramePr>
        <p:xfrm>
          <a:off x="1136558" y="1803974"/>
          <a:ext cx="6705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 target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Au target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190/130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250/170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300 kW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140/95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155/105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1219199"/>
            <a:ext cx="3644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m(W)/m(Cu), </a:t>
            </a:r>
            <a:r>
              <a:rPr lang="en-US" sz="3200" dirty="0" err="1" smtClean="0"/>
              <a:t>tonnes</a:t>
            </a:r>
            <a:endParaRPr lang="en-US" sz="32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180098"/>
              </p:ext>
            </p:extLst>
          </p:nvPr>
        </p:nvGraphicFramePr>
        <p:xfrm>
          <a:off x="1219200" y="4268166"/>
          <a:ext cx="6705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 target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Au target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MW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110/125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125/140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300 kW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95/110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100/115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59746" y="3671660"/>
            <a:ext cx="605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Largest cylinder outer/coil radii, cm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Sources of ideas on radiation shielding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for Mu2e at Project X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143000"/>
            <a:ext cx="408845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03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876800"/>
            <a:ext cx="607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Mu2e @ 25kW heat and radiation shield baseline MARS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4267200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by V. </a:t>
            </a:r>
            <a:r>
              <a:rPr lang="en-US" dirty="0" err="1" smtClean="0"/>
              <a:t>Lebedev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257800"/>
            <a:ext cx="838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70C0"/>
                </a:solidFill>
              </a:rPr>
              <a:t>Input:</a:t>
            </a:r>
            <a:r>
              <a:rPr lang="en-US" dirty="0" smtClean="0"/>
              <a:t> Carbon target (Ta), </a:t>
            </a:r>
            <a:r>
              <a:rPr lang="en-US" dirty="0"/>
              <a:t>L=40 cm, </a:t>
            </a:r>
            <a:r>
              <a:rPr lang="en-US" dirty="0" smtClean="0"/>
              <a:t>(cylinder </a:t>
            </a:r>
            <a:r>
              <a:rPr lang="en-US" dirty="0"/>
              <a:t>with outer diameter 20 cm and 0.5 cm wall thickness, tilted by 10 deg. from the solenoid </a:t>
            </a:r>
            <a:r>
              <a:rPr lang="en-US" dirty="0" smtClean="0"/>
              <a:t>axis),  </a:t>
            </a:r>
            <a:r>
              <a:rPr lang="en-US" dirty="0"/>
              <a:t>geometric center of the target cylinder is located at the solenoid </a:t>
            </a:r>
            <a:r>
              <a:rPr lang="en-US" dirty="0" smtClean="0"/>
              <a:t>axis, small </a:t>
            </a:r>
            <a:r>
              <a:rPr lang="en-US" dirty="0"/>
              <a:t>radius solenoid and the pion/</a:t>
            </a:r>
            <a:r>
              <a:rPr lang="en-US" dirty="0" err="1"/>
              <a:t>muon</a:t>
            </a:r>
            <a:r>
              <a:rPr lang="en-US" dirty="0"/>
              <a:t> beam is off-center of large radius solenoid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201572"/>
            <a:ext cx="95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hevimet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81938" y="3386238"/>
            <a:ext cx="723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3487" y="4038600"/>
            <a:ext cx="82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bronze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264463" y="3386238"/>
            <a:ext cx="383112" cy="696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Optimization parameters for heat and radiation shield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Peak power density (~0.015 </a:t>
            </a:r>
            <a:r>
              <a:rPr lang="en-US" dirty="0" err="1" smtClean="0"/>
              <a:t>mW</a:t>
            </a:r>
            <a:r>
              <a:rPr lang="en-US" dirty="0" smtClean="0"/>
              <a:t>/g)</a:t>
            </a:r>
          </a:p>
          <a:p>
            <a:r>
              <a:rPr lang="en-US" dirty="0" smtClean="0"/>
              <a:t>DPA (~1E-5 </a:t>
            </a:r>
            <a:r>
              <a:rPr lang="en-US" dirty="0" err="1" smtClean="0"/>
              <a:t>yr</a:t>
            </a:r>
            <a:r>
              <a:rPr lang="en-US" dirty="0" smtClean="0"/>
              <a:t>^-1)</a:t>
            </a:r>
          </a:p>
          <a:p>
            <a:r>
              <a:rPr lang="en-US" dirty="0" smtClean="0"/>
              <a:t>Absorbed dose (~350 </a:t>
            </a:r>
            <a:r>
              <a:rPr lang="en-US" dirty="0" err="1" smtClean="0"/>
              <a:t>kGy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Dynamic heat load (~100 W)</a:t>
            </a:r>
          </a:p>
          <a:p>
            <a:r>
              <a:rPr lang="en-US" dirty="0" smtClean="0"/>
              <a:t>Neutron (hadron) flux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827" y="4495800"/>
            <a:ext cx="8095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MARS15+MCNP mode was used for a detailed account for thermal neutrons</a:t>
            </a:r>
          </a:p>
          <a:p>
            <a:r>
              <a:rPr lang="en-US" sz="2000" dirty="0" smtClean="0"/>
              <a:t>with En&gt;0.001 </a:t>
            </a:r>
            <a:r>
              <a:rPr lang="en-US" sz="2000" dirty="0" err="1" smtClean="0"/>
              <a:t>eV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57" y="5334000"/>
            <a:ext cx="4285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following options were considered:</a:t>
            </a:r>
          </a:p>
          <a:p>
            <a:r>
              <a:rPr lang="en-US" sz="2000" dirty="0" smtClean="0"/>
              <a:t>Targets: 	C, Au</a:t>
            </a:r>
          </a:p>
          <a:p>
            <a:r>
              <a:rPr lang="en-US" sz="2000" dirty="0" smtClean="0"/>
              <a:t>Beam powers: 300 kW, 1MW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5382065"/>
            <a:ext cx="3894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thresholds:</a:t>
            </a:r>
          </a:p>
          <a:p>
            <a:r>
              <a:rPr lang="en-US" dirty="0" smtClean="0">
                <a:latin typeface="Calibri"/>
                <a:cs typeface="Calibri"/>
              </a:rPr>
              <a:t>E(e</a:t>
            </a:r>
            <a:r>
              <a:rPr lang="en-US" baseline="30000" dirty="0" smtClean="0">
                <a:latin typeface="Calibri"/>
                <a:cs typeface="Calibri"/>
              </a:rPr>
              <a:t>±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l-GR" dirty="0" smtClean="0">
                <a:latin typeface="Calibri"/>
                <a:cs typeface="Calibri"/>
              </a:rPr>
              <a:t>γ</a:t>
            </a:r>
            <a:r>
              <a:rPr lang="en-US" dirty="0" smtClean="0">
                <a:latin typeface="Calibri"/>
                <a:cs typeface="Calibri"/>
              </a:rPr>
              <a:t>) &gt; 200 </a:t>
            </a:r>
            <a:r>
              <a:rPr lang="en-US" dirty="0" err="1" smtClean="0">
                <a:latin typeface="Calibri"/>
                <a:cs typeface="Calibri"/>
              </a:rPr>
              <a:t>keV</a:t>
            </a:r>
            <a:r>
              <a:rPr lang="en-US" dirty="0" smtClean="0">
                <a:latin typeface="Calibri"/>
                <a:cs typeface="Calibri"/>
              </a:rPr>
              <a:t>, E(µ</a:t>
            </a:r>
            <a:r>
              <a:rPr lang="en-US" baseline="30000" dirty="0" smtClean="0">
                <a:cs typeface="Calibri"/>
              </a:rPr>
              <a:t>±</a:t>
            </a:r>
            <a:r>
              <a:rPr lang="en-US" dirty="0" smtClean="0">
                <a:cs typeface="Calibri"/>
              </a:rPr>
              <a:t>, </a:t>
            </a:r>
            <a:r>
              <a:rPr lang="en-US" dirty="0" err="1" smtClean="0">
                <a:cs typeface="Calibri"/>
              </a:rPr>
              <a:t>ch.hadr</a:t>
            </a:r>
            <a:r>
              <a:rPr lang="en-US" dirty="0" smtClean="0">
                <a:cs typeface="Calibri"/>
              </a:rPr>
              <a:t>.)&gt;1MeV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Preliminary MARS model of Mu2e@PX heat and radiation shield-I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4724400" cy="470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6595" y="2590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03077" y="259493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599"/>
            <a:ext cx="4817848" cy="463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676900" y="1600200"/>
            <a:ext cx="38100" cy="37338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86200" y="5029200"/>
            <a:ext cx="1828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42760" y="1648265"/>
            <a:ext cx="59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010400" y="1648265"/>
            <a:ext cx="83236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543800" y="1832931"/>
            <a:ext cx="298960" cy="605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11606" y="5786735"/>
            <a:ext cx="585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L(W)=235 cm, L(Cu1)=365 cm, L(Cu2)=560 cm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Preliminary MARS model of Mu2e@PX heat and radiation </a:t>
            </a:r>
            <a:r>
              <a:rPr lang="en-US" sz="3200" dirty="0" smtClean="0">
                <a:latin typeface="Comic Sans MS" pitchFamily="66" charset="0"/>
              </a:rPr>
              <a:t>shield-II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2362201" cy="235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3455562" cy="341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478" y="3132988"/>
            <a:ext cx="3703721" cy="368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295400" y="1486486"/>
            <a:ext cx="38100" cy="209491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33500" y="3581400"/>
            <a:ext cx="9525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1486486"/>
            <a:ext cx="38100" cy="209491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1200" y="1524000"/>
            <a:ext cx="3810000" cy="2133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13799" y="1333614"/>
            <a:ext cx="5296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Rin</a:t>
            </a:r>
            <a:r>
              <a:rPr lang="en-US" sz="2400" dirty="0" smtClean="0"/>
              <a:t>(W)= 30 cm, Rout(W)=110cm;</a:t>
            </a:r>
          </a:p>
          <a:p>
            <a:r>
              <a:rPr lang="en-US" sz="2400" dirty="0" err="1" smtClean="0"/>
              <a:t>Rin</a:t>
            </a:r>
            <a:r>
              <a:rPr lang="en-US" sz="2400" dirty="0" smtClean="0"/>
              <a:t>(Cu1)= 30 cm, R</a:t>
            </a:r>
            <a:r>
              <a:rPr lang="en-US" sz="2400" dirty="0"/>
              <a:t>out </a:t>
            </a:r>
            <a:r>
              <a:rPr lang="en-US" sz="2400" dirty="0" smtClean="0"/>
              <a:t>(Cu1) = 110/80 cm</a:t>
            </a:r>
          </a:p>
          <a:p>
            <a:r>
              <a:rPr lang="en-US" sz="2400" dirty="0" err="1" smtClean="0"/>
              <a:t>Rin</a:t>
            </a:r>
            <a:r>
              <a:rPr lang="en-US" sz="2400" dirty="0" smtClean="0"/>
              <a:t>(Cu2)= 15 cm, Rout (Cu2) = 45/20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74638"/>
            <a:ext cx="8855268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Total hadron and neutron flux 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(@1 MW, 3 </a:t>
            </a:r>
            <a:r>
              <a:rPr lang="en-US" sz="3200" dirty="0" err="1" smtClean="0">
                <a:latin typeface="Comic Sans MS" pitchFamily="66" charset="0"/>
              </a:rPr>
              <a:t>GeV</a:t>
            </a:r>
            <a:r>
              <a:rPr lang="en-US" sz="3200" dirty="0" smtClean="0">
                <a:latin typeface="Comic Sans MS" pitchFamily="66" charset="0"/>
              </a:rPr>
              <a:t>, C target), cm</a:t>
            </a:r>
            <a:r>
              <a:rPr lang="en-US" sz="3200" baseline="30000" dirty="0" smtClean="0">
                <a:latin typeface="Comic Sans MS" pitchFamily="66" charset="0"/>
              </a:rPr>
              <a:t>-2</a:t>
            </a:r>
            <a:r>
              <a:rPr lang="en-US" sz="3200" dirty="0" smtClean="0">
                <a:latin typeface="Comic Sans MS" pitchFamily="66" charset="0"/>
              </a:rPr>
              <a:t> s</a:t>
            </a:r>
            <a:r>
              <a:rPr lang="en-US" sz="3200" baseline="30000" dirty="0" smtClean="0">
                <a:latin typeface="Comic Sans MS" pitchFamily="66" charset="0"/>
              </a:rPr>
              <a:t>-1</a:t>
            </a:r>
            <a:endParaRPr lang="en-US" sz="3200" baseline="300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82959"/>
            <a:ext cx="4403531" cy="433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48380"/>
            <a:ext cx="4435669" cy="438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486715"/>
            <a:ext cx="656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comparison for mu2e shield @ coils 10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05609" y="2253734"/>
            <a:ext cx="59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438400" y="2346067"/>
            <a:ext cx="1367209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06649" y="2438400"/>
            <a:ext cx="298960" cy="605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03530" y="2346067"/>
            <a:ext cx="930470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Neutron </a:t>
            </a:r>
            <a:r>
              <a:rPr lang="en-US" sz="3200" dirty="0">
                <a:latin typeface="Comic Sans MS" pitchFamily="66" charset="0"/>
              </a:rPr>
              <a:t>flux </a:t>
            </a:r>
            <a:r>
              <a:rPr lang="en-US" sz="3200" dirty="0" smtClean="0">
                <a:latin typeface="Comic Sans MS" pitchFamily="66" charset="0"/>
              </a:rPr>
              <a:t>(total </a:t>
            </a:r>
            <a:r>
              <a:rPr lang="en-US" sz="3200" dirty="0">
                <a:latin typeface="Comic Sans MS" pitchFamily="66" charset="0"/>
              </a:rPr>
              <a:t>and </a:t>
            </a:r>
            <a:r>
              <a:rPr lang="en-US" sz="3200" dirty="0" smtClean="0">
                <a:latin typeface="Comic Sans MS" pitchFamily="66" charset="0"/>
              </a:rPr>
              <a:t>above 100 </a:t>
            </a:r>
            <a:r>
              <a:rPr lang="en-US" sz="3200" dirty="0" err="1" smtClean="0">
                <a:latin typeface="Comic Sans MS" pitchFamily="66" charset="0"/>
              </a:rPr>
              <a:t>keV</a:t>
            </a:r>
            <a:r>
              <a:rPr lang="en-US" sz="3200" dirty="0" smtClean="0">
                <a:latin typeface="Comic Sans MS" pitchFamily="66" charset="0"/>
              </a:rPr>
              <a:t>)</a:t>
            </a:r>
            <a:r>
              <a:rPr lang="en-US" sz="3200" dirty="0">
                <a:latin typeface="Comic Sans MS" pitchFamily="66" charset="0"/>
              </a:rPr>
              <a:t/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(@1 MW, 3 </a:t>
            </a:r>
            <a:r>
              <a:rPr lang="en-US" sz="3200" dirty="0" err="1">
                <a:latin typeface="Comic Sans MS" pitchFamily="66" charset="0"/>
              </a:rPr>
              <a:t>GeV</a:t>
            </a:r>
            <a:r>
              <a:rPr lang="en-US" sz="3200" dirty="0">
                <a:latin typeface="Comic Sans MS" pitchFamily="66" charset="0"/>
              </a:rPr>
              <a:t>, C target</a:t>
            </a:r>
            <a:r>
              <a:rPr lang="en-US" sz="3200" dirty="0" smtClean="0">
                <a:latin typeface="Comic Sans MS" pitchFamily="66" charset="0"/>
              </a:rPr>
              <a:t>), cm</a:t>
            </a:r>
            <a:r>
              <a:rPr lang="en-US" sz="3200" baseline="30000" dirty="0" smtClean="0">
                <a:latin typeface="Comic Sans MS" pitchFamily="66" charset="0"/>
              </a:rPr>
              <a:t>-2</a:t>
            </a:r>
            <a:r>
              <a:rPr lang="en-US" sz="3200" dirty="0" smtClean="0">
                <a:latin typeface="Comic Sans MS" pitchFamily="66" charset="0"/>
              </a:rPr>
              <a:t> s</a:t>
            </a:r>
            <a:r>
              <a:rPr lang="en-US" sz="3200" baseline="30000" dirty="0" smtClean="0">
                <a:latin typeface="Comic Sans MS" pitchFamily="66" charset="0"/>
              </a:rPr>
              <a:t>-1</a:t>
            </a:r>
            <a:endParaRPr lang="en-US" sz="3200" baseline="30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8446"/>
            <a:ext cx="4435669" cy="438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46" y="1928446"/>
            <a:ext cx="4446397" cy="438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05609" y="2253734"/>
            <a:ext cx="59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438400" y="2346067"/>
            <a:ext cx="1367209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06649" y="2438400"/>
            <a:ext cx="298960" cy="605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03530" y="2346067"/>
            <a:ext cx="930470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DPA, yr</a:t>
            </a:r>
            <a:r>
              <a:rPr lang="en-US" sz="3200" baseline="30000" dirty="0" smtClean="0">
                <a:latin typeface="Comic Sans MS" pitchFamily="66" charset="0"/>
              </a:rPr>
              <a:t>-1 </a:t>
            </a:r>
            <a:r>
              <a:rPr lang="en-US" sz="3200" dirty="0" smtClean="0">
                <a:latin typeface="Comic Sans MS" pitchFamily="66" charset="0"/>
              </a:rPr>
              <a:t>and Power density, </a:t>
            </a:r>
            <a:r>
              <a:rPr lang="en-US" sz="3200" dirty="0" err="1" smtClean="0">
                <a:latin typeface="Comic Sans MS" pitchFamily="66" charset="0"/>
              </a:rPr>
              <a:t>mW</a:t>
            </a:r>
            <a:r>
              <a:rPr lang="en-US" sz="3200" dirty="0" smtClean="0">
                <a:latin typeface="Comic Sans MS" pitchFamily="66" charset="0"/>
              </a:rPr>
              <a:t>/g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(@</a:t>
            </a:r>
            <a:r>
              <a:rPr lang="en-US" sz="3200" dirty="0">
                <a:latin typeface="Comic Sans MS" pitchFamily="66" charset="0"/>
              </a:rPr>
              <a:t>1 MW, 3 </a:t>
            </a:r>
            <a:r>
              <a:rPr lang="en-US" sz="3200" dirty="0" err="1">
                <a:latin typeface="Comic Sans MS" pitchFamily="66" charset="0"/>
              </a:rPr>
              <a:t>GeV</a:t>
            </a:r>
            <a:r>
              <a:rPr lang="en-US" sz="3200" dirty="0">
                <a:latin typeface="Comic Sans MS" pitchFamily="66" charset="0"/>
              </a:rPr>
              <a:t>, C target)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22585"/>
            <a:ext cx="4343400" cy="428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7162"/>
            <a:ext cx="4419600" cy="4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05609" y="2253734"/>
            <a:ext cx="59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438400" y="2346067"/>
            <a:ext cx="1367209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06649" y="2438400"/>
            <a:ext cx="298960" cy="605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03530" y="2346067"/>
            <a:ext cx="930470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57" y="3657599"/>
            <a:ext cx="2335408" cy="212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1219202" y="2392234"/>
            <a:ext cx="1828798" cy="151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Residual dose, </a:t>
            </a:r>
            <a:r>
              <a:rPr lang="en-US" sz="3200" dirty="0" err="1" smtClean="0">
                <a:latin typeface="Comic Sans MS" pitchFamily="66" charset="0"/>
              </a:rPr>
              <a:t>mSv</a:t>
            </a:r>
            <a:r>
              <a:rPr lang="en-US" sz="3200" dirty="0" smtClean="0">
                <a:latin typeface="Comic Sans MS" pitchFamily="66" charset="0"/>
              </a:rPr>
              <a:t>/</a:t>
            </a:r>
            <a:r>
              <a:rPr lang="en-US" sz="3200" dirty="0" err="1" smtClean="0">
                <a:latin typeface="Comic Sans MS" pitchFamily="66" charset="0"/>
              </a:rPr>
              <a:t>hr</a:t>
            </a:r>
            <a:r>
              <a:rPr lang="en-US" sz="3200" dirty="0" smtClean="0">
                <a:latin typeface="Comic Sans MS" pitchFamily="66" charset="0"/>
              </a:rPr>
              <a:t> and Absorbed dose, </a:t>
            </a:r>
            <a:r>
              <a:rPr lang="en-US" sz="3200" dirty="0" err="1" smtClean="0">
                <a:latin typeface="Comic Sans MS" pitchFamily="66" charset="0"/>
              </a:rPr>
              <a:t>Gy</a:t>
            </a:r>
            <a:r>
              <a:rPr lang="en-US" sz="3200" dirty="0" smtClean="0">
                <a:latin typeface="Comic Sans MS" pitchFamily="66" charset="0"/>
              </a:rPr>
              <a:t>/</a:t>
            </a:r>
            <a:r>
              <a:rPr lang="en-US" sz="3200" dirty="0" err="1" smtClean="0">
                <a:latin typeface="Comic Sans MS" pitchFamily="66" charset="0"/>
              </a:rPr>
              <a:t>yr</a:t>
            </a:r>
            <a:r>
              <a:rPr lang="en-US" sz="3200" dirty="0" smtClean="0">
                <a:latin typeface="Comic Sans MS" pitchFamily="66" charset="0"/>
              </a:rPr>
              <a:t> (@</a:t>
            </a:r>
            <a:r>
              <a:rPr lang="en-US" sz="3200" dirty="0">
                <a:latin typeface="Comic Sans MS" pitchFamily="66" charset="0"/>
              </a:rPr>
              <a:t>1 MW, 3 </a:t>
            </a:r>
            <a:r>
              <a:rPr lang="en-US" sz="3200" dirty="0" err="1">
                <a:latin typeface="Comic Sans MS" pitchFamily="66" charset="0"/>
              </a:rPr>
              <a:t>GeV</a:t>
            </a:r>
            <a:r>
              <a:rPr lang="en-US" sz="3200" dirty="0">
                <a:latin typeface="Comic Sans MS" pitchFamily="66" charset="0"/>
              </a:rPr>
              <a:t>, C target)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913346"/>
            <a:ext cx="4419600" cy="435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88" y="1905000"/>
            <a:ext cx="4444103" cy="435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0236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V. </a:t>
            </a:r>
            <a:r>
              <a:rPr lang="en-US" dirty="0" err="1" smtClean="0"/>
              <a:t>Pronskikh</a:t>
            </a:r>
            <a:r>
              <a:rPr lang="en-US" dirty="0" smtClean="0"/>
              <a:t>, Project-X </a:t>
            </a:r>
            <a:r>
              <a:rPr lang="en-US" dirty="0"/>
              <a:t>accelerator collaboration </a:t>
            </a:r>
            <a:r>
              <a:rPr lang="en-US" dirty="0" smtClean="0"/>
              <a:t>meeting</a:t>
            </a:r>
            <a:r>
              <a:rPr lang="en-US" dirty="0"/>
              <a:t> , October 26,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EF45-0119-451A-9031-7997897C35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457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Discussion of radiation shielding options</vt:lpstr>
      <vt:lpstr>Sources of ideas on radiation shielding for Mu2e at Project X</vt:lpstr>
      <vt:lpstr>Optimization parameters for heat and radiation shield</vt:lpstr>
      <vt:lpstr>Preliminary MARS model of Mu2e@PX heat and radiation shield-I</vt:lpstr>
      <vt:lpstr>Preliminary MARS model of Mu2e@PX heat and radiation shield-II</vt:lpstr>
      <vt:lpstr>Total hadron and neutron flux  (@1 MW, 3 GeV, C target), cm-2 s-1</vt:lpstr>
      <vt:lpstr>Neutron flux (total and above 100 keV) (@1 MW, 3 GeV, C target), cm-2 s-1</vt:lpstr>
      <vt:lpstr>DPA, yr-1 and Power density, mW/g (@1 MW, 3 GeV, C target)</vt:lpstr>
      <vt:lpstr>Residual dose, mSv/hr and Absorbed dose, Gy/yr (@1 MW, 3 GeV, C target)</vt:lpstr>
      <vt:lpstr>Summary Preliminary shield parameters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analysis w/o iron yoke</dc:title>
  <dc:creator>Vitaly Pronskikh x 15404N</dc:creator>
  <cp:lastModifiedBy>Vitaly Pronskikh x 15404N</cp:lastModifiedBy>
  <cp:revision>25</cp:revision>
  <dcterms:created xsi:type="dcterms:W3CDTF">2011-10-19T00:19:39Z</dcterms:created>
  <dcterms:modified xsi:type="dcterms:W3CDTF">2011-10-26T17:31:55Z</dcterms:modified>
</cp:coreProperties>
</file>