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65" r:id="rId2"/>
    <p:sldId id="266" r:id="rId3"/>
    <p:sldId id="267" r:id="rId4"/>
    <p:sldId id="268" r:id="rId5"/>
    <p:sldId id="257" r:id="rId6"/>
    <p:sldId id="264" r:id="rId7"/>
    <p:sldId id="270" r:id="rId8"/>
    <p:sldId id="260" r:id="rId9"/>
    <p:sldId id="258" r:id="rId10"/>
    <p:sldId id="262" r:id="rId11"/>
    <p:sldId id="263" r:id="rId12"/>
    <p:sldId id="259" r:id="rId13"/>
    <p:sldId id="261"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517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275C4F-2058-455D-8020-6CDE4574BEE3}" type="datetimeFigureOut">
              <a:rPr lang="en-US" smtClean="0"/>
              <a:t>10/26/2011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FA583F-483B-46D2-8FAC-CAE36185B922}" type="slidenum">
              <a:rPr lang="en-US" smtClean="0"/>
              <a:t>‹#›</a:t>
            </a:fld>
            <a:endParaRPr lang="en-US"/>
          </a:p>
        </p:txBody>
      </p:sp>
    </p:spTree>
    <p:extLst>
      <p:ext uri="{BB962C8B-B14F-4D97-AF65-F5344CB8AC3E}">
        <p14:creationId xmlns:p14="http://schemas.microsoft.com/office/powerpoint/2010/main" val="2426108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a:p>
        </p:txBody>
      </p:sp>
      <p:sp>
        <p:nvSpPr>
          <p:cNvPr id="6" name="Slide Number Placeholder 5"/>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8982928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a:p>
        </p:txBody>
      </p:sp>
      <p:sp>
        <p:nvSpPr>
          <p:cNvPr id="6" name="Slide Number Placeholder 5"/>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420358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a:p>
        </p:txBody>
      </p:sp>
      <p:sp>
        <p:nvSpPr>
          <p:cNvPr id="6" name="Slide Number Placeholder 5"/>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1483966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dirty="0"/>
          </a:p>
        </p:txBody>
      </p:sp>
      <p:sp>
        <p:nvSpPr>
          <p:cNvPr id="6" name="Slide Number Placeholder 5"/>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37849439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a:p>
        </p:txBody>
      </p:sp>
      <p:sp>
        <p:nvSpPr>
          <p:cNvPr id="6" name="Slide Number Placeholder 5"/>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12081057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26 October 2011</a:t>
            </a:r>
            <a:endParaRPr lang="en-US"/>
          </a:p>
        </p:txBody>
      </p:sp>
      <p:sp>
        <p:nvSpPr>
          <p:cNvPr id="6" name="Footer Placeholder 5"/>
          <p:cNvSpPr>
            <a:spLocks noGrp="1"/>
          </p:cNvSpPr>
          <p:nvPr>
            <p:ph type="ftr" sz="quarter" idx="11"/>
          </p:nvPr>
        </p:nvSpPr>
        <p:spPr/>
        <p:txBody>
          <a:bodyPr/>
          <a:lstStyle/>
          <a:p>
            <a:r>
              <a:rPr lang="en-US" smtClean="0"/>
              <a:t>R. Thurman-Keup  &amp;  J. Zagel Project X Collaboration Meeting</a:t>
            </a:r>
            <a:endParaRPr lang="en-US"/>
          </a:p>
        </p:txBody>
      </p:sp>
      <p:sp>
        <p:nvSpPr>
          <p:cNvPr id="7" name="Slide Number Placeholder 6"/>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24444217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26 October 2011</a:t>
            </a:r>
            <a:endParaRPr lang="en-US"/>
          </a:p>
        </p:txBody>
      </p:sp>
      <p:sp>
        <p:nvSpPr>
          <p:cNvPr id="8" name="Footer Placeholder 7"/>
          <p:cNvSpPr>
            <a:spLocks noGrp="1"/>
          </p:cNvSpPr>
          <p:nvPr>
            <p:ph type="ftr" sz="quarter" idx="11"/>
          </p:nvPr>
        </p:nvSpPr>
        <p:spPr/>
        <p:txBody>
          <a:bodyPr/>
          <a:lstStyle/>
          <a:p>
            <a:r>
              <a:rPr lang="en-US" smtClean="0"/>
              <a:t>R. Thurman-Keup  &amp;  J. Zagel Project X Collaboration Meeting</a:t>
            </a:r>
            <a:endParaRPr lang="en-US"/>
          </a:p>
        </p:txBody>
      </p:sp>
      <p:sp>
        <p:nvSpPr>
          <p:cNvPr id="9" name="Slide Number Placeholder 8"/>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11494289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26 October 2011</a:t>
            </a:r>
            <a:endParaRPr lang="en-US" dirty="0"/>
          </a:p>
        </p:txBody>
      </p:sp>
      <p:sp>
        <p:nvSpPr>
          <p:cNvPr id="4" name="Footer Placeholder 3"/>
          <p:cNvSpPr>
            <a:spLocks noGrp="1"/>
          </p:cNvSpPr>
          <p:nvPr>
            <p:ph type="ftr" sz="quarter" idx="11"/>
          </p:nvPr>
        </p:nvSpPr>
        <p:spPr/>
        <p:txBody>
          <a:bodyPr/>
          <a:lstStyle/>
          <a:p>
            <a:r>
              <a:rPr lang="en-US" smtClean="0"/>
              <a:t>R. Thurman-Keup  &amp;  J. Zagel Project X Collaboration Meeting</a:t>
            </a:r>
            <a:endParaRPr lang="en-US" dirty="0"/>
          </a:p>
        </p:txBody>
      </p:sp>
      <p:sp>
        <p:nvSpPr>
          <p:cNvPr id="5" name="Slide Number Placeholder 4"/>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30531125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26 October 2011</a:t>
            </a:r>
            <a:endParaRPr lang="en-US"/>
          </a:p>
        </p:txBody>
      </p:sp>
      <p:sp>
        <p:nvSpPr>
          <p:cNvPr id="3" name="Footer Placeholder 2"/>
          <p:cNvSpPr>
            <a:spLocks noGrp="1"/>
          </p:cNvSpPr>
          <p:nvPr>
            <p:ph type="ftr" sz="quarter" idx="11"/>
          </p:nvPr>
        </p:nvSpPr>
        <p:spPr/>
        <p:txBody>
          <a:bodyPr/>
          <a:lstStyle/>
          <a:p>
            <a:r>
              <a:rPr lang="en-US" smtClean="0"/>
              <a:t>R. Thurman-Keup  &amp;  J. Zagel Project X Collaboration Meeting</a:t>
            </a:r>
            <a:endParaRPr lang="en-US"/>
          </a:p>
        </p:txBody>
      </p:sp>
      <p:sp>
        <p:nvSpPr>
          <p:cNvPr id="4" name="Slide Number Placeholder 3"/>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59119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26 October 2011</a:t>
            </a:r>
            <a:endParaRPr lang="en-US"/>
          </a:p>
        </p:txBody>
      </p:sp>
      <p:sp>
        <p:nvSpPr>
          <p:cNvPr id="6" name="Footer Placeholder 5"/>
          <p:cNvSpPr>
            <a:spLocks noGrp="1"/>
          </p:cNvSpPr>
          <p:nvPr>
            <p:ph type="ftr" sz="quarter" idx="11"/>
          </p:nvPr>
        </p:nvSpPr>
        <p:spPr/>
        <p:txBody>
          <a:bodyPr/>
          <a:lstStyle/>
          <a:p>
            <a:r>
              <a:rPr lang="en-US" smtClean="0"/>
              <a:t>R. Thurman-Keup  &amp;  J. Zagel Project X Collaboration Meeting</a:t>
            </a:r>
            <a:endParaRPr lang="en-US"/>
          </a:p>
        </p:txBody>
      </p:sp>
      <p:sp>
        <p:nvSpPr>
          <p:cNvPr id="7" name="Slide Number Placeholder 6"/>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77459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26 October 2011</a:t>
            </a:r>
            <a:endParaRPr lang="en-US"/>
          </a:p>
        </p:txBody>
      </p:sp>
      <p:sp>
        <p:nvSpPr>
          <p:cNvPr id="6" name="Footer Placeholder 5"/>
          <p:cNvSpPr>
            <a:spLocks noGrp="1"/>
          </p:cNvSpPr>
          <p:nvPr>
            <p:ph type="ftr" sz="quarter" idx="11"/>
          </p:nvPr>
        </p:nvSpPr>
        <p:spPr/>
        <p:txBody>
          <a:bodyPr/>
          <a:lstStyle/>
          <a:p>
            <a:r>
              <a:rPr lang="en-US" smtClean="0"/>
              <a:t>R. Thurman-Keup  &amp;  J. Zagel Project X Collaboration Meeting</a:t>
            </a:r>
            <a:endParaRPr lang="en-US"/>
          </a:p>
        </p:txBody>
      </p:sp>
      <p:sp>
        <p:nvSpPr>
          <p:cNvPr id="7" name="Slide Number Placeholder 6"/>
          <p:cNvSpPr>
            <a:spLocks noGrp="1"/>
          </p:cNvSpPr>
          <p:nvPr>
            <p:ph type="sldNum" sz="quarter" idx="12"/>
          </p:nvPr>
        </p:nvSpPr>
        <p:spPr/>
        <p:txBody>
          <a:bodyPr/>
          <a:lstStyle/>
          <a:p>
            <a:fld id="{48364E52-BAA6-42EF-AFA1-DAAC9C065490}" type="slidenum">
              <a:rPr lang="en-US" smtClean="0"/>
              <a:t>‹#›</a:t>
            </a:fld>
            <a:endParaRPr lang="en-US"/>
          </a:p>
        </p:txBody>
      </p:sp>
    </p:spTree>
    <p:extLst>
      <p:ext uri="{BB962C8B-B14F-4D97-AF65-F5344CB8AC3E}">
        <p14:creationId xmlns:p14="http://schemas.microsoft.com/office/powerpoint/2010/main" val="84566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26 October 2011</a:t>
            </a:r>
            <a:endParaRPr lang="en-US" dirty="0"/>
          </a:p>
        </p:txBody>
      </p:sp>
      <p:sp>
        <p:nvSpPr>
          <p:cNvPr id="5" name="Footer Placeholder 4"/>
          <p:cNvSpPr>
            <a:spLocks noGrp="1"/>
          </p:cNvSpPr>
          <p:nvPr>
            <p:ph type="ftr" sz="quarter" idx="3"/>
          </p:nvPr>
        </p:nvSpPr>
        <p:spPr>
          <a:xfrm>
            <a:off x="3429000" y="6356350"/>
            <a:ext cx="2286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R. Thurman-</a:t>
            </a:r>
            <a:r>
              <a:rPr lang="en-US" dirty="0" err="1" smtClean="0"/>
              <a:t>Keup</a:t>
            </a:r>
            <a:r>
              <a:rPr lang="en-US" dirty="0" smtClean="0"/>
              <a:t>  &amp;  J. </a:t>
            </a:r>
            <a:r>
              <a:rPr lang="en-US" dirty="0" err="1" smtClean="0"/>
              <a:t>Zagel</a:t>
            </a:r>
            <a:endParaRPr lang="en-US" dirty="0" smtClean="0"/>
          </a:p>
          <a:p>
            <a:r>
              <a:rPr lang="en-US" dirty="0" smtClean="0"/>
              <a:t>Project X Collaboration Meeting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 Page </a:t>
            </a:r>
            <a:fld id="{48364E52-BAA6-42EF-AFA1-DAAC9C065490}" type="slidenum">
              <a:rPr lang="en-US" smtClean="0"/>
              <a:pPr/>
              <a:t>‹#›</a:t>
            </a:fld>
            <a:endParaRPr lang="en-US" dirty="0"/>
          </a:p>
        </p:txBody>
      </p:sp>
      <p:pic>
        <p:nvPicPr>
          <p:cNvPr id="1026"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3517"/>
            <a:ext cx="1638300" cy="58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userDrawn="1"/>
        </p:nvSpPr>
        <p:spPr>
          <a:xfrm>
            <a:off x="8305800" y="-381000"/>
            <a:ext cx="990600" cy="1200329"/>
          </a:xfrm>
          <a:prstGeom prst="rect">
            <a:avLst/>
          </a:prstGeom>
          <a:noFill/>
        </p:spPr>
        <p:txBody>
          <a:bodyPr wrap="square" rtlCol="0">
            <a:spAutoFit/>
          </a:bodyPr>
          <a:lstStyle/>
          <a:p>
            <a:r>
              <a:rPr lang="en-US" sz="7200" dirty="0" smtClean="0">
                <a:latin typeface="FermiLgo" pitchFamily="2" charset="0"/>
              </a:rPr>
              <a:t>f</a:t>
            </a:r>
            <a:endParaRPr lang="en-US" sz="7200" dirty="0">
              <a:latin typeface="FermiLgo" pitchFamily="2" charset="0"/>
            </a:endParaRPr>
          </a:p>
        </p:txBody>
      </p:sp>
    </p:spTree>
    <p:extLst>
      <p:ext uri="{BB962C8B-B14F-4D97-AF65-F5344CB8AC3E}">
        <p14:creationId xmlns:p14="http://schemas.microsoft.com/office/powerpoint/2010/main" val="921812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Status and Plans for the IPM and Electron Beam Profiler</a:t>
            </a:r>
            <a:endParaRPr lang="en-US" dirty="0"/>
          </a:p>
        </p:txBody>
      </p:sp>
      <p:sp>
        <p:nvSpPr>
          <p:cNvPr id="3" name="Subtitle 2"/>
          <p:cNvSpPr>
            <a:spLocks noGrp="1"/>
          </p:cNvSpPr>
          <p:nvPr>
            <p:ph type="subTitle" idx="1"/>
          </p:nvPr>
        </p:nvSpPr>
        <p:spPr/>
        <p:txBody>
          <a:bodyPr/>
          <a:lstStyle/>
          <a:p>
            <a:r>
              <a:rPr lang="en-US" dirty="0" smtClean="0"/>
              <a:t>R. Thurman-</a:t>
            </a:r>
            <a:r>
              <a:rPr lang="en-US" dirty="0" err="1" smtClean="0"/>
              <a:t>Keup</a:t>
            </a:r>
            <a:r>
              <a:rPr lang="en-US" dirty="0" smtClean="0"/>
              <a:t>  and  J. </a:t>
            </a:r>
            <a:r>
              <a:rPr lang="en-US" dirty="0" err="1" smtClean="0"/>
              <a:t>Zagel</a:t>
            </a:r>
            <a:endParaRPr lang="en-US" dirty="0" smtClean="0"/>
          </a:p>
          <a:p>
            <a:r>
              <a:rPr lang="en-US" dirty="0" smtClean="0"/>
              <a:t>Project X Collaboration Meeting</a:t>
            </a:r>
          </a:p>
          <a:p>
            <a:r>
              <a:rPr lang="en-US" dirty="0" smtClean="0"/>
              <a:t>October 26, 2011</a:t>
            </a:r>
            <a:endParaRPr lang="en-US" dirty="0"/>
          </a:p>
        </p:txBody>
      </p:sp>
    </p:spTree>
    <p:extLst>
      <p:ext uri="{BB962C8B-B14F-4D97-AF65-F5344CB8AC3E}">
        <p14:creationId xmlns:p14="http://schemas.microsoft.com/office/powerpoint/2010/main" val="2386010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 Beam: Spot Size Measurements</a:t>
            </a:r>
            <a:endParaRPr lang="en-US" dirty="0"/>
          </a:p>
        </p:txBody>
      </p:sp>
      <p:sp>
        <p:nvSpPr>
          <p:cNvPr id="5" name="Content Placeholder 4"/>
          <p:cNvSpPr>
            <a:spLocks noGrp="1"/>
          </p:cNvSpPr>
          <p:nvPr>
            <p:ph idx="1"/>
          </p:nvPr>
        </p:nvSpPr>
        <p:spPr>
          <a:xfrm>
            <a:off x="457200" y="1371600"/>
            <a:ext cx="8229600" cy="990600"/>
          </a:xfrm>
        </p:spPr>
        <p:txBody>
          <a:bodyPr>
            <a:normAutofit fontScale="70000" lnSpcReduction="20000"/>
          </a:bodyPr>
          <a:lstStyle/>
          <a:p>
            <a:r>
              <a:rPr lang="en-US" dirty="0" smtClean="0"/>
              <a:t>Gun has internal solenoid</a:t>
            </a:r>
          </a:p>
          <a:p>
            <a:pPr lvl="1"/>
            <a:r>
              <a:rPr lang="en-US" dirty="0" smtClean="0"/>
              <a:t>Scanned beam through waist </a:t>
            </a:r>
            <a:br>
              <a:rPr lang="en-US" dirty="0" smtClean="0"/>
            </a:br>
            <a:r>
              <a:rPr lang="en-US" dirty="0" smtClean="0"/>
              <a:t>at screen X1</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791200" y="1676400"/>
            <a:ext cx="3225800" cy="24193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04800" y="3119735"/>
            <a:ext cx="3327400" cy="2495550"/>
          </a:xfrm>
          <a:prstGeom prst="rect">
            <a:avLst/>
          </a:prstGeom>
          <a:noFill/>
          <a:ln w="9525">
            <a:noFill/>
            <a:miter lim="800000"/>
            <a:headEnd/>
            <a:tailEnd/>
          </a:ln>
          <a:effectLst/>
        </p:spPr>
      </p:pic>
      <p:sp>
        <p:nvSpPr>
          <p:cNvPr id="6" name="TextBox 5"/>
          <p:cNvSpPr txBox="1"/>
          <p:nvPr/>
        </p:nvSpPr>
        <p:spPr>
          <a:xfrm>
            <a:off x="533400" y="2662535"/>
            <a:ext cx="2971800" cy="646331"/>
          </a:xfrm>
          <a:prstGeom prst="rect">
            <a:avLst/>
          </a:prstGeom>
          <a:noFill/>
        </p:spPr>
        <p:txBody>
          <a:bodyPr wrap="square" rtlCol="0">
            <a:spAutoFit/>
          </a:bodyPr>
          <a:lstStyle/>
          <a:p>
            <a:r>
              <a:rPr lang="en-US" dirty="0" smtClean="0"/>
              <a:t>Scanned beam sizes from </a:t>
            </a:r>
            <a:r>
              <a:rPr lang="en-US" dirty="0" err="1" smtClean="0"/>
              <a:t>Ce:YAG</a:t>
            </a:r>
            <a:r>
              <a:rPr lang="en-US" dirty="0" smtClean="0"/>
              <a:t> screens (1 </a:t>
            </a:r>
            <a:r>
              <a:rPr lang="en-US" dirty="0" smtClean="0">
                <a:sym typeface="Symbol"/>
              </a:rPr>
              <a:t></a:t>
            </a:r>
            <a:r>
              <a:rPr lang="en-US" dirty="0" smtClean="0"/>
              <a:t>A beam)</a:t>
            </a:r>
            <a:endParaRPr lang="en-US" dirty="0"/>
          </a:p>
        </p:txBody>
      </p:sp>
      <p:sp>
        <p:nvSpPr>
          <p:cNvPr id="7" name="TextBox 6"/>
          <p:cNvSpPr txBox="1"/>
          <p:nvPr/>
        </p:nvSpPr>
        <p:spPr>
          <a:xfrm>
            <a:off x="4343400" y="2647950"/>
            <a:ext cx="1676400" cy="1200329"/>
          </a:xfrm>
          <a:prstGeom prst="rect">
            <a:avLst/>
          </a:prstGeom>
          <a:noFill/>
        </p:spPr>
        <p:txBody>
          <a:bodyPr wrap="square" rtlCol="0">
            <a:spAutoFit/>
          </a:bodyPr>
          <a:lstStyle/>
          <a:p>
            <a:r>
              <a:rPr lang="en-US" dirty="0" smtClean="0"/>
              <a:t>Scanned beam sizes from OTR screens </a:t>
            </a:r>
            <a:br>
              <a:rPr lang="en-US" dirty="0" smtClean="0"/>
            </a:br>
            <a:r>
              <a:rPr lang="en-US" dirty="0" smtClean="0"/>
              <a:t>(1 </a:t>
            </a:r>
            <a:r>
              <a:rPr lang="en-US" dirty="0" err="1">
                <a:sym typeface="Symbol"/>
              </a:rPr>
              <a:t>m</a:t>
            </a:r>
            <a:r>
              <a:rPr lang="en-US" dirty="0" err="1" smtClean="0"/>
              <a:t>A</a:t>
            </a:r>
            <a:r>
              <a:rPr lang="en-US" dirty="0" smtClean="0"/>
              <a:t> beam) </a:t>
            </a:r>
            <a:endParaRPr lang="en-US" dirty="0"/>
          </a:p>
        </p:txBody>
      </p:sp>
      <p:pic>
        <p:nvPicPr>
          <p:cNvPr id="2052" name="Picture 4"/>
          <p:cNvPicPr>
            <a:picLocks noChangeAspect="1" noChangeArrowheads="1"/>
          </p:cNvPicPr>
          <p:nvPr/>
        </p:nvPicPr>
        <p:blipFill>
          <a:blip r:embed="rId4" cstate="print"/>
          <a:srcRect b="47838"/>
          <a:stretch>
            <a:fillRect/>
          </a:stretch>
        </p:blipFill>
        <p:spPr bwMode="auto">
          <a:xfrm>
            <a:off x="4114800" y="4257676"/>
            <a:ext cx="4548755" cy="1990725"/>
          </a:xfrm>
          <a:prstGeom prst="rect">
            <a:avLst/>
          </a:prstGeom>
          <a:noFill/>
          <a:ln w="9525">
            <a:noFill/>
            <a:miter lim="800000"/>
            <a:headEnd/>
            <a:tailEnd/>
          </a:ln>
          <a:effectLst/>
        </p:spPr>
      </p:pic>
      <p:cxnSp>
        <p:nvCxnSpPr>
          <p:cNvPr id="13" name="Straight Connector 12"/>
          <p:cNvCxnSpPr/>
          <p:nvPr/>
        </p:nvCxnSpPr>
        <p:spPr>
          <a:xfrm rot="16200000" flipV="1">
            <a:off x="7639051" y="4029076"/>
            <a:ext cx="476251" cy="1"/>
          </a:xfrm>
          <a:prstGeom prst="line">
            <a:avLst/>
          </a:prstGeom>
          <a:ln w="38100">
            <a:solidFill>
              <a:srgbClr val="C800C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038600" y="4257676"/>
            <a:ext cx="4572000" cy="2057400"/>
          </a:xfrm>
          <a:prstGeom prst="rect">
            <a:avLst/>
          </a:prstGeom>
          <a:noFill/>
          <a:ln>
            <a:solidFill>
              <a:srgbClr val="C8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p>
            <a:r>
              <a:rPr lang="en-US" smtClean="0"/>
              <a:t>26 October 2011</a:t>
            </a:r>
            <a:endParaRPr lang="en-US"/>
          </a:p>
        </p:txBody>
      </p:sp>
      <p:sp>
        <p:nvSpPr>
          <p:cNvPr id="10" name="Footer Placeholder 9"/>
          <p:cNvSpPr>
            <a:spLocks noGrp="1"/>
          </p:cNvSpPr>
          <p:nvPr>
            <p:ph type="ftr" sz="quarter" idx="11"/>
          </p:nvPr>
        </p:nvSpPr>
        <p:spPr/>
        <p:txBody>
          <a:bodyPr/>
          <a:lstStyle/>
          <a:p>
            <a:r>
              <a:rPr lang="en-US" smtClean="0"/>
              <a:t>R. Thurman-Keup  &amp;  J. Zagel Project X Collaboration Meeting</a:t>
            </a:r>
            <a:endParaRPr lang="en-US"/>
          </a:p>
        </p:txBody>
      </p:sp>
      <p:sp>
        <p:nvSpPr>
          <p:cNvPr id="11" name="Slide Number Placeholder 10"/>
          <p:cNvSpPr>
            <a:spLocks noGrp="1"/>
          </p:cNvSpPr>
          <p:nvPr>
            <p:ph type="sldNum" sz="quarter" idx="12"/>
          </p:nvPr>
        </p:nvSpPr>
        <p:spPr/>
        <p:txBody>
          <a:bodyPr/>
          <a:lstStyle/>
          <a:p>
            <a:fld id="{48364E52-BAA6-42EF-AFA1-DAAC9C065490}" type="slidenum">
              <a:rPr lang="en-US" smtClean="0"/>
              <a:t>10</a:t>
            </a:fld>
            <a:endParaRPr lang="en-US"/>
          </a:p>
        </p:txBody>
      </p:sp>
    </p:spTree>
    <p:extLst>
      <p:ext uri="{BB962C8B-B14F-4D97-AF65-F5344CB8AC3E}">
        <p14:creationId xmlns:p14="http://schemas.microsoft.com/office/powerpoint/2010/main" val="222865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Beam: Deflection Experiment</a:t>
            </a:r>
            <a:endParaRPr lang="en-US" dirty="0"/>
          </a:p>
        </p:txBody>
      </p:sp>
      <p:sp>
        <p:nvSpPr>
          <p:cNvPr id="3" name="Content Placeholder 2"/>
          <p:cNvSpPr>
            <a:spLocks noGrp="1"/>
          </p:cNvSpPr>
          <p:nvPr>
            <p:ph idx="1"/>
          </p:nvPr>
        </p:nvSpPr>
        <p:spPr>
          <a:xfrm>
            <a:off x="457200" y="1600200"/>
            <a:ext cx="8229600" cy="1904999"/>
          </a:xfrm>
        </p:spPr>
        <p:txBody>
          <a:bodyPr>
            <a:normAutofit fontScale="92500" lnSpcReduction="20000"/>
          </a:bodyPr>
          <a:lstStyle/>
          <a:p>
            <a:r>
              <a:rPr lang="en-US" dirty="0" smtClean="0"/>
              <a:t>Wire to simulate proton beam</a:t>
            </a:r>
          </a:p>
          <a:p>
            <a:r>
              <a:rPr lang="en-US" dirty="0" smtClean="0"/>
              <a:t>e Beam pulsed for </a:t>
            </a:r>
            <a:r>
              <a:rPr lang="en-US" dirty="0"/>
              <a:t>40 </a:t>
            </a:r>
            <a:r>
              <a:rPr lang="en-US" dirty="0" err="1" smtClean="0">
                <a:latin typeface="Symbol" pitchFamily="18" charset="2"/>
              </a:rPr>
              <a:t>m</a:t>
            </a:r>
            <a:r>
              <a:rPr lang="en-US" dirty="0" err="1" smtClean="0"/>
              <a:t>s</a:t>
            </a:r>
            <a:endParaRPr lang="en-US" dirty="0"/>
          </a:p>
          <a:p>
            <a:r>
              <a:rPr lang="en-US" dirty="0" smtClean="0"/>
              <a:t>Wire pulsed for 20 </a:t>
            </a:r>
            <a:r>
              <a:rPr lang="en-US" dirty="0" err="1" smtClean="0">
                <a:latin typeface="Symbol" pitchFamily="18" charset="2"/>
              </a:rPr>
              <a:t>m</a:t>
            </a:r>
            <a:r>
              <a:rPr lang="en-US" dirty="0" err="1" smtClean="0"/>
              <a:t>s</a:t>
            </a:r>
            <a:endParaRPr lang="en-US" dirty="0" smtClean="0"/>
          </a:p>
          <a:p>
            <a:r>
              <a:rPr lang="en-US" dirty="0" smtClean="0"/>
              <a:t>Half the time the beam is deflected</a:t>
            </a:r>
            <a:endParaRPr lang="en-US" dirty="0"/>
          </a:p>
          <a:p>
            <a:pPr marL="0" indent="0">
              <a:buNone/>
            </a:pPr>
            <a:endParaRPr lang="en-US" dirty="0" smtClean="0"/>
          </a:p>
          <a:p>
            <a:endParaRPr lang="en-US" dirty="0" smtClean="0"/>
          </a:p>
          <a:p>
            <a:endParaRPr lang="en-US" dirty="0" smtClean="0"/>
          </a:p>
          <a:p>
            <a:endParaRPr lang="en-US" dirty="0" smtClean="0"/>
          </a:p>
          <a:p>
            <a:endParaRPr lang="en-US" dirty="0" smtClean="0"/>
          </a:p>
          <a:p>
            <a:endParaRPr lang="en-US" dirty="0" smtClean="0"/>
          </a:p>
          <a:p>
            <a:pPr lvl="2"/>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272" t="47322" r="42185" b="29442"/>
          <a:stretch/>
        </p:blipFill>
        <p:spPr>
          <a:xfrm>
            <a:off x="407505" y="3954431"/>
            <a:ext cx="964096" cy="159358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950" t="47375" r="41993" b="29292"/>
          <a:stretch/>
        </p:blipFill>
        <p:spPr>
          <a:xfrm>
            <a:off x="1600200" y="3962400"/>
            <a:ext cx="1011043" cy="16002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011" t="47608" r="42555" b="29252"/>
          <a:stretch/>
        </p:blipFill>
        <p:spPr>
          <a:xfrm>
            <a:off x="2855842" y="3975650"/>
            <a:ext cx="954158" cy="158694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7313" t="48116" r="42421" b="28810"/>
          <a:stretch/>
        </p:blipFill>
        <p:spPr>
          <a:xfrm>
            <a:off x="4090481" y="3975650"/>
            <a:ext cx="938719" cy="158240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7564" t="47534" r="42187" b="29532"/>
          <a:stretch/>
        </p:blipFill>
        <p:spPr>
          <a:xfrm>
            <a:off x="5311301" y="3975655"/>
            <a:ext cx="937099" cy="157267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46942" t="48512" r="42625" b="28556"/>
          <a:stretch/>
        </p:blipFill>
        <p:spPr>
          <a:xfrm>
            <a:off x="6513655" y="3975655"/>
            <a:ext cx="953945" cy="157267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47238" t="51616" r="42337" b="25601"/>
          <a:stretch/>
        </p:blipFill>
        <p:spPr>
          <a:xfrm>
            <a:off x="7733489" y="3975655"/>
            <a:ext cx="953311" cy="1562520"/>
          </a:xfrm>
          <a:prstGeom prst="rect">
            <a:avLst/>
          </a:prstGeom>
        </p:spPr>
      </p:pic>
      <p:sp>
        <p:nvSpPr>
          <p:cNvPr id="12" name="TextBox 11"/>
          <p:cNvSpPr txBox="1"/>
          <p:nvPr/>
        </p:nvSpPr>
        <p:spPr>
          <a:xfrm>
            <a:off x="356153" y="3593067"/>
            <a:ext cx="1066800" cy="369332"/>
          </a:xfrm>
          <a:prstGeom prst="rect">
            <a:avLst/>
          </a:prstGeom>
          <a:noFill/>
        </p:spPr>
        <p:txBody>
          <a:bodyPr wrap="square" rtlCol="0">
            <a:spAutoFit/>
          </a:bodyPr>
          <a:lstStyle/>
          <a:p>
            <a:pPr algn="ctr"/>
            <a:r>
              <a:rPr lang="en-US" dirty="0" smtClean="0"/>
              <a:t>0V</a:t>
            </a:r>
            <a:endParaRPr lang="en-US" dirty="0"/>
          </a:p>
        </p:txBody>
      </p:sp>
      <p:sp>
        <p:nvSpPr>
          <p:cNvPr id="13" name="TextBox 12"/>
          <p:cNvSpPr txBox="1"/>
          <p:nvPr/>
        </p:nvSpPr>
        <p:spPr>
          <a:xfrm>
            <a:off x="4026440" y="3593067"/>
            <a:ext cx="1066800" cy="369332"/>
          </a:xfrm>
          <a:prstGeom prst="rect">
            <a:avLst/>
          </a:prstGeom>
          <a:noFill/>
        </p:spPr>
        <p:txBody>
          <a:bodyPr wrap="square" rtlCol="0">
            <a:spAutoFit/>
          </a:bodyPr>
          <a:lstStyle/>
          <a:p>
            <a:pPr algn="ctr"/>
            <a:r>
              <a:rPr lang="en-US" dirty="0" smtClean="0"/>
              <a:t>150V</a:t>
            </a:r>
            <a:endParaRPr lang="en-US" dirty="0"/>
          </a:p>
        </p:txBody>
      </p:sp>
      <p:sp>
        <p:nvSpPr>
          <p:cNvPr id="14" name="TextBox 13"/>
          <p:cNvSpPr txBox="1"/>
          <p:nvPr/>
        </p:nvSpPr>
        <p:spPr>
          <a:xfrm>
            <a:off x="1544443" y="3593068"/>
            <a:ext cx="1066800" cy="369332"/>
          </a:xfrm>
          <a:prstGeom prst="rect">
            <a:avLst/>
          </a:prstGeom>
          <a:noFill/>
        </p:spPr>
        <p:txBody>
          <a:bodyPr wrap="square" rtlCol="0">
            <a:spAutoFit/>
          </a:bodyPr>
          <a:lstStyle/>
          <a:p>
            <a:pPr algn="ctr"/>
            <a:r>
              <a:rPr lang="en-US" dirty="0" smtClean="0"/>
              <a:t>50V</a:t>
            </a:r>
            <a:endParaRPr lang="en-US" dirty="0"/>
          </a:p>
        </p:txBody>
      </p:sp>
      <p:sp>
        <p:nvSpPr>
          <p:cNvPr id="15" name="TextBox 14"/>
          <p:cNvSpPr txBox="1"/>
          <p:nvPr/>
        </p:nvSpPr>
        <p:spPr>
          <a:xfrm>
            <a:off x="6449745" y="3606318"/>
            <a:ext cx="1066800" cy="369332"/>
          </a:xfrm>
          <a:prstGeom prst="rect">
            <a:avLst/>
          </a:prstGeom>
          <a:noFill/>
        </p:spPr>
        <p:txBody>
          <a:bodyPr wrap="square" rtlCol="0">
            <a:spAutoFit/>
          </a:bodyPr>
          <a:lstStyle/>
          <a:p>
            <a:pPr algn="ctr"/>
            <a:r>
              <a:rPr lang="en-US" dirty="0" smtClean="0"/>
              <a:t>250V</a:t>
            </a:r>
            <a:endParaRPr lang="en-US" dirty="0"/>
          </a:p>
        </p:txBody>
      </p:sp>
      <p:sp>
        <p:nvSpPr>
          <p:cNvPr id="16" name="TextBox 15"/>
          <p:cNvSpPr txBox="1"/>
          <p:nvPr/>
        </p:nvSpPr>
        <p:spPr>
          <a:xfrm>
            <a:off x="5233481" y="3607512"/>
            <a:ext cx="1066800" cy="369332"/>
          </a:xfrm>
          <a:prstGeom prst="rect">
            <a:avLst/>
          </a:prstGeom>
          <a:noFill/>
        </p:spPr>
        <p:txBody>
          <a:bodyPr wrap="square" rtlCol="0">
            <a:spAutoFit/>
          </a:bodyPr>
          <a:lstStyle/>
          <a:p>
            <a:pPr algn="ctr"/>
            <a:r>
              <a:rPr lang="en-US" dirty="0" smtClean="0"/>
              <a:t>200V</a:t>
            </a:r>
            <a:endParaRPr lang="en-US" dirty="0"/>
          </a:p>
        </p:txBody>
      </p:sp>
      <p:sp>
        <p:nvSpPr>
          <p:cNvPr id="17" name="TextBox 16"/>
          <p:cNvSpPr txBox="1"/>
          <p:nvPr/>
        </p:nvSpPr>
        <p:spPr>
          <a:xfrm>
            <a:off x="7679412" y="3606318"/>
            <a:ext cx="1066800" cy="369332"/>
          </a:xfrm>
          <a:prstGeom prst="rect">
            <a:avLst/>
          </a:prstGeom>
          <a:noFill/>
        </p:spPr>
        <p:txBody>
          <a:bodyPr wrap="square" rtlCol="0">
            <a:spAutoFit/>
          </a:bodyPr>
          <a:lstStyle/>
          <a:p>
            <a:pPr algn="ctr"/>
            <a:r>
              <a:rPr lang="en-US" dirty="0" smtClean="0"/>
              <a:t>300V</a:t>
            </a:r>
            <a:endParaRPr lang="en-US" dirty="0"/>
          </a:p>
        </p:txBody>
      </p:sp>
      <p:sp>
        <p:nvSpPr>
          <p:cNvPr id="18" name="TextBox 17"/>
          <p:cNvSpPr txBox="1"/>
          <p:nvPr/>
        </p:nvSpPr>
        <p:spPr>
          <a:xfrm>
            <a:off x="2799521" y="3606318"/>
            <a:ext cx="1066800" cy="369332"/>
          </a:xfrm>
          <a:prstGeom prst="rect">
            <a:avLst/>
          </a:prstGeom>
          <a:noFill/>
        </p:spPr>
        <p:txBody>
          <a:bodyPr wrap="square" rtlCol="0">
            <a:spAutoFit/>
          </a:bodyPr>
          <a:lstStyle/>
          <a:p>
            <a:pPr algn="ctr"/>
            <a:r>
              <a:rPr lang="en-US" dirty="0" smtClean="0"/>
              <a:t>100V</a:t>
            </a:r>
            <a:endParaRPr lang="en-US" dirty="0"/>
          </a:p>
        </p:txBody>
      </p:sp>
      <p:sp>
        <p:nvSpPr>
          <p:cNvPr id="11" name="Date Placeholder 10"/>
          <p:cNvSpPr>
            <a:spLocks noGrp="1"/>
          </p:cNvSpPr>
          <p:nvPr>
            <p:ph type="dt" sz="half" idx="10"/>
          </p:nvPr>
        </p:nvSpPr>
        <p:spPr/>
        <p:txBody>
          <a:bodyPr/>
          <a:lstStyle/>
          <a:p>
            <a:r>
              <a:rPr lang="en-US" smtClean="0"/>
              <a:t>26 October 2011</a:t>
            </a:r>
            <a:endParaRPr lang="en-US"/>
          </a:p>
        </p:txBody>
      </p:sp>
      <p:sp>
        <p:nvSpPr>
          <p:cNvPr id="19" name="Footer Placeholder 18"/>
          <p:cNvSpPr>
            <a:spLocks noGrp="1"/>
          </p:cNvSpPr>
          <p:nvPr>
            <p:ph type="ftr" sz="quarter" idx="11"/>
          </p:nvPr>
        </p:nvSpPr>
        <p:spPr/>
        <p:txBody>
          <a:bodyPr/>
          <a:lstStyle/>
          <a:p>
            <a:r>
              <a:rPr lang="en-US" smtClean="0"/>
              <a:t>R. Thurman-Keup  &amp;  J. Zagel Project X Collaboration Meeting</a:t>
            </a:r>
            <a:endParaRPr lang="en-US" dirty="0"/>
          </a:p>
        </p:txBody>
      </p:sp>
      <p:sp>
        <p:nvSpPr>
          <p:cNvPr id="20" name="Slide Number Placeholder 19"/>
          <p:cNvSpPr>
            <a:spLocks noGrp="1"/>
          </p:cNvSpPr>
          <p:nvPr>
            <p:ph type="sldNum" sz="quarter" idx="12"/>
          </p:nvPr>
        </p:nvSpPr>
        <p:spPr/>
        <p:txBody>
          <a:bodyPr/>
          <a:lstStyle/>
          <a:p>
            <a:fld id="{48364E52-BAA6-42EF-AFA1-DAAC9C065490}" type="slidenum">
              <a:rPr lang="en-US" smtClean="0"/>
              <a:t>11</a:t>
            </a:fld>
            <a:endParaRPr lang="en-US"/>
          </a:p>
        </p:txBody>
      </p:sp>
    </p:spTree>
    <p:extLst>
      <p:ext uri="{BB962C8B-B14F-4D97-AF65-F5344CB8AC3E}">
        <p14:creationId xmlns:p14="http://schemas.microsoft.com/office/powerpoint/2010/main" val="586661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Beam Profile Scanner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219200"/>
            <a:ext cx="5029200" cy="4458687"/>
          </a:xfrm>
          <a:prstGeom prst="rect">
            <a:avLst/>
          </a:prstGeom>
        </p:spPr>
      </p:pic>
      <p:cxnSp>
        <p:nvCxnSpPr>
          <p:cNvPr id="5" name="Straight Arrow Connector 4"/>
          <p:cNvCxnSpPr/>
          <p:nvPr/>
        </p:nvCxnSpPr>
        <p:spPr>
          <a:xfrm flipH="1">
            <a:off x="5524800" y="2960132"/>
            <a:ext cx="2032048" cy="1459468"/>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276600" y="5017532"/>
            <a:ext cx="1384648" cy="10022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75848" y="2590800"/>
            <a:ext cx="1434752" cy="369332"/>
          </a:xfrm>
          <a:prstGeom prst="rect">
            <a:avLst/>
          </a:prstGeom>
          <a:noFill/>
        </p:spPr>
        <p:txBody>
          <a:bodyPr wrap="none" rtlCol="0">
            <a:spAutoFit/>
          </a:bodyPr>
          <a:lstStyle/>
          <a:p>
            <a:r>
              <a:rPr lang="en-US" b="1" dirty="0" smtClean="0">
                <a:solidFill>
                  <a:srgbClr val="FF0000"/>
                </a:solidFill>
              </a:rPr>
              <a:t>Proton Beam</a:t>
            </a:r>
            <a:endParaRPr lang="en-US" b="1" dirty="0">
              <a:solidFill>
                <a:srgbClr val="FF0000"/>
              </a:solidFill>
            </a:endParaRPr>
          </a:p>
        </p:txBody>
      </p:sp>
      <p:sp>
        <p:nvSpPr>
          <p:cNvPr id="10" name="Rectangle 9"/>
          <p:cNvSpPr/>
          <p:nvPr/>
        </p:nvSpPr>
        <p:spPr>
          <a:xfrm>
            <a:off x="4620518" y="5487387"/>
            <a:ext cx="762000" cy="381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29000" y="2971800"/>
            <a:ext cx="1357936" cy="646331"/>
          </a:xfrm>
          <a:prstGeom prst="rect">
            <a:avLst/>
          </a:prstGeom>
          <a:noFill/>
        </p:spPr>
        <p:txBody>
          <a:bodyPr wrap="none" rtlCol="0">
            <a:spAutoFit/>
          </a:bodyPr>
          <a:lstStyle/>
          <a:p>
            <a:r>
              <a:rPr lang="en-US" b="1" dirty="0" smtClean="0">
                <a:solidFill>
                  <a:srgbClr val="00B050"/>
                </a:solidFill>
              </a:rPr>
              <a:t>Electrostatic</a:t>
            </a:r>
          </a:p>
          <a:p>
            <a:r>
              <a:rPr lang="en-US" b="1" dirty="0" smtClean="0">
                <a:solidFill>
                  <a:srgbClr val="00B050"/>
                </a:solidFill>
              </a:rPr>
              <a:t>Deflection</a:t>
            </a:r>
            <a:endParaRPr lang="en-US" b="1" dirty="0">
              <a:solidFill>
                <a:srgbClr val="00B050"/>
              </a:solidFill>
            </a:endParaRPr>
          </a:p>
        </p:txBody>
      </p:sp>
      <p:cxnSp>
        <p:nvCxnSpPr>
          <p:cNvPr id="13" name="Straight Arrow Connector 12"/>
          <p:cNvCxnSpPr>
            <a:stCxn id="11" idx="2"/>
          </p:cNvCxnSpPr>
          <p:nvPr/>
        </p:nvCxnSpPr>
        <p:spPr>
          <a:xfrm>
            <a:off x="4107968" y="3618131"/>
            <a:ext cx="83032" cy="8198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24400" y="1581834"/>
            <a:ext cx="2403863" cy="646331"/>
          </a:xfrm>
          <a:prstGeom prst="rect">
            <a:avLst/>
          </a:prstGeom>
          <a:noFill/>
        </p:spPr>
        <p:txBody>
          <a:bodyPr wrap="none" rtlCol="0">
            <a:spAutoFit/>
          </a:bodyPr>
          <a:lstStyle/>
          <a:p>
            <a:r>
              <a:rPr lang="en-US" b="1" dirty="0" smtClean="0">
                <a:solidFill>
                  <a:srgbClr val="00B050"/>
                </a:solidFill>
              </a:rPr>
              <a:t>Pneumatic Insertion</a:t>
            </a:r>
            <a:br>
              <a:rPr lang="en-US" b="1" dirty="0" smtClean="0">
                <a:solidFill>
                  <a:srgbClr val="00B050"/>
                </a:solidFill>
              </a:rPr>
            </a:br>
            <a:r>
              <a:rPr lang="en-US" b="1" dirty="0" smtClean="0">
                <a:solidFill>
                  <a:srgbClr val="00B050"/>
                </a:solidFill>
              </a:rPr>
              <a:t>e Beam Imaging Screen</a:t>
            </a:r>
          </a:p>
        </p:txBody>
      </p:sp>
      <p:cxnSp>
        <p:nvCxnSpPr>
          <p:cNvPr id="15" name="Straight Arrow Connector 14"/>
          <p:cNvCxnSpPr>
            <a:stCxn id="14" idx="2"/>
          </p:cNvCxnSpPr>
          <p:nvPr/>
        </p:nvCxnSpPr>
        <p:spPr>
          <a:xfrm flipH="1">
            <a:off x="5257808" y="2228165"/>
            <a:ext cx="668524" cy="8198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 y="4543082"/>
            <a:ext cx="1851276" cy="1477328"/>
          </a:xfrm>
          <a:prstGeom prst="rect">
            <a:avLst/>
          </a:prstGeom>
          <a:noFill/>
        </p:spPr>
        <p:txBody>
          <a:bodyPr wrap="none" rtlCol="0">
            <a:spAutoFit/>
          </a:bodyPr>
          <a:lstStyle/>
          <a:p>
            <a:r>
              <a:rPr lang="en-US" b="1" dirty="0" smtClean="0">
                <a:solidFill>
                  <a:srgbClr val="00B050"/>
                </a:solidFill>
              </a:rPr>
              <a:t>Electron Gun</a:t>
            </a:r>
          </a:p>
          <a:p>
            <a:r>
              <a:rPr lang="en-US" b="1" dirty="0" smtClean="0">
                <a:solidFill>
                  <a:srgbClr val="00B050"/>
                </a:solidFill>
              </a:rPr>
              <a:t>Incl. focusing</a:t>
            </a:r>
            <a:br>
              <a:rPr lang="en-US" b="1" dirty="0" smtClean="0">
                <a:solidFill>
                  <a:srgbClr val="00B050"/>
                </a:solidFill>
              </a:rPr>
            </a:br>
            <a:r>
              <a:rPr lang="en-US" b="1" dirty="0" smtClean="0">
                <a:solidFill>
                  <a:srgbClr val="00B050"/>
                </a:solidFill>
              </a:rPr>
              <a:t>solenoid, and </a:t>
            </a:r>
            <a:br>
              <a:rPr lang="en-US" b="1" dirty="0" smtClean="0">
                <a:solidFill>
                  <a:srgbClr val="00B050"/>
                </a:solidFill>
              </a:rPr>
            </a:br>
            <a:r>
              <a:rPr lang="en-US" b="1" dirty="0" smtClean="0">
                <a:solidFill>
                  <a:srgbClr val="00B050"/>
                </a:solidFill>
              </a:rPr>
              <a:t>steering/focusing</a:t>
            </a:r>
            <a:br>
              <a:rPr lang="en-US" b="1" dirty="0" smtClean="0">
                <a:solidFill>
                  <a:srgbClr val="00B050"/>
                </a:solidFill>
              </a:rPr>
            </a:br>
            <a:r>
              <a:rPr lang="en-US" b="1" dirty="0" smtClean="0">
                <a:solidFill>
                  <a:srgbClr val="00B050"/>
                </a:solidFill>
              </a:rPr>
              <a:t>magnets</a:t>
            </a:r>
          </a:p>
        </p:txBody>
      </p:sp>
      <p:cxnSp>
        <p:nvCxnSpPr>
          <p:cNvPr id="17" name="Straight Arrow Connector 16"/>
          <p:cNvCxnSpPr/>
          <p:nvPr/>
        </p:nvCxnSpPr>
        <p:spPr>
          <a:xfrm flipV="1">
            <a:off x="1967536" y="4028048"/>
            <a:ext cx="1232864" cy="84875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a:off x="1752600" y="2400984"/>
            <a:ext cx="1913188" cy="1409700"/>
          </a:xfrm>
          <a:prstGeom prst="arc">
            <a:avLst>
              <a:gd name="adj1" fmla="val 6908326"/>
              <a:gd name="adj2" fmla="val 12557923"/>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85800" y="2286000"/>
            <a:ext cx="1422184" cy="369332"/>
          </a:xfrm>
          <a:prstGeom prst="rect">
            <a:avLst/>
          </a:prstGeom>
          <a:noFill/>
        </p:spPr>
        <p:txBody>
          <a:bodyPr wrap="none" rtlCol="0">
            <a:spAutoFit/>
          </a:bodyPr>
          <a:lstStyle/>
          <a:p>
            <a:r>
              <a:rPr lang="en-US" b="1" dirty="0" smtClean="0">
                <a:solidFill>
                  <a:srgbClr val="0070C0"/>
                </a:solidFill>
              </a:rPr>
              <a:t>e Gun Cables</a:t>
            </a:r>
            <a:endParaRPr lang="en-US" b="1" dirty="0">
              <a:solidFill>
                <a:srgbClr val="0070C0"/>
              </a:solidFill>
            </a:endParaRPr>
          </a:p>
        </p:txBody>
      </p:sp>
      <p:sp>
        <p:nvSpPr>
          <p:cNvPr id="22" name="TextBox 21"/>
          <p:cNvSpPr txBox="1"/>
          <p:nvPr/>
        </p:nvSpPr>
        <p:spPr>
          <a:xfrm>
            <a:off x="4070304" y="5649600"/>
            <a:ext cx="2035878" cy="646331"/>
          </a:xfrm>
          <a:prstGeom prst="rect">
            <a:avLst/>
          </a:prstGeom>
          <a:solidFill>
            <a:schemeClr val="bg1"/>
          </a:solidFill>
        </p:spPr>
        <p:txBody>
          <a:bodyPr wrap="none" rtlCol="0">
            <a:spAutoFit/>
          </a:bodyPr>
          <a:lstStyle/>
          <a:p>
            <a:r>
              <a:rPr lang="en-US" b="1" dirty="0" smtClean="0">
                <a:solidFill>
                  <a:srgbClr val="00B050"/>
                </a:solidFill>
              </a:rPr>
              <a:t>Rad Hard Camera</a:t>
            </a:r>
            <a:br>
              <a:rPr lang="en-US" b="1" dirty="0" smtClean="0">
                <a:solidFill>
                  <a:srgbClr val="00B050"/>
                </a:solidFill>
              </a:rPr>
            </a:br>
            <a:r>
              <a:rPr lang="en-US" b="1" dirty="0" smtClean="0">
                <a:solidFill>
                  <a:srgbClr val="00B050"/>
                </a:solidFill>
              </a:rPr>
              <a:t>for e Beam imaging</a:t>
            </a:r>
            <a:endParaRPr lang="en-US" b="1" dirty="0">
              <a:solidFill>
                <a:srgbClr val="00B050"/>
              </a:solidFill>
            </a:endParaRPr>
          </a:p>
        </p:txBody>
      </p:sp>
      <p:sp>
        <p:nvSpPr>
          <p:cNvPr id="29" name="TextBox 28"/>
          <p:cNvSpPr txBox="1"/>
          <p:nvPr/>
        </p:nvSpPr>
        <p:spPr>
          <a:xfrm>
            <a:off x="6147930" y="4912414"/>
            <a:ext cx="1960665" cy="369332"/>
          </a:xfrm>
          <a:prstGeom prst="rect">
            <a:avLst/>
          </a:prstGeom>
          <a:solidFill>
            <a:schemeClr val="bg1"/>
          </a:solidFill>
        </p:spPr>
        <p:txBody>
          <a:bodyPr wrap="none" rtlCol="0">
            <a:spAutoFit/>
          </a:bodyPr>
          <a:lstStyle/>
          <a:p>
            <a:r>
              <a:rPr lang="en-US" b="1" dirty="0" smtClean="0">
                <a:solidFill>
                  <a:srgbClr val="00B050"/>
                </a:solidFill>
              </a:rPr>
              <a:t>Detection element</a:t>
            </a:r>
          </a:p>
        </p:txBody>
      </p:sp>
      <p:cxnSp>
        <p:nvCxnSpPr>
          <p:cNvPr id="31" name="Straight Arrow Connector 30"/>
          <p:cNvCxnSpPr/>
          <p:nvPr/>
        </p:nvCxnSpPr>
        <p:spPr>
          <a:xfrm>
            <a:off x="762000" y="3886200"/>
            <a:ext cx="3272904" cy="1556235"/>
          </a:xfrm>
          <a:prstGeom prst="straightConnector1">
            <a:avLst/>
          </a:prstGeom>
          <a:ln w="19050">
            <a:solidFill>
              <a:schemeClr val="accent6">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33400" y="2775466"/>
            <a:ext cx="1219200" cy="133933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460707">
            <a:off x="1076016" y="3882350"/>
            <a:ext cx="1077539" cy="369332"/>
          </a:xfrm>
          <a:prstGeom prst="rect">
            <a:avLst/>
          </a:prstGeom>
          <a:noFill/>
        </p:spPr>
        <p:txBody>
          <a:bodyPr wrap="none" rtlCol="0">
            <a:spAutoFit/>
          </a:bodyPr>
          <a:lstStyle/>
          <a:p>
            <a:r>
              <a:rPr lang="en-US" b="1" dirty="0" smtClean="0">
                <a:solidFill>
                  <a:schemeClr val="accent6">
                    <a:lumMod val="50000"/>
                  </a:schemeClr>
                </a:solidFill>
              </a:rPr>
              <a:t>36 inches</a:t>
            </a:r>
            <a:endParaRPr lang="en-US" b="1" dirty="0">
              <a:solidFill>
                <a:schemeClr val="accent6">
                  <a:lumMod val="50000"/>
                </a:schemeClr>
              </a:solidFill>
            </a:endParaRPr>
          </a:p>
        </p:txBody>
      </p:sp>
      <p:sp>
        <p:nvSpPr>
          <p:cNvPr id="40" name="Date Placeholder 39"/>
          <p:cNvSpPr>
            <a:spLocks noGrp="1"/>
          </p:cNvSpPr>
          <p:nvPr>
            <p:ph type="dt" sz="half" idx="10"/>
          </p:nvPr>
        </p:nvSpPr>
        <p:spPr/>
        <p:txBody>
          <a:bodyPr/>
          <a:lstStyle/>
          <a:p>
            <a:r>
              <a:rPr lang="en-US" smtClean="0"/>
              <a:t>26 October 2011</a:t>
            </a:r>
            <a:endParaRPr lang="en-US" dirty="0"/>
          </a:p>
        </p:txBody>
      </p:sp>
      <p:sp>
        <p:nvSpPr>
          <p:cNvPr id="41" name="Footer Placeholder 40"/>
          <p:cNvSpPr>
            <a:spLocks noGrp="1"/>
          </p:cNvSpPr>
          <p:nvPr>
            <p:ph type="ftr" sz="quarter" idx="11"/>
          </p:nvPr>
        </p:nvSpPr>
        <p:spPr/>
        <p:txBody>
          <a:bodyPr/>
          <a:lstStyle/>
          <a:p>
            <a:r>
              <a:rPr lang="en-US" smtClean="0"/>
              <a:t>R. Thurman-Keup  &amp;  J. Zagel Project X Collaboration Meeting</a:t>
            </a:r>
            <a:endParaRPr lang="en-US" dirty="0"/>
          </a:p>
        </p:txBody>
      </p:sp>
      <p:sp>
        <p:nvSpPr>
          <p:cNvPr id="42" name="Slide Number Placeholder 41"/>
          <p:cNvSpPr>
            <a:spLocks noGrp="1"/>
          </p:cNvSpPr>
          <p:nvPr>
            <p:ph type="sldNum" sz="quarter" idx="12"/>
          </p:nvPr>
        </p:nvSpPr>
        <p:spPr/>
        <p:txBody>
          <a:bodyPr/>
          <a:lstStyle/>
          <a:p>
            <a:fld id="{48364E52-BAA6-42EF-AFA1-DAAC9C065490}" type="slidenum">
              <a:rPr lang="en-US" smtClean="0"/>
              <a:t>12</a:t>
            </a:fld>
            <a:endParaRPr lang="en-US"/>
          </a:p>
        </p:txBody>
      </p:sp>
    </p:spTree>
    <p:extLst>
      <p:ext uri="{BB962C8B-B14F-4D97-AF65-F5344CB8AC3E}">
        <p14:creationId xmlns:p14="http://schemas.microsoft.com/office/powerpoint/2010/main" val="1587845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Beam Profile Scanner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371600"/>
            <a:ext cx="5173444" cy="4761524"/>
          </a:xfrm>
          <a:prstGeom prst="rect">
            <a:avLst/>
          </a:prstGeom>
        </p:spPr>
      </p:pic>
      <p:cxnSp>
        <p:nvCxnSpPr>
          <p:cNvPr id="4" name="Straight Arrow Connector 3"/>
          <p:cNvCxnSpPr/>
          <p:nvPr/>
        </p:nvCxnSpPr>
        <p:spPr>
          <a:xfrm flipH="1">
            <a:off x="5601000" y="3264932"/>
            <a:ext cx="2032048" cy="1459468"/>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352800" y="5322332"/>
            <a:ext cx="1384648" cy="10022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52048" y="2895600"/>
            <a:ext cx="1434752" cy="369332"/>
          </a:xfrm>
          <a:prstGeom prst="rect">
            <a:avLst/>
          </a:prstGeom>
          <a:noFill/>
        </p:spPr>
        <p:txBody>
          <a:bodyPr wrap="none" rtlCol="0">
            <a:spAutoFit/>
          </a:bodyPr>
          <a:lstStyle/>
          <a:p>
            <a:r>
              <a:rPr lang="en-US" b="1" dirty="0" smtClean="0">
                <a:solidFill>
                  <a:srgbClr val="FF0000"/>
                </a:solidFill>
              </a:rPr>
              <a:t>Proton Beam</a:t>
            </a:r>
            <a:endParaRPr lang="en-US" b="1" dirty="0">
              <a:solidFill>
                <a:srgbClr val="FF0000"/>
              </a:solidFill>
            </a:endParaRPr>
          </a:p>
        </p:txBody>
      </p:sp>
      <p:sp>
        <p:nvSpPr>
          <p:cNvPr id="8" name="TextBox 7"/>
          <p:cNvSpPr txBox="1"/>
          <p:nvPr/>
        </p:nvSpPr>
        <p:spPr>
          <a:xfrm>
            <a:off x="457200" y="5072661"/>
            <a:ext cx="1398781" cy="646331"/>
          </a:xfrm>
          <a:prstGeom prst="rect">
            <a:avLst/>
          </a:prstGeom>
          <a:noFill/>
        </p:spPr>
        <p:txBody>
          <a:bodyPr wrap="none" rtlCol="0">
            <a:spAutoFit/>
          </a:bodyPr>
          <a:lstStyle/>
          <a:p>
            <a:r>
              <a:rPr lang="en-US" b="1" dirty="0" smtClean="0">
                <a:solidFill>
                  <a:srgbClr val="00B050"/>
                </a:solidFill>
              </a:rPr>
              <a:t>90 </a:t>
            </a:r>
            <a:r>
              <a:rPr lang="en-US" b="1" dirty="0" err="1" smtClean="0">
                <a:solidFill>
                  <a:srgbClr val="00B050"/>
                </a:solidFill>
              </a:rPr>
              <a:t>deg</a:t>
            </a:r>
            <a:r>
              <a:rPr lang="en-US" b="1" dirty="0" smtClean="0">
                <a:solidFill>
                  <a:srgbClr val="00B050"/>
                </a:solidFill>
              </a:rPr>
              <a:t> bend</a:t>
            </a:r>
          </a:p>
          <a:p>
            <a:r>
              <a:rPr lang="en-US" b="1" dirty="0">
                <a:solidFill>
                  <a:srgbClr val="00B050"/>
                </a:solidFill>
              </a:rPr>
              <a:t>m</a:t>
            </a:r>
            <a:r>
              <a:rPr lang="en-US" b="1" dirty="0" smtClean="0">
                <a:solidFill>
                  <a:srgbClr val="00B050"/>
                </a:solidFill>
              </a:rPr>
              <a:t>agnet here</a:t>
            </a:r>
          </a:p>
        </p:txBody>
      </p:sp>
      <p:cxnSp>
        <p:nvCxnSpPr>
          <p:cNvPr id="9" name="Straight Arrow Connector 8"/>
          <p:cNvCxnSpPr>
            <a:stCxn id="8" idx="3"/>
          </p:cNvCxnSpPr>
          <p:nvPr/>
        </p:nvCxnSpPr>
        <p:spPr>
          <a:xfrm flipV="1">
            <a:off x="1855981" y="4667882"/>
            <a:ext cx="1496819" cy="72794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4876800"/>
            <a:ext cx="2514600" cy="762000"/>
          </a:xfrm>
          <a:prstGeom prst="straightConnector1">
            <a:avLst/>
          </a:prstGeom>
          <a:ln w="19050">
            <a:solidFill>
              <a:schemeClr val="accent6">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939443">
            <a:off x="2471131" y="5197353"/>
            <a:ext cx="1077539" cy="369332"/>
          </a:xfrm>
          <a:prstGeom prst="rect">
            <a:avLst/>
          </a:prstGeom>
          <a:noFill/>
        </p:spPr>
        <p:txBody>
          <a:bodyPr wrap="none" rtlCol="0">
            <a:spAutoFit/>
          </a:bodyPr>
          <a:lstStyle/>
          <a:p>
            <a:r>
              <a:rPr lang="en-US" b="1" dirty="0" smtClean="0">
                <a:solidFill>
                  <a:schemeClr val="accent6">
                    <a:lumMod val="50000"/>
                  </a:schemeClr>
                </a:solidFill>
              </a:rPr>
              <a:t>20 inches</a:t>
            </a:r>
            <a:endParaRPr lang="en-US" b="1" dirty="0">
              <a:solidFill>
                <a:schemeClr val="accent6">
                  <a:lumMod val="50000"/>
                </a:schemeClr>
              </a:solidFill>
            </a:endParaRPr>
          </a:p>
        </p:txBody>
      </p:sp>
      <p:cxnSp>
        <p:nvCxnSpPr>
          <p:cNvPr id="15" name="Straight Connector 14"/>
          <p:cNvCxnSpPr/>
          <p:nvPr/>
        </p:nvCxnSpPr>
        <p:spPr>
          <a:xfrm flipH="1">
            <a:off x="1676400" y="2743200"/>
            <a:ext cx="1143000" cy="220086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3352800" y="1066800"/>
            <a:ext cx="1913188" cy="1409700"/>
          </a:xfrm>
          <a:prstGeom prst="arc">
            <a:avLst>
              <a:gd name="adj1" fmla="val 10760804"/>
              <a:gd name="adj2" fmla="val 14076839"/>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Date Placeholder 21"/>
          <p:cNvSpPr>
            <a:spLocks noGrp="1"/>
          </p:cNvSpPr>
          <p:nvPr>
            <p:ph type="dt" sz="half" idx="10"/>
          </p:nvPr>
        </p:nvSpPr>
        <p:spPr/>
        <p:txBody>
          <a:bodyPr/>
          <a:lstStyle/>
          <a:p>
            <a:r>
              <a:rPr lang="en-US" smtClean="0"/>
              <a:t>26 October 2011</a:t>
            </a:r>
            <a:endParaRPr lang="en-US" dirty="0"/>
          </a:p>
        </p:txBody>
      </p:sp>
      <p:sp>
        <p:nvSpPr>
          <p:cNvPr id="23" name="Footer Placeholder 22"/>
          <p:cNvSpPr>
            <a:spLocks noGrp="1"/>
          </p:cNvSpPr>
          <p:nvPr>
            <p:ph type="ftr" sz="quarter" idx="11"/>
          </p:nvPr>
        </p:nvSpPr>
        <p:spPr/>
        <p:txBody>
          <a:bodyPr/>
          <a:lstStyle/>
          <a:p>
            <a:r>
              <a:rPr lang="en-US" smtClean="0"/>
              <a:t>R. Thurman-Keup  &amp;  J. Zagel Project X Collaboration Meeting</a:t>
            </a:r>
            <a:endParaRPr lang="en-US" dirty="0"/>
          </a:p>
        </p:txBody>
      </p:sp>
      <p:sp>
        <p:nvSpPr>
          <p:cNvPr id="24" name="Slide Number Placeholder 23"/>
          <p:cNvSpPr>
            <a:spLocks noGrp="1"/>
          </p:cNvSpPr>
          <p:nvPr>
            <p:ph type="sldNum" sz="quarter" idx="12"/>
          </p:nvPr>
        </p:nvSpPr>
        <p:spPr/>
        <p:txBody>
          <a:bodyPr/>
          <a:lstStyle/>
          <a:p>
            <a:fld id="{48364E52-BAA6-42EF-AFA1-DAAC9C065490}" type="slidenum">
              <a:rPr lang="en-US" smtClean="0"/>
              <a:t>13</a:t>
            </a:fld>
            <a:endParaRPr lang="en-US"/>
          </a:p>
        </p:txBody>
      </p:sp>
    </p:spTree>
    <p:extLst>
      <p:ext uri="{BB962C8B-B14F-4D97-AF65-F5344CB8AC3E}">
        <p14:creationId xmlns:p14="http://schemas.microsoft.com/office/powerpoint/2010/main" val="3072564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Beam Profile Scanner</a:t>
            </a:r>
            <a:endParaRPr lang="en-US" dirty="0"/>
          </a:p>
        </p:txBody>
      </p:sp>
      <p:sp>
        <p:nvSpPr>
          <p:cNvPr id="6" name="Content Placeholder 5"/>
          <p:cNvSpPr>
            <a:spLocks noGrp="1"/>
          </p:cNvSpPr>
          <p:nvPr>
            <p:ph idx="1"/>
          </p:nvPr>
        </p:nvSpPr>
        <p:spPr/>
        <p:txBody>
          <a:bodyPr>
            <a:normAutofit lnSpcReduction="10000"/>
          </a:bodyPr>
          <a:lstStyle/>
          <a:p>
            <a:r>
              <a:rPr lang="en-US" dirty="0" smtClean="0"/>
              <a:t>May need magnetic shielding</a:t>
            </a:r>
          </a:p>
          <a:p>
            <a:pPr lvl="1"/>
            <a:r>
              <a:rPr lang="en-US" dirty="0" smtClean="0"/>
              <a:t>SNS has iron pipe surrounding mu metal</a:t>
            </a:r>
          </a:p>
          <a:p>
            <a:pPr lvl="1"/>
            <a:r>
              <a:rPr lang="en-US" dirty="0" smtClean="0">
                <a:solidFill>
                  <a:srgbClr val="0000FF"/>
                </a:solidFill>
              </a:rPr>
              <a:t>Depends on location of device</a:t>
            </a:r>
            <a:endParaRPr lang="en-US" dirty="0">
              <a:solidFill>
                <a:srgbClr val="0000FF"/>
              </a:solidFill>
            </a:endParaRPr>
          </a:p>
          <a:p>
            <a:r>
              <a:rPr lang="en-US" dirty="0" smtClean="0"/>
              <a:t>Would like to try to install something next year</a:t>
            </a:r>
          </a:p>
          <a:p>
            <a:pPr lvl="1"/>
            <a:r>
              <a:rPr lang="en-US" dirty="0" smtClean="0"/>
              <a:t>Have 1 gun  ($70K;  only measure one plane)</a:t>
            </a:r>
          </a:p>
          <a:p>
            <a:pPr lvl="1"/>
            <a:r>
              <a:rPr lang="en-US" dirty="0" smtClean="0"/>
              <a:t>Need a rad hard camera ($8K)</a:t>
            </a:r>
          </a:p>
          <a:p>
            <a:pPr lvl="1"/>
            <a:r>
              <a:rPr lang="en-US" dirty="0" smtClean="0"/>
              <a:t>Detection elements (??? Could be $20K or more)</a:t>
            </a:r>
          </a:p>
          <a:p>
            <a:pPr lvl="1"/>
            <a:r>
              <a:rPr lang="en-US" dirty="0" smtClean="0"/>
              <a:t>Various vacuum stuff ($20K??)</a:t>
            </a:r>
          </a:p>
          <a:p>
            <a:pPr lvl="1"/>
            <a:r>
              <a:rPr lang="en-US" dirty="0" smtClean="0"/>
              <a:t>Computer readout stuff (???)</a:t>
            </a:r>
          </a:p>
        </p:txBody>
      </p:sp>
      <p:sp>
        <p:nvSpPr>
          <p:cNvPr id="3" name="Date Placeholder 2"/>
          <p:cNvSpPr>
            <a:spLocks noGrp="1"/>
          </p:cNvSpPr>
          <p:nvPr>
            <p:ph type="dt" sz="half" idx="10"/>
          </p:nvPr>
        </p:nvSpPr>
        <p:spPr/>
        <p:txBody>
          <a:bodyPr/>
          <a:lstStyle/>
          <a:p>
            <a:r>
              <a:rPr lang="en-US" smtClean="0"/>
              <a:t>26 October 2011</a:t>
            </a:r>
            <a:endParaRPr lang="en-US" dirty="0"/>
          </a:p>
        </p:txBody>
      </p:sp>
      <p:sp>
        <p:nvSpPr>
          <p:cNvPr id="4" name="Footer Placeholder 3"/>
          <p:cNvSpPr>
            <a:spLocks noGrp="1"/>
          </p:cNvSpPr>
          <p:nvPr>
            <p:ph type="ftr" sz="quarter" idx="11"/>
          </p:nvPr>
        </p:nvSpPr>
        <p:spPr/>
        <p:txBody>
          <a:bodyPr/>
          <a:lstStyle/>
          <a:p>
            <a:r>
              <a:rPr lang="en-US" smtClean="0"/>
              <a:t>R. Thurman-Keup  &amp;  J. Zagel Project X Collaboration Meeting</a:t>
            </a:r>
            <a:endParaRPr lang="en-US" dirty="0"/>
          </a:p>
        </p:txBody>
      </p:sp>
      <p:sp>
        <p:nvSpPr>
          <p:cNvPr id="5" name="Slide Number Placeholder 4"/>
          <p:cNvSpPr>
            <a:spLocks noGrp="1"/>
          </p:cNvSpPr>
          <p:nvPr>
            <p:ph type="sldNum" sz="quarter" idx="12"/>
          </p:nvPr>
        </p:nvSpPr>
        <p:spPr/>
        <p:txBody>
          <a:bodyPr/>
          <a:lstStyle/>
          <a:p>
            <a:fld id="{48364E52-BAA6-42EF-AFA1-DAAC9C065490}" type="slidenum">
              <a:rPr lang="en-US" smtClean="0"/>
              <a:t>14</a:t>
            </a:fld>
            <a:endParaRPr lang="en-US"/>
          </a:p>
        </p:txBody>
      </p:sp>
    </p:spTree>
    <p:extLst>
      <p:ext uri="{BB962C8B-B14F-4D97-AF65-F5344CB8AC3E}">
        <p14:creationId xmlns:p14="http://schemas.microsoft.com/office/powerpoint/2010/main" val="708117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MI IPM’s</a:t>
            </a:r>
            <a:endParaRPr lang="en-US" dirty="0"/>
          </a:p>
        </p:txBody>
      </p:sp>
      <p:sp>
        <p:nvSpPr>
          <p:cNvPr id="3" name="Content Placeholder 2"/>
          <p:cNvSpPr>
            <a:spLocks noGrp="1"/>
          </p:cNvSpPr>
          <p:nvPr>
            <p:ph idx="1"/>
          </p:nvPr>
        </p:nvSpPr>
        <p:spPr/>
        <p:txBody>
          <a:bodyPr>
            <a:normAutofit/>
          </a:bodyPr>
          <a:lstStyle/>
          <a:p>
            <a:r>
              <a:rPr lang="en-US" dirty="0" smtClean="0"/>
              <a:t>Existing Electrostatic (Ions) units at Q102 (Horizontal) and Q103 (Vertical) good for only 8 </a:t>
            </a:r>
            <a:r>
              <a:rPr lang="en-US" dirty="0" err="1" smtClean="0"/>
              <a:t>GeV</a:t>
            </a:r>
            <a:r>
              <a:rPr lang="en-US" dirty="0" smtClean="0"/>
              <a:t> measurements. Both will be decommissioned and removed.</a:t>
            </a:r>
          </a:p>
          <a:p>
            <a:r>
              <a:rPr lang="en-US" dirty="0" smtClean="0"/>
              <a:t>Vertical will be replaced with new Magnetic Unit to collect electrons @ Q103.  Existing Mark-2 at Q104 (Horizontal) has been commissioned and is in use.</a:t>
            </a:r>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dirty="0"/>
          </a:p>
        </p:txBody>
      </p:sp>
      <p:sp>
        <p:nvSpPr>
          <p:cNvPr id="6" name="Slide Number Placeholder 5"/>
          <p:cNvSpPr>
            <a:spLocks noGrp="1"/>
          </p:cNvSpPr>
          <p:nvPr>
            <p:ph type="sldNum" sz="quarter" idx="12"/>
          </p:nvPr>
        </p:nvSpPr>
        <p:spPr/>
        <p:txBody>
          <a:bodyPr/>
          <a:lstStyle/>
          <a:p>
            <a:fld id="{48364E52-BAA6-42EF-AFA1-DAAC9C065490}" type="slidenum">
              <a:rPr lang="en-US" smtClean="0"/>
              <a:t>2</a:t>
            </a:fld>
            <a:endParaRPr lang="en-US"/>
          </a:p>
        </p:txBody>
      </p:sp>
    </p:spTree>
    <p:extLst>
      <p:ext uri="{BB962C8B-B14F-4D97-AF65-F5344CB8AC3E}">
        <p14:creationId xmlns:p14="http://schemas.microsoft.com/office/powerpoint/2010/main" val="2597876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Recycler IPM’s</a:t>
            </a:r>
            <a:endParaRPr lang="en-US" dirty="0"/>
          </a:p>
        </p:txBody>
      </p:sp>
      <p:sp>
        <p:nvSpPr>
          <p:cNvPr id="3" name="Content Placeholder 2"/>
          <p:cNvSpPr>
            <a:spLocks noGrp="1"/>
          </p:cNvSpPr>
          <p:nvPr>
            <p:ph idx="1"/>
          </p:nvPr>
        </p:nvSpPr>
        <p:spPr/>
        <p:txBody>
          <a:bodyPr/>
          <a:lstStyle/>
          <a:p>
            <a:r>
              <a:rPr lang="en-US" dirty="0" smtClean="0"/>
              <a:t>New magnetic unit is in the design stage for installation during the NOVA shutdown.</a:t>
            </a:r>
          </a:p>
          <a:p>
            <a:r>
              <a:rPr lang="en-US" dirty="0" smtClean="0"/>
              <a:t>Vertical at 103, Horizontal at 104</a:t>
            </a:r>
          </a:p>
          <a:p>
            <a:r>
              <a:rPr lang="en-US" dirty="0" smtClean="0"/>
              <a:t>New magnet design required to accommodate tight spacing between ceiling and beam pipe center. Both will be 1KG magnetic field in data collection region. Single correction magnet either upstream or downstream.</a:t>
            </a:r>
          </a:p>
          <a:p>
            <a:endParaRPr lang="en-US" dirty="0"/>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dirty="0" smtClean="0"/>
              <a:t>R. Thurman-</a:t>
            </a:r>
            <a:r>
              <a:rPr lang="en-US" dirty="0" err="1" smtClean="0"/>
              <a:t>Keup</a:t>
            </a:r>
            <a:r>
              <a:rPr lang="en-US" dirty="0" smtClean="0"/>
              <a:t>  &amp;  J. </a:t>
            </a:r>
            <a:r>
              <a:rPr lang="en-US" dirty="0" err="1" smtClean="0"/>
              <a:t>Zagel</a:t>
            </a:r>
            <a:r>
              <a:rPr lang="en-US" dirty="0" smtClean="0"/>
              <a:t> Project X Collaboration Meeting</a:t>
            </a:r>
            <a:endParaRPr lang="en-US" dirty="0"/>
          </a:p>
        </p:txBody>
      </p:sp>
      <p:sp>
        <p:nvSpPr>
          <p:cNvPr id="6" name="Slide Number Placeholder 5"/>
          <p:cNvSpPr>
            <a:spLocks noGrp="1"/>
          </p:cNvSpPr>
          <p:nvPr>
            <p:ph type="sldNum" sz="quarter" idx="12"/>
          </p:nvPr>
        </p:nvSpPr>
        <p:spPr/>
        <p:txBody>
          <a:bodyPr/>
          <a:lstStyle/>
          <a:p>
            <a:fld id="{48364E52-BAA6-42EF-AFA1-DAAC9C065490}" type="slidenum">
              <a:rPr lang="en-US" smtClean="0"/>
              <a:t>3</a:t>
            </a:fld>
            <a:endParaRPr lang="en-US"/>
          </a:p>
        </p:txBody>
      </p:sp>
    </p:spTree>
    <p:extLst>
      <p:ext uri="{BB962C8B-B14F-4D97-AF65-F5344CB8AC3E}">
        <p14:creationId xmlns:p14="http://schemas.microsoft.com/office/powerpoint/2010/main" val="2979890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IPM Improvements</a:t>
            </a:r>
            <a:endParaRPr lang="en-US" dirty="0"/>
          </a:p>
        </p:txBody>
      </p:sp>
      <p:sp>
        <p:nvSpPr>
          <p:cNvPr id="3" name="Content Placeholder 2"/>
          <p:cNvSpPr>
            <a:spLocks noGrp="1"/>
          </p:cNvSpPr>
          <p:nvPr>
            <p:ph idx="1"/>
          </p:nvPr>
        </p:nvSpPr>
        <p:spPr>
          <a:xfrm>
            <a:off x="457200" y="2452472"/>
            <a:ext cx="3175188" cy="3567328"/>
          </a:xfrm>
        </p:spPr>
        <p:txBody>
          <a:bodyPr>
            <a:normAutofit lnSpcReduction="10000"/>
          </a:bodyPr>
          <a:lstStyle/>
          <a:p>
            <a:r>
              <a:rPr lang="en-US" sz="2400" dirty="0" smtClean="0"/>
              <a:t>Will potentially save Micro Channel Plate lifetime.</a:t>
            </a:r>
          </a:p>
          <a:p>
            <a:r>
              <a:rPr lang="en-US" sz="2400" dirty="0" smtClean="0"/>
              <a:t>Goal to have MCP’s last ~ 1 year.</a:t>
            </a:r>
          </a:p>
          <a:p>
            <a:r>
              <a:rPr lang="en-US" sz="2400" dirty="0" smtClean="0"/>
              <a:t>Grid switched to give a skewed E-field driving unwanted electrons away from data collection area.</a:t>
            </a:r>
          </a:p>
          <a:p>
            <a:endParaRPr lang="en-US" sz="2400" dirty="0"/>
          </a:p>
        </p:txBody>
      </p:sp>
      <p:pic>
        <p:nvPicPr>
          <p:cNvPr id="4" name="Picture 3" descr="Screen shot 2011-10-24 at 9.41.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057400"/>
            <a:ext cx="4805391" cy="3997874"/>
          </a:xfrm>
          <a:prstGeom prst="rect">
            <a:avLst/>
          </a:prstGeom>
        </p:spPr>
      </p:pic>
      <p:sp>
        <p:nvSpPr>
          <p:cNvPr id="5" name="TextBox 4"/>
          <p:cNvSpPr txBox="1"/>
          <p:nvPr/>
        </p:nvSpPr>
        <p:spPr>
          <a:xfrm>
            <a:off x="668404" y="1260364"/>
            <a:ext cx="7572058" cy="1477328"/>
          </a:xfrm>
          <a:prstGeom prst="rect">
            <a:avLst/>
          </a:prstGeom>
          <a:noFill/>
        </p:spPr>
        <p:txBody>
          <a:bodyPr wrap="square" rtlCol="0">
            <a:spAutoFit/>
          </a:bodyPr>
          <a:lstStyle/>
          <a:p>
            <a:r>
              <a:rPr lang="en-US" sz="2400" dirty="0"/>
              <a:t>Addition of a new control grid to gate a portion of </a:t>
            </a:r>
            <a:r>
              <a:rPr lang="en-US" sz="2400" dirty="0" smtClean="0"/>
              <a:t>the beam </a:t>
            </a:r>
            <a:r>
              <a:rPr lang="en-US" sz="2400" dirty="0"/>
              <a:t>of interest.  About 1 booster batch </a:t>
            </a:r>
            <a:r>
              <a:rPr lang="en-US" sz="2400" dirty="0" smtClean="0"/>
              <a:t>up to </a:t>
            </a:r>
            <a:r>
              <a:rPr lang="en-US" sz="2400" dirty="0"/>
              <a:t>a full revolution.</a:t>
            </a:r>
          </a:p>
          <a:p>
            <a:endParaRPr lang="en-US" dirty="0"/>
          </a:p>
        </p:txBody>
      </p:sp>
      <p:sp>
        <p:nvSpPr>
          <p:cNvPr id="6" name="TextBox 5"/>
          <p:cNvSpPr txBox="1"/>
          <p:nvPr/>
        </p:nvSpPr>
        <p:spPr>
          <a:xfrm>
            <a:off x="4800600" y="5901385"/>
            <a:ext cx="3698128" cy="307777"/>
          </a:xfrm>
          <a:prstGeom prst="rect">
            <a:avLst/>
          </a:prstGeom>
          <a:solidFill>
            <a:schemeClr val="bg1"/>
          </a:solidFill>
        </p:spPr>
        <p:txBody>
          <a:bodyPr wrap="none" rtlCol="0">
            <a:spAutoFit/>
          </a:bodyPr>
          <a:lstStyle/>
          <a:p>
            <a:r>
              <a:rPr lang="en-US" sz="1400" dirty="0" smtClean="0"/>
              <a:t>Model  by T. </a:t>
            </a:r>
            <a:r>
              <a:rPr lang="en-US" sz="1400" dirty="0" err="1" smtClean="0"/>
              <a:t>McLaughlan</a:t>
            </a:r>
            <a:r>
              <a:rPr lang="en-US" sz="1400" dirty="0" smtClean="0"/>
              <a:t> – </a:t>
            </a:r>
            <a:r>
              <a:rPr lang="en-US" sz="1400" dirty="0" smtClean="0"/>
              <a:t>Valparaiso University</a:t>
            </a:r>
            <a:endParaRPr lang="en-US" sz="1400" dirty="0"/>
          </a:p>
        </p:txBody>
      </p:sp>
      <p:sp>
        <p:nvSpPr>
          <p:cNvPr id="7" name="Date Placeholder 6"/>
          <p:cNvSpPr>
            <a:spLocks noGrp="1"/>
          </p:cNvSpPr>
          <p:nvPr>
            <p:ph type="dt" sz="half" idx="10"/>
          </p:nvPr>
        </p:nvSpPr>
        <p:spPr/>
        <p:txBody>
          <a:bodyPr/>
          <a:lstStyle/>
          <a:p>
            <a:r>
              <a:rPr lang="en-US" smtClean="0"/>
              <a:t>26 October 2011</a:t>
            </a:r>
            <a:endParaRPr lang="en-US"/>
          </a:p>
        </p:txBody>
      </p:sp>
      <p:sp>
        <p:nvSpPr>
          <p:cNvPr id="8" name="Footer Placeholder 7"/>
          <p:cNvSpPr>
            <a:spLocks noGrp="1"/>
          </p:cNvSpPr>
          <p:nvPr>
            <p:ph type="ftr" sz="quarter" idx="11"/>
          </p:nvPr>
        </p:nvSpPr>
        <p:spPr/>
        <p:txBody>
          <a:bodyPr/>
          <a:lstStyle/>
          <a:p>
            <a:r>
              <a:rPr lang="en-US" smtClean="0"/>
              <a:t>R. Thurman-Keup  &amp;  J. Zagel Project X Collaboration Meeting</a:t>
            </a:r>
            <a:endParaRPr lang="en-US" dirty="0"/>
          </a:p>
        </p:txBody>
      </p:sp>
      <p:sp>
        <p:nvSpPr>
          <p:cNvPr id="9" name="Slide Number Placeholder 8"/>
          <p:cNvSpPr>
            <a:spLocks noGrp="1"/>
          </p:cNvSpPr>
          <p:nvPr>
            <p:ph type="sldNum" sz="quarter" idx="12"/>
          </p:nvPr>
        </p:nvSpPr>
        <p:spPr/>
        <p:txBody>
          <a:bodyPr/>
          <a:lstStyle/>
          <a:p>
            <a:fld id="{48364E52-BAA6-42EF-AFA1-DAAC9C065490}" type="slidenum">
              <a:rPr lang="en-US" smtClean="0"/>
              <a:t>4</a:t>
            </a:fld>
            <a:endParaRPr lang="en-US"/>
          </a:p>
        </p:txBody>
      </p:sp>
    </p:spTree>
    <p:extLst>
      <p:ext uri="{BB962C8B-B14F-4D97-AF65-F5344CB8AC3E}">
        <p14:creationId xmlns:p14="http://schemas.microsoft.com/office/powerpoint/2010/main" val="1103611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smtClean="0"/>
              <a:t>Electron Beam Profile Scanner</a:t>
            </a:r>
            <a:endParaRPr lang="en-US" dirty="0"/>
          </a:p>
        </p:txBody>
      </p:sp>
      <p:sp>
        <p:nvSpPr>
          <p:cNvPr id="52" name="Content Placeholder 51"/>
          <p:cNvSpPr>
            <a:spLocks noGrp="1"/>
          </p:cNvSpPr>
          <p:nvPr>
            <p:ph idx="1"/>
          </p:nvPr>
        </p:nvSpPr>
        <p:spPr>
          <a:xfrm>
            <a:off x="457200" y="5257800"/>
            <a:ext cx="8229600" cy="868363"/>
          </a:xfrm>
        </p:spPr>
        <p:txBody>
          <a:bodyPr>
            <a:normAutofit fontScale="92500" lnSpcReduction="20000"/>
          </a:bodyPr>
          <a:lstStyle/>
          <a:p>
            <a:r>
              <a:rPr lang="en-US" dirty="0" smtClean="0"/>
              <a:t>Deflection vs. Angle provides information about the proton beam transverse profile</a:t>
            </a:r>
          </a:p>
        </p:txBody>
      </p:sp>
      <p:sp>
        <p:nvSpPr>
          <p:cNvPr id="11" name="Oval 10"/>
          <p:cNvSpPr/>
          <p:nvPr/>
        </p:nvSpPr>
        <p:spPr>
          <a:xfrm>
            <a:off x="4648200" y="3821668"/>
            <a:ext cx="1066800" cy="1066800"/>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10800000" flipV="1">
            <a:off x="990600" y="3364468"/>
            <a:ext cx="4191000" cy="990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81600" y="3364468"/>
            <a:ext cx="2743200" cy="304800"/>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90600" y="4355068"/>
            <a:ext cx="6934200" cy="0"/>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181600" y="2831068"/>
            <a:ext cx="2667000" cy="533400"/>
          </a:xfrm>
          <a:prstGeom prst="line">
            <a:avLst/>
          </a:prstGeom>
          <a:ln w="19050">
            <a:solidFill>
              <a:srgbClr val="FF0000"/>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990600" y="4126468"/>
            <a:ext cx="41910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81600" y="4126468"/>
            <a:ext cx="2743200" cy="76200"/>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181600" y="3974068"/>
            <a:ext cx="2743200" cy="152400"/>
          </a:xfrm>
          <a:prstGeom prst="line">
            <a:avLst/>
          </a:prstGeom>
          <a:ln w="19050">
            <a:solidFill>
              <a:srgbClr val="FF0000"/>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886200" y="4812268"/>
            <a:ext cx="2531590" cy="369332"/>
          </a:xfrm>
          <a:prstGeom prst="rect">
            <a:avLst/>
          </a:prstGeom>
          <a:noFill/>
        </p:spPr>
        <p:txBody>
          <a:bodyPr wrap="none" rtlCol="0">
            <a:spAutoFit/>
          </a:bodyPr>
          <a:lstStyle/>
          <a:p>
            <a:r>
              <a:rPr lang="en-US" dirty="0" smtClean="0">
                <a:solidFill>
                  <a:srgbClr val="0000FF"/>
                </a:solidFill>
              </a:rPr>
              <a:t>Proton beam out of page</a:t>
            </a:r>
            <a:endParaRPr lang="en-US" dirty="0">
              <a:solidFill>
                <a:srgbClr val="0000FF"/>
              </a:solidFill>
            </a:endParaRPr>
          </a:p>
        </p:txBody>
      </p:sp>
      <p:sp>
        <p:nvSpPr>
          <p:cNvPr id="45" name="TextBox 44"/>
          <p:cNvSpPr txBox="1"/>
          <p:nvPr/>
        </p:nvSpPr>
        <p:spPr>
          <a:xfrm>
            <a:off x="685800" y="4355068"/>
            <a:ext cx="1545103" cy="369332"/>
          </a:xfrm>
          <a:prstGeom prst="rect">
            <a:avLst/>
          </a:prstGeom>
          <a:noFill/>
        </p:spPr>
        <p:txBody>
          <a:bodyPr wrap="none" rtlCol="0">
            <a:spAutoFit/>
          </a:bodyPr>
          <a:lstStyle/>
          <a:p>
            <a:r>
              <a:rPr lang="en-US" dirty="0" smtClean="0">
                <a:solidFill>
                  <a:srgbClr val="0000FF"/>
                </a:solidFill>
              </a:rPr>
              <a:t>Electron beam</a:t>
            </a:r>
            <a:endParaRPr lang="en-US" dirty="0">
              <a:solidFill>
                <a:srgbClr val="0000FF"/>
              </a:solidFill>
            </a:endParaRPr>
          </a:p>
        </p:txBody>
      </p:sp>
      <p:sp>
        <p:nvSpPr>
          <p:cNvPr id="46" name="TextBox 45"/>
          <p:cNvSpPr txBox="1"/>
          <p:nvPr/>
        </p:nvSpPr>
        <p:spPr>
          <a:xfrm>
            <a:off x="3200400" y="3821668"/>
            <a:ext cx="716863" cy="369332"/>
          </a:xfrm>
          <a:prstGeom prst="rect">
            <a:avLst/>
          </a:prstGeom>
          <a:noFill/>
        </p:spPr>
        <p:txBody>
          <a:bodyPr wrap="none" rtlCol="0">
            <a:spAutoFit/>
          </a:bodyPr>
          <a:lstStyle/>
          <a:p>
            <a:r>
              <a:rPr lang="en-US" dirty="0" smtClean="0">
                <a:solidFill>
                  <a:srgbClr val="0000FF"/>
                </a:solidFill>
              </a:rPr>
              <a:t>Angle</a:t>
            </a:r>
            <a:endParaRPr lang="en-US" dirty="0">
              <a:solidFill>
                <a:srgbClr val="0000FF"/>
              </a:solidFill>
            </a:endParaRPr>
          </a:p>
        </p:txBody>
      </p:sp>
      <p:sp>
        <p:nvSpPr>
          <p:cNvPr id="47" name="TextBox 46"/>
          <p:cNvSpPr txBox="1"/>
          <p:nvPr/>
        </p:nvSpPr>
        <p:spPr>
          <a:xfrm>
            <a:off x="7543800" y="3059668"/>
            <a:ext cx="1150828" cy="369332"/>
          </a:xfrm>
          <a:prstGeom prst="rect">
            <a:avLst/>
          </a:prstGeom>
          <a:noFill/>
        </p:spPr>
        <p:txBody>
          <a:bodyPr wrap="none" rtlCol="0">
            <a:spAutoFit/>
          </a:bodyPr>
          <a:lstStyle/>
          <a:p>
            <a:r>
              <a:rPr lang="en-US" dirty="0" smtClean="0">
                <a:solidFill>
                  <a:srgbClr val="0000FF"/>
                </a:solidFill>
              </a:rPr>
              <a:t>Deflection</a:t>
            </a:r>
            <a:endParaRPr lang="en-US" dirty="0">
              <a:solidFill>
                <a:srgbClr val="0000FF"/>
              </a:solidFill>
            </a:endParaRPr>
          </a:p>
        </p:txBody>
      </p:sp>
      <p:cxnSp>
        <p:nvCxnSpPr>
          <p:cNvPr id="49" name="Straight Arrow Connector 48"/>
          <p:cNvCxnSpPr/>
          <p:nvPr/>
        </p:nvCxnSpPr>
        <p:spPr>
          <a:xfrm rot="16200000" flipH="1">
            <a:off x="7239000" y="3212068"/>
            <a:ext cx="533400" cy="76200"/>
          </a:xfrm>
          <a:prstGeom prst="straightConnector1">
            <a:avLst/>
          </a:prstGeom>
          <a:ln w="127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3541838">
            <a:off x="2182334" y="3611563"/>
            <a:ext cx="1066800" cy="1066800"/>
          </a:xfrm>
          <a:prstGeom prst="arc">
            <a:avLst>
              <a:gd name="adj1" fmla="val 16200000"/>
              <a:gd name="adj2" fmla="val 19402542"/>
            </a:avLst>
          </a:prstGeom>
          <a:ln w="1270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533400" y="3094688"/>
            <a:ext cx="3697038" cy="646331"/>
          </a:xfrm>
          <a:prstGeom prst="rect">
            <a:avLst/>
          </a:prstGeom>
          <a:noFill/>
        </p:spPr>
        <p:txBody>
          <a:bodyPr wrap="none" rtlCol="0">
            <a:spAutoFit/>
          </a:bodyPr>
          <a:lstStyle/>
          <a:p>
            <a:r>
              <a:rPr lang="en-US" dirty="0" smtClean="0">
                <a:solidFill>
                  <a:srgbClr val="0000FF"/>
                </a:solidFill>
              </a:rPr>
              <a:t>Electron beam is deflected by electric</a:t>
            </a:r>
            <a:br>
              <a:rPr lang="en-US" dirty="0" smtClean="0">
                <a:solidFill>
                  <a:srgbClr val="0000FF"/>
                </a:solidFill>
              </a:rPr>
            </a:br>
            <a:r>
              <a:rPr lang="en-US" dirty="0" smtClean="0">
                <a:solidFill>
                  <a:srgbClr val="0000FF"/>
                </a:solidFill>
              </a:rPr>
              <a:t>and magnetic fields of the protons</a:t>
            </a:r>
          </a:p>
        </p:txBody>
      </p:sp>
      <p:sp>
        <p:nvSpPr>
          <p:cNvPr id="5" name="Date Placeholder 4"/>
          <p:cNvSpPr>
            <a:spLocks noGrp="1"/>
          </p:cNvSpPr>
          <p:nvPr>
            <p:ph type="dt" sz="half" idx="10"/>
          </p:nvPr>
        </p:nvSpPr>
        <p:spPr/>
        <p:txBody>
          <a:bodyPr/>
          <a:lstStyle/>
          <a:p>
            <a:r>
              <a:rPr lang="en-US" smtClean="0"/>
              <a:t>26 October 2011</a:t>
            </a:r>
            <a:endParaRPr lang="en-US"/>
          </a:p>
        </p:txBody>
      </p:sp>
      <p:sp>
        <p:nvSpPr>
          <p:cNvPr id="6" name="Footer Placeholder 5"/>
          <p:cNvSpPr>
            <a:spLocks noGrp="1"/>
          </p:cNvSpPr>
          <p:nvPr>
            <p:ph type="ftr" sz="quarter" idx="11"/>
          </p:nvPr>
        </p:nvSpPr>
        <p:spPr/>
        <p:txBody>
          <a:bodyPr/>
          <a:lstStyle/>
          <a:p>
            <a:r>
              <a:rPr lang="en-US" smtClean="0"/>
              <a:t>R. Thurman-Keup  &amp;  J. Zagel Project X Collaboration Meeting</a:t>
            </a:r>
            <a:endParaRPr lang="en-US"/>
          </a:p>
        </p:txBody>
      </p:sp>
      <p:sp>
        <p:nvSpPr>
          <p:cNvPr id="7" name="Slide Number Placeholder 6"/>
          <p:cNvSpPr>
            <a:spLocks noGrp="1"/>
          </p:cNvSpPr>
          <p:nvPr>
            <p:ph type="sldNum" sz="quarter" idx="12"/>
          </p:nvPr>
        </p:nvSpPr>
        <p:spPr/>
        <p:txBody>
          <a:bodyPr/>
          <a:lstStyle/>
          <a:p>
            <a:fld id="{48364E52-BAA6-42EF-AFA1-DAAC9C065490}" type="slidenum">
              <a:rPr lang="en-US" smtClean="0"/>
              <a:t>5</a:t>
            </a:fld>
            <a:endParaRPr lang="en-US"/>
          </a:p>
        </p:txBody>
      </p:sp>
      <p:sp>
        <p:nvSpPr>
          <p:cNvPr id="25" name="Content Placeholder 51"/>
          <p:cNvSpPr txBox="1">
            <a:spLocks/>
          </p:cNvSpPr>
          <p:nvPr/>
        </p:nvSpPr>
        <p:spPr>
          <a:xfrm>
            <a:off x="344238" y="1372769"/>
            <a:ext cx="8037762" cy="161069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High beam power in MI/RR implies the need for non-invasive instrumentation</a:t>
            </a:r>
          </a:p>
          <a:p>
            <a:pPr lvl="1"/>
            <a:r>
              <a:rPr lang="en-US" dirty="0" smtClean="0">
                <a:solidFill>
                  <a:srgbClr val="C00000"/>
                </a:solidFill>
              </a:rPr>
              <a:t>Electron beam deflection technique is one choice (working implementation at SNS)</a:t>
            </a:r>
            <a:endParaRPr lang="en-US" dirty="0">
              <a:solidFill>
                <a:srgbClr val="C00000"/>
              </a:solidFill>
            </a:endParaRPr>
          </a:p>
        </p:txBody>
      </p:sp>
    </p:spTree>
    <p:extLst>
      <p:ext uri="{BB962C8B-B14F-4D97-AF65-F5344CB8AC3E}">
        <p14:creationId xmlns:p14="http://schemas.microsoft.com/office/powerpoint/2010/main" val="1976266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Beam Profile Scanner</a:t>
            </a:r>
            <a:endParaRPr lang="en-US" dirty="0"/>
          </a:p>
        </p:txBody>
      </p:sp>
      <p:sp>
        <p:nvSpPr>
          <p:cNvPr id="6" name="Content Placeholder 5"/>
          <p:cNvSpPr>
            <a:spLocks noGrp="1"/>
          </p:cNvSpPr>
          <p:nvPr>
            <p:ph idx="1"/>
          </p:nvPr>
        </p:nvSpPr>
        <p:spPr/>
        <p:txBody>
          <a:bodyPr>
            <a:normAutofit fontScale="77500" lnSpcReduction="20000"/>
          </a:bodyPr>
          <a:lstStyle/>
          <a:p>
            <a:r>
              <a:rPr lang="en-US" dirty="0" smtClean="0"/>
              <a:t>Various techniques for measuring deflection</a:t>
            </a:r>
          </a:p>
          <a:p>
            <a:pPr lvl="1"/>
            <a:r>
              <a:rPr lang="en-US" dirty="0" smtClean="0"/>
              <a:t>Fast scan through peak of bunch</a:t>
            </a:r>
          </a:p>
          <a:p>
            <a:pPr lvl="2"/>
            <a:r>
              <a:rPr lang="en-US" dirty="0" smtClean="0"/>
              <a:t>Requires fast deflector (&lt; 1 ns sweep time)</a:t>
            </a:r>
          </a:p>
          <a:p>
            <a:pPr lvl="2"/>
            <a:r>
              <a:rPr lang="en-US" dirty="0" smtClean="0"/>
              <a:t>Camera to image sweep</a:t>
            </a:r>
          </a:p>
          <a:p>
            <a:pPr lvl="1"/>
            <a:r>
              <a:rPr lang="en-US" dirty="0" smtClean="0"/>
              <a:t>Slow scan, akin to flying wires (most likely solution in short time frame of Nova)</a:t>
            </a:r>
          </a:p>
          <a:p>
            <a:pPr lvl="2"/>
            <a:r>
              <a:rPr lang="en-US" dirty="0" smtClean="0"/>
              <a:t>Position the beam and record the maximum deflection as the beam passes by</a:t>
            </a:r>
          </a:p>
          <a:p>
            <a:pPr lvl="3"/>
            <a:r>
              <a:rPr lang="en-US" dirty="0" smtClean="0"/>
              <a:t>Camera readout (possibly need intensified version to see the peak deflection)</a:t>
            </a:r>
          </a:p>
          <a:p>
            <a:pPr lvl="3"/>
            <a:r>
              <a:rPr lang="en-US" dirty="0" smtClean="0"/>
              <a:t>Strip readout</a:t>
            </a:r>
          </a:p>
          <a:p>
            <a:pPr lvl="4"/>
            <a:r>
              <a:rPr lang="en-US" dirty="0" smtClean="0"/>
              <a:t>Conductive strips provide deflection position</a:t>
            </a:r>
          </a:p>
          <a:p>
            <a:pPr lvl="4"/>
            <a:r>
              <a:rPr lang="en-US" dirty="0" smtClean="0"/>
              <a:t>If designed carefully, can extract longitudinal bunch shape as well ( Need ~ 1 GHz bandwidth )</a:t>
            </a:r>
          </a:p>
          <a:p>
            <a:r>
              <a:rPr lang="en-US" dirty="0" smtClean="0"/>
              <a:t>Collaborating with </a:t>
            </a:r>
            <a:r>
              <a:rPr lang="en-US" dirty="0" err="1" smtClean="0"/>
              <a:t>Wim</a:t>
            </a:r>
            <a:r>
              <a:rPr lang="en-US" dirty="0" smtClean="0"/>
              <a:t> </a:t>
            </a:r>
            <a:r>
              <a:rPr lang="en-US" dirty="0" err="1" smtClean="0"/>
              <a:t>Blokland</a:t>
            </a:r>
            <a:r>
              <a:rPr lang="en-US" dirty="0" smtClean="0"/>
              <a:t> at SNS who is doing simulations of the various techniques</a:t>
            </a:r>
          </a:p>
        </p:txBody>
      </p:sp>
      <p:sp>
        <p:nvSpPr>
          <p:cNvPr id="3" name="Date Placeholder 2"/>
          <p:cNvSpPr>
            <a:spLocks noGrp="1"/>
          </p:cNvSpPr>
          <p:nvPr>
            <p:ph type="dt" sz="half" idx="10"/>
          </p:nvPr>
        </p:nvSpPr>
        <p:spPr/>
        <p:txBody>
          <a:bodyPr/>
          <a:lstStyle/>
          <a:p>
            <a:r>
              <a:rPr lang="en-US" smtClean="0"/>
              <a:t>26 October 2011</a:t>
            </a:r>
            <a:endParaRPr lang="en-US" dirty="0"/>
          </a:p>
        </p:txBody>
      </p:sp>
      <p:sp>
        <p:nvSpPr>
          <p:cNvPr id="4" name="Footer Placeholder 3"/>
          <p:cNvSpPr>
            <a:spLocks noGrp="1"/>
          </p:cNvSpPr>
          <p:nvPr>
            <p:ph type="ftr" sz="quarter" idx="11"/>
          </p:nvPr>
        </p:nvSpPr>
        <p:spPr/>
        <p:txBody>
          <a:bodyPr/>
          <a:lstStyle/>
          <a:p>
            <a:r>
              <a:rPr lang="en-US" smtClean="0"/>
              <a:t>R. Thurman-Keup  &amp;  J. Zagel Project X Collaboration Meeting</a:t>
            </a:r>
            <a:endParaRPr lang="en-US" dirty="0"/>
          </a:p>
        </p:txBody>
      </p:sp>
      <p:sp>
        <p:nvSpPr>
          <p:cNvPr id="5" name="Slide Number Placeholder 4"/>
          <p:cNvSpPr>
            <a:spLocks noGrp="1"/>
          </p:cNvSpPr>
          <p:nvPr>
            <p:ph type="sldNum" sz="quarter" idx="12"/>
          </p:nvPr>
        </p:nvSpPr>
        <p:spPr/>
        <p:txBody>
          <a:bodyPr/>
          <a:lstStyle/>
          <a:p>
            <a:fld id="{48364E52-BAA6-42EF-AFA1-DAAC9C065490}" type="slidenum">
              <a:rPr lang="en-US" smtClean="0"/>
              <a:t>6</a:t>
            </a:fld>
            <a:endParaRPr lang="en-US"/>
          </a:p>
        </p:txBody>
      </p:sp>
    </p:spTree>
    <p:extLst>
      <p:ext uri="{BB962C8B-B14F-4D97-AF65-F5344CB8AC3E}">
        <p14:creationId xmlns:p14="http://schemas.microsoft.com/office/powerpoint/2010/main" val="3925546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Electron Beam Profile Scanner</a:t>
            </a:r>
            <a:endParaRPr lang="en-US" dirty="0"/>
          </a:p>
        </p:txBody>
      </p:sp>
      <p:sp>
        <p:nvSpPr>
          <p:cNvPr id="4" name="Date Placeholder 3"/>
          <p:cNvSpPr>
            <a:spLocks noGrp="1"/>
          </p:cNvSpPr>
          <p:nvPr>
            <p:ph type="dt" sz="half" idx="10"/>
          </p:nvPr>
        </p:nvSpPr>
        <p:spPr/>
        <p:txBody>
          <a:bodyPr/>
          <a:lstStyle/>
          <a:p>
            <a:r>
              <a:rPr lang="en-US" smtClean="0"/>
              <a:t>26 October 2011</a:t>
            </a:r>
            <a:endParaRPr lang="en-US"/>
          </a:p>
        </p:txBody>
      </p:sp>
      <p:sp>
        <p:nvSpPr>
          <p:cNvPr id="5" name="Footer Placeholder 4"/>
          <p:cNvSpPr>
            <a:spLocks noGrp="1"/>
          </p:cNvSpPr>
          <p:nvPr>
            <p:ph type="ftr" sz="quarter" idx="11"/>
          </p:nvPr>
        </p:nvSpPr>
        <p:spPr/>
        <p:txBody>
          <a:bodyPr/>
          <a:lstStyle/>
          <a:p>
            <a:r>
              <a:rPr lang="en-US" smtClean="0"/>
              <a:t>R. Thurman-Keup  &amp;  J. Zagel Project X Collaboration Meeting</a:t>
            </a:r>
            <a:endParaRPr lang="en-US" dirty="0"/>
          </a:p>
        </p:txBody>
      </p:sp>
      <p:sp>
        <p:nvSpPr>
          <p:cNvPr id="6" name="Slide Number Placeholder 5"/>
          <p:cNvSpPr>
            <a:spLocks noGrp="1"/>
          </p:cNvSpPr>
          <p:nvPr>
            <p:ph type="sldNum" sz="quarter" idx="12"/>
          </p:nvPr>
        </p:nvSpPr>
        <p:spPr/>
        <p:txBody>
          <a:bodyPr/>
          <a:lstStyle/>
          <a:p>
            <a:fld id="{48364E52-BAA6-42EF-AFA1-DAAC9C065490}" type="slidenum">
              <a:rPr lang="en-US" smtClean="0"/>
              <a:t>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981200"/>
            <a:ext cx="4729163" cy="336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My Book:Shared:Projects:ProjectX:Final Report:DeflectionDuring.png"/>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3457575" cy="2743200"/>
          </a:xfrm>
          <a:prstGeom prst="rect">
            <a:avLst/>
          </a:prstGeom>
          <a:noFill/>
          <a:ln>
            <a:noFill/>
          </a:ln>
        </p:spPr>
      </p:pic>
      <p:sp>
        <p:nvSpPr>
          <p:cNvPr id="8" name="TextBox 7"/>
          <p:cNvSpPr txBox="1"/>
          <p:nvPr/>
        </p:nvSpPr>
        <p:spPr>
          <a:xfrm>
            <a:off x="1981200" y="1611868"/>
            <a:ext cx="1045992" cy="369332"/>
          </a:xfrm>
          <a:prstGeom prst="rect">
            <a:avLst/>
          </a:prstGeom>
          <a:noFill/>
        </p:spPr>
        <p:txBody>
          <a:bodyPr wrap="none" rtlCol="0">
            <a:spAutoFit/>
          </a:bodyPr>
          <a:lstStyle/>
          <a:p>
            <a:r>
              <a:rPr lang="en-US" dirty="0" smtClean="0"/>
              <a:t>Fast Scan</a:t>
            </a:r>
            <a:endParaRPr lang="en-US" dirty="0"/>
          </a:p>
        </p:txBody>
      </p:sp>
      <p:sp>
        <p:nvSpPr>
          <p:cNvPr id="11" name="TextBox 10"/>
          <p:cNvSpPr txBox="1"/>
          <p:nvPr/>
        </p:nvSpPr>
        <p:spPr>
          <a:xfrm>
            <a:off x="6235393" y="1796534"/>
            <a:ext cx="1730987" cy="369332"/>
          </a:xfrm>
          <a:prstGeom prst="rect">
            <a:avLst/>
          </a:prstGeom>
          <a:noFill/>
        </p:spPr>
        <p:txBody>
          <a:bodyPr wrap="none" rtlCol="0">
            <a:spAutoFit/>
          </a:bodyPr>
          <a:lstStyle/>
          <a:p>
            <a:r>
              <a:rPr lang="en-US" dirty="0" smtClean="0"/>
              <a:t>Stationary Beam</a:t>
            </a:r>
            <a:endParaRPr lang="en-US" dirty="0"/>
          </a:p>
        </p:txBody>
      </p:sp>
      <p:sp>
        <p:nvSpPr>
          <p:cNvPr id="12" name="TextBox 11"/>
          <p:cNvSpPr txBox="1"/>
          <p:nvPr/>
        </p:nvSpPr>
        <p:spPr>
          <a:xfrm>
            <a:off x="5970379" y="5029200"/>
            <a:ext cx="2032416" cy="369332"/>
          </a:xfrm>
          <a:prstGeom prst="rect">
            <a:avLst/>
          </a:prstGeom>
          <a:noFill/>
        </p:spPr>
        <p:txBody>
          <a:bodyPr wrap="none" rtlCol="0">
            <a:spAutoFit/>
          </a:bodyPr>
          <a:lstStyle/>
          <a:p>
            <a:r>
              <a:rPr lang="en-US" i="1" dirty="0" smtClean="0"/>
              <a:t>From </a:t>
            </a:r>
            <a:r>
              <a:rPr lang="en-US" i="1" dirty="0" err="1" smtClean="0"/>
              <a:t>Wim</a:t>
            </a:r>
            <a:r>
              <a:rPr lang="en-US" i="1" dirty="0" smtClean="0"/>
              <a:t> </a:t>
            </a:r>
            <a:r>
              <a:rPr lang="en-US" i="1" dirty="0" err="1" smtClean="0"/>
              <a:t>Blokland</a:t>
            </a:r>
            <a:endParaRPr lang="en-US" i="1" dirty="0"/>
          </a:p>
        </p:txBody>
      </p:sp>
    </p:spTree>
    <p:extLst>
      <p:ext uri="{BB962C8B-B14F-4D97-AF65-F5344CB8AC3E}">
        <p14:creationId xmlns:p14="http://schemas.microsoft.com/office/powerpoint/2010/main" val="2458819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Beam Profile Scanner</a:t>
            </a:r>
            <a:endParaRPr lang="en-US" dirty="0"/>
          </a:p>
        </p:txBody>
      </p:sp>
      <p:sp>
        <p:nvSpPr>
          <p:cNvPr id="3" name="Content Placeholder 2"/>
          <p:cNvSpPr>
            <a:spLocks noGrp="1"/>
          </p:cNvSpPr>
          <p:nvPr>
            <p:ph idx="1"/>
          </p:nvPr>
        </p:nvSpPr>
        <p:spPr>
          <a:xfrm>
            <a:off x="457200" y="1371600"/>
            <a:ext cx="8229600" cy="2819401"/>
          </a:xfrm>
        </p:spPr>
        <p:txBody>
          <a:bodyPr>
            <a:normAutofit fontScale="70000" lnSpcReduction="20000"/>
          </a:bodyPr>
          <a:lstStyle/>
          <a:p>
            <a:r>
              <a:rPr lang="en-US" dirty="0" smtClean="0"/>
              <a:t>Commercial source: Kimball Physics electron gun</a:t>
            </a:r>
          </a:p>
          <a:p>
            <a:pPr lvl="1"/>
            <a:r>
              <a:rPr lang="en-US" dirty="0" smtClean="0"/>
              <a:t>Model EGH-6210</a:t>
            </a:r>
          </a:p>
          <a:p>
            <a:pPr lvl="1"/>
            <a:r>
              <a:rPr lang="en-US" dirty="0" smtClean="0"/>
              <a:t>Typically designed for electron microscopes</a:t>
            </a:r>
          </a:p>
          <a:p>
            <a:pPr lvl="1"/>
            <a:r>
              <a:rPr lang="en-US" dirty="0" smtClean="0"/>
              <a:t>LaB</a:t>
            </a:r>
            <a:r>
              <a:rPr lang="en-US" baseline="-25000" dirty="0" smtClean="0"/>
              <a:t>6</a:t>
            </a:r>
            <a:r>
              <a:rPr lang="en-US" dirty="0" smtClean="0"/>
              <a:t> cathode, up to 60 </a:t>
            </a:r>
            <a:r>
              <a:rPr lang="en-US" dirty="0" err="1" smtClean="0"/>
              <a:t>KeV</a:t>
            </a:r>
            <a:r>
              <a:rPr lang="en-US" dirty="0" smtClean="0"/>
              <a:t>, 6 </a:t>
            </a:r>
            <a:r>
              <a:rPr lang="en-US" dirty="0" err="1" smtClean="0"/>
              <a:t>mA</a:t>
            </a:r>
            <a:r>
              <a:rPr lang="en-US" dirty="0" smtClean="0"/>
              <a:t> </a:t>
            </a:r>
            <a:r>
              <a:rPr lang="en-US" dirty="0" err="1" smtClean="0"/>
              <a:t>gateable</a:t>
            </a:r>
            <a:r>
              <a:rPr lang="en-US" dirty="0" smtClean="0"/>
              <a:t>, &lt;100</a:t>
            </a:r>
            <a:r>
              <a:rPr lang="en-US" dirty="0" smtClean="0">
                <a:latin typeface="Symbol" pitchFamily="18" charset="2"/>
              </a:rPr>
              <a:t>m</a:t>
            </a:r>
            <a:r>
              <a:rPr lang="en-US" dirty="0" smtClean="0"/>
              <a:t>m spot size</a:t>
            </a:r>
          </a:p>
          <a:p>
            <a:r>
              <a:rPr lang="en-US" dirty="0" smtClean="0"/>
              <a:t>Issues</a:t>
            </a:r>
          </a:p>
          <a:p>
            <a:pPr lvl="1"/>
            <a:r>
              <a:rPr lang="en-US" dirty="0" smtClean="0"/>
              <a:t>Comes with Short cables to supply 60 kV to avoid stored energy in cables</a:t>
            </a:r>
          </a:p>
          <a:p>
            <a:pPr lvl="1"/>
            <a:r>
              <a:rPr lang="en-US" dirty="0" smtClean="0"/>
              <a:t>Need long cables to make it into tunnel</a:t>
            </a:r>
          </a:p>
          <a:p>
            <a:pPr lvl="2"/>
            <a:r>
              <a:rPr lang="en-US" dirty="0" smtClean="0"/>
              <a:t>Fermi-built cables with resistive protection???   It’s DC…</a:t>
            </a:r>
            <a:endParaRPr lang="en-US" dirty="0"/>
          </a:p>
        </p:txBody>
      </p:sp>
      <p:pic>
        <p:nvPicPr>
          <p:cNvPr id="4" name="Picture 3" descr="KimballPhysicsEGun1.jpg"/>
          <p:cNvPicPr>
            <a:picLocks noChangeAspect="1"/>
          </p:cNvPicPr>
          <p:nvPr/>
        </p:nvPicPr>
        <p:blipFill>
          <a:blip r:embed="rId2" cstate="print"/>
          <a:srcRect t="20000" b="13750"/>
          <a:stretch>
            <a:fillRect/>
          </a:stretch>
        </p:blipFill>
        <p:spPr>
          <a:xfrm>
            <a:off x="2133600" y="4114800"/>
            <a:ext cx="4140679" cy="2057400"/>
          </a:xfrm>
          <a:prstGeom prst="rect">
            <a:avLst/>
          </a:prstGeom>
        </p:spPr>
      </p:pic>
      <p:sp>
        <p:nvSpPr>
          <p:cNvPr id="8" name="Date Placeholder 7"/>
          <p:cNvSpPr>
            <a:spLocks noGrp="1"/>
          </p:cNvSpPr>
          <p:nvPr>
            <p:ph type="dt" sz="half" idx="10"/>
          </p:nvPr>
        </p:nvSpPr>
        <p:spPr/>
        <p:txBody>
          <a:bodyPr/>
          <a:lstStyle/>
          <a:p>
            <a:r>
              <a:rPr lang="en-US" smtClean="0"/>
              <a:t>26 October 2011</a:t>
            </a:r>
            <a:endParaRPr lang="en-US"/>
          </a:p>
        </p:txBody>
      </p:sp>
      <p:sp>
        <p:nvSpPr>
          <p:cNvPr id="9" name="Footer Placeholder 8"/>
          <p:cNvSpPr>
            <a:spLocks noGrp="1"/>
          </p:cNvSpPr>
          <p:nvPr>
            <p:ph type="ftr" sz="quarter" idx="11"/>
          </p:nvPr>
        </p:nvSpPr>
        <p:spPr/>
        <p:txBody>
          <a:bodyPr/>
          <a:lstStyle/>
          <a:p>
            <a:r>
              <a:rPr lang="en-US" smtClean="0"/>
              <a:t>R. Thurman-Keup  &amp;  J. Zagel Project X Collaboration Meeting</a:t>
            </a:r>
            <a:endParaRPr lang="en-US"/>
          </a:p>
        </p:txBody>
      </p:sp>
      <p:sp>
        <p:nvSpPr>
          <p:cNvPr id="10" name="Slide Number Placeholder 9"/>
          <p:cNvSpPr>
            <a:spLocks noGrp="1"/>
          </p:cNvSpPr>
          <p:nvPr>
            <p:ph type="sldNum" sz="quarter" idx="12"/>
          </p:nvPr>
        </p:nvSpPr>
        <p:spPr/>
        <p:txBody>
          <a:bodyPr/>
          <a:lstStyle/>
          <a:p>
            <a:fld id="{48364E52-BAA6-42EF-AFA1-DAAC9C065490}" type="slidenum">
              <a:rPr lang="en-US" smtClean="0"/>
              <a:t>8</a:t>
            </a:fld>
            <a:endParaRPr lang="en-US"/>
          </a:p>
        </p:txBody>
      </p:sp>
    </p:spTree>
    <p:extLst>
      <p:ext uri="{BB962C8B-B14F-4D97-AF65-F5344CB8AC3E}">
        <p14:creationId xmlns:p14="http://schemas.microsoft.com/office/powerpoint/2010/main" val="4655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Electron Beam Profile Scanner</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57" t="17789" r="7124" b="5811"/>
          <a:stretch/>
        </p:blipFill>
        <p:spPr>
          <a:xfrm>
            <a:off x="685800" y="1447800"/>
            <a:ext cx="7620000" cy="4861130"/>
          </a:xfrm>
          <a:prstGeom prst="rect">
            <a:avLst/>
          </a:prstGeom>
        </p:spPr>
      </p:pic>
      <p:cxnSp>
        <p:nvCxnSpPr>
          <p:cNvPr id="6" name="Straight Arrow Connector 5"/>
          <p:cNvCxnSpPr/>
          <p:nvPr/>
        </p:nvCxnSpPr>
        <p:spPr>
          <a:xfrm flipH="1">
            <a:off x="3200400" y="2590800"/>
            <a:ext cx="457200" cy="1287565"/>
          </a:xfrm>
          <a:prstGeom prst="straightConnector1">
            <a:avLst/>
          </a:prstGeom>
          <a:ln w="38100">
            <a:solidFill>
              <a:srgbClr val="FF00FF"/>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28914" y="2345634"/>
            <a:ext cx="1233094" cy="276999"/>
          </a:xfrm>
          <a:prstGeom prst="rect">
            <a:avLst/>
          </a:prstGeom>
          <a:solidFill>
            <a:schemeClr val="bg1"/>
          </a:solidFill>
        </p:spPr>
        <p:txBody>
          <a:bodyPr wrap="none" lIns="0" tIns="0" rIns="0" bIns="0" rtlCol="0">
            <a:spAutoFit/>
          </a:bodyPr>
          <a:lstStyle/>
          <a:p>
            <a:r>
              <a:rPr lang="en-US" b="1" dirty="0" smtClean="0">
                <a:solidFill>
                  <a:srgbClr val="FF00FF"/>
                </a:solidFill>
              </a:rPr>
              <a:t>Electron Gun</a:t>
            </a:r>
            <a:endParaRPr lang="en-US" b="1" dirty="0">
              <a:solidFill>
                <a:srgbClr val="FF00FF"/>
              </a:solidFill>
            </a:endParaRPr>
          </a:p>
        </p:txBody>
      </p:sp>
      <p:cxnSp>
        <p:nvCxnSpPr>
          <p:cNvPr id="9" name="Straight Arrow Connector 8"/>
          <p:cNvCxnSpPr/>
          <p:nvPr/>
        </p:nvCxnSpPr>
        <p:spPr>
          <a:xfrm flipH="1">
            <a:off x="6324600" y="2590799"/>
            <a:ext cx="457200" cy="1287565"/>
          </a:xfrm>
          <a:prstGeom prst="straightConnector1">
            <a:avLst/>
          </a:prstGeom>
          <a:ln w="38100">
            <a:solidFill>
              <a:srgbClr val="FF00FF"/>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05200" y="2068568"/>
            <a:ext cx="1499193" cy="553998"/>
          </a:xfrm>
          <a:prstGeom prst="rect">
            <a:avLst/>
          </a:prstGeom>
          <a:solidFill>
            <a:schemeClr val="bg1"/>
          </a:solidFill>
        </p:spPr>
        <p:txBody>
          <a:bodyPr wrap="none" lIns="0" tIns="0" rIns="0" bIns="0" rtlCol="0">
            <a:spAutoFit/>
          </a:bodyPr>
          <a:lstStyle/>
          <a:p>
            <a:r>
              <a:rPr lang="en-US" b="1" dirty="0" smtClean="0">
                <a:solidFill>
                  <a:srgbClr val="FF00FF"/>
                </a:solidFill>
              </a:rPr>
              <a:t>OTR Screen and</a:t>
            </a:r>
          </a:p>
          <a:p>
            <a:r>
              <a:rPr lang="en-US" b="1" dirty="0" smtClean="0">
                <a:solidFill>
                  <a:srgbClr val="FF00FF"/>
                </a:solidFill>
              </a:rPr>
              <a:t>CCD camera</a:t>
            </a:r>
            <a:endParaRPr lang="en-US" b="1" dirty="0">
              <a:solidFill>
                <a:srgbClr val="FF00FF"/>
              </a:solidFill>
            </a:endParaRPr>
          </a:p>
        </p:txBody>
      </p:sp>
      <p:cxnSp>
        <p:nvCxnSpPr>
          <p:cNvPr id="11" name="Straight Arrow Connector 10"/>
          <p:cNvCxnSpPr/>
          <p:nvPr/>
        </p:nvCxnSpPr>
        <p:spPr>
          <a:xfrm flipH="1">
            <a:off x="5274382" y="2743200"/>
            <a:ext cx="228600" cy="1287565"/>
          </a:xfrm>
          <a:prstGeom prst="straightConnector1">
            <a:avLst/>
          </a:prstGeom>
          <a:ln w="38100">
            <a:solidFill>
              <a:srgbClr val="FF00FF"/>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63874" y="2207068"/>
            <a:ext cx="1678216" cy="553998"/>
          </a:xfrm>
          <a:prstGeom prst="rect">
            <a:avLst/>
          </a:prstGeom>
          <a:solidFill>
            <a:schemeClr val="bg1"/>
          </a:solidFill>
        </p:spPr>
        <p:txBody>
          <a:bodyPr wrap="none" lIns="0" tIns="0" rIns="0" bIns="0" rtlCol="0">
            <a:spAutoFit/>
          </a:bodyPr>
          <a:lstStyle/>
          <a:p>
            <a:r>
              <a:rPr lang="en-US" b="1" dirty="0" smtClean="0">
                <a:solidFill>
                  <a:srgbClr val="FF00FF"/>
                </a:solidFill>
              </a:rPr>
              <a:t>Wires to simulate</a:t>
            </a:r>
          </a:p>
          <a:p>
            <a:r>
              <a:rPr lang="en-US" b="1" dirty="0" smtClean="0">
                <a:solidFill>
                  <a:srgbClr val="FF00FF"/>
                </a:solidFill>
              </a:rPr>
              <a:t>Proton beam</a:t>
            </a:r>
            <a:endParaRPr lang="en-US" b="1" dirty="0">
              <a:solidFill>
                <a:srgbClr val="FF00FF"/>
              </a:solidFill>
            </a:endParaRPr>
          </a:p>
        </p:txBody>
      </p:sp>
      <p:sp>
        <p:nvSpPr>
          <p:cNvPr id="14" name="TextBox 13"/>
          <p:cNvSpPr txBox="1"/>
          <p:nvPr/>
        </p:nvSpPr>
        <p:spPr>
          <a:xfrm>
            <a:off x="304800" y="1295400"/>
            <a:ext cx="2714269" cy="492443"/>
          </a:xfrm>
          <a:prstGeom prst="rect">
            <a:avLst/>
          </a:prstGeom>
          <a:solidFill>
            <a:schemeClr val="bg1"/>
          </a:solidFill>
        </p:spPr>
        <p:txBody>
          <a:bodyPr wrap="none" lIns="0" tIns="0" rIns="0" bIns="0" rtlCol="0">
            <a:spAutoFit/>
          </a:bodyPr>
          <a:lstStyle/>
          <a:p>
            <a:r>
              <a:rPr lang="en-US" sz="3200" b="1" dirty="0" smtClean="0">
                <a:solidFill>
                  <a:srgbClr val="FF00FF"/>
                </a:solidFill>
              </a:rPr>
              <a:t>NWA Test Setup</a:t>
            </a:r>
            <a:endParaRPr lang="en-US" sz="3200" b="1" dirty="0">
              <a:solidFill>
                <a:srgbClr val="FF00FF"/>
              </a:solidFill>
            </a:endParaRPr>
          </a:p>
        </p:txBody>
      </p:sp>
      <p:sp>
        <p:nvSpPr>
          <p:cNvPr id="18" name="Date Placeholder 17"/>
          <p:cNvSpPr>
            <a:spLocks noGrp="1"/>
          </p:cNvSpPr>
          <p:nvPr>
            <p:ph type="dt" sz="half" idx="10"/>
          </p:nvPr>
        </p:nvSpPr>
        <p:spPr/>
        <p:txBody>
          <a:bodyPr/>
          <a:lstStyle/>
          <a:p>
            <a:r>
              <a:rPr lang="en-US" smtClean="0"/>
              <a:t>26 October 2011</a:t>
            </a:r>
            <a:endParaRPr lang="en-US" dirty="0"/>
          </a:p>
        </p:txBody>
      </p:sp>
      <p:sp>
        <p:nvSpPr>
          <p:cNvPr id="19" name="Footer Placeholder 18"/>
          <p:cNvSpPr>
            <a:spLocks noGrp="1"/>
          </p:cNvSpPr>
          <p:nvPr>
            <p:ph type="ftr" sz="quarter" idx="11"/>
          </p:nvPr>
        </p:nvSpPr>
        <p:spPr/>
        <p:txBody>
          <a:bodyPr/>
          <a:lstStyle/>
          <a:p>
            <a:r>
              <a:rPr lang="en-US" dirty="0" smtClean="0"/>
              <a:t>R. Thurman-</a:t>
            </a:r>
            <a:r>
              <a:rPr lang="en-US" dirty="0" err="1" smtClean="0"/>
              <a:t>Keup</a:t>
            </a:r>
            <a:r>
              <a:rPr lang="en-US" dirty="0" smtClean="0"/>
              <a:t>  &amp;  J. </a:t>
            </a:r>
            <a:r>
              <a:rPr lang="en-US" dirty="0" err="1" smtClean="0"/>
              <a:t>Zagel</a:t>
            </a:r>
            <a:r>
              <a:rPr lang="en-US" dirty="0" smtClean="0"/>
              <a:t> Project X Collaboration Meeting</a:t>
            </a:r>
            <a:endParaRPr lang="en-US" dirty="0"/>
          </a:p>
        </p:txBody>
      </p:sp>
      <p:sp>
        <p:nvSpPr>
          <p:cNvPr id="20" name="Slide Number Placeholder 19"/>
          <p:cNvSpPr>
            <a:spLocks noGrp="1"/>
          </p:cNvSpPr>
          <p:nvPr>
            <p:ph type="sldNum" sz="quarter" idx="12"/>
          </p:nvPr>
        </p:nvSpPr>
        <p:spPr/>
        <p:txBody>
          <a:bodyPr/>
          <a:lstStyle/>
          <a:p>
            <a:fld id="{48364E52-BAA6-42EF-AFA1-DAAC9C065490}" type="slidenum">
              <a:rPr lang="en-US" smtClean="0"/>
              <a:t>9</a:t>
            </a:fld>
            <a:endParaRPr lang="en-US" dirty="0"/>
          </a:p>
        </p:txBody>
      </p:sp>
    </p:spTree>
    <p:extLst>
      <p:ext uri="{BB962C8B-B14F-4D97-AF65-F5344CB8AC3E}">
        <p14:creationId xmlns:p14="http://schemas.microsoft.com/office/powerpoint/2010/main" val="2712913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1748</TotalTime>
  <Words>844</Words>
  <Application>Microsoft Office PowerPoint</Application>
  <PresentationFormat>On-screen Show (4:3)</PresentationFormat>
  <Paragraphs>145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Status and Plans for the IPM and Electron Beam Profiler</vt:lpstr>
      <vt:lpstr>Existing MI IPM’s</vt:lpstr>
      <vt:lpstr>Recycler IPM’s</vt:lpstr>
      <vt:lpstr>IPM Improvements</vt:lpstr>
      <vt:lpstr>Electron Beam Profile Scanner</vt:lpstr>
      <vt:lpstr>Electron Beam Profile Scanner</vt:lpstr>
      <vt:lpstr>Electron Beam Profile Scanner</vt:lpstr>
      <vt:lpstr>Electron Beam Profile Scanner</vt:lpstr>
      <vt:lpstr>Electron Beam Profile Scanner</vt:lpstr>
      <vt:lpstr>e Beam: Spot Size Measurements</vt:lpstr>
      <vt:lpstr>e Beam: Deflection Experiment</vt:lpstr>
      <vt:lpstr>Electron Beam Profile Scanner</vt:lpstr>
      <vt:lpstr>Electron Beam Profile Scanner</vt:lpstr>
      <vt:lpstr>Electron Beam Profile Scanner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M. Thurman-Keup x6861 13957N</dc:creator>
  <cp:lastModifiedBy>Randy M. Thurman-Keup x6861 13957N</cp:lastModifiedBy>
  <cp:revision>25</cp:revision>
  <dcterms:created xsi:type="dcterms:W3CDTF">2011-10-24T16:53:29Z</dcterms:created>
  <dcterms:modified xsi:type="dcterms:W3CDTF">2011-10-26T14:18:16Z</dcterms:modified>
</cp:coreProperties>
</file>