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648" r:id="rId2"/>
    <p:sldId id="631" r:id="rId3"/>
    <p:sldId id="632" r:id="rId4"/>
    <p:sldId id="633" r:id="rId5"/>
    <p:sldId id="634" r:id="rId6"/>
    <p:sldId id="635" r:id="rId7"/>
    <p:sldId id="636" r:id="rId8"/>
    <p:sldId id="651" r:id="rId9"/>
    <p:sldId id="637" r:id="rId10"/>
    <p:sldId id="638" r:id="rId11"/>
    <p:sldId id="639" r:id="rId12"/>
    <p:sldId id="642" r:id="rId13"/>
    <p:sldId id="643" r:id="rId14"/>
    <p:sldId id="644" r:id="rId15"/>
    <p:sldId id="627" r:id="rId16"/>
    <p:sldId id="628" r:id="rId17"/>
    <p:sldId id="617" r:id="rId18"/>
    <p:sldId id="619" r:id="rId19"/>
    <p:sldId id="620" r:id="rId20"/>
    <p:sldId id="614" r:id="rId21"/>
    <p:sldId id="640" r:id="rId22"/>
    <p:sldId id="618" r:id="rId23"/>
    <p:sldId id="616" r:id="rId24"/>
    <p:sldId id="563" r:id="rId25"/>
    <p:sldId id="558" r:id="rId26"/>
    <p:sldId id="625" r:id="rId27"/>
    <p:sldId id="626" r:id="rId28"/>
    <p:sldId id="647" r:id="rId29"/>
    <p:sldId id="649" r:id="rId30"/>
    <p:sldId id="622" r:id="rId31"/>
    <p:sldId id="65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0033CC"/>
    <a:srgbClr val="CC3300"/>
    <a:srgbClr val="0000FF"/>
    <a:srgbClr val="FFFFCC"/>
    <a:srgbClr val="CC0099"/>
    <a:srgbClr val="CCECFF"/>
    <a:srgbClr val="7030A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 autoAdjust="0"/>
    <p:restoredTop sz="98272" autoAdjust="0"/>
  </p:normalViewPr>
  <p:slideViewPr>
    <p:cSldViewPr>
      <p:cViewPr varScale="1">
        <p:scale>
          <a:sx n="83" d="100"/>
          <a:sy n="83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4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4B7EA-263F-4A3F-B953-B4F650E2ACAF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50740-4957-4F4E-A492-22D1C855C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36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4080C1-5596-4B46-B67C-D492627C4DC5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72DDDB-86A8-43E5-81EC-4AFA6AC68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9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095E1-D902-4E10-9080-75D3A3650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N.Solyak, Pulsed Linac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B676-4D9E-48F7-ADC1-4A29BD6DD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N.Solyak, Pulsed Linac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DC28D-1F37-43FA-9D2A-52D403ED8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6400800"/>
            <a:ext cx="83820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2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3999" cy="32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1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3500"/>
            <a:ext cx="1308100" cy="47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776D5-F706-4870-AA71-250125A89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834D-C9C5-47EE-80A9-C69314D90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N.Solyak, Pulsed Linac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N.Solyak, Pulsed Linac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15303-D001-4F58-AA99-BB97C6BC2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8FB0F66-2055-4CC3-A287-830A46BE7A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smtClean="0"/>
              <a:t>N.Solyak, Pulsed Linac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340475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8" r:id="rId5"/>
    <p:sldLayoutId id="2147483703" r:id="rId6"/>
    <p:sldLayoutId id="2147483709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X Pulsed </a:t>
            </a:r>
            <a:r>
              <a:rPr lang="en-US" dirty="0" err="1" smtClean="0"/>
              <a:t>Linac</a:t>
            </a:r>
            <a:r>
              <a:rPr lang="en-US" dirty="0" smtClean="0"/>
              <a:t> (3-8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Goals,  Deliverables in FY12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553200" cy="2362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N.Solyak</a:t>
            </a:r>
            <a:r>
              <a:rPr lang="en-US" dirty="0" smtClean="0"/>
              <a:t> (on behalf of </a:t>
            </a:r>
            <a:r>
              <a:rPr lang="en-US" dirty="0" err="1" smtClean="0"/>
              <a:t>PrX</a:t>
            </a:r>
            <a:r>
              <a:rPr lang="en-US" dirty="0" smtClean="0"/>
              <a:t> team) </a:t>
            </a:r>
          </a:p>
          <a:p>
            <a:r>
              <a:rPr lang="en-US" dirty="0" err="1" smtClean="0"/>
              <a:t>Fermilab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X Collaboration Meeting, FNAL, Oct.25-27, 2011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095E1-D902-4E10-9080-75D3A36505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5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09800" y="762000"/>
            <a:ext cx="3886200" cy="457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ILC type 1.3 GHz cavity</a:t>
            </a:r>
            <a:endParaRPr lang="en-US" sz="3200" baseline="-25000" dirty="0">
              <a:solidFill>
                <a:srgbClr val="0000CC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048000" y="1475591"/>
            <a:ext cx="5943600" cy="4038600"/>
            <a:chOff x="3846897" y="3657600"/>
            <a:chExt cx="4867977" cy="3368040"/>
          </a:xfrm>
        </p:grpSpPr>
        <p:grpSp>
          <p:nvGrpSpPr>
            <p:cNvPr id="3" name="Group 21"/>
            <p:cNvGrpSpPr/>
            <p:nvPr/>
          </p:nvGrpSpPr>
          <p:grpSpPr>
            <a:xfrm>
              <a:off x="3846897" y="3657600"/>
              <a:ext cx="4867977" cy="3368040"/>
              <a:chOff x="2523500" y="2694354"/>
              <a:chExt cx="6221285" cy="4577080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2523500" y="2694354"/>
                <a:ext cx="6221285" cy="4577080"/>
                <a:chOff x="2260365" y="2620108"/>
                <a:chExt cx="6480365" cy="4663440"/>
              </a:xfrm>
              <a:solidFill>
                <a:schemeClr val="bg1"/>
              </a:solidFill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109" t="4625" r="3162" b="2621"/>
                <a:stretch>
                  <a:fillRect/>
                </a:stretch>
              </p:blipFill>
              <p:spPr bwMode="auto">
                <a:xfrm>
                  <a:off x="2260365" y="2620108"/>
                  <a:ext cx="6480365" cy="4663440"/>
                </a:xfrm>
                <a:prstGeom prst="rect">
                  <a:avLst/>
                </a:prstGeom>
                <a:grp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5423845" y="5546475"/>
                  <a:ext cx="198120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5666711" y="4379897"/>
                  <a:ext cx="968305" cy="362503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288" tIns="18288" rIns="18288" bIns="18288" rtlCol="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FF0000"/>
                      </a:solidFill>
                      <a:latin typeface="+mn-lt"/>
                    </a:rPr>
                    <a:t>~106 </a:t>
                  </a:r>
                  <a:r>
                    <a:rPr lang="en-US" sz="1400" dirty="0" err="1" smtClean="0">
                      <a:solidFill>
                        <a:srgbClr val="FF0000"/>
                      </a:solidFill>
                      <a:latin typeface="+mn-lt"/>
                    </a:rPr>
                    <a:t>mT</a:t>
                  </a:r>
                  <a:endParaRPr lang="en-US" sz="14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5" name="5-Point Star 24"/>
              <p:cNvSpPr/>
              <p:nvPr/>
            </p:nvSpPr>
            <p:spPr>
              <a:xfrm>
                <a:off x="6431743" y="5630594"/>
                <a:ext cx="152400" cy="1524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780165" y="4420175"/>
              <a:ext cx="1741785" cy="290897"/>
            </a:xfrm>
            <a:prstGeom prst="rect">
              <a:avLst/>
            </a:prstGeom>
            <a:solidFill>
              <a:schemeClr val="lt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200" dirty="0" smtClean="0">
                  <a:solidFill>
                    <a:srgbClr val="0315BD"/>
                  </a:solidFill>
                  <a:latin typeface="+mn-lt"/>
                </a:rPr>
                <a:t>*Q</a:t>
              </a:r>
              <a:r>
                <a:rPr lang="en-US" sz="2200" baseline="-25000" dirty="0" smtClean="0">
                  <a:solidFill>
                    <a:srgbClr val="0315BD"/>
                  </a:solidFill>
                </a:rPr>
                <a:t>0</a:t>
              </a:r>
              <a:r>
                <a:rPr lang="en-US" sz="2200" dirty="0" smtClean="0">
                  <a:solidFill>
                    <a:srgbClr val="0315BD"/>
                  </a:solidFill>
                  <a:latin typeface="+mn-lt"/>
                </a:rPr>
                <a:t>=1∙10</a:t>
              </a:r>
              <a:r>
                <a:rPr lang="en-US" sz="2200" baseline="30000" dirty="0" smtClean="0">
                  <a:solidFill>
                    <a:srgbClr val="0315BD"/>
                  </a:solidFill>
                  <a:latin typeface="+mn-lt"/>
                </a:rPr>
                <a:t>10</a:t>
              </a:r>
              <a:r>
                <a:rPr lang="en-US" sz="2200" dirty="0" smtClean="0">
                  <a:solidFill>
                    <a:srgbClr val="0315BD"/>
                  </a:solidFill>
                  <a:latin typeface="+mn-lt"/>
                </a:rPr>
                <a:t> @2K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3810000" cy="1039224"/>
          </a:xfrm>
          <a:prstGeom prst="rect">
            <a:avLst/>
          </a:prstGeom>
          <a:noFill/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85767"/>
              </p:ext>
            </p:extLst>
          </p:nvPr>
        </p:nvGraphicFramePr>
        <p:xfrm>
          <a:off x="152401" y="1981200"/>
          <a:ext cx="2743200" cy="24711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33061"/>
                <a:gridCol w="810040"/>
                <a:gridCol w="800099"/>
              </a:tblGrid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Freq.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GHz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/>
                        </a:rPr>
                        <a:t>β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_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geom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8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Length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1038</a:t>
                      </a:r>
                      <a:endParaRPr lang="en-US" sz="18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R/Q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+mj-lt"/>
                          <a:sym typeface="Symbol"/>
                        </a:rPr>
                        <a:t>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1036</a:t>
                      </a:r>
                      <a:endParaRPr lang="en-US" sz="18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G-factor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Symbol"/>
                        </a:rPr>
                        <a:t></a:t>
                      </a:r>
                      <a:endParaRPr kumimoji="0" lang="en-US" sz="1800" b="0" kern="120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270</a:t>
                      </a:r>
                      <a:endParaRPr lang="en-US" sz="18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Gradient                      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+mj-lt"/>
                        </a:rPr>
                        <a:t>MV/m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E_surf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+mj-lt"/>
                        </a:rPr>
                        <a:t>MV/m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n-US" sz="18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607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H_surf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latin typeface="+mj-lt"/>
                        </a:rPr>
                        <a:t>mT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106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  <a:tr h="2765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Q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0 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@ 2K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18" charset="2"/>
                        <a:buChar char="´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en-US" sz="1800" b="0" dirty="0">
                        <a:solidFill>
                          <a:srgbClr val="008000"/>
                        </a:solidFill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5791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*Conservative assumption for Q</a:t>
            </a:r>
            <a:r>
              <a:rPr lang="en-US" baseline="-25000" dirty="0" smtClean="0">
                <a:latin typeface="+mj-lt"/>
              </a:rPr>
              <a:t>0</a:t>
            </a:r>
            <a:r>
              <a:rPr lang="en-US" dirty="0" smtClean="0">
                <a:latin typeface="+mj-lt"/>
              </a:rPr>
              <a:t> (as XFEL)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982611" cy="23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965" y="3276600"/>
            <a:ext cx="4074700" cy="307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図 2" descr="ILC2009_cavity_LowR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28700"/>
            <a:ext cx="2895600" cy="2171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276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 ILC Type-4 cryostat modified (?) for </a:t>
            </a:r>
            <a:r>
              <a:rPr lang="en-US" sz="2000" dirty="0" err="1" smtClean="0">
                <a:latin typeface="+mn-lt"/>
              </a:rPr>
              <a:t>PrX</a:t>
            </a:r>
            <a:endParaRPr lang="en-US" sz="2000" dirty="0" smtClean="0">
              <a:latin typeface="+mn-lt"/>
            </a:endParaRPr>
          </a:p>
        </p:txBody>
      </p:sp>
      <p:pic>
        <p:nvPicPr>
          <p:cNvPr id="17" name="Picture 2" descr="D:\ZDisk\ILC\Akira\Splittable_Quadrupole\VESSEL_T4CM_MACH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657600"/>
            <a:ext cx="2895600" cy="26824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638800" cy="533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dirty="0" smtClean="0"/>
              <a:t>ILC type-IV (1.3 GHz) </a:t>
            </a:r>
            <a:r>
              <a:rPr lang="en-US" sz="3200" dirty="0" err="1" smtClean="0"/>
              <a:t>cryomodule</a:t>
            </a:r>
            <a:endParaRPr lang="en-US" sz="3200" dirty="0">
              <a:solidFill>
                <a:srgbClr val="0315BD"/>
              </a:solidFill>
              <a:latin typeface="+mn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2133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Possible new design for </a:t>
            </a:r>
            <a:r>
              <a:rPr lang="en-US" sz="1600" dirty="0" smtClean="0">
                <a:latin typeface="+mj-lt"/>
              </a:rPr>
              <a:t>the main </a:t>
            </a:r>
            <a:r>
              <a:rPr lang="en-US" sz="1600" dirty="0" smtClean="0">
                <a:latin typeface="+mj-lt"/>
              </a:rPr>
              <a:t>coupler, cheaper (</a:t>
            </a:r>
            <a:r>
              <a:rPr lang="en-US" sz="1600" dirty="0" err="1" smtClean="0">
                <a:latin typeface="+mj-lt"/>
              </a:rPr>
              <a:t>S.Kazakov</a:t>
            </a:r>
            <a:r>
              <a:rPr lang="en-US" sz="1600" dirty="0" smtClean="0">
                <a:latin typeface="+mj-lt"/>
              </a:rPr>
              <a:t>)</a:t>
            </a:r>
            <a:endParaRPr lang="en-US" sz="1600" dirty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91200" y="2590800"/>
            <a:ext cx="685800" cy="762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212725"/>
          </a:xfrm>
          <a:noFill/>
        </p:spPr>
        <p:txBody>
          <a:bodyPr/>
          <a:lstStyle/>
          <a:p>
            <a:fld id="{AC33868E-E7C0-4925-B0EF-250640C3C9B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229600" cy="591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dirty="0" smtClean="0"/>
              <a:t>SC </a:t>
            </a:r>
            <a:r>
              <a:rPr lang="en-US" sz="2800" dirty="0" err="1" smtClean="0"/>
              <a:t>Splittable</a:t>
            </a:r>
            <a:r>
              <a:rPr lang="en-US" sz="2800" dirty="0" smtClean="0"/>
              <a:t> </a:t>
            </a:r>
            <a:r>
              <a:rPr lang="en-US" sz="2800" dirty="0" err="1" smtClean="0"/>
              <a:t>quadrupole</a:t>
            </a:r>
            <a:r>
              <a:rPr lang="en-US" sz="2800" dirty="0" smtClean="0"/>
              <a:t> with conduction cooling (</a:t>
            </a:r>
            <a:r>
              <a:rPr lang="en-US" sz="2800" dirty="0" err="1" smtClean="0"/>
              <a:t>V.Kashikhin</a:t>
            </a:r>
            <a:r>
              <a:rPr lang="en-US" sz="2800" dirty="0" smtClean="0"/>
              <a:t>)</a:t>
            </a:r>
          </a:p>
        </p:txBody>
      </p:sp>
      <p:graphicFrame>
        <p:nvGraphicFramePr>
          <p:cNvPr id="7" name="Group 95"/>
          <p:cNvGraphicFramePr>
            <a:graphicFrameLocks/>
          </p:cNvGraphicFramePr>
          <p:nvPr/>
        </p:nvGraphicFramePr>
        <p:xfrm>
          <a:off x="3886200" y="1905000"/>
          <a:ext cx="5029202" cy="4023360"/>
        </p:xfrm>
        <a:graphic>
          <a:graphicData uri="http://schemas.openxmlformats.org/drawingml/2006/table">
            <a:tbl>
              <a:tblPr/>
              <a:tblGrid>
                <a:gridCol w="3733801"/>
                <a:gridCol w="712305"/>
                <a:gridCol w="583096"/>
              </a:tblGrid>
              <a:tr h="339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ILC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PrX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Integrated gradient,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Aperture,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Effective length,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Peak gradient, T/m                                      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Peak current,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Field non-linearity @ 5 mm radius, %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Quad strength adjustment for BBA,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Magnetic center stability at BBA, 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Liquid Helium temperature,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Quantity required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24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ILC center motion stability (</a:t>
            </a:r>
            <a:r>
              <a:rPr lang="el-GR" dirty="0" smtClean="0"/>
              <a:t>Δ</a:t>
            </a:r>
            <a:r>
              <a:rPr lang="en-US" dirty="0" smtClean="0"/>
              <a:t>B/B~20%) 1µm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1" y="1502807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ILC specifications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</a:rPr>
              <a:t>Features:</a:t>
            </a:r>
          </a:p>
          <a:p>
            <a:endParaRPr lang="en-US" u="sng" dirty="0" smtClean="0">
              <a:solidFill>
                <a:srgbClr val="0000CC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Assemble outside of clean room (no cavity contamination)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Conduction cooling, no helium vessel.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Prototype built and tested, demonstrated requirement parameters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Ready for </a:t>
            </a:r>
            <a:r>
              <a:rPr lang="en-US" dirty="0" err="1" smtClean="0">
                <a:solidFill>
                  <a:srgbClr val="0000CC"/>
                </a:solidFill>
              </a:rPr>
              <a:t>PrX</a:t>
            </a:r>
            <a:r>
              <a:rPr lang="en-US" dirty="0" smtClean="0">
                <a:solidFill>
                  <a:srgbClr val="0000CC"/>
                </a:solidFill>
              </a:rPr>
              <a:t>, but can be simplified since looser </a:t>
            </a:r>
            <a:r>
              <a:rPr lang="en-US" dirty="0" err="1" smtClean="0">
                <a:solidFill>
                  <a:srgbClr val="0000CC"/>
                </a:solidFill>
              </a:rPr>
              <a:t>reqs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Need X/Y correctors.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Task Force in FY12 to develop EM design of </a:t>
            </a:r>
            <a:r>
              <a:rPr lang="en-US" dirty="0" err="1" smtClean="0">
                <a:solidFill>
                  <a:srgbClr val="0000CC"/>
                </a:solidFill>
              </a:rPr>
              <a:t>splittable</a:t>
            </a:r>
            <a:r>
              <a:rPr lang="en-US" dirty="0" smtClean="0">
                <a:solidFill>
                  <a:srgbClr val="0000CC"/>
                </a:solidFill>
              </a:rPr>
              <a:t> magnet for </a:t>
            </a:r>
            <a:r>
              <a:rPr lang="en-US" dirty="0" err="1" smtClean="0">
                <a:solidFill>
                  <a:srgbClr val="0000CC"/>
                </a:solidFill>
              </a:rPr>
              <a:t>PrX</a:t>
            </a:r>
            <a:r>
              <a:rPr lang="en-US" dirty="0" smtClean="0">
                <a:solidFill>
                  <a:srgbClr val="0000CC"/>
                </a:solidFill>
              </a:rPr>
              <a:t> Pulsed </a:t>
            </a:r>
            <a:r>
              <a:rPr lang="en-US" dirty="0" err="1" smtClean="0">
                <a:solidFill>
                  <a:srgbClr val="0000CC"/>
                </a:solidFill>
              </a:rPr>
              <a:t>Linac</a:t>
            </a:r>
            <a:endParaRPr lang="en-US" dirty="0" smtClean="0">
              <a:solidFill>
                <a:srgbClr val="0000CC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978291-664F-4342-9BC4-1A8F6DCFE08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3200" dirty="0" err="1" smtClean="0"/>
              <a:t>Quadrupole</a:t>
            </a:r>
            <a:r>
              <a:rPr lang="en-US" sz="3200" dirty="0" smtClean="0"/>
              <a:t>  in </a:t>
            </a:r>
            <a:r>
              <a:rPr lang="en-US" sz="3200" dirty="0" err="1" smtClean="0"/>
              <a:t>Cryomodule</a:t>
            </a:r>
            <a:r>
              <a:rPr lang="en-US" sz="3200" dirty="0" smtClean="0"/>
              <a:t> </a:t>
            </a:r>
          </a:p>
        </p:txBody>
      </p:sp>
      <p:cxnSp>
        <p:nvCxnSpPr>
          <p:cNvPr id="18435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1981200" y="4114800"/>
            <a:ext cx="457200" cy="4572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4099" name="Picture 3" descr="D:\ZDisk\ILC\Akira\Splittable_Quadrupole\VESSEL_T4CM_MAC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4038600" cy="2430452"/>
          </a:xfrm>
          <a:prstGeom prst="rect">
            <a:avLst/>
          </a:prstGeom>
          <a:noFill/>
        </p:spPr>
      </p:pic>
      <p:pic>
        <p:nvPicPr>
          <p:cNvPr id="8" name="Picture 2" descr="D:\ZDisk\ILC\Akira\Splittable_Quadrupole\VESSEL_T4CM_MACH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3794318"/>
            <a:ext cx="4343401" cy="2454082"/>
          </a:xfrm>
          <a:prstGeom prst="rect">
            <a:avLst/>
          </a:prstGeom>
          <a:noFill/>
        </p:spPr>
      </p:pic>
      <p:pic>
        <p:nvPicPr>
          <p:cNvPr id="9" name="Picture 2" descr="D:\ZDisk\ILC\Akira\Splittable_Quadrupole\Model_1\SC_mag_Installat_assy_90800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38200"/>
            <a:ext cx="4400321" cy="28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ZDisk\ILC\Akira\Splittable_Quadrupole\Model_1\split_mag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38200"/>
            <a:ext cx="3962400" cy="28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135A0-F168-4CDE-8F18-5D274919FF4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5638800" cy="6858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Quadrupole</a:t>
            </a:r>
            <a:r>
              <a:rPr lang="en-US" sz="3200" dirty="0" smtClean="0"/>
              <a:t> Gradient vs. Current </a:t>
            </a:r>
          </a:p>
        </p:txBody>
      </p:sp>
      <p:sp>
        <p:nvSpPr>
          <p:cNvPr id="26628" name="TextBox 26"/>
          <p:cNvSpPr txBox="1">
            <a:spLocks noChangeArrowheads="1"/>
          </p:cNvSpPr>
          <p:nvPr/>
        </p:nvSpPr>
        <p:spPr bwMode="auto">
          <a:xfrm>
            <a:off x="7010400" y="1447800"/>
            <a:ext cx="2133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endParaRPr lang="en-US" sz="2000" b="1" dirty="0">
              <a:solidFill>
                <a:srgbClr val="0000FF"/>
              </a:solidFill>
            </a:endParaRPr>
          </a:p>
          <a:p>
            <a:pPr marL="342900" indent="-342900" eaLnBrk="0" hangingPunct="0"/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562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At 90 A current the </a:t>
            </a:r>
            <a:r>
              <a:rPr lang="en-US" sz="1800" dirty="0" err="1" smtClean="0">
                <a:solidFill>
                  <a:srgbClr val="0000FF"/>
                </a:solidFill>
              </a:rPr>
              <a:t>quadrupole</a:t>
            </a:r>
            <a:r>
              <a:rPr lang="en-US" sz="1800" dirty="0" smtClean="0">
                <a:solidFill>
                  <a:srgbClr val="0000FF"/>
                </a:solidFill>
              </a:rPr>
              <a:t> reached the specified peak gradient 54 T/m.</a:t>
            </a:r>
          </a:p>
        </p:txBody>
      </p:sp>
      <p:pic>
        <p:nvPicPr>
          <p:cNvPr id="8" name="Picture 7" descr="RTQ02_Gradient_vs_Curren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5867400" cy="4038600"/>
          </a:xfrm>
          <a:prstGeom prst="rect">
            <a:avLst/>
          </a:prstGeom>
        </p:spPr>
      </p:pic>
      <p:pic>
        <p:nvPicPr>
          <p:cNvPr id="10" name="Picture 3" descr="D:\ZDisk\ILC\Pictures\January_2011\DSC00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33400"/>
            <a:ext cx="2159000" cy="1619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10" descr="DSC003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133600"/>
            <a:ext cx="2142940" cy="14143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2" descr="D:\ZDisk\ILC\ILC_Cryomodule\List Of Magnets\ILC_RTQ_02\ILC_RTQ_02_SplitQuadPics\100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581400"/>
            <a:ext cx="2133600" cy="28394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N.Solyak, Pulsed Linac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EB3AD-5513-4C79-BCC8-44105BF127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8229600" cy="591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6600"/>
                </a:solidFill>
              </a:rPr>
              <a:t>1.3 GHz Pulsed </a:t>
            </a:r>
            <a:r>
              <a:rPr lang="en-US" sz="4000" dirty="0" err="1" smtClean="0">
                <a:solidFill>
                  <a:srgbClr val="006600"/>
                </a:solidFill>
              </a:rPr>
              <a:t>Linac</a:t>
            </a:r>
            <a:r>
              <a:rPr lang="en-US" sz="4000" dirty="0" smtClean="0">
                <a:solidFill>
                  <a:srgbClr val="006600"/>
                </a:solidFill>
              </a:rPr>
              <a:t> RF Parameters</a:t>
            </a:r>
            <a:endParaRPr lang="en-US" sz="4000" dirty="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240713" cy="48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PrX</a:t>
            </a:r>
            <a:r>
              <a:rPr lang="en-US" dirty="0" smtClean="0"/>
              <a:t> </a:t>
            </a:r>
            <a:r>
              <a:rPr lang="en-US" dirty="0" err="1" smtClean="0"/>
              <a:t>Collab</a:t>
            </a:r>
            <a:r>
              <a:rPr lang="en-US" dirty="0" smtClean="0"/>
              <a:t>. Meeting, FNAL, Oct.25-27, 2011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038600" y="4876800"/>
            <a:ext cx="914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3048000"/>
            <a:ext cx="3886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77200" y="5943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J.Reid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N.Solyak, Pulsed Linac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2F53E-CC58-490A-B3D1-C84EDA9ECE5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229600" cy="66751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1.3 GHz Pulsed </a:t>
            </a:r>
            <a:r>
              <a:rPr lang="en-US" sz="4000" dirty="0" err="1" smtClean="0"/>
              <a:t>Linac</a:t>
            </a:r>
            <a:r>
              <a:rPr lang="en-US" sz="4000" dirty="0" smtClean="0"/>
              <a:t> RF Summary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1"/>
            <a:ext cx="87187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3225"/>
            <a:ext cx="8686800" cy="4147365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3" name="Oval 2"/>
          <p:cNvSpPr/>
          <p:nvPr/>
        </p:nvSpPr>
        <p:spPr>
          <a:xfrm rot="-1980000">
            <a:off x="4458657" y="3960499"/>
            <a:ext cx="1219200" cy="600624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4810" y="4572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For 65 Hz detuning the power requirements for </a:t>
            </a:r>
            <a:r>
              <a:rPr lang="en-US" i="1" dirty="0" err="1" smtClean="0">
                <a:latin typeface="+mj-lt"/>
              </a:rPr>
              <a:t>Q</a:t>
            </a:r>
            <a:r>
              <a:rPr lang="en-US" i="1" baseline="-25000" dirty="0" err="1" smtClean="0">
                <a:latin typeface="+mj-lt"/>
              </a:rPr>
              <a:t>load</a:t>
            </a:r>
            <a:r>
              <a:rPr lang="en-US" dirty="0" smtClean="0">
                <a:latin typeface="+mj-lt"/>
              </a:rPr>
              <a:t> 6∙10</a:t>
            </a:r>
            <a:r>
              <a:rPr lang="en-US" baseline="30000" dirty="0" smtClean="0">
                <a:latin typeface="+mj-lt"/>
              </a:rPr>
              <a:t>6</a:t>
            </a:r>
            <a:r>
              <a:rPr lang="en-US" dirty="0" smtClean="0">
                <a:latin typeface="+mj-lt"/>
              </a:rPr>
              <a:t> to 1∙10</a:t>
            </a:r>
            <a:r>
              <a:rPr lang="en-US" baseline="30000" dirty="0" smtClean="0">
                <a:latin typeface="+mj-lt"/>
              </a:rPr>
              <a:t>7</a:t>
            </a:r>
            <a:r>
              <a:rPr lang="en-US" dirty="0" smtClean="0">
                <a:latin typeface="+mj-lt"/>
              </a:rPr>
              <a:t> are very similar</a:t>
            </a:r>
            <a:endParaRPr lang="en-US" dirty="0"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2440" y="544792"/>
            <a:ext cx="822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Power vs. LFD and </a:t>
            </a:r>
            <a:r>
              <a:rPr lang="en-US" sz="2800" dirty="0" err="1" smtClean="0">
                <a:solidFill>
                  <a:schemeClr val="tx2"/>
                </a:solidFill>
              </a:rPr>
              <a:t>microphonics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1034426"/>
            <a:ext cx="6096000" cy="808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609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j-lt"/>
              </a:rPr>
              <a:t>Specs for RF Power overhead ~60%  (nominal ~25 kW/cavity, 1 mA)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22294" y="3998260"/>
            <a:ext cx="6678706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3048000"/>
            <a:ext cx="0" cy="2819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85" name="Group 5"/>
          <p:cNvGrpSpPr>
            <a:grpSpLocks noChangeAspect="1"/>
          </p:cNvGrpSpPr>
          <p:nvPr/>
        </p:nvGrpSpPr>
        <p:grpSpPr bwMode="auto">
          <a:xfrm>
            <a:off x="385481" y="3540125"/>
            <a:ext cx="5974543" cy="3010003"/>
            <a:chOff x="90" y="1569"/>
            <a:chExt cx="4052" cy="2508"/>
          </a:xfrm>
        </p:grpSpPr>
        <p:sp>
          <p:nvSpPr>
            <p:cNvPr id="7372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90" y="1569"/>
              <a:ext cx="4052" cy="2508"/>
            </a:xfrm>
            <a:prstGeom prst="rect">
              <a:avLst/>
            </a:prstGeom>
            <a:noFill/>
            <a:ln w="952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287" name="Group 7"/>
            <p:cNvGrpSpPr>
              <a:grpSpLocks/>
            </p:cNvGrpSpPr>
            <p:nvPr/>
          </p:nvGrpSpPr>
          <p:grpSpPr bwMode="auto">
            <a:xfrm>
              <a:off x="368" y="1912"/>
              <a:ext cx="3563" cy="1437"/>
              <a:chOff x="368" y="1912"/>
              <a:chExt cx="3563" cy="1437"/>
            </a:xfrm>
          </p:grpSpPr>
          <p:sp>
            <p:nvSpPr>
              <p:cNvPr id="737288" name="Line 8"/>
              <p:cNvSpPr>
                <a:spLocks noChangeShapeType="1"/>
              </p:cNvSpPr>
              <p:nvPr/>
            </p:nvSpPr>
            <p:spPr bwMode="auto">
              <a:xfrm>
                <a:off x="3562" y="2937"/>
                <a:ext cx="36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89" name="Line 9"/>
              <p:cNvSpPr>
                <a:spLocks noChangeShapeType="1"/>
              </p:cNvSpPr>
              <p:nvPr/>
            </p:nvSpPr>
            <p:spPr bwMode="auto">
              <a:xfrm>
                <a:off x="3729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0" name="Line 10"/>
              <p:cNvSpPr>
                <a:spLocks noChangeShapeType="1"/>
              </p:cNvSpPr>
              <p:nvPr/>
            </p:nvSpPr>
            <p:spPr bwMode="auto">
              <a:xfrm>
                <a:off x="2863" y="1983"/>
                <a:ext cx="104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1" name="Line 11"/>
              <p:cNvSpPr>
                <a:spLocks noChangeShapeType="1"/>
              </p:cNvSpPr>
              <p:nvPr/>
            </p:nvSpPr>
            <p:spPr bwMode="auto">
              <a:xfrm>
                <a:off x="2898" y="2776"/>
                <a:ext cx="10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2" name="Line 12"/>
              <p:cNvSpPr>
                <a:spLocks noChangeShapeType="1"/>
              </p:cNvSpPr>
              <p:nvPr/>
            </p:nvSpPr>
            <p:spPr bwMode="auto">
              <a:xfrm>
                <a:off x="3509" y="3098"/>
                <a:ext cx="42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3" name="Line 13"/>
              <p:cNvSpPr>
                <a:spLocks noChangeShapeType="1"/>
              </p:cNvSpPr>
              <p:nvPr/>
            </p:nvSpPr>
            <p:spPr bwMode="auto">
              <a:xfrm>
                <a:off x="368" y="2776"/>
                <a:ext cx="23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4" name="Line 14"/>
              <p:cNvSpPr>
                <a:spLocks noChangeShapeType="1"/>
              </p:cNvSpPr>
              <p:nvPr/>
            </p:nvSpPr>
            <p:spPr bwMode="auto">
              <a:xfrm>
                <a:off x="399" y="260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5" name="Line 15"/>
              <p:cNvSpPr>
                <a:spLocks noChangeShapeType="1"/>
              </p:cNvSpPr>
              <p:nvPr/>
            </p:nvSpPr>
            <p:spPr bwMode="auto">
              <a:xfrm>
                <a:off x="442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6" name="Line 16"/>
              <p:cNvSpPr>
                <a:spLocks noChangeShapeType="1"/>
              </p:cNvSpPr>
              <p:nvPr/>
            </p:nvSpPr>
            <p:spPr bwMode="auto">
              <a:xfrm>
                <a:off x="481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7" name="Line 17"/>
              <p:cNvSpPr>
                <a:spLocks noChangeShapeType="1"/>
              </p:cNvSpPr>
              <p:nvPr/>
            </p:nvSpPr>
            <p:spPr bwMode="auto">
              <a:xfrm>
                <a:off x="521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8" name="Line 18"/>
              <p:cNvSpPr>
                <a:spLocks noChangeShapeType="1"/>
              </p:cNvSpPr>
              <p:nvPr/>
            </p:nvSpPr>
            <p:spPr bwMode="auto">
              <a:xfrm>
                <a:off x="560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9" name="Line 19"/>
              <p:cNvSpPr>
                <a:spLocks noChangeShapeType="1"/>
              </p:cNvSpPr>
              <p:nvPr/>
            </p:nvSpPr>
            <p:spPr bwMode="auto">
              <a:xfrm>
                <a:off x="600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0" name="Line 20"/>
              <p:cNvSpPr>
                <a:spLocks noChangeShapeType="1"/>
              </p:cNvSpPr>
              <p:nvPr/>
            </p:nvSpPr>
            <p:spPr bwMode="auto">
              <a:xfrm>
                <a:off x="639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1" name="Line 21"/>
              <p:cNvSpPr>
                <a:spLocks noChangeShapeType="1"/>
              </p:cNvSpPr>
              <p:nvPr/>
            </p:nvSpPr>
            <p:spPr bwMode="auto">
              <a:xfrm>
                <a:off x="679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2" name="Line 22"/>
              <p:cNvSpPr>
                <a:spLocks noChangeShapeType="1"/>
              </p:cNvSpPr>
              <p:nvPr/>
            </p:nvSpPr>
            <p:spPr bwMode="auto">
              <a:xfrm>
                <a:off x="718" y="2605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3" name="Line 23"/>
              <p:cNvSpPr>
                <a:spLocks noChangeShapeType="1"/>
              </p:cNvSpPr>
              <p:nvPr/>
            </p:nvSpPr>
            <p:spPr bwMode="auto">
              <a:xfrm>
                <a:off x="372" y="1983"/>
                <a:ext cx="226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4" name="Line 24"/>
              <p:cNvSpPr>
                <a:spLocks noChangeShapeType="1"/>
              </p:cNvSpPr>
              <p:nvPr/>
            </p:nvSpPr>
            <p:spPr bwMode="auto">
              <a:xfrm>
                <a:off x="670" y="3243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5" name="Line 25"/>
              <p:cNvSpPr>
                <a:spLocks noChangeShapeType="1"/>
              </p:cNvSpPr>
              <p:nvPr/>
            </p:nvSpPr>
            <p:spPr bwMode="auto">
              <a:xfrm>
                <a:off x="368" y="3098"/>
                <a:ext cx="35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6" name="Line 26"/>
              <p:cNvSpPr>
                <a:spLocks noChangeShapeType="1"/>
              </p:cNvSpPr>
              <p:nvPr/>
            </p:nvSpPr>
            <p:spPr bwMode="auto">
              <a:xfrm flipH="1">
                <a:off x="368" y="2937"/>
                <a:ext cx="30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7" name="Freeform 27"/>
              <p:cNvSpPr>
                <a:spLocks/>
              </p:cNvSpPr>
              <p:nvPr/>
            </p:nvSpPr>
            <p:spPr bwMode="auto">
              <a:xfrm>
                <a:off x="400" y="3081"/>
                <a:ext cx="88" cy="34"/>
              </a:xfrm>
              <a:custGeom>
                <a:avLst/>
                <a:gdLst>
                  <a:gd name="T0" fmla="*/ 0 w 615"/>
                  <a:gd name="T1" fmla="*/ 0 h 207"/>
                  <a:gd name="T2" fmla="*/ 0 w 615"/>
                  <a:gd name="T3" fmla="*/ 207 h 207"/>
                  <a:gd name="T4" fmla="*/ 615 w 615"/>
                  <a:gd name="T5" fmla="*/ 104 h 207"/>
                  <a:gd name="T6" fmla="*/ 0 w 615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7">
                    <a:moveTo>
                      <a:pt x="0" y="0"/>
                    </a:moveTo>
                    <a:lnTo>
                      <a:pt x="0" y="207"/>
                    </a:lnTo>
                    <a:lnTo>
                      <a:pt x="615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8" name="Freeform 28"/>
              <p:cNvSpPr>
                <a:spLocks/>
              </p:cNvSpPr>
              <p:nvPr/>
            </p:nvSpPr>
            <p:spPr bwMode="auto">
              <a:xfrm>
                <a:off x="400" y="3081"/>
                <a:ext cx="88" cy="34"/>
              </a:xfrm>
              <a:custGeom>
                <a:avLst/>
                <a:gdLst>
                  <a:gd name="T0" fmla="*/ 0 w 615"/>
                  <a:gd name="T1" fmla="*/ 0 h 207"/>
                  <a:gd name="T2" fmla="*/ 0 w 615"/>
                  <a:gd name="T3" fmla="*/ 207 h 207"/>
                  <a:gd name="T4" fmla="*/ 615 w 615"/>
                  <a:gd name="T5" fmla="*/ 104 h 207"/>
                  <a:gd name="T6" fmla="*/ 0 w 615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7">
                    <a:moveTo>
                      <a:pt x="0" y="0"/>
                    </a:moveTo>
                    <a:lnTo>
                      <a:pt x="0" y="207"/>
                    </a:lnTo>
                    <a:lnTo>
                      <a:pt x="615" y="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9" name="Line 29"/>
              <p:cNvSpPr>
                <a:spLocks noChangeShapeType="1"/>
              </p:cNvSpPr>
              <p:nvPr/>
            </p:nvSpPr>
            <p:spPr bwMode="auto">
              <a:xfrm>
                <a:off x="518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0" name="Line 30"/>
              <p:cNvSpPr>
                <a:spLocks noChangeShapeType="1"/>
              </p:cNvSpPr>
              <p:nvPr/>
            </p:nvSpPr>
            <p:spPr bwMode="auto">
              <a:xfrm>
                <a:off x="670" y="2937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1" name="Line 31"/>
              <p:cNvSpPr>
                <a:spLocks noChangeShapeType="1"/>
              </p:cNvSpPr>
              <p:nvPr/>
            </p:nvSpPr>
            <p:spPr bwMode="auto">
              <a:xfrm>
                <a:off x="635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2" name="Line 32"/>
              <p:cNvSpPr>
                <a:spLocks noChangeShapeType="1"/>
              </p:cNvSpPr>
              <p:nvPr/>
            </p:nvSpPr>
            <p:spPr bwMode="auto">
              <a:xfrm flipV="1">
                <a:off x="558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3" name="Line 33"/>
              <p:cNvSpPr>
                <a:spLocks noChangeShapeType="1"/>
              </p:cNvSpPr>
              <p:nvPr/>
            </p:nvSpPr>
            <p:spPr bwMode="auto">
              <a:xfrm flipH="1">
                <a:off x="575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4" name="Line 34"/>
              <p:cNvSpPr>
                <a:spLocks noChangeShapeType="1"/>
              </p:cNvSpPr>
              <p:nvPr/>
            </p:nvSpPr>
            <p:spPr bwMode="auto">
              <a:xfrm flipH="1">
                <a:off x="558" y="33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5" name="Line 35"/>
              <p:cNvSpPr>
                <a:spLocks noChangeShapeType="1"/>
              </p:cNvSpPr>
              <p:nvPr/>
            </p:nvSpPr>
            <p:spPr bwMode="auto">
              <a:xfrm flipV="1">
                <a:off x="570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6" name="Line 36"/>
              <p:cNvSpPr>
                <a:spLocks noChangeShapeType="1"/>
              </p:cNvSpPr>
              <p:nvPr/>
            </p:nvSpPr>
            <p:spPr bwMode="auto">
              <a:xfrm>
                <a:off x="558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7" name="Line 37"/>
              <p:cNvSpPr>
                <a:spLocks noChangeShapeType="1"/>
              </p:cNvSpPr>
              <p:nvPr/>
            </p:nvSpPr>
            <p:spPr bwMode="auto">
              <a:xfrm flipH="1">
                <a:off x="618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8" name="Line 38"/>
              <p:cNvSpPr>
                <a:spLocks noChangeShapeType="1"/>
              </p:cNvSpPr>
              <p:nvPr/>
            </p:nvSpPr>
            <p:spPr bwMode="auto">
              <a:xfrm flipH="1">
                <a:off x="598" y="327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9" name="Freeform 39"/>
              <p:cNvSpPr>
                <a:spLocks/>
              </p:cNvSpPr>
              <p:nvPr/>
            </p:nvSpPr>
            <p:spPr bwMode="auto">
              <a:xfrm>
                <a:off x="585" y="3253"/>
                <a:ext cx="13" cy="19"/>
              </a:xfrm>
              <a:custGeom>
                <a:avLst/>
                <a:gdLst>
                  <a:gd name="T0" fmla="*/ 0 w 89"/>
                  <a:gd name="T1" fmla="*/ 0 h 111"/>
                  <a:gd name="T2" fmla="*/ 6 w 89"/>
                  <a:gd name="T3" fmla="*/ 43 h 111"/>
                  <a:gd name="T4" fmla="*/ 26 w 89"/>
                  <a:gd name="T5" fmla="*/ 79 h 111"/>
                  <a:gd name="T6" fmla="*/ 55 w 89"/>
                  <a:gd name="T7" fmla="*/ 104 h 111"/>
                  <a:gd name="T8" fmla="*/ 89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0"/>
                    </a:moveTo>
                    <a:lnTo>
                      <a:pt x="6" y="43"/>
                    </a:lnTo>
                    <a:lnTo>
                      <a:pt x="26" y="79"/>
                    </a:lnTo>
                    <a:lnTo>
                      <a:pt x="55" y="104"/>
                    </a:lnTo>
                    <a:lnTo>
                      <a:pt x="89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0" name="Line 40"/>
              <p:cNvSpPr>
                <a:spLocks noChangeShapeType="1"/>
              </p:cNvSpPr>
              <p:nvPr/>
            </p:nvSpPr>
            <p:spPr bwMode="auto">
              <a:xfrm flipV="1">
                <a:off x="585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1" name="Freeform 41"/>
              <p:cNvSpPr>
                <a:spLocks/>
              </p:cNvSpPr>
              <p:nvPr/>
            </p:nvSpPr>
            <p:spPr bwMode="auto">
              <a:xfrm>
                <a:off x="585" y="3198"/>
                <a:ext cx="13" cy="18"/>
              </a:xfrm>
              <a:custGeom>
                <a:avLst/>
                <a:gdLst>
                  <a:gd name="T0" fmla="*/ 89 w 89"/>
                  <a:gd name="T1" fmla="*/ 0 h 111"/>
                  <a:gd name="T2" fmla="*/ 55 w 89"/>
                  <a:gd name="T3" fmla="*/ 8 h 111"/>
                  <a:gd name="T4" fmla="*/ 26 w 89"/>
                  <a:gd name="T5" fmla="*/ 33 h 111"/>
                  <a:gd name="T6" fmla="*/ 6 w 89"/>
                  <a:gd name="T7" fmla="*/ 69 h 111"/>
                  <a:gd name="T8" fmla="*/ 0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55" y="8"/>
                    </a:lnTo>
                    <a:lnTo>
                      <a:pt x="26" y="33"/>
                    </a:lnTo>
                    <a:lnTo>
                      <a:pt x="6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2" name="Line 42"/>
              <p:cNvSpPr>
                <a:spLocks noChangeShapeType="1"/>
              </p:cNvSpPr>
              <p:nvPr/>
            </p:nvSpPr>
            <p:spPr bwMode="auto">
              <a:xfrm>
                <a:off x="598" y="319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3" name="Line 43"/>
              <p:cNvSpPr>
                <a:spLocks noChangeShapeType="1"/>
              </p:cNvSpPr>
              <p:nvPr/>
            </p:nvSpPr>
            <p:spPr bwMode="auto">
              <a:xfrm flipV="1">
                <a:off x="618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4" name="Line 44"/>
              <p:cNvSpPr>
                <a:spLocks noChangeShapeType="1"/>
              </p:cNvSpPr>
              <p:nvPr/>
            </p:nvSpPr>
            <p:spPr bwMode="auto">
              <a:xfrm>
                <a:off x="518" y="3348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5" name="Freeform 45"/>
              <p:cNvSpPr>
                <a:spLocks/>
              </p:cNvSpPr>
              <p:nvPr/>
            </p:nvSpPr>
            <p:spPr bwMode="auto">
              <a:xfrm>
                <a:off x="514" y="1962"/>
                <a:ext cx="88" cy="34"/>
              </a:xfrm>
              <a:custGeom>
                <a:avLst/>
                <a:gdLst>
                  <a:gd name="T0" fmla="*/ 0 w 616"/>
                  <a:gd name="T1" fmla="*/ 0 h 206"/>
                  <a:gd name="T2" fmla="*/ 0 w 616"/>
                  <a:gd name="T3" fmla="*/ 206 h 206"/>
                  <a:gd name="T4" fmla="*/ 616 w 616"/>
                  <a:gd name="T5" fmla="*/ 103 h 206"/>
                  <a:gd name="T6" fmla="*/ 0 w 61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6">
                    <a:moveTo>
                      <a:pt x="0" y="0"/>
                    </a:moveTo>
                    <a:lnTo>
                      <a:pt x="0" y="206"/>
                    </a:lnTo>
                    <a:lnTo>
                      <a:pt x="616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6" name="Freeform 46"/>
              <p:cNvSpPr>
                <a:spLocks/>
              </p:cNvSpPr>
              <p:nvPr/>
            </p:nvSpPr>
            <p:spPr bwMode="auto">
              <a:xfrm>
                <a:off x="514" y="1962"/>
                <a:ext cx="88" cy="34"/>
              </a:xfrm>
              <a:custGeom>
                <a:avLst/>
                <a:gdLst>
                  <a:gd name="T0" fmla="*/ 0 w 616"/>
                  <a:gd name="T1" fmla="*/ 0 h 206"/>
                  <a:gd name="T2" fmla="*/ 0 w 616"/>
                  <a:gd name="T3" fmla="*/ 206 h 206"/>
                  <a:gd name="T4" fmla="*/ 616 w 616"/>
                  <a:gd name="T5" fmla="*/ 103 h 206"/>
                  <a:gd name="T6" fmla="*/ 0 w 61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6">
                    <a:moveTo>
                      <a:pt x="0" y="0"/>
                    </a:moveTo>
                    <a:lnTo>
                      <a:pt x="0" y="206"/>
                    </a:lnTo>
                    <a:lnTo>
                      <a:pt x="616" y="10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7" name="Line 47"/>
              <p:cNvSpPr>
                <a:spLocks noChangeShapeType="1"/>
              </p:cNvSpPr>
              <p:nvPr/>
            </p:nvSpPr>
            <p:spPr bwMode="auto">
              <a:xfrm>
                <a:off x="1039" y="2937"/>
                <a:ext cx="161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8" name="Line 48"/>
              <p:cNvSpPr>
                <a:spLocks noChangeShapeType="1"/>
              </p:cNvSpPr>
              <p:nvPr/>
            </p:nvSpPr>
            <p:spPr bwMode="auto">
              <a:xfrm>
                <a:off x="1185" y="260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9" name="Line 49"/>
              <p:cNvSpPr>
                <a:spLocks noChangeShapeType="1"/>
              </p:cNvSpPr>
              <p:nvPr/>
            </p:nvSpPr>
            <p:spPr bwMode="auto">
              <a:xfrm>
                <a:off x="1219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0" name="Line 50"/>
              <p:cNvSpPr>
                <a:spLocks noChangeShapeType="1"/>
              </p:cNvSpPr>
              <p:nvPr/>
            </p:nvSpPr>
            <p:spPr bwMode="auto">
              <a:xfrm>
                <a:off x="1258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1" name="Line 51"/>
              <p:cNvSpPr>
                <a:spLocks noChangeShapeType="1"/>
              </p:cNvSpPr>
              <p:nvPr/>
            </p:nvSpPr>
            <p:spPr bwMode="auto">
              <a:xfrm>
                <a:off x="1298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2" name="Line 52"/>
              <p:cNvSpPr>
                <a:spLocks noChangeShapeType="1"/>
              </p:cNvSpPr>
              <p:nvPr/>
            </p:nvSpPr>
            <p:spPr bwMode="auto">
              <a:xfrm>
                <a:off x="1337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3" name="Line 53"/>
              <p:cNvSpPr>
                <a:spLocks noChangeShapeType="1"/>
              </p:cNvSpPr>
              <p:nvPr/>
            </p:nvSpPr>
            <p:spPr bwMode="auto">
              <a:xfrm>
                <a:off x="1377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4" name="Line 54"/>
              <p:cNvSpPr>
                <a:spLocks noChangeShapeType="1"/>
              </p:cNvSpPr>
              <p:nvPr/>
            </p:nvSpPr>
            <p:spPr bwMode="auto">
              <a:xfrm>
                <a:off x="1416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5" name="Line 55"/>
              <p:cNvSpPr>
                <a:spLocks noChangeShapeType="1"/>
              </p:cNvSpPr>
              <p:nvPr/>
            </p:nvSpPr>
            <p:spPr bwMode="auto">
              <a:xfrm>
                <a:off x="1456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6" name="Line 56"/>
              <p:cNvSpPr>
                <a:spLocks noChangeShapeType="1"/>
              </p:cNvSpPr>
              <p:nvPr/>
            </p:nvSpPr>
            <p:spPr bwMode="auto">
              <a:xfrm>
                <a:off x="1495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7" name="Line 57"/>
              <p:cNvSpPr>
                <a:spLocks noChangeShapeType="1"/>
              </p:cNvSpPr>
              <p:nvPr/>
            </p:nvSpPr>
            <p:spPr bwMode="auto">
              <a:xfrm>
                <a:off x="1535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8" name="Line 58"/>
              <p:cNvSpPr>
                <a:spLocks noChangeShapeType="1"/>
              </p:cNvSpPr>
              <p:nvPr/>
            </p:nvSpPr>
            <p:spPr bwMode="auto">
              <a:xfrm>
                <a:off x="1574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9" name="Line 59"/>
              <p:cNvSpPr>
                <a:spLocks noChangeShapeType="1"/>
              </p:cNvSpPr>
              <p:nvPr/>
            </p:nvSpPr>
            <p:spPr bwMode="auto">
              <a:xfrm>
                <a:off x="1614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0" name="Line 60"/>
              <p:cNvSpPr>
                <a:spLocks noChangeShapeType="1"/>
              </p:cNvSpPr>
              <p:nvPr/>
            </p:nvSpPr>
            <p:spPr bwMode="auto">
              <a:xfrm>
                <a:off x="1654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1" name="Line 61"/>
              <p:cNvSpPr>
                <a:spLocks noChangeShapeType="1"/>
              </p:cNvSpPr>
              <p:nvPr/>
            </p:nvSpPr>
            <p:spPr bwMode="auto">
              <a:xfrm>
                <a:off x="1693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2" name="Line 62"/>
              <p:cNvSpPr>
                <a:spLocks noChangeShapeType="1"/>
              </p:cNvSpPr>
              <p:nvPr/>
            </p:nvSpPr>
            <p:spPr bwMode="auto">
              <a:xfrm>
                <a:off x="1732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3" name="Line 63"/>
              <p:cNvSpPr>
                <a:spLocks noChangeShapeType="1"/>
              </p:cNvSpPr>
              <p:nvPr/>
            </p:nvSpPr>
            <p:spPr bwMode="auto">
              <a:xfrm>
                <a:off x="1772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4" name="Line 64"/>
              <p:cNvSpPr>
                <a:spLocks noChangeShapeType="1"/>
              </p:cNvSpPr>
              <p:nvPr/>
            </p:nvSpPr>
            <p:spPr bwMode="auto">
              <a:xfrm>
                <a:off x="1812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5" name="Line 65"/>
              <p:cNvSpPr>
                <a:spLocks noChangeShapeType="1"/>
              </p:cNvSpPr>
              <p:nvPr/>
            </p:nvSpPr>
            <p:spPr bwMode="auto">
              <a:xfrm>
                <a:off x="1851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6" name="Line 66"/>
              <p:cNvSpPr>
                <a:spLocks noChangeShapeType="1"/>
              </p:cNvSpPr>
              <p:nvPr/>
            </p:nvSpPr>
            <p:spPr bwMode="auto">
              <a:xfrm>
                <a:off x="1891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7" name="Line 67"/>
              <p:cNvSpPr>
                <a:spLocks noChangeShapeType="1"/>
              </p:cNvSpPr>
              <p:nvPr/>
            </p:nvSpPr>
            <p:spPr bwMode="auto">
              <a:xfrm>
                <a:off x="1930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8" name="Line 68"/>
              <p:cNvSpPr>
                <a:spLocks noChangeShapeType="1"/>
              </p:cNvSpPr>
              <p:nvPr/>
            </p:nvSpPr>
            <p:spPr bwMode="auto">
              <a:xfrm>
                <a:off x="1970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9" name="Line 69"/>
              <p:cNvSpPr>
                <a:spLocks noChangeShapeType="1"/>
              </p:cNvSpPr>
              <p:nvPr/>
            </p:nvSpPr>
            <p:spPr bwMode="auto">
              <a:xfrm>
                <a:off x="2009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0" name="Line 70"/>
              <p:cNvSpPr>
                <a:spLocks noChangeShapeType="1"/>
              </p:cNvSpPr>
              <p:nvPr/>
            </p:nvSpPr>
            <p:spPr bwMode="auto">
              <a:xfrm>
                <a:off x="2049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1" name="Line 71"/>
              <p:cNvSpPr>
                <a:spLocks noChangeShapeType="1"/>
              </p:cNvSpPr>
              <p:nvPr/>
            </p:nvSpPr>
            <p:spPr bwMode="auto">
              <a:xfrm>
                <a:off x="2088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2" name="Line 72"/>
              <p:cNvSpPr>
                <a:spLocks noChangeShapeType="1"/>
              </p:cNvSpPr>
              <p:nvPr/>
            </p:nvSpPr>
            <p:spPr bwMode="auto">
              <a:xfrm>
                <a:off x="2128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3" name="Line 73"/>
              <p:cNvSpPr>
                <a:spLocks noChangeShapeType="1"/>
              </p:cNvSpPr>
              <p:nvPr/>
            </p:nvSpPr>
            <p:spPr bwMode="auto">
              <a:xfrm>
                <a:off x="2167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4" name="Line 74"/>
              <p:cNvSpPr>
                <a:spLocks noChangeShapeType="1"/>
              </p:cNvSpPr>
              <p:nvPr/>
            </p:nvSpPr>
            <p:spPr bwMode="auto">
              <a:xfrm>
                <a:off x="2207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5" name="Line 75"/>
              <p:cNvSpPr>
                <a:spLocks noChangeShapeType="1"/>
              </p:cNvSpPr>
              <p:nvPr/>
            </p:nvSpPr>
            <p:spPr bwMode="auto">
              <a:xfrm>
                <a:off x="2246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6" name="Line 76"/>
              <p:cNvSpPr>
                <a:spLocks noChangeShapeType="1"/>
              </p:cNvSpPr>
              <p:nvPr/>
            </p:nvSpPr>
            <p:spPr bwMode="auto">
              <a:xfrm>
                <a:off x="2286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7" name="Line 77"/>
              <p:cNvSpPr>
                <a:spLocks noChangeShapeType="1"/>
              </p:cNvSpPr>
              <p:nvPr/>
            </p:nvSpPr>
            <p:spPr bwMode="auto">
              <a:xfrm>
                <a:off x="2325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8" name="Line 78"/>
              <p:cNvSpPr>
                <a:spLocks noChangeShapeType="1"/>
              </p:cNvSpPr>
              <p:nvPr/>
            </p:nvSpPr>
            <p:spPr bwMode="auto">
              <a:xfrm>
                <a:off x="2365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9" name="Line 79"/>
              <p:cNvSpPr>
                <a:spLocks noChangeShapeType="1"/>
              </p:cNvSpPr>
              <p:nvPr/>
            </p:nvSpPr>
            <p:spPr bwMode="auto">
              <a:xfrm>
                <a:off x="2404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0" name="Line 80"/>
              <p:cNvSpPr>
                <a:spLocks noChangeShapeType="1"/>
              </p:cNvSpPr>
              <p:nvPr/>
            </p:nvSpPr>
            <p:spPr bwMode="auto">
              <a:xfrm>
                <a:off x="2444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1" name="Line 81"/>
              <p:cNvSpPr>
                <a:spLocks noChangeShapeType="1"/>
              </p:cNvSpPr>
              <p:nvPr/>
            </p:nvSpPr>
            <p:spPr bwMode="auto">
              <a:xfrm>
                <a:off x="2483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2" name="Line 82"/>
              <p:cNvSpPr>
                <a:spLocks noChangeShapeType="1"/>
              </p:cNvSpPr>
              <p:nvPr/>
            </p:nvSpPr>
            <p:spPr bwMode="auto">
              <a:xfrm>
                <a:off x="2523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3" name="Line 83"/>
              <p:cNvSpPr>
                <a:spLocks noChangeShapeType="1"/>
              </p:cNvSpPr>
              <p:nvPr/>
            </p:nvSpPr>
            <p:spPr bwMode="auto">
              <a:xfrm>
                <a:off x="2563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4" name="Line 84"/>
              <p:cNvSpPr>
                <a:spLocks noChangeShapeType="1"/>
              </p:cNvSpPr>
              <p:nvPr/>
            </p:nvSpPr>
            <p:spPr bwMode="auto">
              <a:xfrm>
                <a:off x="2602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5" name="Line 85"/>
              <p:cNvSpPr>
                <a:spLocks noChangeShapeType="1"/>
              </p:cNvSpPr>
              <p:nvPr/>
            </p:nvSpPr>
            <p:spPr bwMode="auto">
              <a:xfrm>
                <a:off x="2642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6" name="Line 86"/>
              <p:cNvSpPr>
                <a:spLocks noChangeShapeType="1"/>
              </p:cNvSpPr>
              <p:nvPr/>
            </p:nvSpPr>
            <p:spPr bwMode="auto">
              <a:xfrm>
                <a:off x="2681" y="260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7" name="Freeform 87"/>
              <p:cNvSpPr>
                <a:spLocks/>
              </p:cNvSpPr>
              <p:nvPr/>
            </p:nvSpPr>
            <p:spPr bwMode="auto">
              <a:xfrm>
                <a:off x="1256" y="2705"/>
                <a:ext cx="9" cy="9"/>
              </a:xfrm>
              <a:custGeom>
                <a:avLst/>
                <a:gdLst>
                  <a:gd name="T0" fmla="*/ 60 w 60"/>
                  <a:gd name="T1" fmla="*/ 0 h 55"/>
                  <a:gd name="T2" fmla="*/ 23 w 60"/>
                  <a:gd name="T3" fmla="*/ 15 h 55"/>
                  <a:gd name="T4" fmla="*/ 0 w 60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55">
                    <a:moveTo>
                      <a:pt x="60" y="0"/>
                    </a:moveTo>
                    <a:lnTo>
                      <a:pt x="23" y="15"/>
                    </a:lnTo>
                    <a:lnTo>
                      <a:pt x="0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8" name="Freeform 88"/>
              <p:cNvSpPr>
                <a:spLocks/>
              </p:cNvSpPr>
              <p:nvPr/>
            </p:nvSpPr>
            <p:spPr bwMode="auto">
              <a:xfrm>
                <a:off x="1265" y="2705"/>
                <a:ext cx="8" cy="19"/>
              </a:xfrm>
              <a:custGeom>
                <a:avLst/>
                <a:gdLst>
                  <a:gd name="T0" fmla="*/ 50 w 59"/>
                  <a:gd name="T1" fmla="*/ 113 h 113"/>
                  <a:gd name="T2" fmla="*/ 59 w 59"/>
                  <a:gd name="T3" fmla="*/ 75 h 113"/>
                  <a:gd name="T4" fmla="*/ 52 w 59"/>
                  <a:gd name="T5" fmla="*/ 38 h 113"/>
                  <a:gd name="T6" fmla="*/ 30 w 59"/>
                  <a:gd name="T7" fmla="*/ 9 h 113"/>
                  <a:gd name="T8" fmla="*/ 0 w 59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3">
                    <a:moveTo>
                      <a:pt x="50" y="113"/>
                    </a:moveTo>
                    <a:lnTo>
                      <a:pt x="59" y="75"/>
                    </a:lnTo>
                    <a:lnTo>
                      <a:pt x="52" y="38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9" name="Freeform 89"/>
              <p:cNvSpPr>
                <a:spLocks/>
              </p:cNvSpPr>
              <p:nvPr/>
            </p:nvSpPr>
            <p:spPr bwMode="auto">
              <a:xfrm>
                <a:off x="1256" y="2724"/>
                <a:ext cx="17" cy="37"/>
              </a:xfrm>
              <a:custGeom>
                <a:avLst/>
                <a:gdLst>
                  <a:gd name="T0" fmla="*/ 110 w 119"/>
                  <a:gd name="T1" fmla="*/ 0 h 220"/>
                  <a:gd name="T2" fmla="*/ 0 w 119"/>
                  <a:gd name="T3" fmla="*/ 220 h 220"/>
                  <a:gd name="T4" fmla="*/ 119 w 119"/>
                  <a:gd name="T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220">
                    <a:moveTo>
                      <a:pt x="110" y="0"/>
                    </a:moveTo>
                    <a:lnTo>
                      <a:pt x="0" y="220"/>
                    </a:lnTo>
                    <a:lnTo>
                      <a:pt x="119" y="22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0" name="Line 90"/>
              <p:cNvSpPr>
                <a:spLocks noChangeShapeType="1"/>
              </p:cNvSpPr>
              <p:nvPr/>
            </p:nvSpPr>
            <p:spPr bwMode="auto">
              <a:xfrm flipV="1">
                <a:off x="1286" y="2705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1" name="Line 91"/>
              <p:cNvSpPr>
                <a:spLocks noChangeShapeType="1"/>
              </p:cNvSpPr>
              <p:nvPr/>
            </p:nvSpPr>
            <p:spPr bwMode="auto">
              <a:xfrm flipH="1">
                <a:off x="1286" y="2705"/>
                <a:ext cx="21" cy="3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2" name="Line 92"/>
              <p:cNvSpPr>
                <a:spLocks noChangeShapeType="1"/>
              </p:cNvSpPr>
              <p:nvPr/>
            </p:nvSpPr>
            <p:spPr bwMode="auto">
              <a:xfrm>
                <a:off x="1294" y="2726"/>
                <a:ext cx="13" cy="3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3" name="Line 93"/>
              <p:cNvSpPr>
                <a:spLocks noChangeShapeType="1"/>
              </p:cNvSpPr>
              <p:nvPr/>
            </p:nvSpPr>
            <p:spPr bwMode="auto">
              <a:xfrm flipV="1">
                <a:off x="1320" y="2761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4" name="Line 94"/>
              <p:cNvSpPr>
                <a:spLocks noChangeShapeType="1"/>
              </p:cNvSpPr>
              <p:nvPr/>
            </p:nvSpPr>
            <p:spPr bwMode="auto">
              <a:xfrm>
                <a:off x="1351" y="2705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5" name="Freeform 95"/>
              <p:cNvSpPr>
                <a:spLocks/>
              </p:cNvSpPr>
              <p:nvPr/>
            </p:nvSpPr>
            <p:spPr bwMode="auto">
              <a:xfrm>
                <a:off x="1360" y="2705"/>
                <a:ext cx="8" cy="25"/>
              </a:xfrm>
              <a:custGeom>
                <a:avLst/>
                <a:gdLst>
                  <a:gd name="T0" fmla="*/ 0 w 58"/>
                  <a:gd name="T1" fmla="*/ 148 h 148"/>
                  <a:gd name="T2" fmla="*/ 29 w 58"/>
                  <a:gd name="T3" fmla="*/ 138 h 148"/>
                  <a:gd name="T4" fmla="*/ 51 w 58"/>
                  <a:gd name="T5" fmla="*/ 111 h 148"/>
                  <a:gd name="T6" fmla="*/ 58 w 58"/>
                  <a:gd name="T7" fmla="*/ 74 h 148"/>
                  <a:gd name="T8" fmla="*/ 51 w 58"/>
                  <a:gd name="T9" fmla="*/ 37 h 148"/>
                  <a:gd name="T10" fmla="*/ 29 w 58"/>
                  <a:gd name="T11" fmla="*/ 9 h 148"/>
                  <a:gd name="T12" fmla="*/ 0 w 58"/>
                  <a:gd name="T1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48">
                    <a:moveTo>
                      <a:pt x="0" y="148"/>
                    </a:moveTo>
                    <a:lnTo>
                      <a:pt x="29" y="138"/>
                    </a:lnTo>
                    <a:lnTo>
                      <a:pt x="51" y="111"/>
                    </a:lnTo>
                    <a:lnTo>
                      <a:pt x="58" y="74"/>
                    </a:lnTo>
                    <a:lnTo>
                      <a:pt x="51" y="37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6" name="Line 96"/>
              <p:cNvSpPr>
                <a:spLocks noChangeShapeType="1"/>
              </p:cNvSpPr>
              <p:nvPr/>
            </p:nvSpPr>
            <p:spPr bwMode="auto">
              <a:xfrm flipH="1">
                <a:off x="1356" y="273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7" name="Freeform 97"/>
              <p:cNvSpPr>
                <a:spLocks/>
              </p:cNvSpPr>
              <p:nvPr/>
            </p:nvSpPr>
            <p:spPr bwMode="auto">
              <a:xfrm>
                <a:off x="1360" y="2730"/>
                <a:ext cx="8" cy="12"/>
              </a:xfrm>
              <a:custGeom>
                <a:avLst/>
                <a:gdLst>
                  <a:gd name="T0" fmla="*/ 58 w 58"/>
                  <a:gd name="T1" fmla="*/ 74 h 74"/>
                  <a:gd name="T2" fmla="*/ 51 w 58"/>
                  <a:gd name="T3" fmla="*/ 37 h 74"/>
                  <a:gd name="T4" fmla="*/ 29 w 58"/>
                  <a:gd name="T5" fmla="*/ 10 h 74"/>
                  <a:gd name="T6" fmla="*/ 0 w 5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74">
                    <a:moveTo>
                      <a:pt x="58" y="74"/>
                    </a:moveTo>
                    <a:lnTo>
                      <a:pt x="51" y="37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8" name="Line 98"/>
              <p:cNvSpPr>
                <a:spLocks noChangeShapeType="1"/>
              </p:cNvSpPr>
              <p:nvPr/>
            </p:nvSpPr>
            <p:spPr bwMode="auto">
              <a:xfrm>
                <a:off x="1368" y="27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9" name="Freeform 99"/>
              <p:cNvSpPr>
                <a:spLocks/>
              </p:cNvSpPr>
              <p:nvPr/>
            </p:nvSpPr>
            <p:spPr bwMode="auto">
              <a:xfrm>
                <a:off x="1360" y="2748"/>
                <a:ext cx="8" cy="13"/>
              </a:xfrm>
              <a:custGeom>
                <a:avLst/>
                <a:gdLst>
                  <a:gd name="T0" fmla="*/ 0 w 58"/>
                  <a:gd name="T1" fmla="*/ 74 h 74"/>
                  <a:gd name="T2" fmla="*/ 29 w 58"/>
                  <a:gd name="T3" fmla="*/ 65 h 74"/>
                  <a:gd name="T4" fmla="*/ 51 w 58"/>
                  <a:gd name="T5" fmla="*/ 37 h 74"/>
                  <a:gd name="T6" fmla="*/ 58 w 5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74">
                    <a:moveTo>
                      <a:pt x="0" y="74"/>
                    </a:moveTo>
                    <a:lnTo>
                      <a:pt x="29" y="65"/>
                    </a:lnTo>
                    <a:lnTo>
                      <a:pt x="51" y="37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0" name="Line 100"/>
              <p:cNvSpPr>
                <a:spLocks noChangeShapeType="1"/>
              </p:cNvSpPr>
              <p:nvPr/>
            </p:nvSpPr>
            <p:spPr bwMode="auto">
              <a:xfrm flipH="1">
                <a:off x="1351" y="276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1" name="Freeform 101"/>
              <p:cNvSpPr>
                <a:spLocks/>
              </p:cNvSpPr>
              <p:nvPr/>
            </p:nvSpPr>
            <p:spPr bwMode="auto">
              <a:xfrm>
                <a:off x="1381" y="2705"/>
                <a:ext cx="8" cy="56"/>
              </a:xfrm>
              <a:custGeom>
                <a:avLst/>
                <a:gdLst>
                  <a:gd name="T0" fmla="*/ 59 w 59"/>
                  <a:gd name="T1" fmla="*/ 333 h 333"/>
                  <a:gd name="T2" fmla="*/ 59 w 59"/>
                  <a:gd name="T3" fmla="*/ 0 h 333"/>
                  <a:gd name="T4" fmla="*/ 0 w 59"/>
                  <a:gd name="T5" fmla="*/ 7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333">
                    <a:moveTo>
                      <a:pt x="59" y="333"/>
                    </a:moveTo>
                    <a:lnTo>
                      <a:pt x="59" y="0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2" name="Freeform 102"/>
              <p:cNvSpPr>
                <a:spLocks/>
              </p:cNvSpPr>
              <p:nvPr/>
            </p:nvSpPr>
            <p:spPr bwMode="auto">
              <a:xfrm>
                <a:off x="1419" y="2724"/>
                <a:ext cx="18" cy="37"/>
              </a:xfrm>
              <a:custGeom>
                <a:avLst/>
                <a:gdLst>
                  <a:gd name="T0" fmla="*/ 0 w 125"/>
                  <a:gd name="T1" fmla="*/ 222 h 222"/>
                  <a:gd name="T2" fmla="*/ 0 w 125"/>
                  <a:gd name="T3" fmla="*/ 0 h 222"/>
                  <a:gd name="T4" fmla="*/ 125 w 125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222">
                    <a:moveTo>
                      <a:pt x="0" y="222"/>
                    </a:moveTo>
                    <a:lnTo>
                      <a:pt x="0" y="0"/>
                    </a:lnTo>
                    <a:lnTo>
                      <a:pt x="125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3" name="Freeform 103"/>
              <p:cNvSpPr>
                <a:spLocks/>
              </p:cNvSpPr>
              <p:nvPr/>
            </p:nvSpPr>
            <p:spPr bwMode="auto">
              <a:xfrm>
                <a:off x="1437" y="2724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5 w 51"/>
                  <a:gd name="T3" fmla="*/ 33 h 65"/>
                  <a:gd name="T4" fmla="*/ 26 w 51"/>
                  <a:gd name="T5" fmla="*/ 9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4" name="Line 104"/>
              <p:cNvSpPr>
                <a:spLocks noChangeShapeType="1"/>
              </p:cNvSpPr>
              <p:nvPr/>
            </p:nvSpPr>
            <p:spPr bwMode="auto">
              <a:xfrm>
                <a:off x="1444" y="273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5" name="Line 105"/>
              <p:cNvSpPr>
                <a:spLocks noChangeShapeType="1"/>
              </p:cNvSpPr>
              <p:nvPr/>
            </p:nvSpPr>
            <p:spPr bwMode="auto">
              <a:xfrm flipV="1">
                <a:off x="1431" y="2724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6" name="Freeform 106"/>
              <p:cNvSpPr>
                <a:spLocks/>
              </p:cNvSpPr>
              <p:nvPr/>
            </p:nvSpPr>
            <p:spPr bwMode="auto">
              <a:xfrm>
                <a:off x="1457" y="2705"/>
                <a:ext cx="17" cy="56"/>
              </a:xfrm>
              <a:custGeom>
                <a:avLst/>
                <a:gdLst>
                  <a:gd name="T0" fmla="*/ 0 w 118"/>
                  <a:gd name="T1" fmla="*/ 0 h 333"/>
                  <a:gd name="T2" fmla="*/ 0 w 118"/>
                  <a:gd name="T3" fmla="*/ 333 h 333"/>
                  <a:gd name="T4" fmla="*/ 66 w 118"/>
                  <a:gd name="T5" fmla="*/ 333 h 333"/>
                  <a:gd name="T6" fmla="*/ 92 w 118"/>
                  <a:gd name="T7" fmla="*/ 325 h 333"/>
                  <a:gd name="T8" fmla="*/ 112 w 118"/>
                  <a:gd name="T9" fmla="*/ 301 h 333"/>
                  <a:gd name="T10" fmla="*/ 118 w 118"/>
                  <a:gd name="T11" fmla="*/ 269 h 333"/>
                  <a:gd name="T12" fmla="*/ 118 w 118"/>
                  <a:gd name="T13" fmla="*/ 176 h 333"/>
                  <a:gd name="T14" fmla="*/ 112 w 118"/>
                  <a:gd name="T15" fmla="*/ 144 h 333"/>
                  <a:gd name="T16" fmla="*/ 92 w 118"/>
                  <a:gd name="T17" fmla="*/ 120 h 333"/>
                  <a:gd name="T18" fmla="*/ 66 w 118"/>
                  <a:gd name="T19" fmla="*/ 111 h 333"/>
                  <a:gd name="T20" fmla="*/ 0 w 118"/>
                  <a:gd name="T21" fmla="*/ 11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33">
                    <a:moveTo>
                      <a:pt x="0" y="0"/>
                    </a:moveTo>
                    <a:lnTo>
                      <a:pt x="0" y="333"/>
                    </a:lnTo>
                    <a:lnTo>
                      <a:pt x="66" y="333"/>
                    </a:lnTo>
                    <a:lnTo>
                      <a:pt x="92" y="325"/>
                    </a:lnTo>
                    <a:lnTo>
                      <a:pt x="112" y="301"/>
                    </a:lnTo>
                    <a:lnTo>
                      <a:pt x="118" y="269"/>
                    </a:lnTo>
                    <a:lnTo>
                      <a:pt x="118" y="176"/>
                    </a:lnTo>
                    <a:lnTo>
                      <a:pt x="112" y="144"/>
                    </a:lnTo>
                    <a:lnTo>
                      <a:pt x="92" y="120"/>
                    </a:lnTo>
                    <a:lnTo>
                      <a:pt x="66" y="111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7" name="Line 107"/>
              <p:cNvSpPr>
                <a:spLocks noChangeShapeType="1"/>
              </p:cNvSpPr>
              <p:nvPr/>
            </p:nvSpPr>
            <p:spPr bwMode="auto">
              <a:xfrm>
                <a:off x="1488" y="272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8" name="Freeform 108"/>
              <p:cNvSpPr>
                <a:spLocks/>
              </p:cNvSpPr>
              <p:nvPr/>
            </p:nvSpPr>
            <p:spPr bwMode="auto">
              <a:xfrm>
                <a:off x="1496" y="2724"/>
                <a:ext cx="7" cy="11"/>
              </a:xfrm>
              <a:custGeom>
                <a:avLst/>
                <a:gdLst>
                  <a:gd name="T0" fmla="*/ 52 w 52"/>
                  <a:gd name="T1" fmla="*/ 65 h 65"/>
                  <a:gd name="T2" fmla="*/ 45 w 52"/>
                  <a:gd name="T3" fmla="*/ 33 h 65"/>
                  <a:gd name="T4" fmla="*/ 26 w 52"/>
                  <a:gd name="T5" fmla="*/ 9 h 65"/>
                  <a:gd name="T6" fmla="*/ 0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65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9" name="Freeform 109"/>
              <p:cNvSpPr>
                <a:spLocks/>
              </p:cNvSpPr>
              <p:nvPr/>
            </p:nvSpPr>
            <p:spPr bwMode="auto">
              <a:xfrm>
                <a:off x="1493" y="2735"/>
                <a:ext cx="10" cy="26"/>
              </a:xfrm>
              <a:custGeom>
                <a:avLst/>
                <a:gdLst>
                  <a:gd name="T0" fmla="*/ 73 w 73"/>
                  <a:gd name="T1" fmla="*/ 0 h 157"/>
                  <a:gd name="T2" fmla="*/ 73 w 73"/>
                  <a:gd name="T3" fmla="*/ 157 h 157"/>
                  <a:gd name="T4" fmla="*/ 0 w 73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57">
                    <a:moveTo>
                      <a:pt x="73" y="0"/>
                    </a:moveTo>
                    <a:lnTo>
                      <a:pt x="73" y="157"/>
                    </a:lnTo>
                    <a:lnTo>
                      <a:pt x="0" y="15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0" name="Freeform 110"/>
              <p:cNvSpPr>
                <a:spLocks/>
              </p:cNvSpPr>
              <p:nvPr/>
            </p:nvSpPr>
            <p:spPr bwMode="auto">
              <a:xfrm>
                <a:off x="1486" y="2742"/>
                <a:ext cx="7" cy="19"/>
              </a:xfrm>
              <a:custGeom>
                <a:avLst/>
                <a:gdLst>
                  <a:gd name="T0" fmla="*/ 45 w 45"/>
                  <a:gd name="T1" fmla="*/ 0 h 111"/>
                  <a:gd name="T2" fmla="*/ 22 w 45"/>
                  <a:gd name="T3" fmla="*/ 8 h 111"/>
                  <a:gd name="T4" fmla="*/ 6 w 45"/>
                  <a:gd name="T5" fmla="*/ 29 h 111"/>
                  <a:gd name="T6" fmla="*/ 0 w 45"/>
                  <a:gd name="T7" fmla="*/ 56 h 111"/>
                  <a:gd name="T8" fmla="*/ 6 w 45"/>
                  <a:gd name="T9" fmla="*/ 84 h 111"/>
                  <a:gd name="T10" fmla="*/ 22 w 45"/>
                  <a:gd name="T11" fmla="*/ 104 h 111"/>
                  <a:gd name="T12" fmla="*/ 45 w 45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1">
                    <a:moveTo>
                      <a:pt x="45" y="0"/>
                    </a:moveTo>
                    <a:lnTo>
                      <a:pt x="22" y="8"/>
                    </a:lnTo>
                    <a:lnTo>
                      <a:pt x="6" y="29"/>
                    </a:lnTo>
                    <a:lnTo>
                      <a:pt x="0" y="56"/>
                    </a:lnTo>
                    <a:lnTo>
                      <a:pt x="6" y="84"/>
                    </a:lnTo>
                    <a:lnTo>
                      <a:pt x="22" y="104"/>
                    </a:lnTo>
                    <a:lnTo>
                      <a:pt x="45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1" name="Line 111"/>
              <p:cNvSpPr>
                <a:spLocks noChangeShapeType="1"/>
              </p:cNvSpPr>
              <p:nvPr/>
            </p:nvSpPr>
            <p:spPr bwMode="auto">
              <a:xfrm>
                <a:off x="1493" y="274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2" name="Freeform 112"/>
              <p:cNvSpPr>
                <a:spLocks/>
              </p:cNvSpPr>
              <p:nvPr/>
            </p:nvSpPr>
            <p:spPr bwMode="auto">
              <a:xfrm>
                <a:off x="1516" y="2724"/>
                <a:ext cx="12" cy="37"/>
              </a:xfrm>
              <a:custGeom>
                <a:avLst/>
                <a:gdLst>
                  <a:gd name="T0" fmla="*/ 0 w 89"/>
                  <a:gd name="T1" fmla="*/ 222 h 222"/>
                  <a:gd name="T2" fmla="*/ 0 w 89"/>
                  <a:gd name="T3" fmla="*/ 0 h 222"/>
                  <a:gd name="T4" fmla="*/ 89 w 89"/>
                  <a:gd name="T5" fmla="*/ 0 h 222"/>
                  <a:gd name="T6" fmla="*/ 89 w 89"/>
                  <a:gd name="T7" fmla="*/ 3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22">
                    <a:moveTo>
                      <a:pt x="0" y="222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3" name="Freeform 113"/>
              <p:cNvSpPr>
                <a:spLocks/>
              </p:cNvSpPr>
              <p:nvPr/>
            </p:nvSpPr>
            <p:spPr bwMode="auto">
              <a:xfrm>
                <a:off x="1558" y="2724"/>
                <a:ext cx="17" cy="55"/>
              </a:xfrm>
              <a:custGeom>
                <a:avLst/>
                <a:gdLst>
                  <a:gd name="T0" fmla="*/ 14 w 118"/>
                  <a:gd name="T1" fmla="*/ 334 h 334"/>
                  <a:gd name="T2" fmla="*/ 66 w 118"/>
                  <a:gd name="T3" fmla="*/ 334 h 334"/>
                  <a:gd name="T4" fmla="*/ 92 w 118"/>
                  <a:gd name="T5" fmla="*/ 325 h 334"/>
                  <a:gd name="T6" fmla="*/ 110 w 118"/>
                  <a:gd name="T7" fmla="*/ 302 h 334"/>
                  <a:gd name="T8" fmla="*/ 118 w 118"/>
                  <a:gd name="T9" fmla="*/ 269 h 334"/>
                  <a:gd name="T10" fmla="*/ 118 w 118"/>
                  <a:gd name="T11" fmla="*/ 0 h 334"/>
                  <a:gd name="T12" fmla="*/ 51 w 118"/>
                  <a:gd name="T13" fmla="*/ 0 h 334"/>
                  <a:gd name="T14" fmla="*/ 25 w 118"/>
                  <a:gd name="T15" fmla="*/ 9 h 334"/>
                  <a:gd name="T16" fmla="*/ 6 w 118"/>
                  <a:gd name="T17" fmla="*/ 33 h 334"/>
                  <a:gd name="T18" fmla="*/ 0 w 118"/>
                  <a:gd name="T19" fmla="*/ 65 h 334"/>
                  <a:gd name="T20" fmla="*/ 0 w 118"/>
                  <a:gd name="T21" fmla="*/ 158 h 334"/>
                  <a:gd name="T22" fmla="*/ 6 w 118"/>
                  <a:gd name="T23" fmla="*/ 190 h 334"/>
                  <a:gd name="T24" fmla="*/ 25 w 118"/>
                  <a:gd name="T25" fmla="*/ 214 h 334"/>
                  <a:gd name="T26" fmla="*/ 51 w 118"/>
                  <a:gd name="T27" fmla="*/ 222 h 334"/>
                  <a:gd name="T28" fmla="*/ 118 w 118"/>
                  <a:gd name="T29" fmla="*/ 22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334">
                    <a:moveTo>
                      <a:pt x="14" y="334"/>
                    </a:moveTo>
                    <a:lnTo>
                      <a:pt x="66" y="334"/>
                    </a:lnTo>
                    <a:lnTo>
                      <a:pt x="92" y="325"/>
                    </a:lnTo>
                    <a:lnTo>
                      <a:pt x="110" y="302"/>
                    </a:lnTo>
                    <a:lnTo>
                      <a:pt x="118" y="269"/>
                    </a:lnTo>
                    <a:lnTo>
                      <a:pt x="118" y="0"/>
                    </a:lnTo>
                    <a:lnTo>
                      <a:pt x="51" y="0"/>
                    </a:lnTo>
                    <a:lnTo>
                      <a:pt x="25" y="9"/>
                    </a:lnTo>
                    <a:lnTo>
                      <a:pt x="6" y="33"/>
                    </a:lnTo>
                    <a:lnTo>
                      <a:pt x="0" y="65"/>
                    </a:lnTo>
                    <a:lnTo>
                      <a:pt x="0" y="158"/>
                    </a:lnTo>
                    <a:lnTo>
                      <a:pt x="6" y="190"/>
                    </a:lnTo>
                    <a:lnTo>
                      <a:pt x="25" y="214"/>
                    </a:lnTo>
                    <a:lnTo>
                      <a:pt x="51" y="222"/>
                    </a:lnTo>
                    <a:lnTo>
                      <a:pt x="118" y="22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4" name="Line 114"/>
              <p:cNvSpPr>
                <a:spLocks noChangeShapeType="1"/>
              </p:cNvSpPr>
              <p:nvPr/>
            </p:nvSpPr>
            <p:spPr bwMode="auto">
              <a:xfrm>
                <a:off x="1590" y="272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5" name="Freeform 115"/>
              <p:cNvSpPr>
                <a:spLocks/>
              </p:cNvSpPr>
              <p:nvPr/>
            </p:nvSpPr>
            <p:spPr bwMode="auto">
              <a:xfrm>
                <a:off x="1597" y="2724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4 w 51"/>
                  <a:gd name="T3" fmla="*/ 33 h 65"/>
                  <a:gd name="T4" fmla="*/ 25 w 51"/>
                  <a:gd name="T5" fmla="*/ 9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4" y="33"/>
                    </a:lnTo>
                    <a:lnTo>
                      <a:pt x="25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6" name="Freeform 116"/>
              <p:cNvSpPr>
                <a:spLocks/>
              </p:cNvSpPr>
              <p:nvPr/>
            </p:nvSpPr>
            <p:spPr bwMode="auto">
              <a:xfrm>
                <a:off x="1594" y="2735"/>
                <a:ext cx="10" cy="26"/>
              </a:xfrm>
              <a:custGeom>
                <a:avLst/>
                <a:gdLst>
                  <a:gd name="T0" fmla="*/ 74 w 74"/>
                  <a:gd name="T1" fmla="*/ 0 h 157"/>
                  <a:gd name="T2" fmla="*/ 74 w 74"/>
                  <a:gd name="T3" fmla="*/ 157 h 157"/>
                  <a:gd name="T4" fmla="*/ 0 w 7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57">
                    <a:moveTo>
                      <a:pt x="74" y="0"/>
                    </a:moveTo>
                    <a:lnTo>
                      <a:pt x="74" y="157"/>
                    </a:lnTo>
                    <a:lnTo>
                      <a:pt x="0" y="15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7" name="Freeform 117"/>
              <p:cNvSpPr>
                <a:spLocks/>
              </p:cNvSpPr>
              <p:nvPr/>
            </p:nvSpPr>
            <p:spPr bwMode="auto">
              <a:xfrm>
                <a:off x="1587" y="2742"/>
                <a:ext cx="7" cy="19"/>
              </a:xfrm>
              <a:custGeom>
                <a:avLst/>
                <a:gdLst>
                  <a:gd name="T0" fmla="*/ 44 w 44"/>
                  <a:gd name="T1" fmla="*/ 0 h 111"/>
                  <a:gd name="T2" fmla="*/ 23 w 44"/>
                  <a:gd name="T3" fmla="*/ 8 h 111"/>
                  <a:gd name="T4" fmla="*/ 6 w 44"/>
                  <a:gd name="T5" fmla="*/ 29 h 111"/>
                  <a:gd name="T6" fmla="*/ 0 w 44"/>
                  <a:gd name="T7" fmla="*/ 56 h 111"/>
                  <a:gd name="T8" fmla="*/ 6 w 44"/>
                  <a:gd name="T9" fmla="*/ 84 h 111"/>
                  <a:gd name="T10" fmla="*/ 23 w 44"/>
                  <a:gd name="T11" fmla="*/ 104 h 111"/>
                  <a:gd name="T12" fmla="*/ 44 w 44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1">
                    <a:moveTo>
                      <a:pt x="44" y="0"/>
                    </a:moveTo>
                    <a:lnTo>
                      <a:pt x="23" y="8"/>
                    </a:lnTo>
                    <a:lnTo>
                      <a:pt x="6" y="29"/>
                    </a:lnTo>
                    <a:lnTo>
                      <a:pt x="0" y="56"/>
                    </a:lnTo>
                    <a:lnTo>
                      <a:pt x="6" y="84"/>
                    </a:lnTo>
                    <a:lnTo>
                      <a:pt x="23" y="104"/>
                    </a:lnTo>
                    <a:lnTo>
                      <a:pt x="44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8" name="Line 118"/>
              <p:cNvSpPr>
                <a:spLocks noChangeShapeType="1"/>
              </p:cNvSpPr>
              <p:nvPr/>
            </p:nvSpPr>
            <p:spPr bwMode="auto">
              <a:xfrm>
                <a:off x="1594" y="274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9" name="Freeform 119"/>
              <p:cNvSpPr>
                <a:spLocks/>
              </p:cNvSpPr>
              <p:nvPr/>
            </p:nvSpPr>
            <p:spPr bwMode="auto">
              <a:xfrm>
                <a:off x="1617" y="2724"/>
                <a:ext cx="15" cy="22"/>
              </a:xfrm>
              <a:custGeom>
                <a:avLst/>
                <a:gdLst>
                  <a:gd name="T0" fmla="*/ 104 w 104"/>
                  <a:gd name="T1" fmla="*/ 18 h 134"/>
                  <a:gd name="T2" fmla="*/ 38 w 104"/>
                  <a:gd name="T3" fmla="*/ 0 h 134"/>
                  <a:gd name="T4" fmla="*/ 19 w 104"/>
                  <a:gd name="T5" fmla="*/ 5 h 134"/>
                  <a:gd name="T6" fmla="*/ 5 w 104"/>
                  <a:gd name="T7" fmla="*/ 22 h 134"/>
                  <a:gd name="T8" fmla="*/ 0 w 104"/>
                  <a:gd name="T9" fmla="*/ 45 h 134"/>
                  <a:gd name="T10" fmla="*/ 4 w 104"/>
                  <a:gd name="T11" fmla="*/ 67 h 134"/>
                  <a:gd name="T12" fmla="*/ 18 w 104"/>
                  <a:gd name="T13" fmla="*/ 84 h 134"/>
                  <a:gd name="T14" fmla="*/ 98 w 104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34">
                    <a:moveTo>
                      <a:pt x="104" y="18"/>
                    </a:moveTo>
                    <a:lnTo>
                      <a:pt x="38" y="0"/>
                    </a:lnTo>
                    <a:lnTo>
                      <a:pt x="19" y="5"/>
                    </a:lnTo>
                    <a:lnTo>
                      <a:pt x="5" y="22"/>
                    </a:lnTo>
                    <a:lnTo>
                      <a:pt x="0" y="45"/>
                    </a:lnTo>
                    <a:lnTo>
                      <a:pt x="4" y="67"/>
                    </a:lnTo>
                    <a:lnTo>
                      <a:pt x="18" y="84"/>
                    </a:lnTo>
                    <a:lnTo>
                      <a:pt x="98" y="1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0" name="Freeform 120"/>
              <p:cNvSpPr>
                <a:spLocks/>
              </p:cNvSpPr>
              <p:nvPr/>
            </p:nvSpPr>
            <p:spPr bwMode="auto">
              <a:xfrm>
                <a:off x="1629" y="2746"/>
                <a:ext cx="5" cy="15"/>
              </a:xfrm>
              <a:custGeom>
                <a:avLst/>
                <a:gdLst>
                  <a:gd name="T0" fmla="*/ 0 w 37"/>
                  <a:gd name="T1" fmla="*/ 87 h 87"/>
                  <a:gd name="T2" fmla="*/ 20 w 37"/>
                  <a:gd name="T3" fmla="*/ 81 h 87"/>
                  <a:gd name="T4" fmla="*/ 33 w 37"/>
                  <a:gd name="T5" fmla="*/ 63 h 87"/>
                  <a:gd name="T6" fmla="*/ 37 w 37"/>
                  <a:gd name="T7" fmla="*/ 39 h 87"/>
                  <a:gd name="T8" fmla="*/ 32 w 37"/>
                  <a:gd name="T9" fmla="*/ 16 h 87"/>
                  <a:gd name="T10" fmla="*/ 16 w 37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7">
                    <a:moveTo>
                      <a:pt x="0" y="87"/>
                    </a:moveTo>
                    <a:lnTo>
                      <a:pt x="20" y="81"/>
                    </a:lnTo>
                    <a:lnTo>
                      <a:pt x="33" y="63"/>
                    </a:lnTo>
                    <a:lnTo>
                      <a:pt x="37" y="39"/>
                    </a:lnTo>
                    <a:lnTo>
                      <a:pt x="32" y="1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1" name="Freeform 121"/>
              <p:cNvSpPr>
                <a:spLocks/>
              </p:cNvSpPr>
              <p:nvPr/>
            </p:nvSpPr>
            <p:spPr bwMode="auto">
              <a:xfrm>
                <a:off x="1617" y="2757"/>
                <a:ext cx="12" cy="4"/>
              </a:xfrm>
              <a:custGeom>
                <a:avLst/>
                <a:gdLst>
                  <a:gd name="T0" fmla="*/ 0 w 80"/>
                  <a:gd name="T1" fmla="*/ 0 h 18"/>
                  <a:gd name="T2" fmla="*/ 39 w 80"/>
                  <a:gd name="T3" fmla="*/ 17 h 18"/>
                  <a:gd name="T4" fmla="*/ 80 w 8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8">
                    <a:moveTo>
                      <a:pt x="0" y="0"/>
                    </a:moveTo>
                    <a:lnTo>
                      <a:pt x="39" y="17"/>
                    </a:lnTo>
                    <a:lnTo>
                      <a:pt x="80" y="1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2" name="Freeform 122"/>
              <p:cNvSpPr>
                <a:spLocks/>
              </p:cNvSpPr>
              <p:nvPr/>
            </p:nvSpPr>
            <p:spPr bwMode="auto">
              <a:xfrm>
                <a:off x="1663" y="2723"/>
                <a:ext cx="13" cy="38"/>
              </a:xfrm>
              <a:custGeom>
                <a:avLst/>
                <a:gdLst>
                  <a:gd name="T0" fmla="*/ 0 w 89"/>
                  <a:gd name="T1" fmla="*/ 222 h 222"/>
                  <a:gd name="T2" fmla="*/ 0 w 89"/>
                  <a:gd name="T3" fmla="*/ 0 h 222"/>
                  <a:gd name="T4" fmla="*/ 89 w 89"/>
                  <a:gd name="T5" fmla="*/ 0 h 222"/>
                  <a:gd name="T6" fmla="*/ 89 w 89"/>
                  <a:gd name="T7" fmla="*/ 3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22">
                    <a:moveTo>
                      <a:pt x="0" y="222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3" name="Line 123"/>
              <p:cNvSpPr>
                <a:spLocks noChangeShapeType="1"/>
              </p:cNvSpPr>
              <p:nvPr/>
            </p:nvSpPr>
            <p:spPr bwMode="auto">
              <a:xfrm flipH="1">
                <a:off x="1695" y="276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4" name="Freeform 124"/>
              <p:cNvSpPr>
                <a:spLocks/>
              </p:cNvSpPr>
              <p:nvPr/>
            </p:nvSpPr>
            <p:spPr bwMode="auto">
              <a:xfrm>
                <a:off x="1689" y="2751"/>
                <a:ext cx="6" cy="10"/>
              </a:xfrm>
              <a:custGeom>
                <a:avLst/>
                <a:gdLst>
                  <a:gd name="T0" fmla="*/ 0 w 44"/>
                  <a:gd name="T1" fmla="*/ 0 h 55"/>
                  <a:gd name="T2" fmla="*/ 6 w 44"/>
                  <a:gd name="T3" fmla="*/ 28 h 55"/>
                  <a:gd name="T4" fmla="*/ 22 w 44"/>
                  <a:gd name="T5" fmla="*/ 49 h 55"/>
                  <a:gd name="T6" fmla="*/ 44 w 44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6" y="28"/>
                    </a:lnTo>
                    <a:lnTo>
                      <a:pt x="22" y="49"/>
                    </a:lnTo>
                    <a:lnTo>
                      <a:pt x="44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5" name="Line 125"/>
              <p:cNvSpPr>
                <a:spLocks noChangeShapeType="1"/>
              </p:cNvSpPr>
              <p:nvPr/>
            </p:nvSpPr>
            <p:spPr bwMode="auto">
              <a:xfrm flipV="1">
                <a:off x="1689" y="273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6" name="Freeform 126"/>
              <p:cNvSpPr>
                <a:spLocks/>
              </p:cNvSpPr>
              <p:nvPr/>
            </p:nvSpPr>
            <p:spPr bwMode="auto">
              <a:xfrm>
                <a:off x="1689" y="2723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10 w 118"/>
                  <a:gd name="T3" fmla="*/ 37 h 74"/>
                  <a:gd name="T4" fmla="*/ 89 w 118"/>
                  <a:gd name="T5" fmla="*/ 10 h 74"/>
                  <a:gd name="T6" fmla="*/ 59 w 118"/>
                  <a:gd name="T7" fmla="*/ 0 h 74"/>
                  <a:gd name="T8" fmla="*/ 30 w 118"/>
                  <a:gd name="T9" fmla="*/ 10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0" y="37"/>
                    </a:lnTo>
                    <a:lnTo>
                      <a:pt x="89" y="10"/>
                    </a:lnTo>
                    <a:lnTo>
                      <a:pt x="59" y="0"/>
                    </a:lnTo>
                    <a:lnTo>
                      <a:pt x="30" y="10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7" name="Freeform 127"/>
              <p:cNvSpPr>
                <a:spLocks/>
              </p:cNvSpPr>
              <p:nvPr/>
            </p:nvSpPr>
            <p:spPr bwMode="auto">
              <a:xfrm>
                <a:off x="1689" y="2736"/>
                <a:ext cx="17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8" name="Line 128"/>
              <p:cNvSpPr>
                <a:spLocks noChangeShapeType="1"/>
              </p:cNvSpPr>
              <p:nvPr/>
            </p:nvSpPr>
            <p:spPr bwMode="auto">
              <a:xfrm flipV="1">
                <a:off x="1722" y="2705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09" name="Line 129"/>
              <p:cNvSpPr>
                <a:spLocks noChangeShapeType="1"/>
              </p:cNvSpPr>
              <p:nvPr/>
            </p:nvSpPr>
            <p:spPr bwMode="auto">
              <a:xfrm>
                <a:off x="1718" y="2723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0" name="Freeform 130"/>
              <p:cNvSpPr>
                <a:spLocks/>
              </p:cNvSpPr>
              <p:nvPr/>
            </p:nvSpPr>
            <p:spPr bwMode="auto">
              <a:xfrm>
                <a:off x="1743" y="2723"/>
                <a:ext cx="17" cy="38"/>
              </a:xfrm>
              <a:custGeom>
                <a:avLst/>
                <a:gdLst>
                  <a:gd name="T0" fmla="*/ 0 w 119"/>
                  <a:gd name="T1" fmla="*/ 0 h 222"/>
                  <a:gd name="T2" fmla="*/ 0 w 119"/>
                  <a:gd name="T3" fmla="*/ 158 h 222"/>
                  <a:gd name="T4" fmla="*/ 8 w 119"/>
                  <a:gd name="T5" fmla="*/ 191 h 222"/>
                  <a:gd name="T6" fmla="*/ 26 w 119"/>
                  <a:gd name="T7" fmla="*/ 214 h 222"/>
                  <a:gd name="T8" fmla="*/ 52 w 119"/>
                  <a:gd name="T9" fmla="*/ 222 h 222"/>
                  <a:gd name="T10" fmla="*/ 119 w 119"/>
                  <a:gd name="T11" fmla="*/ 222 h 222"/>
                  <a:gd name="T12" fmla="*/ 119 w 119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222">
                    <a:moveTo>
                      <a:pt x="0" y="0"/>
                    </a:moveTo>
                    <a:lnTo>
                      <a:pt x="0" y="158"/>
                    </a:lnTo>
                    <a:lnTo>
                      <a:pt x="8" y="191"/>
                    </a:lnTo>
                    <a:lnTo>
                      <a:pt x="26" y="214"/>
                    </a:lnTo>
                    <a:lnTo>
                      <a:pt x="52" y="222"/>
                    </a:lnTo>
                    <a:lnTo>
                      <a:pt x="119" y="222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1" name="Freeform 131"/>
              <p:cNvSpPr>
                <a:spLocks/>
              </p:cNvSpPr>
              <p:nvPr/>
            </p:nvSpPr>
            <p:spPr bwMode="auto">
              <a:xfrm>
                <a:off x="1773" y="2723"/>
                <a:ext cx="13" cy="38"/>
              </a:xfrm>
              <a:custGeom>
                <a:avLst/>
                <a:gdLst>
                  <a:gd name="T0" fmla="*/ 0 w 89"/>
                  <a:gd name="T1" fmla="*/ 222 h 222"/>
                  <a:gd name="T2" fmla="*/ 0 w 89"/>
                  <a:gd name="T3" fmla="*/ 0 h 222"/>
                  <a:gd name="T4" fmla="*/ 89 w 89"/>
                  <a:gd name="T5" fmla="*/ 0 h 222"/>
                  <a:gd name="T6" fmla="*/ 89 w 89"/>
                  <a:gd name="T7" fmla="*/ 3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22">
                    <a:moveTo>
                      <a:pt x="0" y="222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2" name="Freeform 132"/>
              <p:cNvSpPr>
                <a:spLocks/>
              </p:cNvSpPr>
              <p:nvPr/>
            </p:nvSpPr>
            <p:spPr bwMode="auto">
              <a:xfrm>
                <a:off x="1798" y="2723"/>
                <a:ext cx="10" cy="38"/>
              </a:xfrm>
              <a:custGeom>
                <a:avLst/>
                <a:gdLst>
                  <a:gd name="T0" fmla="*/ 0 w 67"/>
                  <a:gd name="T1" fmla="*/ 222 h 222"/>
                  <a:gd name="T2" fmla="*/ 0 w 67"/>
                  <a:gd name="T3" fmla="*/ 0 h 222"/>
                  <a:gd name="T4" fmla="*/ 67 w 67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3" name="Freeform 133"/>
              <p:cNvSpPr>
                <a:spLocks/>
              </p:cNvSpPr>
              <p:nvPr/>
            </p:nvSpPr>
            <p:spPr bwMode="auto">
              <a:xfrm>
                <a:off x="1808" y="2723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5 w 51"/>
                  <a:gd name="T3" fmla="*/ 32 h 65"/>
                  <a:gd name="T4" fmla="*/ 25 w 51"/>
                  <a:gd name="T5" fmla="*/ 8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5" y="32"/>
                    </a:lnTo>
                    <a:lnTo>
                      <a:pt x="25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4" name="Line 134"/>
              <p:cNvSpPr>
                <a:spLocks noChangeShapeType="1"/>
              </p:cNvSpPr>
              <p:nvPr/>
            </p:nvSpPr>
            <p:spPr bwMode="auto">
              <a:xfrm>
                <a:off x="1815" y="2734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5" name="Line 135"/>
              <p:cNvSpPr>
                <a:spLocks noChangeShapeType="1"/>
              </p:cNvSpPr>
              <p:nvPr/>
            </p:nvSpPr>
            <p:spPr bwMode="auto">
              <a:xfrm flipV="1">
                <a:off x="1828" y="2761"/>
                <a:ext cx="2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6" name="Line 136"/>
              <p:cNvSpPr>
                <a:spLocks noChangeShapeType="1"/>
              </p:cNvSpPr>
              <p:nvPr/>
            </p:nvSpPr>
            <p:spPr bwMode="auto">
              <a:xfrm>
                <a:off x="1843" y="270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7" name="Freeform 137"/>
              <p:cNvSpPr>
                <a:spLocks/>
              </p:cNvSpPr>
              <p:nvPr/>
            </p:nvSpPr>
            <p:spPr bwMode="auto">
              <a:xfrm>
                <a:off x="1851" y="2705"/>
                <a:ext cx="8" cy="25"/>
              </a:xfrm>
              <a:custGeom>
                <a:avLst/>
                <a:gdLst>
                  <a:gd name="T0" fmla="*/ 0 w 58"/>
                  <a:gd name="T1" fmla="*/ 149 h 149"/>
                  <a:gd name="T2" fmla="*/ 29 w 58"/>
                  <a:gd name="T3" fmla="*/ 139 h 149"/>
                  <a:gd name="T4" fmla="*/ 51 w 58"/>
                  <a:gd name="T5" fmla="*/ 112 h 149"/>
                  <a:gd name="T6" fmla="*/ 58 w 58"/>
                  <a:gd name="T7" fmla="*/ 75 h 149"/>
                  <a:gd name="T8" fmla="*/ 51 w 58"/>
                  <a:gd name="T9" fmla="*/ 38 h 149"/>
                  <a:gd name="T10" fmla="*/ 29 w 58"/>
                  <a:gd name="T11" fmla="*/ 10 h 149"/>
                  <a:gd name="T12" fmla="*/ 0 w 58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49">
                    <a:moveTo>
                      <a:pt x="0" y="149"/>
                    </a:moveTo>
                    <a:lnTo>
                      <a:pt x="29" y="139"/>
                    </a:lnTo>
                    <a:lnTo>
                      <a:pt x="51" y="112"/>
                    </a:lnTo>
                    <a:lnTo>
                      <a:pt x="58" y="75"/>
                    </a:lnTo>
                    <a:lnTo>
                      <a:pt x="51" y="38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8" name="Line 138"/>
              <p:cNvSpPr>
                <a:spLocks noChangeShapeType="1"/>
              </p:cNvSpPr>
              <p:nvPr/>
            </p:nvSpPr>
            <p:spPr bwMode="auto">
              <a:xfrm flipH="1">
                <a:off x="1847" y="273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19" name="Freeform 139"/>
              <p:cNvSpPr>
                <a:spLocks/>
              </p:cNvSpPr>
              <p:nvPr/>
            </p:nvSpPr>
            <p:spPr bwMode="auto">
              <a:xfrm>
                <a:off x="1851" y="2730"/>
                <a:ext cx="8" cy="12"/>
              </a:xfrm>
              <a:custGeom>
                <a:avLst/>
                <a:gdLst>
                  <a:gd name="T0" fmla="*/ 58 w 58"/>
                  <a:gd name="T1" fmla="*/ 74 h 74"/>
                  <a:gd name="T2" fmla="*/ 51 w 58"/>
                  <a:gd name="T3" fmla="*/ 37 h 74"/>
                  <a:gd name="T4" fmla="*/ 29 w 58"/>
                  <a:gd name="T5" fmla="*/ 10 h 74"/>
                  <a:gd name="T6" fmla="*/ 0 w 5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74">
                    <a:moveTo>
                      <a:pt x="58" y="74"/>
                    </a:moveTo>
                    <a:lnTo>
                      <a:pt x="51" y="37"/>
                    </a:ln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0" name="Line 140"/>
              <p:cNvSpPr>
                <a:spLocks noChangeShapeType="1"/>
              </p:cNvSpPr>
              <p:nvPr/>
            </p:nvSpPr>
            <p:spPr bwMode="auto">
              <a:xfrm>
                <a:off x="1859" y="274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1" name="Freeform 141"/>
              <p:cNvSpPr>
                <a:spLocks/>
              </p:cNvSpPr>
              <p:nvPr/>
            </p:nvSpPr>
            <p:spPr bwMode="auto">
              <a:xfrm>
                <a:off x="1851" y="2748"/>
                <a:ext cx="8" cy="13"/>
              </a:xfrm>
              <a:custGeom>
                <a:avLst/>
                <a:gdLst>
                  <a:gd name="T0" fmla="*/ 0 w 58"/>
                  <a:gd name="T1" fmla="*/ 74 h 74"/>
                  <a:gd name="T2" fmla="*/ 29 w 58"/>
                  <a:gd name="T3" fmla="*/ 65 h 74"/>
                  <a:gd name="T4" fmla="*/ 51 w 58"/>
                  <a:gd name="T5" fmla="*/ 37 h 74"/>
                  <a:gd name="T6" fmla="*/ 58 w 5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74">
                    <a:moveTo>
                      <a:pt x="0" y="74"/>
                    </a:moveTo>
                    <a:lnTo>
                      <a:pt x="29" y="65"/>
                    </a:lnTo>
                    <a:lnTo>
                      <a:pt x="51" y="37"/>
                    </a:lnTo>
                    <a:lnTo>
                      <a:pt x="5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2" name="Line 142"/>
              <p:cNvSpPr>
                <a:spLocks noChangeShapeType="1"/>
              </p:cNvSpPr>
              <p:nvPr/>
            </p:nvSpPr>
            <p:spPr bwMode="auto">
              <a:xfrm flipH="1">
                <a:off x="1843" y="276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3" name="Freeform 143"/>
              <p:cNvSpPr>
                <a:spLocks/>
              </p:cNvSpPr>
              <p:nvPr/>
            </p:nvSpPr>
            <p:spPr bwMode="auto">
              <a:xfrm>
                <a:off x="1872" y="2708"/>
                <a:ext cx="4" cy="49"/>
              </a:xfrm>
              <a:custGeom>
                <a:avLst/>
                <a:gdLst>
                  <a:gd name="T0" fmla="*/ 29 w 29"/>
                  <a:gd name="T1" fmla="*/ 0 h 297"/>
                  <a:gd name="T2" fmla="*/ 8 w 29"/>
                  <a:gd name="T3" fmla="*/ 72 h 297"/>
                  <a:gd name="T4" fmla="*/ 0 w 29"/>
                  <a:gd name="T5" fmla="*/ 148 h 297"/>
                  <a:gd name="T6" fmla="*/ 8 w 29"/>
                  <a:gd name="T7" fmla="*/ 225 h 297"/>
                  <a:gd name="T8" fmla="*/ 29 w 29"/>
                  <a:gd name="T9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7">
                    <a:moveTo>
                      <a:pt x="29" y="0"/>
                    </a:moveTo>
                    <a:lnTo>
                      <a:pt x="8" y="72"/>
                    </a:lnTo>
                    <a:lnTo>
                      <a:pt x="0" y="148"/>
                    </a:lnTo>
                    <a:lnTo>
                      <a:pt x="8" y="225"/>
                    </a:lnTo>
                    <a:lnTo>
                      <a:pt x="29" y="29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4" name="Freeform 144"/>
              <p:cNvSpPr>
                <a:spLocks/>
              </p:cNvSpPr>
              <p:nvPr/>
            </p:nvSpPr>
            <p:spPr bwMode="auto">
              <a:xfrm>
                <a:off x="1876" y="2705"/>
                <a:ext cx="9" cy="3"/>
              </a:xfrm>
              <a:custGeom>
                <a:avLst/>
                <a:gdLst>
                  <a:gd name="T0" fmla="*/ 60 w 60"/>
                  <a:gd name="T1" fmla="*/ 19 h 19"/>
                  <a:gd name="T2" fmla="*/ 47 w 60"/>
                  <a:gd name="T3" fmla="*/ 5 h 19"/>
                  <a:gd name="T4" fmla="*/ 30 w 60"/>
                  <a:gd name="T5" fmla="*/ 0 h 19"/>
                  <a:gd name="T6" fmla="*/ 13 w 60"/>
                  <a:gd name="T7" fmla="*/ 5 h 19"/>
                  <a:gd name="T8" fmla="*/ 0 w 6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47" y="5"/>
                    </a:lnTo>
                    <a:lnTo>
                      <a:pt x="30" y="0"/>
                    </a:lnTo>
                    <a:lnTo>
                      <a:pt x="13" y="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5" name="Freeform 145"/>
              <p:cNvSpPr>
                <a:spLocks/>
              </p:cNvSpPr>
              <p:nvPr/>
            </p:nvSpPr>
            <p:spPr bwMode="auto">
              <a:xfrm>
                <a:off x="1885" y="2708"/>
                <a:ext cx="4" cy="49"/>
              </a:xfrm>
              <a:custGeom>
                <a:avLst/>
                <a:gdLst>
                  <a:gd name="T0" fmla="*/ 0 w 29"/>
                  <a:gd name="T1" fmla="*/ 297 h 297"/>
                  <a:gd name="T2" fmla="*/ 22 w 29"/>
                  <a:gd name="T3" fmla="*/ 225 h 297"/>
                  <a:gd name="T4" fmla="*/ 29 w 29"/>
                  <a:gd name="T5" fmla="*/ 148 h 297"/>
                  <a:gd name="T6" fmla="*/ 22 w 29"/>
                  <a:gd name="T7" fmla="*/ 72 h 297"/>
                  <a:gd name="T8" fmla="*/ 0 w 29"/>
                  <a:gd name="T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7">
                    <a:moveTo>
                      <a:pt x="0" y="297"/>
                    </a:moveTo>
                    <a:lnTo>
                      <a:pt x="22" y="225"/>
                    </a:lnTo>
                    <a:lnTo>
                      <a:pt x="29" y="148"/>
                    </a:lnTo>
                    <a:lnTo>
                      <a:pt x="22" y="7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6" name="Freeform 146"/>
              <p:cNvSpPr>
                <a:spLocks/>
              </p:cNvSpPr>
              <p:nvPr/>
            </p:nvSpPr>
            <p:spPr bwMode="auto">
              <a:xfrm>
                <a:off x="1876" y="2757"/>
                <a:ext cx="9" cy="4"/>
              </a:xfrm>
              <a:custGeom>
                <a:avLst/>
                <a:gdLst>
                  <a:gd name="T0" fmla="*/ 0 w 60"/>
                  <a:gd name="T1" fmla="*/ 0 h 19"/>
                  <a:gd name="T2" fmla="*/ 13 w 60"/>
                  <a:gd name="T3" fmla="*/ 14 h 19"/>
                  <a:gd name="T4" fmla="*/ 30 w 60"/>
                  <a:gd name="T5" fmla="*/ 19 h 19"/>
                  <a:gd name="T6" fmla="*/ 47 w 60"/>
                  <a:gd name="T7" fmla="*/ 14 h 19"/>
                  <a:gd name="T8" fmla="*/ 60 w 6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9">
                    <a:moveTo>
                      <a:pt x="0" y="0"/>
                    </a:moveTo>
                    <a:lnTo>
                      <a:pt x="13" y="14"/>
                    </a:lnTo>
                    <a:lnTo>
                      <a:pt x="30" y="19"/>
                    </a:lnTo>
                    <a:lnTo>
                      <a:pt x="47" y="14"/>
                    </a:lnTo>
                    <a:lnTo>
                      <a:pt x="6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7" name="Freeform 147"/>
              <p:cNvSpPr>
                <a:spLocks/>
              </p:cNvSpPr>
              <p:nvPr/>
            </p:nvSpPr>
            <p:spPr bwMode="auto">
              <a:xfrm>
                <a:off x="1902" y="2708"/>
                <a:ext cx="4" cy="49"/>
              </a:xfrm>
              <a:custGeom>
                <a:avLst/>
                <a:gdLst>
                  <a:gd name="T0" fmla="*/ 30 w 30"/>
                  <a:gd name="T1" fmla="*/ 0 h 297"/>
                  <a:gd name="T2" fmla="*/ 8 w 30"/>
                  <a:gd name="T3" fmla="*/ 72 h 297"/>
                  <a:gd name="T4" fmla="*/ 0 w 30"/>
                  <a:gd name="T5" fmla="*/ 148 h 297"/>
                  <a:gd name="T6" fmla="*/ 8 w 30"/>
                  <a:gd name="T7" fmla="*/ 225 h 297"/>
                  <a:gd name="T8" fmla="*/ 30 w 30"/>
                  <a:gd name="T9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7">
                    <a:moveTo>
                      <a:pt x="30" y="0"/>
                    </a:moveTo>
                    <a:lnTo>
                      <a:pt x="8" y="72"/>
                    </a:lnTo>
                    <a:lnTo>
                      <a:pt x="0" y="148"/>
                    </a:lnTo>
                    <a:lnTo>
                      <a:pt x="8" y="225"/>
                    </a:lnTo>
                    <a:lnTo>
                      <a:pt x="30" y="29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8" name="Freeform 148"/>
              <p:cNvSpPr>
                <a:spLocks/>
              </p:cNvSpPr>
              <p:nvPr/>
            </p:nvSpPr>
            <p:spPr bwMode="auto">
              <a:xfrm>
                <a:off x="1906" y="2705"/>
                <a:ext cx="8" cy="3"/>
              </a:xfrm>
              <a:custGeom>
                <a:avLst/>
                <a:gdLst>
                  <a:gd name="T0" fmla="*/ 59 w 59"/>
                  <a:gd name="T1" fmla="*/ 19 h 19"/>
                  <a:gd name="T2" fmla="*/ 46 w 59"/>
                  <a:gd name="T3" fmla="*/ 5 h 19"/>
                  <a:gd name="T4" fmla="*/ 30 w 59"/>
                  <a:gd name="T5" fmla="*/ 0 h 19"/>
                  <a:gd name="T6" fmla="*/ 13 w 59"/>
                  <a:gd name="T7" fmla="*/ 5 h 19"/>
                  <a:gd name="T8" fmla="*/ 0 w 5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59" y="19"/>
                    </a:moveTo>
                    <a:lnTo>
                      <a:pt x="46" y="5"/>
                    </a:lnTo>
                    <a:lnTo>
                      <a:pt x="30" y="0"/>
                    </a:lnTo>
                    <a:lnTo>
                      <a:pt x="13" y="5"/>
                    </a:lnTo>
                    <a:lnTo>
                      <a:pt x="0" y="19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9" name="Freeform 149"/>
              <p:cNvSpPr>
                <a:spLocks/>
              </p:cNvSpPr>
              <p:nvPr/>
            </p:nvSpPr>
            <p:spPr bwMode="auto">
              <a:xfrm>
                <a:off x="1914" y="2708"/>
                <a:ext cx="5" cy="49"/>
              </a:xfrm>
              <a:custGeom>
                <a:avLst/>
                <a:gdLst>
                  <a:gd name="T0" fmla="*/ 0 w 30"/>
                  <a:gd name="T1" fmla="*/ 297 h 297"/>
                  <a:gd name="T2" fmla="*/ 23 w 30"/>
                  <a:gd name="T3" fmla="*/ 225 h 297"/>
                  <a:gd name="T4" fmla="*/ 30 w 30"/>
                  <a:gd name="T5" fmla="*/ 148 h 297"/>
                  <a:gd name="T6" fmla="*/ 23 w 30"/>
                  <a:gd name="T7" fmla="*/ 72 h 297"/>
                  <a:gd name="T8" fmla="*/ 0 w 30"/>
                  <a:gd name="T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7">
                    <a:moveTo>
                      <a:pt x="0" y="297"/>
                    </a:moveTo>
                    <a:lnTo>
                      <a:pt x="23" y="225"/>
                    </a:lnTo>
                    <a:lnTo>
                      <a:pt x="30" y="148"/>
                    </a:lnTo>
                    <a:lnTo>
                      <a:pt x="23" y="7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0" name="Freeform 150"/>
              <p:cNvSpPr>
                <a:spLocks/>
              </p:cNvSpPr>
              <p:nvPr/>
            </p:nvSpPr>
            <p:spPr bwMode="auto">
              <a:xfrm>
                <a:off x="1906" y="2757"/>
                <a:ext cx="8" cy="4"/>
              </a:xfrm>
              <a:custGeom>
                <a:avLst/>
                <a:gdLst>
                  <a:gd name="T0" fmla="*/ 0 w 59"/>
                  <a:gd name="T1" fmla="*/ 0 h 19"/>
                  <a:gd name="T2" fmla="*/ 13 w 59"/>
                  <a:gd name="T3" fmla="*/ 14 h 19"/>
                  <a:gd name="T4" fmla="*/ 30 w 59"/>
                  <a:gd name="T5" fmla="*/ 19 h 19"/>
                  <a:gd name="T6" fmla="*/ 46 w 59"/>
                  <a:gd name="T7" fmla="*/ 14 h 19"/>
                  <a:gd name="T8" fmla="*/ 59 w 5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0" y="0"/>
                    </a:moveTo>
                    <a:lnTo>
                      <a:pt x="13" y="14"/>
                    </a:lnTo>
                    <a:lnTo>
                      <a:pt x="30" y="19"/>
                    </a:lnTo>
                    <a:lnTo>
                      <a:pt x="46" y="14"/>
                    </a:lnTo>
                    <a:lnTo>
                      <a:pt x="5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1" name="Freeform 151"/>
              <p:cNvSpPr>
                <a:spLocks/>
              </p:cNvSpPr>
              <p:nvPr/>
            </p:nvSpPr>
            <p:spPr bwMode="auto">
              <a:xfrm>
                <a:off x="1931" y="2723"/>
                <a:ext cx="18" cy="38"/>
              </a:xfrm>
              <a:custGeom>
                <a:avLst/>
                <a:gdLst>
                  <a:gd name="T0" fmla="*/ 0 w 126"/>
                  <a:gd name="T1" fmla="*/ 222 h 222"/>
                  <a:gd name="T2" fmla="*/ 0 w 126"/>
                  <a:gd name="T3" fmla="*/ 0 h 222"/>
                  <a:gd name="T4" fmla="*/ 126 w 12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2" name="Freeform 152"/>
              <p:cNvSpPr>
                <a:spLocks/>
              </p:cNvSpPr>
              <p:nvPr/>
            </p:nvSpPr>
            <p:spPr bwMode="auto">
              <a:xfrm>
                <a:off x="1949" y="2723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4 w 51"/>
                  <a:gd name="T3" fmla="*/ 32 h 65"/>
                  <a:gd name="T4" fmla="*/ 26 w 51"/>
                  <a:gd name="T5" fmla="*/ 8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4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3" name="Line 153"/>
              <p:cNvSpPr>
                <a:spLocks noChangeShapeType="1"/>
              </p:cNvSpPr>
              <p:nvPr/>
            </p:nvSpPr>
            <p:spPr bwMode="auto">
              <a:xfrm>
                <a:off x="1956" y="2734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4" name="Line 154"/>
              <p:cNvSpPr>
                <a:spLocks noChangeShapeType="1"/>
              </p:cNvSpPr>
              <p:nvPr/>
            </p:nvSpPr>
            <p:spPr bwMode="auto">
              <a:xfrm flipV="1">
                <a:off x="1944" y="2723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5" name="Freeform 155"/>
              <p:cNvSpPr>
                <a:spLocks/>
              </p:cNvSpPr>
              <p:nvPr/>
            </p:nvSpPr>
            <p:spPr bwMode="auto">
              <a:xfrm>
                <a:off x="1969" y="2723"/>
                <a:ext cx="18" cy="38"/>
              </a:xfrm>
              <a:custGeom>
                <a:avLst/>
                <a:gdLst>
                  <a:gd name="T0" fmla="*/ 0 w 125"/>
                  <a:gd name="T1" fmla="*/ 222 h 222"/>
                  <a:gd name="T2" fmla="*/ 0 w 125"/>
                  <a:gd name="T3" fmla="*/ 0 h 222"/>
                  <a:gd name="T4" fmla="*/ 125 w 125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222">
                    <a:moveTo>
                      <a:pt x="0" y="222"/>
                    </a:moveTo>
                    <a:lnTo>
                      <a:pt x="0" y="0"/>
                    </a:lnTo>
                    <a:lnTo>
                      <a:pt x="125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6" name="Freeform 156"/>
              <p:cNvSpPr>
                <a:spLocks/>
              </p:cNvSpPr>
              <p:nvPr/>
            </p:nvSpPr>
            <p:spPr bwMode="auto">
              <a:xfrm>
                <a:off x="1987" y="2723"/>
                <a:ext cx="7" cy="11"/>
              </a:xfrm>
              <a:custGeom>
                <a:avLst/>
                <a:gdLst>
                  <a:gd name="T0" fmla="*/ 52 w 52"/>
                  <a:gd name="T1" fmla="*/ 65 h 65"/>
                  <a:gd name="T2" fmla="*/ 45 w 52"/>
                  <a:gd name="T3" fmla="*/ 32 h 65"/>
                  <a:gd name="T4" fmla="*/ 26 w 52"/>
                  <a:gd name="T5" fmla="*/ 8 h 65"/>
                  <a:gd name="T6" fmla="*/ 0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65"/>
                    </a:moveTo>
                    <a:lnTo>
                      <a:pt x="45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7" name="Line 157"/>
              <p:cNvSpPr>
                <a:spLocks noChangeShapeType="1"/>
              </p:cNvSpPr>
              <p:nvPr/>
            </p:nvSpPr>
            <p:spPr bwMode="auto">
              <a:xfrm>
                <a:off x="1994" y="2734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8" name="Line 158"/>
              <p:cNvSpPr>
                <a:spLocks noChangeShapeType="1"/>
              </p:cNvSpPr>
              <p:nvPr/>
            </p:nvSpPr>
            <p:spPr bwMode="auto">
              <a:xfrm flipV="1">
                <a:off x="1982" y="2723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9" name="Freeform 159"/>
              <p:cNvSpPr>
                <a:spLocks/>
              </p:cNvSpPr>
              <p:nvPr/>
            </p:nvSpPr>
            <p:spPr bwMode="auto">
              <a:xfrm>
                <a:off x="2031" y="2705"/>
                <a:ext cx="10" cy="56"/>
              </a:xfrm>
              <a:custGeom>
                <a:avLst/>
                <a:gdLst>
                  <a:gd name="T0" fmla="*/ 66 w 66"/>
                  <a:gd name="T1" fmla="*/ 0 h 334"/>
                  <a:gd name="T2" fmla="*/ 66 w 66"/>
                  <a:gd name="T3" fmla="*/ 334 h 334"/>
                  <a:gd name="T4" fmla="*/ 0 w 66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4">
                    <a:moveTo>
                      <a:pt x="66" y="0"/>
                    </a:moveTo>
                    <a:lnTo>
                      <a:pt x="66" y="334"/>
                    </a:lnTo>
                    <a:lnTo>
                      <a:pt x="0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0" name="Freeform 160"/>
              <p:cNvSpPr>
                <a:spLocks/>
              </p:cNvSpPr>
              <p:nvPr/>
            </p:nvSpPr>
            <p:spPr bwMode="auto">
              <a:xfrm>
                <a:off x="2024" y="2750"/>
                <a:ext cx="7" cy="11"/>
              </a:xfrm>
              <a:custGeom>
                <a:avLst/>
                <a:gdLst>
                  <a:gd name="T0" fmla="*/ 0 w 52"/>
                  <a:gd name="T1" fmla="*/ 0 h 64"/>
                  <a:gd name="T2" fmla="*/ 8 w 52"/>
                  <a:gd name="T3" fmla="*/ 33 h 64"/>
                  <a:gd name="T4" fmla="*/ 26 w 52"/>
                  <a:gd name="T5" fmla="*/ 56 h 64"/>
                  <a:gd name="T6" fmla="*/ 52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0" y="0"/>
                    </a:moveTo>
                    <a:lnTo>
                      <a:pt x="8" y="33"/>
                    </a:lnTo>
                    <a:lnTo>
                      <a:pt x="26" y="56"/>
                    </a:lnTo>
                    <a:lnTo>
                      <a:pt x="52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1" name="Line 161"/>
              <p:cNvSpPr>
                <a:spLocks noChangeShapeType="1"/>
              </p:cNvSpPr>
              <p:nvPr/>
            </p:nvSpPr>
            <p:spPr bwMode="auto">
              <a:xfrm flipV="1">
                <a:off x="2024" y="2734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2" name="Freeform 162"/>
              <p:cNvSpPr>
                <a:spLocks/>
              </p:cNvSpPr>
              <p:nvPr/>
            </p:nvSpPr>
            <p:spPr bwMode="auto">
              <a:xfrm>
                <a:off x="2024" y="2723"/>
                <a:ext cx="7" cy="11"/>
              </a:xfrm>
              <a:custGeom>
                <a:avLst/>
                <a:gdLst>
                  <a:gd name="T0" fmla="*/ 52 w 52"/>
                  <a:gd name="T1" fmla="*/ 0 h 65"/>
                  <a:gd name="T2" fmla="*/ 26 w 52"/>
                  <a:gd name="T3" fmla="*/ 8 h 65"/>
                  <a:gd name="T4" fmla="*/ 8 w 52"/>
                  <a:gd name="T5" fmla="*/ 32 h 65"/>
                  <a:gd name="T6" fmla="*/ 0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0"/>
                    </a:moveTo>
                    <a:lnTo>
                      <a:pt x="26" y="8"/>
                    </a:lnTo>
                    <a:lnTo>
                      <a:pt x="8" y="32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3" name="Line 163"/>
              <p:cNvSpPr>
                <a:spLocks noChangeShapeType="1"/>
              </p:cNvSpPr>
              <p:nvPr/>
            </p:nvSpPr>
            <p:spPr bwMode="auto">
              <a:xfrm>
                <a:off x="2031" y="2723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4" name="Line 164"/>
              <p:cNvSpPr>
                <a:spLocks noChangeShapeType="1"/>
              </p:cNvSpPr>
              <p:nvPr/>
            </p:nvSpPr>
            <p:spPr bwMode="auto">
              <a:xfrm flipV="1">
                <a:off x="2053" y="2723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5" name="Line 165"/>
              <p:cNvSpPr>
                <a:spLocks noChangeShapeType="1"/>
              </p:cNvSpPr>
              <p:nvPr/>
            </p:nvSpPr>
            <p:spPr bwMode="auto">
              <a:xfrm flipV="1">
                <a:off x="2053" y="2705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6" name="Line 166"/>
              <p:cNvSpPr>
                <a:spLocks noChangeShapeType="1"/>
              </p:cNvSpPr>
              <p:nvPr/>
            </p:nvSpPr>
            <p:spPr bwMode="auto">
              <a:xfrm>
                <a:off x="2068" y="272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7" name="Freeform 167"/>
              <p:cNvSpPr>
                <a:spLocks/>
              </p:cNvSpPr>
              <p:nvPr/>
            </p:nvSpPr>
            <p:spPr bwMode="auto">
              <a:xfrm>
                <a:off x="2076" y="2723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5 w 51"/>
                  <a:gd name="T3" fmla="*/ 32 h 65"/>
                  <a:gd name="T4" fmla="*/ 26 w 51"/>
                  <a:gd name="T5" fmla="*/ 8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5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8" name="Freeform 168"/>
              <p:cNvSpPr>
                <a:spLocks/>
              </p:cNvSpPr>
              <p:nvPr/>
            </p:nvSpPr>
            <p:spPr bwMode="auto">
              <a:xfrm>
                <a:off x="2072" y="2734"/>
                <a:ext cx="11" cy="27"/>
              </a:xfrm>
              <a:custGeom>
                <a:avLst/>
                <a:gdLst>
                  <a:gd name="T0" fmla="*/ 73 w 73"/>
                  <a:gd name="T1" fmla="*/ 0 h 157"/>
                  <a:gd name="T2" fmla="*/ 73 w 73"/>
                  <a:gd name="T3" fmla="*/ 157 h 157"/>
                  <a:gd name="T4" fmla="*/ 0 w 73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57">
                    <a:moveTo>
                      <a:pt x="73" y="0"/>
                    </a:moveTo>
                    <a:lnTo>
                      <a:pt x="73" y="157"/>
                    </a:lnTo>
                    <a:lnTo>
                      <a:pt x="0" y="15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9" name="Freeform 169"/>
              <p:cNvSpPr>
                <a:spLocks/>
              </p:cNvSpPr>
              <p:nvPr/>
            </p:nvSpPr>
            <p:spPr bwMode="auto">
              <a:xfrm>
                <a:off x="2066" y="2742"/>
                <a:ext cx="6" cy="19"/>
              </a:xfrm>
              <a:custGeom>
                <a:avLst/>
                <a:gdLst>
                  <a:gd name="T0" fmla="*/ 45 w 45"/>
                  <a:gd name="T1" fmla="*/ 0 h 111"/>
                  <a:gd name="T2" fmla="*/ 23 w 45"/>
                  <a:gd name="T3" fmla="*/ 8 h 111"/>
                  <a:gd name="T4" fmla="*/ 7 w 45"/>
                  <a:gd name="T5" fmla="*/ 28 h 111"/>
                  <a:gd name="T6" fmla="*/ 0 w 45"/>
                  <a:gd name="T7" fmla="*/ 56 h 111"/>
                  <a:gd name="T8" fmla="*/ 7 w 45"/>
                  <a:gd name="T9" fmla="*/ 84 h 111"/>
                  <a:gd name="T10" fmla="*/ 23 w 45"/>
                  <a:gd name="T11" fmla="*/ 105 h 111"/>
                  <a:gd name="T12" fmla="*/ 45 w 45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1">
                    <a:moveTo>
                      <a:pt x="45" y="0"/>
                    </a:moveTo>
                    <a:lnTo>
                      <a:pt x="23" y="8"/>
                    </a:lnTo>
                    <a:lnTo>
                      <a:pt x="7" y="28"/>
                    </a:lnTo>
                    <a:lnTo>
                      <a:pt x="0" y="56"/>
                    </a:lnTo>
                    <a:lnTo>
                      <a:pt x="7" y="84"/>
                    </a:lnTo>
                    <a:lnTo>
                      <a:pt x="23" y="105"/>
                    </a:lnTo>
                    <a:lnTo>
                      <a:pt x="45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0" name="Line 170"/>
              <p:cNvSpPr>
                <a:spLocks noChangeShapeType="1"/>
              </p:cNvSpPr>
              <p:nvPr/>
            </p:nvSpPr>
            <p:spPr bwMode="auto">
              <a:xfrm>
                <a:off x="2072" y="274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1" name="Freeform 171"/>
              <p:cNvSpPr>
                <a:spLocks/>
              </p:cNvSpPr>
              <p:nvPr/>
            </p:nvSpPr>
            <p:spPr bwMode="auto">
              <a:xfrm>
                <a:off x="2096" y="2723"/>
                <a:ext cx="18" cy="38"/>
              </a:xfrm>
              <a:custGeom>
                <a:avLst/>
                <a:gdLst>
                  <a:gd name="T0" fmla="*/ 0 w 126"/>
                  <a:gd name="T1" fmla="*/ 222 h 222"/>
                  <a:gd name="T2" fmla="*/ 0 w 126"/>
                  <a:gd name="T3" fmla="*/ 0 h 222"/>
                  <a:gd name="T4" fmla="*/ 126 w 12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2" name="Freeform 172"/>
              <p:cNvSpPr>
                <a:spLocks/>
              </p:cNvSpPr>
              <p:nvPr/>
            </p:nvSpPr>
            <p:spPr bwMode="auto">
              <a:xfrm>
                <a:off x="2114" y="2723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4 w 51"/>
                  <a:gd name="T3" fmla="*/ 32 h 65"/>
                  <a:gd name="T4" fmla="*/ 26 w 51"/>
                  <a:gd name="T5" fmla="*/ 8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4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3" name="Line 173"/>
              <p:cNvSpPr>
                <a:spLocks noChangeShapeType="1"/>
              </p:cNvSpPr>
              <p:nvPr/>
            </p:nvSpPr>
            <p:spPr bwMode="auto">
              <a:xfrm>
                <a:off x="2121" y="2734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4" name="Line 174"/>
              <p:cNvSpPr>
                <a:spLocks noChangeShapeType="1"/>
              </p:cNvSpPr>
              <p:nvPr/>
            </p:nvSpPr>
            <p:spPr bwMode="auto">
              <a:xfrm flipV="1">
                <a:off x="2108" y="2723"/>
                <a:ext cx="1" cy="3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5" name="Line 175"/>
              <p:cNvSpPr>
                <a:spLocks noChangeShapeType="1"/>
              </p:cNvSpPr>
              <p:nvPr/>
            </p:nvSpPr>
            <p:spPr bwMode="auto">
              <a:xfrm flipH="1">
                <a:off x="2140" y="276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6" name="Freeform 176"/>
              <p:cNvSpPr>
                <a:spLocks/>
              </p:cNvSpPr>
              <p:nvPr/>
            </p:nvSpPr>
            <p:spPr bwMode="auto">
              <a:xfrm>
                <a:off x="2134" y="2751"/>
                <a:ext cx="6" cy="10"/>
              </a:xfrm>
              <a:custGeom>
                <a:avLst/>
                <a:gdLst>
                  <a:gd name="T0" fmla="*/ 0 w 44"/>
                  <a:gd name="T1" fmla="*/ 0 h 55"/>
                  <a:gd name="T2" fmla="*/ 6 w 44"/>
                  <a:gd name="T3" fmla="*/ 28 h 55"/>
                  <a:gd name="T4" fmla="*/ 22 w 44"/>
                  <a:gd name="T5" fmla="*/ 49 h 55"/>
                  <a:gd name="T6" fmla="*/ 44 w 44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6" y="28"/>
                    </a:lnTo>
                    <a:lnTo>
                      <a:pt x="22" y="49"/>
                    </a:lnTo>
                    <a:lnTo>
                      <a:pt x="44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7" name="Line 177"/>
              <p:cNvSpPr>
                <a:spLocks noChangeShapeType="1"/>
              </p:cNvSpPr>
              <p:nvPr/>
            </p:nvSpPr>
            <p:spPr bwMode="auto">
              <a:xfrm flipV="1">
                <a:off x="2134" y="273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8" name="Freeform 178"/>
              <p:cNvSpPr>
                <a:spLocks/>
              </p:cNvSpPr>
              <p:nvPr/>
            </p:nvSpPr>
            <p:spPr bwMode="auto">
              <a:xfrm>
                <a:off x="2134" y="2723"/>
                <a:ext cx="16" cy="13"/>
              </a:xfrm>
              <a:custGeom>
                <a:avLst/>
                <a:gdLst>
                  <a:gd name="T0" fmla="*/ 118 w 118"/>
                  <a:gd name="T1" fmla="*/ 74 h 74"/>
                  <a:gd name="T2" fmla="*/ 110 w 118"/>
                  <a:gd name="T3" fmla="*/ 37 h 74"/>
                  <a:gd name="T4" fmla="*/ 89 w 118"/>
                  <a:gd name="T5" fmla="*/ 10 h 74"/>
                  <a:gd name="T6" fmla="*/ 59 w 118"/>
                  <a:gd name="T7" fmla="*/ 0 h 74"/>
                  <a:gd name="T8" fmla="*/ 29 w 118"/>
                  <a:gd name="T9" fmla="*/ 10 h 74"/>
                  <a:gd name="T10" fmla="*/ 7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0" y="37"/>
                    </a:lnTo>
                    <a:lnTo>
                      <a:pt x="89" y="10"/>
                    </a:lnTo>
                    <a:lnTo>
                      <a:pt x="59" y="0"/>
                    </a:lnTo>
                    <a:lnTo>
                      <a:pt x="29" y="10"/>
                    </a:lnTo>
                    <a:lnTo>
                      <a:pt x="7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59" name="Freeform 179"/>
              <p:cNvSpPr>
                <a:spLocks/>
              </p:cNvSpPr>
              <p:nvPr/>
            </p:nvSpPr>
            <p:spPr bwMode="auto">
              <a:xfrm>
                <a:off x="2134" y="2736"/>
                <a:ext cx="16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0" name="Line 180"/>
              <p:cNvSpPr>
                <a:spLocks noChangeShapeType="1"/>
              </p:cNvSpPr>
              <p:nvPr/>
            </p:nvSpPr>
            <p:spPr bwMode="auto">
              <a:xfrm flipV="1">
                <a:off x="2167" y="2705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1" name="Line 181"/>
              <p:cNvSpPr>
                <a:spLocks noChangeShapeType="1"/>
              </p:cNvSpPr>
              <p:nvPr/>
            </p:nvSpPr>
            <p:spPr bwMode="auto">
              <a:xfrm>
                <a:off x="2163" y="2723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2" name="Line 182"/>
              <p:cNvSpPr>
                <a:spLocks noChangeShapeType="1"/>
              </p:cNvSpPr>
              <p:nvPr/>
            </p:nvSpPr>
            <p:spPr bwMode="auto">
              <a:xfrm flipH="1">
                <a:off x="2195" y="276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3" name="Freeform 183"/>
              <p:cNvSpPr>
                <a:spLocks/>
              </p:cNvSpPr>
              <p:nvPr/>
            </p:nvSpPr>
            <p:spPr bwMode="auto">
              <a:xfrm>
                <a:off x="2188" y="2751"/>
                <a:ext cx="7" cy="10"/>
              </a:xfrm>
              <a:custGeom>
                <a:avLst/>
                <a:gdLst>
                  <a:gd name="T0" fmla="*/ 0 w 45"/>
                  <a:gd name="T1" fmla="*/ 0 h 55"/>
                  <a:gd name="T2" fmla="*/ 7 w 45"/>
                  <a:gd name="T3" fmla="*/ 28 h 55"/>
                  <a:gd name="T4" fmla="*/ 22 w 45"/>
                  <a:gd name="T5" fmla="*/ 49 h 55"/>
                  <a:gd name="T6" fmla="*/ 45 w 4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5">
                    <a:moveTo>
                      <a:pt x="0" y="0"/>
                    </a:moveTo>
                    <a:lnTo>
                      <a:pt x="7" y="28"/>
                    </a:lnTo>
                    <a:lnTo>
                      <a:pt x="22" y="49"/>
                    </a:lnTo>
                    <a:lnTo>
                      <a:pt x="45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4" name="Line 184"/>
              <p:cNvSpPr>
                <a:spLocks noChangeShapeType="1"/>
              </p:cNvSpPr>
              <p:nvPr/>
            </p:nvSpPr>
            <p:spPr bwMode="auto">
              <a:xfrm flipV="1">
                <a:off x="2188" y="2736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5" name="Freeform 185"/>
              <p:cNvSpPr>
                <a:spLocks/>
              </p:cNvSpPr>
              <p:nvPr/>
            </p:nvSpPr>
            <p:spPr bwMode="auto">
              <a:xfrm>
                <a:off x="2188" y="2723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11 w 118"/>
                  <a:gd name="T3" fmla="*/ 37 h 74"/>
                  <a:gd name="T4" fmla="*/ 89 w 118"/>
                  <a:gd name="T5" fmla="*/ 10 h 74"/>
                  <a:gd name="T6" fmla="*/ 60 w 118"/>
                  <a:gd name="T7" fmla="*/ 0 h 74"/>
                  <a:gd name="T8" fmla="*/ 30 w 118"/>
                  <a:gd name="T9" fmla="*/ 10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1" y="37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0" y="10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6" name="Freeform 186"/>
              <p:cNvSpPr>
                <a:spLocks/>
              </p:cNvSpPr>
              <p:nvPr/>
            </p:nvSpPr>
            <p:spPr bwMode="auto">
              <a:xfrm>
                <a:off x="2188" y="2736"/>
                <a:ext cx="17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7" name="Freeform 187"/>
              <p:cNvSpPr>
                <a:spLocks/>
              </p:cNvSpPr>
              <p:nvPr/>
            </p:nvSpPr>
            <p:spPr bwMode="auto">
              <a:xfrm>
                <a:off x="2218" y="2723"/>
                <a:ext cx="12" cy="38"/>
              </a:xfrm>
              <a:custGeom>
                <a:avLst/>
                <a:gdLst>
                  <a:gd name="T0" fmla="*/ 0 w 88"/>
                  <a:gd name="T1" fmla="*/ 222 h 222"/>
                  <a:gd name="T2" fmla="*/ 0 w 88"/>
                  <a:gd name="T3" fmla="*/ 0 h 222"/>
                  <a:gd name="T4" fmla="*/ 88 w 88"/>
                  <a:gd name="T5" fmla="*/ 0 h 222"/>
                  <a:gd name="T6" fmla="*/ 88 w 88"/>
                  <a:gd name="T7" fmla="*/ 3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22">
                    <a:moveTo>
                      <a:pt x="0" y="222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8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8" name="Freeform 188"/>
              <p:cNvSpPr>
                <a:spLocks/>
              </p:cNvSpPr>
              <p:nvPr/>
            </p:nvSpPr>
            <p:spPr bwMode="auto">
              <a:xfrm>
                <a:off x="2271" y="2730"/>
                <a:ext cx="10" cy="31"/>
              </a:xfrm>
              <a:custGeom>
                <a:avLst/>
                <a:gdLst>
                  <a:gd name="T0" fmla="*/ 29 w 74"/>
                  <a:gd name="T1" fmla="*/ 0 h 185"/>
                  <a:gd name="T2" fmla="*/ 74 w 74"/>
                  <a:gd name="T3" fmla="*/ 0 h 185"/>
                  <a:gd name="T4" fmla="*/ 74 w 74"/>
                  <a:gd name="T5" fmla="*/ 185 h 185"/>
                  <a:gd name="T6" fmla="*/ 0 w 74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85">
                    <a:moveTo>
                      <a:pt x="29" y="0"/>
                    </a:moveTo>
                    <a:lnTo>
                      <a:pt x="74" y="0"/>
                    </a:lnTo>
                    <a:lnTo>
                      <a:pt x="74" y="185"/>
                    </a:lnTo>
                    <a:lnTo>
                      <a:pt x="0" y="18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69" name="Freeform 189"/>
              <p:cNvSpPr>
                <a:spLocks/>
              </p:cNvSpPr>
              <p:nvPr/>
            </p:nvSpPr>
            <p:spPr bwMode="auto">
              <a:xfrm>
                <a:off x="2260" y="2745"/>
                <a:ext cx="11" cy="16"/>
              </a:xfrm>
              <a:custGeom>
                <a:avLst/>
                <a:gdLst>
                  <a:gd name="T0" fmla="*/ 0 w 74"/>
                  <a:gd name="T1" fmla="*/ 0 h 92"/>
                  <a:gd name="T2" fmla="*/ 6 w 74"/>
                  <a:gd name="T3" fmla="*/ 36 h 92"/>
                  <a:gd name="T4" fmla="*/ 22 w 74"/>
                  <a:gd name="T5" fmla="*/ 65 h 92"/>
                  <a:gd name="T6" fmla="*/ 46 w 74"/>
                  <a:gd name="T7" fmla="*/ 86 h 92"/>
                  <a:gd name="T8" fmla="*/ 74 w 74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2">
                    <a:moveTo>
                      <a:pt x="0" y="0"/>
                    </a:moveTo>
                    <a:lnTo>
                      <a:pt x="6" y="36"/>
                    </a:lnTo>
                    <a:lnTo>
                      <a:pt x="22" y="65"/>
                    </a:lnTo>
                    <a:lnTo>
                      <a:pt x="46" y="86"/>
                    </a:lnTo>
                    <a:lnTo>
                      <a:pt x="74" y="9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0" name="Line 190"/>
              <p:cNvSpPr>
                <a:spLocks noChangeShapeType="1"/>
              </p:cNvSpPr>
              <p:nvPr/>
            </p:nvSpPr>
            <p:spPr bwMode="auto">
              <a:xfrm flipV="1">
                <a:off x="2260" y="2720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1" name="Freeform 191"/>
              <p:cNvSpPr>
                <a:spLocks/>
              </p:cNvSpPr>
              <p:nvPr/>
            </p:nvSpPr>
            <p:spPr bwMode="auto">
              <a:xfrm>
                <a:off x="2260" y="2705"/>
                <a:ext cx="11" cy="15"/>
              </a:xfrm>
              <a:custGeom>
                <a:avLst/>
                <a:gdLst>
                  <a:gd name="T0" fmla="*/ 74 w 74"/>
                  <a:gd name="T1" fmla="*/ 0 h 93"/>
                  <a:gd name="T2" fmla="*/ 46 w 74"/>
                  <a:gd name="T3" fmla="*/ 7 h 93"/>
                  <a:gd name="T4" fmla="*/ 22 w 74"/>
                  <a:gd name="T5" fmla="*/ 28 h 93"/>
                  <a:gd name="T6" fmla="*/ 6 w 74"/>
                  <a:gd name="T7" fmla="*/ 57 h 93"/>
                  <a:gd name="T8" fmla="*/ 0 w 74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3">
                    <a:moveTo>
                      <a:pt x="74" y="0"/>
                    </a:moveTo>
                    <a:lnTo>
                      <a:pt x="46" y="7"/>
                    </a:lnTo>
                    <a:lnTo>
                      <a:pt x="22" y="28"/>
                    </a:lnTo>
                    <a:lnTo>
                      <a:pt x="6" y="57"/>
                    </a:lnTo>
                    <a:lnTo>
                      <a:pt x="0" y="93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2" name="Line 192"/>
              <p:cNvSpPr>
                <a:spLocks noChangeShapeType="1"/>
              </p:cNvSpPr>
              <p:nvPr/>
            </p:nvSpPr>
            <p:spPr bwMode="auto">
              <a:xfrm>
                <a:off x="2271" y="270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3" name="Freeform 193"/>
              <p:cNvSpPr>
                <a:spLocks/>
              </p:cNvSpPr>
              <p:nvPr/>
            </p:nvSpPr>
            <p:spPr bwMode="auto">
              <a:xfrm>
                <a:off x="2294" y="2705"/>
                <a:ext cx="10" cy="56"/>
              </a:xfrm>
              <a:custGeom>
                <a:avLst/>
                <a:gdLst>
                  <a:gd name="T0" fmla="*/ 0 w 74"/>
                  <a:gd name="T1" fmla="*/ 334 h 334"/>
                  <a:gd name="T2" fmla="*/ 0 w 74"/>
                  <a:gd name="T3" fmla="*/ 0 h 334"/>
                  <a:gd name="T4" fmla="*/ 74 w 74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34">
                    <a:moveTo>
                      <a:pt x="0" y="334"/>
                    </a:move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4" name="Freeform 194"/>
              <p:cNvSpPr>
                <a:spLocks/>
              </p:cNvSpPr>
              <p:nvPr/>
            </p:nvSpPr>
            <p:spPr bwMode="auto">
              <a:xfrm>
                <a:off x="2304" y="2705"/>
                <a:ext cx="11" cy="31"/>
              </a:xfrm>
              <a:custGeom>
                <a:avLst/>
                <a:gdLst>
                  <a:gd name="T0" fmla="*/ 0 w 74"/>
                  <a:gd name="T1" fmla="*/ 186 h 186"/>
                  <a:gd name="T2" fmla="*/ 28 w 74"/>
                  <a:gd name="T3" fmla="*/ 179 h 186"/>
                  <a:gd name="T4" fmla="*/ 52 w 74"/>
                  <a:gd name="T5" fmla="*/ 159 h 186"/>
                  <a:gd name="T6" fmla="*/ 68 w 74"/>
                  <a:gd name="T7" fmla="*/ 129 h 186"/>
                  <a:gd name="T8" fmla="*/ 74 w 74"/>
                  <a:gd name="T9" fmla="*/ 93 h 186"/>
                  <a:gd name="T10" fmla="*/ 68 w 74"/>
                  <a:gd name="T11" fmla="*/ 57 h 186"/>
                  <a:gd name="T12" fmla="*/ 52 w 74"/>
                  <a:gd name="T13" fmla="*/ 28 h 186"/>
                  <a:gd name="T14" fmla="*/ 28 w 74"/>
                  <a:gd name="T15" fmla="*/ 7 h 186"/>
                  <a:gd name="T16" fmla="*/ 0 w 74"/>
                  <a:gd name="T17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86">
                    <a:moveTo>
                      <a:pt x="0" y="186"/>
                    </a:moveTo>
                    <a:lnTo>
                      <a:pt x="28" y="179"/>
                    </a:lnTo>
                    <a:lnTo>
                      <a:pt x="52" y="159"/>
                    </a:lnTo>
                    <a:lnTo>
                      <a:pt x="68" y="129"/>
                    </a:lnTo>
                    <a:lnTo>
                      <a:pt x="74" y="93"/>
                    </a:lnTo>
                    <a:lnTo>
                      <a:pt x="68" y="57"/>
                    </a:lnTo>
                    <a:lnTo>
                      <a:pt x="52" y="28"/>
                    </a:lnTo>
                    <a:lnTo>
                      <a:pt x="28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5" name="Line 195"/>
              <p:cNvSpPr>
                <a:spLocks noChangeShapeType="1"/>
              </p:cNvSpPr>
              <p:nvPr/>
            </p:nvSpPr>
            <p:spPr bwMode="auto">
              <a:xfrm flipH="1">
                <a:off x="2294" y="273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6" name="Line 196"/>
              <p:cNvSpPr>
                <a:spLocks noChangeShapeType="1"/>
              </p:cNvSpPr>
              <p:nvPr/>
            </p:nvSpPr>
            <p:spPr bwMode="auto">
              <a:xfrm>
                <a:off x="2306" y="2736"/>
                <a:ext cx="9" cy="2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7" name="Line 197"/>
              <p:cNvSpPr>
                <a:spLocks noChangeShapeType="1"/>
              </p:cNvSpPr>
              <p:nvPr/>
            </p:nvSpPr>
            <p:spPr bwMode="auto">
              <a:xfrm flipV="1">
                <a:off x="2338" y="2705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8" name="Line 198"/>
              <p:cNvSpPr>
                <a:spLocks noChangeShapeType="1"/>
              </p:cNvSpPr>
              <p:nvPr/>
            </p:nvSpPr>
            <p:spPr bwMode="auto">
              <a:xfrm>
                <a:off x="2328" y="270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9" name="Freeform 199"/>
              <p:cNvSpPr>
                <a:spLocks/>
              </p:cNvSpPr>
              <p:nvPr/>
            </p:nvSpPr>
            <p:spPr bwMode="auto">
              <a:xfrm>
                <a:off x="1724" y="1912"/>
                <a:ext cx="8" cy="10"/>
              </a:xfrm>
              <a:custGeom>
                <a:avLst/>
                <a:gdLst>
                  <a:gd name="T0" fmla="*/ 59 w 59"/>
                  <a:gd name="T1" fmla="*/ 0 h 57"/>
                  <a:gd name="T2" fmla="*/ 22 w 59"/>
                  <a:gd name="T3" fmla="*/ 15 h 57"/>
                  <a:gd name="T4" fmla="*/ 0 w 59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7">
                    <a:moveTo>
                      <a:pt x="59" y="0"/>
                    </a:moveTo>
                    <a:lnTo>
                      <a:pt x="22" y="15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0" name="Freeform 200"/>
              <p:cNvSpPr>
                <a:spLocks/>
              </p:cNvSpPr>
              <p:nvPr/>
            </p:nvSpPr>
            <p:spPr bwMode="auto">
              <a:xfrm>
                <a:off x="1732" y="1912"/>
                <a:ext cx="8" cy="19"/>
              </a:xfrm>
              <a:custGeom>
                <a:avLst/>
                <a:gdLst>
                  <a:gd name="T0" fmla="*/ 50 w 59"/>
                  <a:gd name="T1" fmla="*/ 113 h 113"/>
                  <a:gd name="T2" fmla="*/ 59 w 59"/>
                  <a:gd name="T3" fmla="*/ 76 h 113"/>
                  <a:gd name="T4" fmla="*/ 51 w 59"/>
                  <a:gd name="T5" fmla="*/ 38 h 113"/>
                  <a:gd name="T6" fmla="*/ 29 w 59"/>
                  <a:gd name="T7" fmla="*/ 11 h 113"/>
                  <a:gd name="T8" fmla="*/ 0 w 59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3">
                    <a:moveTo>
                      <a:pt x="50" y="113"/>
                    </a:moveTo>
                    <a:lnTo>
                      <a:pt x="59" y="76"/>
                    </a:lnTo>
                    <a:lnTo>
                      <a:pt x="51" y="38"/>
                    </a:lnTo>
                    <a:lnTo>
                      <a:pt x="29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1" name="Freeform 201"/>
              <p:cNvSpPr>
                <a:spLocks/>
              </p:cNvSpPr>
              <p:nvPr/>
            </p:nvSpPr>
            <p:spPr bwMode="auto">
              <a:xfrm>
                <a:off x="1724" y="1931"/>
                <a:ext cx="16" cy="37"/>
              </a:xfrm>
              <a:custGeom>
                <a:avLst/>
                <a:gdLst>
                  <a:gd name="T0" fmla="*/ 109 w 118"/>
                  <a:gd name="T1" fmla="*/ 0 h 222"/>
                  <a:gd name="T2" fmla="*/ 0 w 118"/>
                  <a:gd name="T3" fmla="*/ 222 h 222"/>
                  <a:gd name="T4" fmla="*/ 118 w 118"/>
                  <a:gd name="T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222">
                    <a:moveTo>
                      <a:pt x="109" y="0"/>
                    </a:moveTo>
                    <a:lnTo>
                      <a:pt x="0" y="222"/>
                    </a:lnTo>
                    <a:lnTo>
                      <a:pt x="118" y="22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2" name="Line 202"/>
              <p:cNvSpPr>
                <a:spLocks noChangeShapeType="1"/>
              </p:cNvSpPr>
              <p:nvPr/>
            </p:nvSpPr>
            <p:spPr bwMode="auto">
              <a:xfrm flipV="1">
                <a:off x="1753" y="1965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3" name="Freeform 203"/>
              <p:cNvSpPr>
                <a:spLocks/>
              </p:cNvSpPr>
              <p:nvPr/>
            </p:nvSpPr>
            <p:spPr bwMode="auto">
              <a:xfrm>
                <a:off x="1766" y="1912"/>
                <a:ext cx="8" cy="10"/>
              </a:xfrm>
              <a:custGeom>
                <a:avLst/>
                <a:gdLst>
                  <a:gd name="T0" fmla="*/ 59 w 59"/>
                  <a:gd name="T1" fmla="*/ 0 h 57"/>
                  <a:gd name="T2" fmla="*/ 22 w 59"/>
                  <a:gd name="T3" fmla="*/ 15 h 57"/>
                  <a:gd name="T4" fmla="*/ 0 w 59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7">
                    <a:moveTo>
                      <a:pt x="59" y="0"/>
                    </a:moveTo>
                    <a:lnTo>
                      <a:pt x="22" y="15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4" name="Freeform 204"/>
              <p:cNvSpPr>
                <a:spLocks/>
              </p:cNvSpPr>
              <p:nvPr/>
            </p:nvSpPr>
            <p:spPr bwMode="auto">
              <a:xfrm>
                <a:off x="1774" y="1912"/>
                <a:ext cx="9" cy="19"/>
              </a:xfrm>
              <a:custGeom>
                <a:avLst/>
                <a:gdLst>
                  <a:gd name="T0" fmla="*/ 50 w 60"/>
                  <a:gd name="T1" fmla="*/ 113 h 113"/>
                  <a:gd name="T2" fmla="*/ 60 w 60"/>
                  <a:gd name="T3" fmla="*/ 76 h 113"/>
                  <a:gd name="T4" fmla="*/ 52 w 60"/>
                  <a:gd name="T5" fmla="*/ 38 h 113"/>
                  <a:gd name="T6" fmla="*/ 30 w 60"/>
                  <a:gd name="T7" fmla="*/ 11 h 113"/>
                  <a:gd name="T8" fmla="*/ 0 w 60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3">
                    <a:moveTo>
                      <a:pt x="50" y="113"/>
                    </a:moveTo>
                    <a:lnTo>
                      <a:pt x="60" y="76"/>
                    </a:lnTo>
                    <a:lnTo>
                      <a:pt x="52" y="38"/>
                    </a:lnTo>
                    <a:lnTo>
                      <a:pt x="3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5" name="Freeform 205"/>
              <p:cNvSpPr>
                <a:spLocks/>
              </p:cNvSpPr>
              <p:nvPr/>
            </p:nvSpPr>
            <p:spPr bwMode="auto">
              <a:xfrm>
                <a:off x="1766" y="1931"/>
                <a:ext cx="17" cy="37"/>
              </a:xfrm>
              <a:custGeom>
                <a:avLst/>
                <a:gdLst>
                  <a:gd name="T0" fmla="*/ 109 w 119"/>
                  <a:gd name="T1" fmla="*/ 0 h 222"/>
                  <a:gd name="T2" fmla="*/ 0 w 119"/>
                  <a:gd name="T3" fmla="*/ 222 h 222"/>
                  <a:gd name="T4" fmla="*/ 119 w 119"/>
                  <a:gd name="T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222">
                    <a:moveTo>
                      <a:pt x="109" y="0"/>
                    </a:moveTo>
                    <a:lnTo>
                      <a:pt x="0" y="222"/>
                    </a:lnTo>
                    <a:lnTo>
                      <a:pt x="119" y="22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6" name="Line 206"/>
              <p:cNvSpPr>
                <a:spLocks noChangeShapeType="1"/>
              </p:cNvSpPr>
              <p:nvPr/>
            </p:nvSpPr>
            <p:spPr bwMode="auto">
              <a:xfrm flipV="1">
                <a:off x="1795" y="1912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7" name="Line 207"/>
              <p:cNvSpPr>
                <a:spLocks noChangeShapeType="1"/>
              </p:cNvSpPr>
              <p:nvPr/>
            </p:nvSpPr>
            <p:spPr bwMode="auto">
              <a:xfrm flipH="1">
                <a:off x="1795" y="1912"/>
                <a:ext cx="21" cy="3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488" name="Group 208"/>
            <p:cNvGrpSpPr>
              <a:grpSpLocks/>
            </p:cNvGrpSpPr>
            <p:nvPr/>
          </p:nvGrpSpPr>
          <p:grpSpPr bwMode="auto">
            <a:xfrm>
              <a:off x="748" y="1912"/>
              <a:ext cx="1883" cy="1778"/>
              <a:chOff x="748" y="1912"/>
              <a:chExt cx="1883" cy="1778"/>
            </a:xfrm>
          </p:grpSpPr>
          <p:sp>
            <p:nvSpPr>
              <p:cNvPr id="737489" name="Line 209"/>
              <p:cNvSpPr>
                <a:spLocks noChangeShapeType="1"/>
              </p:cNvSpPr>
              <p:nvPr/>
            </p:nvSpPr>
            <p:spPr bwMode="auto">
              <a:xfrm>
                <a:off x="1803" y="1933"/>
                <a:ext cx="14" cy="3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0" name="Freeform 210"/>
              <p:cNvSpPr>
                <a:spLocks/>
              </p:cNvSpPr>
              <p:nvPr/>
            </p:nvSpPr>
            <p:spPr bwMode="auto">
              <a:xfrm>
                <a:off x="1846" y="1912"/>
                <a:ext cx="17" cy="56"/>
              </a:xfrm>
              <a:custGeom>
                <a:avLst/>
                <a:gdLst>
                  <a:gd name="T0" fmla="*/ 0 w 118"/>
                  <a:gd name="T1" fmla="*/ 335 h 335"/>
                  <a:gd name="T2" fmla="*/ 0 w 118"/>
                  <a:gd name="T3" fmla="*/ 0 h 335"/>
                  <a:gd name="T4" fmla="*/ 118 w 118"/>
                  <a:gd name="T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35">
                    <a:moveTo>
                      <a:pt x="0" y="335"/>
                    </a:moveTo>
                    <a:lnTo>
                      <a:pt x="0" y="0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1" name="Line 211"/>
              <p:cNvSpPr>
                <a:spLocks noChangeShapeType="1"/>
              </p:cNvSpPr>
              <p:nvPr/>
            </p:nvSpPr>
            <p:spPr bwMode="auto">
              <a:xfrm>
                <a:off x="1846" y="193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2" name="Freeform 212"/>
              <p:cNvSpPr>
                <a:spLocks/>
              </p:cNvSpPr>
              <p:nvPr/>
            </p:nvSpPr>
            <p:spPr bwMode="auto">
              <a:xfrm>
                <a:off x="1876" y="1931"/>
                <a:ext cx="16" cy="12"/>
              </a:xfrm>
              <a:custGeom>
                <a:avLst/>
                <a:gdLst>
                  <a:gd name="T0" fmla="*/ 118 w 118"/>
                  <a:gd name="T1" fmla="*/ 75 h 75"/>
                  <a:gd name="T2" fmla="*/ 110 w 118"/>
                  <a:gd name="T3" fmla="*/ 37 h 75"/>
                  <a:gd name="T4" fmla="*/ 89 w 118"/>
                  <a:gd name="T5" fmla="*/ 10 h 75"/>
                  <a:gd name="T6" fmla="*/ 58 w 118"/>
                  <a:gd name="T7" fmla="*/ 0 h 75"/>
                  <a:gd name="T8" fmla="*/ 29 w 118"/>
                  <a:gd name="T9" fmla="*/ 10 h 75"/>
                  <a:gd name="T10" fmla="*/ 8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0" y="37"/>
                    </a:lnTo>
                    <a:lnTo>
                      <a:pt x="89" y="10"/>
                    </a:lnTo>
                    <a:lnTo>
                      <a:pt x="58" y="0"/>
                    </a:lnTo>
                    <a:lnTo>
                      <a:pt x="29" y="10"/>
                    </a:lnTo>
                    <a:lnTo>
                      <a:pt x="8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3" name="Line 213"/>
              <p:cNvSpPr>
                <a:spLocks noChangeShapeType="1"/>
              </p:cNvSpPr>
              <p:nvPr/>
            </p:nvSpPr>
            <p:spPr bwMode="auto">
              <a:xfrm>
                <a:off x="1892" y="194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4" name="Freeform 214"/>
              <p:cNvSpPr>
                <a:spLocks/>
              </p:cNvSpPr>
              <p:nvPr/>
            </p:nvSpPr>
            <p:spPr bwMode="auto">
              <a:xfrm>
                <a:off x="1876" y="1956"/>
                <a:ext cx="16" cy="12"/>
              </a:xfrm>
              <a:custGeom>
                <a:avLst/>
                <a:gdLst>
                  <a:gd name="T0" fmla="*/ 0 w 118"/>
                  <a:gd name="T1" fmla="*/ 0 h 74"/>
                  <a:gd name="T2" fmla="*/ 8 w 118"/>
                  <a:gd name="T3" fmla="*/ 37 h 74"/>
                  <a:gd name="T4" fmla="*/ 29 w 118"/>
                  <a:gd name="T5" fmla="*/ 64 h 74"/>
                  <a:gd name="T6" fmla="*/ 58 w 118"/>
                  <a:gd name="T7" fmla="*/ 74 h 74"/>
                  <a:gd name="T8" fmla="*/ 89 w 118"/>
                  <a:gd name="T9" fmla="*/ 64 h 74"/>
                  <a:gd name="T10" fmla="*/ 110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8" y="37"/>
                    </a:lnTo>
                    <a:lnTo>
                      <a:pt x="29" y="64"/>
                    </a:lnTo>
                    <a:lnTo>
                      <a:pt x="58" y="74"/>
                    </a:lnTo>
                    <a:lnTo>
                      <a:pt x="89" y="64"/>
                    </a:lnTo>
                    <a:lnTo>
                      <a:pt x="110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5" name="Line 215"/>
              <p:cNvSpPr>
                <a:spLocks noChangeShapeType="1"/>
              </p:cNvSpPr>
              <p:nvPr/>
            </p:nvSpPr>
            <p:spPr bwMode="auto">
              <a:xfrm flipV="1">
                <a:off x="1876" y="194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6" name="Freeform 216"/>
              <p:cNvSpPr>
                <a:spLocks/>
              </p:cNvSpPr>
              <p:nvPr/>
            </p:nvSpPr>
            <p:spPr bwMode="auto">
              <a:xfrm>
                <a:off x="1905" y="1931"/>
                <a:ext cx="13" cy="37"/>
              </a:xfrm>
              <a:custGeom>
                <a:avLst/>
                <a:gdLst>
                  <a:gd name="T0" fmla="*/ 0 w 88"/>
                  <a:gd name="T1" fmla="*/ 223 h 223"/>
                  <a:gd name="T2" fmla="*/ 0 w 88"/>
                  <a:gd name="T3" fmla="*/ 0 h 223"/>
                  <a:gd name="T4" fmla="*/ 88 w 88"/>
                  <a:gd name="T5" fmla="*/ 0 h 223"/>
                  <a:gd name="T6" fmla="*/ 88 w 88"/>
                  <a:gd name="T7" fmla="*/ 3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23">
                    <a:moveTo>
                      <a:pt x="0" y="223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8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7" name="Freeform 217"/>
              <p:cNvSpPr>
                <a:spLocks/>
              </p:cNvSpPr>
              <p:nvPr/>
            </p:nvSpPr>
            <p:spPr bwMode="auto">
              <a:xfrm>
                <a:off x="1930" y="1931"/>
                <a:ext cx="26" cy="37"/>
              </a:xfrm>
              <a:custGeom>
                <a:avLst/>
                <a:gdLst>
                  <a:gd name="T0" fmla="*/ 0 w 176"/>
                  <a:gd name="T1" fmla="*/ 0 h 223"/>
                  <a:gd name="T2" fmla="*/ 44 w 176"/>
                  <a:gd name="T3" fmla="*/ 223 h 223"/>
                  <a:gd name="T4" fmla="*/ 88 w 176"/>
                  <a:gd name="T5" fmla="*/ 75 h 223"/>
                  <a:gd name="T6" fmla="*/ 132 w 176"/>
                  <a:gd name="T7" fmla="*/ 223 h 223"/>
                  <a:gd name="T8" fmla="*/ 176 w 176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23">
                    <a:moveTo>
                      <a:pt x="0" y="0"/>
                    </a:moveTo>
                    <a:lnTo>
                      <a:pt x="44" y="223"/>
                    </a:lnTo>
                    <a:lnTo>
                      <a:pt x="88" y="75"/>
                    </a:lnTo>
                    <a:lnTo>
                      <a:pt x="132" y="223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8" name="Line 218"/>
              <p:cNvSpPr>
                <a:spLocks noChangeShapeType="1"/>
              </p:cNvSpPr>
              <p:nvPr/>
            </p:nvSpPr>
            <p:spPr bwMode="auto">
              <a:xfrm>
                <a:off x="1970" y="193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9" name="Freeform 219"/>
              <p:cNvSpPr>
                <a:spLocks/>
              </p:cNvSpPr>
              <p:nvPr/>
            </p:nvSpPr>
            <p:spPr bwMode="auto">
              <a:xfrm>
                <a:off x="1978" y="1931"/>
                <a:ext cx="7" cy="11"/>
              </a:xfrm>
              <a:custGeom>
                <a:avLst/>
                <a:gdLst>
                  <a:gd name="T0" fmla="*/ 52 w 52"/>
                  <a:gd name="T1" fmla="*/ 65 h 65"/>
                  <a:gd name="T2" fmla="*/ 45 w 52"/>
                  <a:gd name="T3" fmla="*/ 32 h 65"/>
                  <a:gd name="T4" fmla="*/ 26 w 52"/>
                  <a:gd name="T5" fmla="*/ 9 h 65"/>
                  <a:gd name="T6" fmla="*/ 0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65"/>
                    </a:moveTo>
                    <a:lnTo>
                      <a:pt x="45" y="32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0" name="Freeform 220"/>
              <p:cNvSpPr>
                <a:spLocks/>
              </p:cNvSpPr>
              <p:nvPr/>
            </p:nvSpPr>
            <p:spPr bwMode="auto">
              <a:xfrm>
                <a:off x="1975" y="1942"/>
                <a:ext cx="10" cy="26"/>
              </a:xfrm>
              <a:custGeom>
                <a:avLst/>
                <a:gdLst>
                  <a:gd name="T0" fmla="*/ 73 w 73"/>
                  <a:gd name="T1" fmla="*/ 0 h 158"/>
                  <a:gd name="T2" fmla="*/ 73 w 73"/>
                  <a:gd name="T3" fmla="*/ 158 h 158"/>
                  <a:gd name="T4" fmla="*/ 0 w 73"/>
                  <a:gd name="T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58">
                    <a:moveTo>
                      <a:pt x="73" y="0"/>
                    </a:moveTo>
                    <a:lnTo>
                      <a:pt x="73" y="158"/>
                    </a:lnTo>
                    <a:lnTo>
                      <a:pt x="0" y="15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1" name="Freeform 221"/>
              <p:cNvSpPr>
                <a:spLocks/>
              </p:cNvSpPr>
              <p:nvPr/>
            </p:nvSpPr>
            <p:spPr bwMode="auto">
              <a:xfrm>
                <a:off x="1968" y="1949"/>
                <a:ext cx="7" cy="19"/>
              </a:xfrm>
              <a:custGeom>
                <a:avLst/>
                <a:gdLst>
                  <a:gd name="T0" fmla="*/ 45 w 45"/>
                  <a:gd name="T1" fmla="*/ 0 h 111"/>
                  <a:gd name="T2" fmla="*/ 22 w 45"/>
                  <a:gd name="T3" fmla="*/ 7 h 111"/>
                  <a:gd name="T4" fmla="*/ 6 w 45"/>
                  <a:gd name="T5" fmla="*/ 27 h 111"/>
                  <a:gd name="T6" fmla="*/ 0 w 45"/>
                  <a:gd name="T7" fmla="*/ 55 h 111"/>
                  <a:gd name="T8" fmla="*/ 6 w 45"/>
                  <a:gd name="T9" fmla="*/ 83 h 111"/>
                  <a:gd name="T10" fmla="*/ 22 w 45"/>
                  <a:gd name="T11" fmla="*/ 103 h 111"/>
                  <a:gd name="T12" fmla="*/ 45 w 45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1">
                    <a:moveTo>
                      <a:pt x="45" y="0"/>
                    </a:moveTo>
                    <a:lnTo>
                      <a:pt x="22" y="7"/>
                    </a:lnTo>
                    <a:lnTo>
                      <a:pt x="6" y="27"/>
                    </a:lnTo>
                    <a:lnTo>
                      <a:pt x="0" y="55"/>
                    </a:lnTo>
                    <a:lnTo>
                      <a:pt x="6" y="83"/>
                    </a:lnTo>
                    <a:lnTo>
                      <a:pt x="22" y="103"/>
                    </a:lnTo>
                    <a:lnTo>
                      <a:pt x="45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2" name="Line 222"/>
              <p:cNvSpPr>
                <a:spLocks noChangeShapeType="1"/>
              </p:cNvSpPr>
              <p:nvPr/>
            </p:nvSpPr>
            <p:spPr bwMode="auto">
              <a:xfrm>
                <a:off x="1975" y="194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3" name="Freeform 223"/>
              <p:cNvSpPr>
                <a:spLocks/>
              </p:cNvSpPr>
              <p:nvPr/>
            </p:nvSpPr>
            <p:spPr bwMode="auto">
              <a:xfrm>
                <a:off x="1998" y="1931"/>
                <a:ext cx="12" cy="37"/>
              </a:xfrm>
              <a:custGeom>
                <a:avLst/>
                <a:gdLst>
                  <a:gd name="T0" fmla="*/ 0 w 88"/>
                  <a:gd name="T1" fmla="*/ 223 h 223"/>
                  <a:gd name="T2" fmla="*/ 0 w 88"/>
                  <a:gd name="T3" fmla="*/ 0 h 223"/>
                  <a:gd name="T4" fmla="*/ 88 w 88"/>
                  <a:gd name="T5" fmla="*/ 0 h 223"/>
                  <a:gd name="T6" fmla="*/ 88 w 88"/>
                  <a:gd name="T7" fmla="*/ 3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23">
                    <a:moveTo>
                      <a:pt x="0" y="223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8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4" name="Freeform 224"/>
              <p:cNvSpPr>
                <a:spLocks/>
              </p:cNvSpPr>
              <p:nvPr/>
            </p:nvSpPr>
            <p:spPr bwMode="auto">
              <a:xfrm>
                <a:off x="2031" y="1912"/>
                <a:ext cx="9" cy="56"/>
              </a:xfrm>
              <a:custGeom>
                <a:avLst/>
                <a:gdLst>
                  <a:gd name="T0" fmla="*/ 66 w 66"/>
                  <a:gd name="T1" fmla="*/ 0 h 335"/>
                  <a:gd name="T2" fmla="*/ 66 w 66"/>
                  <a:gd name="T3" fmla="*/ 335 h 335"/>
                  <a:gd name="T4" fmla="*/ 0 w 66"/>
                  <a:gd name="T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5">
                    <a:moveTo>
                      <a:pt x="66" y="0"/>
                    </a:moveTo>
                    <a:lnTo>
                      <a:pt x="66" y="335"/>
                    </a:lnTo>
                    <a:lnTo>
                      <a:pt x="0" y="33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5" name="Freeform 225"/>
              <p:cNvSpPr>
                <a:spLocks/>
              </p:cNvSpPr>
              <p:nvPr/>
            </p:nvSpPr>
            <p:spPr bwMode="auto">
              <a:xfrm>
                <a:off x="2023" y="1957"/>
                <a:ext cx="8" cy="11"/>
              </a:xfrm>
              <a:custGeom>
                <a:avLst/>
                <a:gdLst>
                  <a:gd name="T0" fmla="*/ 0 w 52"/>
                  <a:gd name="T1" fmla="*/ 0 h 65"/>
                  <a:gd name="T2" fmla="*/ 6 w 52"/>
                  <a:gd name="T3" fmla="*/ 32 h 65"/>
                  <a:gd name="T4" fmla="*/ 26 w 52"/>
                  <a:gd name="T5" fmla="*/ 56 h 65"/>
                  <a:gd name="T6" fmla="*/ 52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0" y="0"/>
                    </a:moveTo>
                    <a:lnTo>
                      <a:pt x="6" y="32"/>
                    </a:lnTo>
                    <a:lnTo>
                      <a:pt x="26" y="56"/>
                    </a:lnTo>
                    <a:lnTo>
                      <a:pt x="52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6" name="Line 226"/>
              <p:cNvSpPr>
                <a:spLocks noChangeShapeType="1"/>
              </p:cNvSpPr>
              <p:nvPr/>
            </p:nvSpPr>
            <p:spPr bwMode="auto">
              <a:xfrm flipV="1">
                <a:off x="2023" y="194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7" name="Freeform 227"/>
              <p:cNvSpPr>
                <a:spLocks/>
              </p:cNvSpPr>
              <p:nvPr/>
            </p:nvSpPr>
            <p:spPr bwMode="auto">
              <a:xfrm>
                <a:off x="2023" y="1931"/>
                <a:ext cx="8" cy="11"/>
              </a:xfrm>
              <a:custGeom>
                <a:avLst/>
                <a:gdLst>
                  <a:gd name="T0" fmla="*/ 52 w 52"/>
                  <a:gd name="T1" fmla="*/ 0 h 65"/>
                  <a:gd name="T2" fmla="*/ 26 w 52"/>
                  <a:gd name="T3" fmla="*/ 9 h 65"/>
                  <a:gd name="T4" fmla="*/ 6 w 52"/>
                  <a:gd name="T5" fmla="*/ 32 h 65"/>
                  <a:gd name="T6" fmla="*/ 0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0"/>
                    </a:moveTo>
                    <a:lnTo>
                      <a:pt x="26" y="9"/>
                    </a:lnTo>
                    <a:lnTo>
                      <a:pt x="6" y="32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8" name="Line 228"/>
              <p:cNvSpPr>
                <a:spLocks noChangeShapeType="1"/>
              </p:cNvSpPr>
              <p:nvPr/>
            </p:nvSpPr>
            <p:spPr bwMode="auto">
              <a:xfrm>
                <a:off x="2031" y="193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09" name="Line 229"/>
              <p:cNvSpPr>
                <a:spLocks noChangeShapeType="1"/>
              </p:cNvSpPr>
              <p:nvPr/>
            </p:nvSpPr>
            <p:spPr bwMode="auto">
              <a:xfrm flipV="1">
                <a:off x="2080" y="1912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0" name="Line 230"/>
              <p:cNvSpPr>
                <a:spLocks noChangeShapeType="1"/>
              </p:cNvSpPr>
              <p:nvPr/>
            </p:nvSpPr>
            <p:spPr bwMode="auto">
              <a:xfrm>
                <a:off x="2069" y="1912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1" name="Freeform 231"/>
              <p:cNvSpPr>
                <a:spLocks/>
              </p:cNvSpPr>
              <p:nvPr/>
            </p:nvSpPr>
            <p:spPr bwMode="auto">
              <a:xfrm>
                <a:off x="2103" y="1931"/>
                <a:ext cx="17" cy="37"/>
              </a:xfrm>
              <a:custGeom>
                <a:avLst/>
                <a:gdLst>
                  <a:gd name="T0" fmla="*/ 0 w 118"/>
                  <a:gd name="T1" fmla="*/ 0 h 223"/>
                  <a:gd name="T2" fmla="*/ 0 w 118"/>
                  <a:gd name="T3" fmla="*/ 158 h 223"/>
                  <a:gd name="T4" fmla="*/ 8 w 118"/>
                  <a:gd name="T5" fmla="*/ 190 h 223"/>
                  <a:gd name="T6" fmla="*/ 26 w 118"/>
                  <a:gd name="T7" fmla="*/ 214 h 223"/>
                  <a:gd name="T8" fmla="*/ 52 w 118"/>
                  <a:gd name="T9" fmla="*/ 223 h 223"/>
                  <a:gd name="T10" fmla="*/ 118 w 118"/>
                  <a:gd name="T11" fmla="*/ 223 h 223"/>
                  <a:gd name="T12" fmla="*/ 118 w 118"/>
                  <a:gd name="T1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23">
                    <a:moveTo>
                      <a:pt x="0" y="0"/>
                    </a:moveTo>
                    <a:lnTo>
                      <a:pt x="0" y="158"/>
                    </a:lnTo>
                    <a:lnTo>
                      <a:pt x="8" y="190"/>
                    </a:lnTo>
                    <a:lnTo>
                      <a:pt x="26" y="214"/>
                    </a:lnTo>
                    <a:lnTo>
                      <a:pt x="52" y="223"/>
                    </a:lnTo>
                    <a:lnTo>
                      <a:pt x="118" y="223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2" name="Freeform 232"/>
              <p:cNvSpPr>
                <a:spLocks/>
              </p:cNvSpPr>
              <p:nvPr/>
            </p:nvSpPr>
            <p:spPr bwMode="auto">
              <a:xfrm>
                <a:off x="2133" y="1912"/>
                <a:ext cx="17" cy="56"/>
              </a:xfrm>
              <a:custGeom>
                <a:avLst/>
                <a:gdLst>
                  <a:gd name="T0" fmla="*/ 0 w 118"/>
                  <a:gd name="T1" fmla="*/ 0 h 335"/>
                  <a:gd name="T2" fmla="*/ 0 w 118"/>
                  <a:gd name="T3" fmla="*/ 335 h 335"/>
                  <a:gd name="T4" fmla="*/ 66 w 118"/>
                  <a:gd name="T5" fmla="*/ 335 h 335"/>
                  <a:gd name="T6" fmla="*/ 92 w 118"/>
                  <a:gd name="T7" fmla="*/ 326 h 335"/>
                  <a:gd name="T8" fmla="*/ 111 w 118"/>
                  <a:gd name="T9" fmla="*/ 302 h 335"/>
                  <a:gd name="T10" fmla="*/ 118 w 118"/>
                  <a:gd name="T11" fmla="*/ 270 h 335"/>
                  <a:gd name="T12" fmla="*/ 118 w 118"/>
                  <a:gd name="T13" fmla="*/ 177 h 335"/>
                  <a:gd name="T14" fmla="*/ 111 w 118"/>
                  <a:gd name="T15" fmla="*/ 144 h 335"/>
                  <a:gd name="T16" fmla="*/ 92 w 118"/>
                  <a:gd name="T17" fmla="*/ 121 h 335"/>
                  <a:gd name="T18" fmla="*/ 66 w 118"/>
                  <a:gd name="T19" fmla="*/ 112 h 335"/>
                  <a:gd name="T20" fmla="*/ 0 w 118"/>
                  <a:gd name="T21" fmla="*/ 112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35">
                    <a:moveTo>
                      <a:pt x="0" y="0"/>
                    </a:moveTo>
                    <a:lnTo>
                      <a:pt x="0" y="335"/>
                    </a:lnTo>
                    <a:lnTo>
                      <a:pt x="66" y="335"/>
                    </a:lnTo>
                    <a:lnTo>
                      <a:pt x="92" y="326"/>
                    </a:lnTo>
                    <a:lnTo>
                      <a:pt x="111" y="302"/>
                    </a:lnTo>
                    <a:lnTo>
                      <a:pt x="118" y="270"/>
                    </a:lnTo>
                    <a:lnTo>
                      <a:pt x="118" y="177"/>
                    </a:lnTo>
                    <a:lnTo>
                      <a:pt x="111" y="144"/>
                    </a:lnTo>
                    <a:lnTo>
                      <a:pt x="92" y="121"/>
                    </a:lnTo>
                    <a:lnTo>
                      <a:pt x="66" y="112"/>
                    </a:lnTo>
                    <a:lnTo>
                      <a:pt x="0" y="11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3" name="Line 233"/>
              <p:cNvSpPr>
                <a:spLocks noChangeShapeType="1"/>
              </p:cNvSpPr>
              <p:nvPr/>
            </p:nvSpPr>
            <p:spPr bwMode="auto">
              <a:xfrm flipH="1">
                <a:off x="2169" y="196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4" name="Freeform 234"/>
              <p:cNvSpPr>
                <a:spLocks/>
              </p:cNvSpPr>
              <p:nvPr/>
            </p:nvSpPr>
            <p:spPr bwMode="auto">
              <a:xfrm>
                <a:off x="2162" y="1959"/>
                <a:ext cx="7" cy="9"/>
              </a:xfrm>
              <a:custGeom>
                <a:avLst/>
                <a:gdLst>
                  <a:gd name="T0" fmla="*/ 0 w 45"/>
                  <a:gd name="T1" fmla="*/ 0 h 56"/>
                  <a:gd name="T2" fmla="*/ 7 w 45"/>
                  <a:gd name="T3" fmla="*/ 28 h 56"/>
                  <a:gd name="T4" fmla="*/ 23 w 45"/>
                  <a:gd name="T5" fmla="*/ 48 h 56"/>
                  <a:gd name="T6" fmla="*/ 45 w 45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0" y="0"/>
                    </a:moveTo>
                    <a:lnTo>
                      <a:pt x="7" y="28"/>
                    </a:lnTo>
                    <a:lnTo>
                      <a:pt x="23" y="48"/>
                    </a:lnTo>
                    <a:lnTo>
                      <a:pt x="45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5" name="Line 235"/>
              <p:cNvSpPr>
                <a:spLocks noChangeShapeType="1"/>
              </p:cNvSpPr>
              <p:nvPr/>
            </p:nvSpPr>
            <p:spPr bwMode="auto">
              <a:xfrm flipV="1">
                <a:off x="2162" y="194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6" name="Freeform 236"/>
              <p:cNvSpPr>
                <a:spLocks/>
              </p:cNvSpPr>
              <p:nvPr/>
            </p:nvSpPr>
            <p:spPr bwMode="auto">
              <a:xfrm>
                <a:off x="2162" y="1931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1 w 118"/>
                  <a:gd name="T3" fmla="*/ 37 h 75"/>
                  <a:gd name="T4" fmla="*/ 89 w 118"/>
                  <a:gd name="T5" fmla="*/ 10 h 75"/>
                  <a:gd name="T6" fmla="*/ 60 w 118"/>
                  <a:gd name="T7" fmla="*/ 0 h 75"/>
                  <a:gd name="T8" fmla="*/ 30 w 118"/>
                  <a:gd name="T9" fmla="*/ 10 h 75"/>
                  <a:gd name="T10" fmla="*/ 9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1" y="37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0" y="10"/>
                    </a:lnTo>
                    <a:lnTo>
                      <a:pt x="9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7" name="Freeform 237"/>
              <p:cNvSpPr>
                <a:spLocks/>
              </p:cNvSpPr>
              <p:nvPr/>
            </p:nvSpPr>
            <p:spPr bwMode="auto">
              <a:xfrm>
                <a:off x="2162" y="1943"/>
                <a:ext cx="17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8" name="Line 238"/>
              <p:cNvSpPr>
                <a:spLocks noChangeShapeType="1"/>
              </p:cNvSpPr>
              <p:nvPr/>
            </p:nvSpPr>
            <p:spPr bwMode="auto">
              <a:xfrm>
                <a:off x="2085" y="3348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19" name="Line 239"/>
              <p:cNvSpPr>
                <a:spLocks noChangeShapeType="1"/>
              </p:cNvSpPr>
              <p:nvPr/>
            </p:nvSpPr>
            <p:spPr bwMode="auto">
              <a:xfrm flipH="1">
                <a:off x="2125" y="33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0" name="Line 240"/>
              <p:cNvSpPr>
                <a:spLocks noChangeShapeType="1"/>
              </p:cNvSpPr>
              <p:nvPr/>
            </p:nvSpPr>
            <p:spPr bwMode="auto">
              <a:xfrm>
                <a:off x="962" y="3689"/>
                <a:ext cx="161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1" name="Line 241"/>
              <p:cNvSpPr>
                <a:spLocks noChangeShapeType="1"/>
              </p:cNvSpPr>
              <p:nvPr/>
            </p:nvSpPr>
            <p:spPr bwMode="auto">
              <a:xfrm>
                <a:off x="1102" y="3532"/>
                <a:ext cx="139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2" name="Line 242"/>
              <p:cNvSpPr>
                <a:spLocks noChangeShapeType="1"/>
              </p:cNvSpPr>
              <p:nvPr/>
            </p:nvSpPr>
            <p:spPr bwMode="auto">
              <a:xfrm flipH="1">
                <a:off x="986" y="3098"/>
                <a:ext cx="164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3" name="Freeform 243"/>
              <p:cNvSpPr>
                <a:spLocks/>
              </p:cNvSpPr>
              <p:nvPr/>
            </p:nvSpPr>
            <p:spPr bwMode="auto">
              <a:xfrm>
                <a:off x="1365" y="3461"/>
                <a:ext cx="25" cy="55"/>
              </a:xfrm>
              <a:custGeom>
                <a:avLst/>
                <a:gdLst>
                  <a:gd name="T0" fmla="*/ 0 w 176"/>
                  <a:gd name="T1" fmla="*/ 334 h 334"/>
                  <a:gd name="T2" fmla="*/ 0 w 176"/>
                  <a:gd name="T3" fmla="*/ 0 h 334"/>
                  <a:gd name="T4" fmla="*/ 88 w 176"/>
                  <a:gd name="T5" fmla="*/ 186 h 334"/>
                  <a:gd name="T6" fmla="*/ 176 w 176"/>
                  <a:gd name="T7" fmla="*/ 0 h 334"/>
                  <a:gd name="T8" fmla="*/ 176 w 176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334">
                    <a:moveTo>
                      <a:pt x="0" y="334"/>
                    </a:moveTo>
                    <a:lnTo>
                      <a:pt x="0" y="0"/>
                    </a:lnTo>
                    <a:lnTo>
                      <a:pt x="88" y="186"/>
                    </a:lnTo>
                    <a:lnTo>
                      <a:pt x="176" y="0"/>
                    </a:lnTo>
                    <a:lnTo>
                      <a:pt x="176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4" name="Freeform 244"/>
              <p:cNvSpPr>
                <a:spLocks/>
              </p:cNvSpPr>
              <p:nvPr/>
            </p:nvSpPr>
            <p:spPr bwMode="auto">
              <a:xfrm>
                <a:off x="1403" y="3479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11 w 118"/>
                  <a:gd name="T3" fmla="*/ 37 h 74"/>
                  <a:gd name="T4" fmla="*/ 89 w 118"/>
                  <a:gd name="T5" fmla="*/ 9 h 74"/>
                  <a:gd name="T6" fmla="*/ 59 w 118"/>
                  <a:gd name="T7" fmla="*/ 0 h 74"/>
                  <a:gd name="T8" fmla="*/ 29 w 118"/>
                  <a:gd name="T9" fmla="*/ 9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1" y="37"/>
                    </a:lnTo>
                    <a:lnTo>
                      <a:pt x="89" y="9"/>
                    </a:lnTo>
                    <a:lnTo>
                      <a:pt x="59" y="0"/>
                    </a:lnTo>
                    <a:lnTo>
                      <a:pt x="29" y="9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5" name="Line 245"/>
              <p:cNvSpPr>
                <a:spLocks noChangeShapeType="1"/>
              </p:cNvSpPr>
              <p:nvPr/>
            </p:nvSpPr>
            <p:spPr bwMode="auto">
              <a:xfrm>
                <a:off x="1420" y="3492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6" name="Freeform 246"/>
              <p:cNvSpPr>
                <a:spLocks/>
              </p:cNvSpPr>
              <p:nvPr/>
            </p:nvSpPr>
            <p:spPr bwMode="auto">
              <a:xfrm>
                <a:off x="1403" y="3504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8 w 118"/>
                  <a:gd name="T3" fmla="*/ 37 h 74"/>
                  <a:gd name="T4" fmla="*/ 29 w 118"/>
                  <a:gd name="T5" fmla="*/ 64 h 74"/>
                  <a:gd name="T6" fmla="*/ 59 w 118"/>
                  <a:gd name="T7" fmla="*/ 74 h 74"/>
                  <a:gd name="T8" fmla="*/ 89 w 118"/>
                  <a:gd name="T9" fmla="*/ 64 h 74"/>
                  <a:gd name="T10" fmla="*/ 111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8" y="37"/>
                    </a:lnTo>
                    <a:lnTo>
                      <a:pt x="29" y="64"/>
                    </a:lnTo>
                    <a:lnTo>
                      <a:pt x="59" y="74"/>
                    </a:lnTo>
                    <a:lnTo>
                      <a:pt x="89" y="64"/>
                    </a:lnTo>
                    <a:lnTo>
                      <a:pt x="111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7" name="Line 247"/>
              <p:cNvSpPr>
                <a:spLocks noChangeShapeType="1"/>
              </p:cNvSpPr>
              <p:nvPr/>
            </p:nvSpPr>
            <p:spPr bwMode="auto">
              <a:xfrm flipV="1">
                <a:off x="1403" y="3492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8" name="Freeform 248"/>
              <p:cNvSpPr>
                <a:spLocks/>
              </p:cNvSpPr>
              <p:nvPr/>
            </p:nvSpPr>
            <p:spPr bwMode="auto">
              <a:xfrm>
                <a:off x="1440" y="3461"/>
                <a:ext cx="9" cy="55"/>
              </a:xfrm>
              <a:custGeom>
                <a:avLst/>
                <a:gdLst>
                  <a:gd name="T0" fmla="*/ 66 w 66"/>
                  <a:gd name="T1" fmla="*/ 0 h 334"/>
                  <a:gd name="T2" fmla="*/ 66 w 66"/>
                  <a:gd name="T3" fmla="*/ 334 h 334"/>
                  <a:gd name="T4" fmla="*/ 0 w 66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4">
                    <a:moveTo>
                      <a:pt x="66" y="0"/>
                    </a:moveTo>
                    <a:lnTo>
                      <a:pt x="66" y="334"/>
                    </a:lnTo>
                    <a:lnTo>
                      <a:pt x="0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9" name="Freeform 249"/>
              <p:cNvSpPr>
                <a:spLocks/>
              </p:cNvSpPr>
              <p:nvPr/>
            </p:nvSpPr>
            <p:spPr bwMode="auto">
              <a:xfrm>
                <a:off x="1433" y="3506"/>
                <a:ext cx="7" cy="10"/>
              </a:xfrm>
              <a:custGeom>
                <a:avLst/>
                <a:gdLst>
                  <a:gd name="T0" fmla="*/ 0 w 52"/>
                  <a:gd name="T1" fmla="*/ 0 h 64"/>
                  <a:gd name="T2" fmla="*/ 8 w 52"/>
                  <a:gd name="T3" fmla="*/ 32 h 64"/>
                  <a:gd name="T4" fmla="*/ 26 w 52"/>
                  <a:gd name="T5" fmla="*/ 56 h 64"/>
                  <a:gd name="T6" fmla="*/ 52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0" y="0"/>
                    </a:moveTo>
                    <a:lnTo>
                      <a:pt x="8" y="32"/>
                    </a:lnTo>
                    <a:lnTo>
                      <a:pt x="26" y="56"/>
                    </a:lnTo>
                    <a:lnTo>
                      <a:pt x="52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0" name="Line 250"/>
              <p:cNvSpPr>
                <a:spLocks noChangeShapeType="1"/>
              </p:cNvSpPr>
              <p:nvPr/>
            </p:nvSpPr>
            <p:spPr bwMode="auto">
              <a:xfrm flipV="1">
                <a:off x="1433" y="349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1" name="Freeform 251"/>
              <p:cNvSpPr>
                <a:spLocks/>
              </p:cNvSpPr>
              <p:nvPr/>
            </p:nvSpPr>
            <p:spPr bwMode="auto">
              <a:xfrm>
                <a:off x="1433" y="3479"/>
                <a:ext cx="7" cy="11"/>
              </a:xfrm>
              <a:custGeom>
                <a:avLst/>
                <a:gdLst>
                  <a:gd name="T0" fmla="*/ 52 w 52"/>
                  <a:gd name="T1" fmla="*/ 0 h 65"/>
                  <a:gd name="T2" fmla="*/ 26 w 52"/>
                  <a:gd name="T3" fmla="*/ 8 h 65"/>
                  <a:gd name="T4" fmla="*/ 8 w 52"/>
                  <a:gd name="T5" fmla="*/ 32 h 65"/>
                  <a:gd name="T6" fmla="*/ 0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0"/>
                    </a:moveTo>
                    <a:lnTo>
                      <a:pt x="26" y="8"/>
                    </a:lnTo>
                    <a:lnTo>
                      <a:pt x="8" y="32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2" name="Line 252"/>
              <p:cNvSpPr>
                <a:spLocks noChangeShapeType="1"/>
              </p:cNvSpPr>
              <p:nvPr/>
            </p:nvSpPr>
            <p:spPr bwMode="auto">
              <a:xfrm>
                <a:off x="1440" y="3479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3" name="Freeform 253"/>
              <p:cNvSpPr>
                <a:spLocks/>
              </p:cNvSpPr>
              <p:nvPr/>
            </p:nvSpPr>
            <p:spPr bwMode="auto">
              <a:xfrm>
                <a:off x="1462" y="3479"/>
                <a:ext cx="17" cy="37"/>
              </a:xfrm>
              <a:custGeom>
                <a:avLst/>
                <a:gdLst>
                  <a:gd name="T0" fmla="*/ 0 w 118"/>
                  <a:gd name="T1" fmla="*/ 0 h 222"/>
                  <a:gd name="T2" fmla="*/ 0 w 118"/>
                  <a:gd name="T3" fmla="*/ 158 h 222"/>
                  <a:gd name="T4" fmla="*/ 7 w 118"/>
                  <a:gd name="T5" fmla="*/ 190 h 222"/>
                  <a:gd name="T6" fmla="*/ 26 w 118"/>
                  <a:gd name="T7" fmla="*/ 214 h 222"/>
                  <a:gd name="T8" fmla="*/ 52 w 118"/>
                  <a:gd name="T9" fmla="*/ 222 h 222"/>
                  <a:gd name="T10" fmla="*/ 118 w 118"/>
                  <a:gd name="T11" fmla="*/ 222 h 222"/>
                  <a:gd name="T12" fmla="*/ 118 w 118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22">
                    <a:moveTo>
                      <a:pt x="0" y="0"/>
                    </a:moveTo>
                    <a:lnTo>
                      <a:pt x="0" y="158"/>
                    </a:lnTo>
                    <a:lnTo>
                      <a:pt x="7" y="190"/>
                    </a:lnTo>
                    <a:lnTo>
                      <a:pt x="26" y="214"/>
                    </a:lnTo>
                    <a:lnTo>
                      <a:pt x="52" y="222"/>
                    </a:lnTo>
                    <a:lnTo>
                      <a:pt x="118" y="222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4" name="Freeform 254"/>
              <p:cNvSpPr>
                <a:spLocks/>
              </p:cNvSpPr>
              <p:nvPr/>
            </p:nvSpPr>
            <p:spPr bwMode="auto">
              <a:xfrm>
                <a:off x="1492" y="3510"/>
                <a:ext cx="4" cy="6"/>
              </a:xfrm>
              <a:custGeom>
                <a:avLst/>
                <a:gdLst>
                  <a:gd name="T0" fmla="*/ 0 w 29"/>
                  <a:gd name="T1" fmla="*/ 0 h 37"/>
                  <a:gd name="T2" fmla="*/ 9 w 29"/>
                  <a:gd name="T3" fmla="*/ 26 h 37"/>
                  <a:gd name="T4" fmla="*/ 29 w 29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9" y="26"/>
                    </a:lnTo>
                    <a:lnTo>
                      <a:pt x="2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5" name="Line 255"/>
              <p:cNvSpPr>
                <a:spLocks noChangeShapeType="1"/>
              </p:cNvSpPr>
              <p:nvPr/>
            </p:nvSpPr>
            <p:spPr bwMode="auto">
              <a:xfrm flipV="1">
                <a:off x="1492" y="3461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6" name="Line 256"/>
              <p:cNvSpPr>
                <a:spLocks noChangeShapeType="1"/>
              </p:cNvSpPr>
              <p:nvPr/>
            </p:nvSpPr>
            <p:spPr bwMode="auto">
              <a:xfrm flipH="1">
                <a:off x="1515" y="351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7" name="Freeform 257"/>
              <p:cNvSpPr>
                <a:spLocks/>
              </p:cNvSpPr>
              <p:nvPr/>
            </p:nvSpPr>
            <p:spPr bwMode="auto">
              <a:xfrm>
                <a:off x="1509" y="3507"/>
                <a:ext cx="6" cy="9"/>
              </a:xfrm>
              <a:custGeom>
                <a:avLst/>
                <a:gdLst>
                  <a:gd name="T0" fmla="*/ 0 w 44"/>
                  <a:gd name="T1" fmla="*/ 0 h 55"/>
                  <a:gd name="T2" fmla="*/ 6 w 44"/>
                  <a:gd name="T3" fmla="*/ 28 h 55"/>
                  <a:gd name="T4" fmla="*/ 22 w 44"/>
                  <a:gd name="T5" fmla="*/ 48 h 55"/>
                  <a:gd name="T6" fmla="*/ 44 w 44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6" y="28"/>
                    </a:lnTo>
                    <a:lnTo>
                      <a:pt x="22" y="48"/>
                    </a:lnTo>
                    <a:lnTo>
                      <a:pt x="44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8" name="Line 258"/>
              <p:cNvSpPr>
                <a:spLocks noChangeShapeType="1"/>
              </p:cNvSpPr>
              <p:nvPr/>
            </p:nvSpPr>
            <p:spPr bwMode="auto">
              <a:xfrm flipV="1">
                <a:off x="1509" y="349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9" name="Freeform 259"/>
              <p:cNvSpPr>
                <a:spLocks/>
              </p:cNvSpPr>
              <p:nvPr/>
            </p:nvSpPr>
            <p:spPr bwMode="auto">
              <a:xfrm>
                <a:off x="1509" y="3479"/>
                <a:ext cx="16" cy="13"/>
              </a:xfrm>
              <a:custGeom>
                <a:avLst/>
                <a:gdLst>
                  <a:gd name="T0" fmla="*/ 118 w 118"/>
                  <a:gd name="T1" fmla="*/ 74 h 74"/>
                  <a:gd name="T2" fmla="*/ 110 w 118"/>
                  <a:gd name="T3" fmla="*/ 37 h 74"/>
                  <a:gd name="T4" fmla="*/ 88 w 118"/>
                  <a:gd name="T5" fmla="*/ 9 h 74"/>
                  <a:gd name="T6" fmla="*/ 59 w 118"/>
                  <a:gd name="T7" fmla="*/ 0 h 74"/>
                  <a:gd name="T8" fmla="*/ 29 w 118"/>
                  <a:gd name="T9" fmla="*/ 9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0" y="37"/>
                    </a:lnTo>
                    <a:lnTo>
                      <a:pt x="88" y="9"/>
                    </a:lnTo>
                    <a:lnTo>
                      <a:pt x="59" y="0"/>
                    </a:lnTo>
                    <a:lnTo>
                      <a:pt x="29" y="9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0" name="Freeform 260"/>
              <p:cNvSpPr>
                <a:spLocks/>
              </p:cNvSpPr>
              <p:nvPr/>
            </p:nvSpPr>
            <p:spPr bwMode="auto">
              <a:xfrm>
                <a:off x="1509" y="3492"/>
                <a:ext cx="16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1" name="Freeform 261"/>
              <p:cNvSpPr>
                <a:spLocks/>
              </p:cNvSpPr>
              <p:nvPr/>
            </p:nvSpPr>
            <p:spPr bwMode="auto">
              <a:xfrm>
                <a:off x="1555" y="3455"/>
                <a:ext cx="4" cy="68"/>
              </a:xfrm>
              <a:custGeom>
                <a:avLst/>
                <a:gdLst>
                  <a:gd name="T0" fmla="*/ 30 w 30"/>
                  <a:gd name="T1" fmla="*/ 0 h 408"/>
                  <a:gd name="T2" fmla="*/ 8 w 30"/>
                  <a:gd name="T3" fmla="*/ 101 h 408"/>
                  <a:gd name="T4" fmla="*/ 0 w 30"/>
                  <a:gd name="T5" fmla="*/ 204 h 408"/>
                  <a:gd name="T6" fmla="*/ 8 w 30"/>
                  <a:gd name="T7" fmla="*/ 308 h 408"/>
                  <a:gd name="T8" fmla="*/ 30 w 30"/>
                  <a:gd name="T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08">
                    <a:moveTo>
                      <a:pt x="30" y="0"/>
                    </a:moveTo>
                    <a:lnTo>
                      <a:pt x="8" y="101"/>
                    </a:lnTo>
                    <a:lnTo>
                      <a:pt x="0" y="204"/>
                    </a:lnTo>
                    <a:lnTo>
                      <a:pt x="8" y="308"/>
                    </a:lnTo>
                    <a:lnTo>
                      <a:pt x="30" y="40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2" name="Freeform 262"/>
              <p:cNvSpPr>
                <a:spLocks/>
              </p:cNvSpPr>
              <p:nvPr/>
            </p:nvSpPr>
            <p:spPr bwMode="auto">
              <a:xfrm>
                <a:off x="1572" y="3461"/>
                <a:ext cx="17" cy="24"/>
              </a:xfrm>
              <a:custGeom>
                <a:avLst/>
                <a:gdLst>
                  <a:gd name="T0" fmla="*/ 119 w 119"/>
                  <a:gd name="T1" fmla="*/ 75 h 149"/>
                  <a:gd name="T2" fmla="*/ 111 w 119"/>
                  <a:gd name="T3" fmla="*/ 37 h 149"/>
                  <a:gd name="T4" fmla="*/ 89 w 119"/>
                  <a:gd name="T5" fmla="*/ 10 h 149"/>
                  <a:gd name="T6" fmla="*/ 60 w 119"/>
                  <a:gd name="T7" fmla="*/ 0 h 149"/>
                  <a:gd name="T8" fmla="*/ 30 w 119"/>
                  <a:gd name="T9" fmla="*/ 10 h 149"/>
                  <a:gd name="T10" fmla="*/ 8 w 119"/>
                  <a:gd name="T11" fmla="*/ 37 h 149"/>
                  <a:gd name="T12" fmla="*/ 0 w 119"/>
                  <a:gd name="T13" fmla="*/ 75 h 149"/>
                  <a:gd name="T14" fmla="*/ 8 w 119"/>
                  <a:gd name="T15" fmla="*/ 112 h 149"/>
                  <a:gd name="T16" fmla="*/ 30 w 119"/>
                  <a:gd name="T17" fmla="*/ 139 h 149"/>
                  <a:gd name="T18" fmla="*/ 60 w 119"/>
                  <a:gd name="T19" fmla="*/ 149 h 149"/>
                  <a:gd name="T20" fmla="*/ 89 w 119"/>
                  <a:gd name="T21" fmla="*/ 139 h 149"/>
                  <a:gd name="T22" fmla="*/ 111 w 119"/>
                  <a:gd name="T23" fmla="*/ 112 h 149"/>
                  <a:gd name="T24" fmla="*/ 119 w 119"/>
                  <a:gd name="T25" fmla="*/ 7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149">
                    <a:moveTo>
                      <a:pt x="119" y="75"/>
                    </a:moveTo>
                    <a:lnTo>
                      <a:pt x="111" y="37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0" y="10"/>
                    </a:lnTo>
                    <a:lnTo>
                      <a:pt x="8" y="37"/>
                    </a:lnTo>
                    <a:lnTo>
                      <a:pt x="0" y="75"/>
                    </a:lnTo>
                    <a:lnTo>
                      <a:pt x="8" y="112"/>
                    </a:lnTo>
                    <a:lnTo>
                      <a:pt x="30" y="139"/>
                    </a:lnTo>
                    <a:lnTo>
                      <a:pt x="60" y="149"/>
                    </a:lnTo>
                    <a:lnTo>
                      <a:pt x="89" y="139"/>
                    </a:lnTo>
                    <a:lnTo>
                      <a:pt x="111" y="112"/>
                    </a:lnTo>
                    <a:lnTo>
                      <a:pt x="119" y="7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3" name="Freeform 263"/>
              <p:cNvSpPr>
                <a:spLocks/>
              </p:cNvSpPr>
              <p:nvPr/>
            </p:nvSpPr>
            <p:spPr bwMode="auto">
              <a:xfrm>
                <a:off x="1572" y="3485"/>
                <a:ext cx="17" cy="13"/>
              </a:xfrm>
              <a:custGeom>
                <a:avLst/>
                <a:gdLst>
                  <a:gd name="T0" fmla="*/ 119 w 119"/>
                  <a:gd name="T1" fmla="*/ 74 h 74"/>
                  <a:gd name="T2" fmla="*/ 111 w 119"/>
                  <a:gd name="T3" fmla="*/ 37 h 74"/>
                  <a:gd name="T4" fmla="*/ 89 w 119"/>
                  <a:gd name="T5" fmla="*/ 10 h 74"/>
                  <a:gd name="T6" fmla="*/ 60 w 119"/>
                  <a:gd name="T7" fmla="*/ 0 h 74"/>
                  <a:gd name="T8" fmla="*/ 30 w 119"/>
                  <a:gd name="T9" fmla="*/ 10 h 74"/>
                  <a:gd name="T10" fmla="*/ 8 w 119"/>
                  <a:gd name="T11" fmla="*/ 37 h 74"/>
                  <a:gd name="T12" fmla="*/ 0 w 119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119" y="74"/>
                    </a:moveTo>
                    <a:lnTo>
                      <a:pt x="111" y="37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0" y="10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4" name="Line 264"/>
              <p:cNvSpPr>
                <a:spLocks noChangeShapeType="1"/>
              </p:cNvSpPr>
              <p:nvPr/>
            </p:nvSpPr>
            <p:spPr bwMode="auto">
              <a:xfrm>
                <a:off x="1589" y="349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5" name="Freeform 265"/>
              <p:cNvSpPr>
                <a:spLocks/>
              </p:cNvSpPr>
              <p:nvPr/>
            </p:nvSpPr>
            <p:spPr bwMode="auto">
              <a:xfrm>
                <a:off x="1572" y="3504"/>
                <a:ext cx="17" cy="12"/>
              </a:xfrm>
              <a:custGeom>
                <a:avLst/>
                <a:gdLst>
                  <a:gd name="T0" fmla="*/ 0 w 119"/>
                  <a:gd name="T1" fmla="*/ 0 h 74"/>
                  <a:gd name="T2" fmla="*/ 8 w 119"/>
                  <a:gd name="T3" fmla="*/ 37 h 74"/>
                  <a:gd name="T4" fmla="*/ 30 w 119"/>
                  <a:gd name="T5" fmla="*/ 64 h 74"/>
                  <a:gd name="T6" fmla="*/ 60 w 119"/>
                  <a:gd name="T7" fmla="*/ 74 h 74"/>
                  <a:gd name="T8" fmla="*/ 89 w 119"/>
                  <a:gd name="T9" fmla="*/ 64 h 74"/>
                  <a:gd name="T10" fmla="*/ 111 w 119"/>
                  <a:gd name="T11" fmla="*/ 37 h 74"/>
                  <a:gd name="T12" fmla="*/ 119 w 119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0" y="0"/>
                    </a:moveTo>
                    <a:lnTo>
                      <a:pt x="8" y="37"/>
                    </a:lnTo>
                    <a:lnTo>
                      <a:pt x="30" y="64"/>
                    </a:lnTo>
                    <a:lnTo>
                      <a:pt x="60" y="74"/>
                    </a:lnTo>
                    <a:lnTo>
                      <a:pt x="89" y="64"/>
                    </a:lnTo>
                    <a:lnTo>
                      <a:pt x="111" y="37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6" name="Line 266"/>
              <p:cNvSpPr>
                <a:spLocks noChangeShapeType="1"/>
              </p:cNvSpPr>
              <p:nvPr/>
            </p:nvSpPr>
            <p:spPr bwMode="auto">
              <a:xfrm flipV="1">
                <a:off x="1572" y="3498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7" name="Freeform 267"/>
              <p:cNvSpPr>
                <a:spLocks/>
              </p:cNvSpPr>
              <p:nvPr/>
            </p:nvSpPr>
            <p:spPr bwMode="auto">
              <a:xfrm>
                <a:off x="1618" y="3461"/>
                <a:ext cx="17" cy="55"/>
              </a:xfrm>
              <a:custGeom>
                <a:avLst/>
                <a:gdLst>
                  <a:gd name="T0" fmla="*/ 28 w 117"/>
                  <a:gd name="T1" fmla="*/ 334 h 334"/>
                  <a:gd name="T2" fmla="*/ 64 w 117"/>
                  <a:gd name="T3" fmla="*/ 310 h 334"/>
                  <a:gd name="T4" fmla="*/ 93 w 117"/>
                  <a:gd name="T5" fmla="*/ 273 h 334"/>
                  <a:gd name="T6" fmla="*/ 111 w 117"/>
                  <a:gd name="T7" fmla="*/ 227 h 334"/>
                  <a:gd name="T8" fmla="*/ 117 w 117"/>
                  <a:gd name="T9" fmla="*/ 176 h 334"/>
                  <a:gd name="T10" fmla="*/ 117 w 117"/>
                  <a:gd name="T11" fmla="*/ 75 h 334"/>
                  <a:gd name="T12" fmla="*/ 109 w 117"/>
                  <a:gd name="T13" fmla="*/ 37 h 334"/>
                  <a:gd name="T14" fmla="*/ 87 w 117"/>
                  <a:gd name="T15" fmla="*/ 10 h 334"/>
                  <a:gd name="T16" fmla="*/ 58 w 117"/>
                  <a:gd name="T17" fmla="*/ 0 h 334"/>
                  <a:gd name="T18" fmla="*/ 29 w 117"/>
                  <a:gd name="T19" fmla="*/ 10 h 334"/>
                  <a:gd name="T20" fmla="*/ 7 w 117"/>
                  <a:gd name="T21" fmla="*/ 37 h 334"/>
                  <a:gd name="T22" fmla="*/ 0 w 117"/>
                  <a:gd name="T23" fmla="*/ 75 h 334"/>
                  <a:gd name="T24" fmla="*/ 0 w 117"/>
                  <a:gd name="T25" fmla="*/ 112 h 334"/>
                  <a:gd name="T26" fmla="*/ 7 w 117"/>
                  <a:gd name="T27" fmla="*/ 149 h 334"/>
                  <a:gd name="T28" fmla="*/ 29 w 117"/>
                  <a:gd name="T29" fmla="*/ 176 h 334"/>
                  <a:gd name="T30" fmla="*/ 58 w 117"/>
                  <a:gd name="T31" fmla="*/ 186 h 334"/>
                  <a:gd name="T32" fmla="*/ 117 w 117"/>
                  <a:gd name="T33" fmla="*/ 18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334">
                    <a:moveTo>
                      <a:pt x="28" y="334"/>
                    </a:moveTo>
                    <a:lnTo>
                      <a:pt x="64" y="310"/>
                    </a:lnTo>
                    <a:lnTo>
                      <a:pt x="93" y="273"/>
                    </a:lnTo>
                    <a:lnTo>
                      <a:pt x="111" y="227"/>
                    </a:lnTo>
                    <a:lnTo>
                      <a:pt x="117" y="176"/>
                    </a:lnTo>
                    <a:lnTo>
                      <a:pt x="117" y="75"/>
                    </a:lnTo>
                    <a:lnTo>
                      <a:pt x="109" y="37"/>
                    </a:lnTo>
                    <a:lnTo>
                      <a:pt x="87" y="10"/>
                    </a:lnTo>
                    <a:lnTo>
                      <a:pt x="58" y="0"/>
                    </a:lnTo>
                    <a:lnTo>
                      <a:pt x="29" y="10"/>
                    </a:lnTo>
                    <a:lnTo>
                      <a:pt x="7" y="37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7" y="149"/>
                    </a:lnTo>
                    <a:lnTo>
                      <a:pt x="29" y="176"/>
                    </a:lnTo>
                    <a:lnTo>
                      <a:pt x="58" y="186"/>
                    </a:lnTo>
                    <a:lnTo>
                      <a:pt x="117" y="18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8" name="Line 268"/>
              <p:cNvSpPr>
                <a:spLocks noChangeShapeType="1"/>
              </p:cNvSpPr>
              <p:nvPr/>
            </p:nvSpPr>
            <p:spPr bwMode="auto">
              <a:xfrm>
                <a:off x="1648" y="349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9" name="Line 269"/>
              <p:cNvSpPr>
                <a:spLocks noChangeShapeType="1"/>
              </p:cNvSpPr>
              <p:nvPr/>
            </p:nvSpPr>
            <p:spPr bwMode="auto">
              <a:xfrm flipH="1">
                <a:off x="1685" y="35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0" name="Freeform 270"/>
              <p:cNvSpPr>
                <a:spLocks/>
              </p:cNvSpPr>
              <p:nvPr/>
            </p:nvSpPr>
            <p:spPr bwMode="auto">
              <a:xfrm>
                <a:off x="1677" y="3505"/>
                <a:ext cx="8" cy="11"/>
              </a:xfrm>
              <a:custGeom>
                <a:avLst/>
                <a:gdLst>
                  <a:gd name="T0" fmla="*/ 0 w 51"/>
                  <a:gd name="T1" fmla="*/ 0 h 65"/>
                  <a:gd name="T2" fmla="*/ 6 w 51"/>
                  <a:gd name="T3" fmla="*/ 33 h 65"/>
                  <a:gd name="T4" fmla="*/ 26 w 51"/>
                  <a:gd name="T5" fmla="*/ 57 h 65"/>
                  <a:gd name="T6" fmla="*/ 51 w 51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0" y="0"/>
                    </a:moveTo>
                    <a:lnTo>
                      <a:pt x="6" y="33"/>
                    </a:lnTo>
                    <a:lnTo>
                      <a:pt x="26" y="57"/>
                    </a:lnTo>
                    <a:lnTo>
                      <a:pt x="51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1" name="Line 271"/>
              <p:cNvSpPr>
                <a:spLocks noChangeShapeType="1"/>
              </p:cNvSpPr>
              <p:nvPr/>
            </p:nvSpPr>
            <p:spPr bwMode="auto">
              <a:xfrm flipV="1">
                <a:off x="1677" y="3490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2" name="Freeform 272"/>
              <p:cNvSpPr>
                <a:spLocks/>
              </p:cNvSpPr>
              <p:nvPr/>
            </p:nvSpPr>
            <p:spPr bwMode="auto">
              <a:xfrm>
                <a:off x="1677" y="3479"/>
                <a:ext cx="8" cy="11"/>
              </a:xfrm>
              <a:custGeom>
                <a:avLst/>
                <a:gdLst>
                  <a:gd name="T0" fmla="*/ 51 w 51"/>
                  <a:gd name="T1" fmla="*/ 0 h 64"/>
                  <a:gd name="T2" fmla="*/ 26 w 51"/>
                  <a:gd name="T3" fmla="*/ 8 h 64"/>
                  <a:gd name="T4" fmla="*/ 6 w 51"/>
                  <a:gd name="T5" fmla="*/ 32 h 64"/>
                  <a:gd name="T6" fmla="*/ 0 w 51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4">
                    <a:moveTo>
                      <a:pt x="51" y="0"/>
                    </a:moveTo>
                    <a:lnTo>
                      <a:pt x="26" y="8"/>
                    </a:lnTo>
                    <a:lnTo>
                      <a:pt x="6" y="32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3" name="Line 273"/>
              <p:cNvSpPr>
                <a:spLocks noChangeShapeType="1"/>
              </p:cNvSpPr>
              <p:nvPr/>
            </p:nvSpPr>
            <p:spPr bwMode="auto">
              <a:xfrm>
                <a:off x="1685" y="347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4" name="Line 274"/>
              <p:cNvSpPr>
                <a:spLocks noChangeShapeType="1"/>
              </p:cNvSpPr>
              <p:nvPr/>
            </p:nvSpPr>
            <p:spPr bwMode="auto">
              <a:xfrm flipH="1">
                <a:off x="1709" y="351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5" name="Freeform 275"/>
              <p:cNvSpPr>
                <a:spLocks/>
              </p:cNvSpPr>
              <p:nvPr/>
            </p:nvSpPr>
            <p:spPr bwMode="auto">
              <a:xfrm>
                <a:off x="1703" y="3507"/>
                <a:ext cx="6" cy="9"/>
              </a:xfrm>
              <a:custGeom>
                <a:avLst/>
                <a:gdLst>
                  <a:gd name="T0" fmla="*/ 0 w 45"/>
                  <a:gd name="T1" fmla="*/ 0 h 55"/>
                  <a:gd name="T2" fmla="*/ 7 w 45"/>
                  <a:gd name="T3" fmla="*/ 28 h 55"/>
                  <a:gd name="T4" fmla="*/ 23 w 45"/>
                  <a:gd name="T5" fmla="*/ 48 h 55"/>
                  <a:gd name="T6" fmla="*/ 45 w 4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5">
                    <a:moveTo>
                      <a:pt x="0" y="0"/>
                    </a:moveTo>
                    <a:lnTo>
                      <a:pt x="7" y="28"/>
                    </a:lnTo>
                    <a:lnTo>
                      <a:pt x="23" y="48"/>
                    </a:lnTo>
                    <a:lnTo>
                      <a:pt x="45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6" name="Line 276"/>
              <p:cNvSpPr>
                <a:spLocks noChangeShapeType="1"/>
              </p:cNvSpPr>
              <p:nvPr/>
            </p:nvSpPr>
            <p:spPr bwMode="auto">
              <a:xfrm flipV="1">
                <a:off x="1703" y="349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7" name="Freeform 277"/>
              <p:cNvSpPr>
                <a:spLocks/>
              </p:cNvSpPr>
              <p:nvPr/>
            </p:nvSpPr>
            <p:spPr bwMode="auto">
              <a:xfrm>
                <a:off x="1703" y="3479"/>
                <a:ext cx="16" cy="13"/>
              </a:xfrm>
              <a:custGeom>
                <a:avLst/>
                <a:gdLst>
                  <a:gd name="T0" fmla="*/ 118 w 118"/>
                  <a:gd name="T1" fmla="*/ 74 h 74"/>
                  <a:gd name="T2" fmla="*/ 111 w 118"/>
                  <a:gd name="T3" fmla="*/ 37 h 74"/>
                  <a:gd name="T4" fmla="*/ 89 w 118"/>
                  <a:gd name="T5" fmla="*/ 9 h 74"/>
                  <a:gd name="T6" fmla="*/ 60 w 118"/>
                  <a:gd name="T7" fmla="*/ 0 h 74"/>
                  <a:gd name="T8" fmla="*/ 30 w 118"/>
                  <a:gd name="T9" fmla="*/ 9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1" y="37"/>
                    </a:lnTo>
                    <a:lnTo>
                      <a:pt x="89" y="9"/>
                    </a:lnTo>
                    <a:lnTo>
                      <a:pt x="60" y="0"/>
                    </a:lnTo>
                    <a:lnTo>
                      <a:pt x="30" y="9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8" name="Freeform 278"/>
              <p:cNvSpPr>
                <a:spLocks/>
              </p:cNvSpPr>
              <p:nvPr/>
            </p:nvSpPr>
            <p:spPr bwMode="auto">
              <a:xfrm>
                <a:off x="1703" y="3492"/>
                <a:ext cx="16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9" name="Freeform 279"/>
              <p:cNvSpPr>
                <a:spLocks/>
              </p:cNvSpPr>
              <p:nvPr/>
            </p:nvSpPr>
            <p:spPr bwMode="auto">
              <a:xfrm>
                <a:off x="1732" y="3510"/>
                <a:ext cx="4" cy="6"/>
              </a:xfrm>
              <a:custGeom>
                <a:avLst/>
                <a:gdLst>
                  <a:gd name="T0" fmla="*/ 0 w 30"/>
                  <a:gd name="T1" fmla="*/ 0 h 37"/>
                  <a:gd name="T2" fmla="*/ 9 w 30"/>
                  <a:gd name="T3" fmla="*/ 26 h 37"/>
                  <a:gd name="T4" fmla="*/ 30 w 30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9" y="26"/>
                    </a:lnTo>
                    <a:lnTo>
                      <a:pt x="3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0" name="Line 280"/>
              <p:cNvSpPr>
                <a:spLocks noChangeShapeType="1"/>
              </p:cNvSpPr>
              <p:nvPr/>
            </p:nvSpPr>
            <p:spPr bwMode="auto">
              <a:xfrm flipV="1">
                <a:off x="1732" y="3461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1" name="Freeform 281"/>
              <p:cNvSpPr>
                <a:spLocks/>
              </p:cNvSpPr>
              <p:nvPr/>
            </p:nvSpPr>
            <p:spPr bwMode="auto">
              <a:xfrm>
                <a:off x="1749" y="3510"/>
                <a:ext cx="4" cy="6"/>
              </a:xfrm>
              <a:custGeom>
                <a:avLst/>
                <a:gdLst>
                  <a:gd name="T0" fmla="*/ 0 w 30"/>
                  <a:gd name="T1" fmla="*/ 0 h 37"/>
                  <a:gd name="T2" fmla="*/ 9 w 30"/>
                  <a:gd name="T3" fmla="*/ 26 h 37"/>
                  <a:gd name="T4" fmla="*/ 30 w 30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9" y="26"/>
                    </a:lnTo>
                    <a:lnTo>
                      <a:pt x="3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2" name="Line 282"/>
              <p:cNvSpPr>
                <a:spLocks noChangeShapeType="1"/>
              </p:cNvSpPr>
              <p:nvPr/>
            </p:nvSpPr>
            <p:spPr bwMode="auto">
              <a:xfrm flipV="1">
                <a:off x="1749" y="3461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3" name="Line 283"/>
              <p:cNvSpPr>
                <a:spLocks noChangeShapeType="1"/>
              </p:cNvSpPr>
              <p:nvPr/>
            </p:nvSpPr>
            <p:spPr bwMode="auto">
              <a:xfrm flipH="1">
                <a:off x="1790" y="351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4" name="Freeform 284"/>
              <p:cNvSpPr>
                <a:spLocks/>
              </p:cNvSpPr>
              <p:nvPr/>
            </p:nvSpPr>
            <p:spPr bwMode="auto">
              <a:xfrm>
                <a:off x="1783" y="3505"/>
                <a:ext cx="7" cy="11"/>
              </a:xfrm>
              <a:custGeom>
                <a:avLst/>
                <a:gdLst>
                  <a:gd name="T0" fmla="*/ 0 w 52"/>
                  <a:gd name="T1" fmla="*/ 0 h 65"/>
                  <a:gd name="T2" fmla="*/ 7 w 52"/>
                  <a:gd name="T3" fmla="*/ 33 h 65"/>
                  <a:gd name="T4" fmla="*/ 26 w 52"/>
                  <a:gd name="T5" fmla="*/ 57 h 65"/>
                  <a:gd name="T6" fmla="*/ 52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0" y="0"/>
                    </a:moveTo>
                    <a:lnTo>
                      <a:pt x="7" y="33"/>
                    </a:lnTo>
                    <a:lnTo>
                      <a:pt x="26" y="57"/>
                    </a:lnTo>
                    <a:lnTo>
                      <a:pt x="52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5" name="Line 285"/>
              <p:cNvSpPr>
                <a:spLocks noChangeShapeType="1"/>
              </p:cNvSpPr>
              <p:nvPr/>
            </p:nvSpPr>
            <p:spPr bwMode="auto">
              <a:xfrm flipV="1">
                <a:off x="1783" y="3490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6" name="Freeform 286"/>
              <p:cNvSpPr>
                <a:spLocks/>
              </p:cNvSpPr>
              <p:nvPr/>
            </p:nvSpPr>
            <p:spPr bwMode="auto">
              <a:xfrm>
                <a:off x="1783" y="3479"/>
                <a:ext cx="7" cy="11"/>
              </a:xfrm>
              <a:custGeom>
                <a:avLst/>
                <a:gdLst>
                  <a:gd name="T0" fmla="*/ 52 w 52"/>
                  <a:gd name="T1" fmla="*/ 0 h 64"/>
                  <a:gd name="T2" fmla="*/ 26 w 52"/>
                  <a:gd name="T3" fmla="*/ 8 h 64"/>
                  <a:gd name="T4" fmla="*/ 7 w 52"/>
                  <a:gd name="T5" fmla="*/ 32 h 64"/>
                  <a:gd name="T6" fmla="*/ 0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0"/>
                    </a:moveTo>
                    <a:lnTo>
                      <a:pt x="26" y="8"/>
                    </a:lnTo>
                    <a:lnTo>
                      <a:pt x="7" y="32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7" name="Line 287"/>
              <p:cNvSpPr>
                <a:spLocks noChangeShapeType="1"/>
              </p:cNvSpPr>
              <p:nvPr/>
            </p:nvSpPr>
            <p:spPr bwMode="auto">
              <a:xfrm>
                <a:off x="1790" y="347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8" name="Line 288"/>
              <p:cNvSpPr>
                <a:spLocks noChangeShapeType="1"/>
              </p:cNvSpPr>
              <p:nvPr/>
            </p:nvSpPr>
            <p:spPr bwMode="auto">
              <a:xfrm>
                <a:off x="1810" y="347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9" name="Freeform 289"/>
              <p:cNvSpPr>
                <a:spLocks/>
              </p:cNvSpPr>
              <p:nvPr/>
            </p:nvSpPr>
            <p:spPr bwMode="auto">
              <a:xfrm>
                <a:off x="1817" y="3479"/>
                <a:ext cx="8" cy="11"/>
              </a:xfrm>
              <a:custGeom>
                <a:avLst/>
                <a:gdLst>
                  <a:gd name="T0" fmla="*/ 53 w 53"/>
                  <a:gd name="T1" fmla="*/ 64 h 64"/>
                  <a:gd name="T2" fmla="*/ 45 w 53"/>
                  <a:gd name="T3" fmla="*/ 32 h 64"/>
                  <a:gd name="T4" fmla="*/ 26 w 53"/>
                  <a:gd name="T5" fmla="*/ 8 h 64"/>
                  <a:gd name="T6" fmla="*/ 0 w 53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64">
                    <a:moveTo>
                      <a:pt x="53" y="64"/>
                    </a:moveTo>
                    <a:lnTo>
                      <a:pt x="45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0" name="Freeform 290"/>
              <p:cNvSpPr>
                <a:spLocks/>
              </p:cNvSpPr>
              <p:nvPr/>
            </p:nvSpPr>
            <p:spPr bwMode="auto">
              <a:xfrm>
                <a:off x="1814" y="3490"/>
                <a:ext cx="11" cy="26"/>
              </a:xfrm>
              <a:custGeom>
                <a:avLst/>
                <a:gdLst>
                  <a:gd name="T0" fmla="*/ 74 w 74"/>
                  <a:gd name="T1" fmla="*/ 0 h 158"/>
                  <a:gd name="T2" fmla="*/ 74 w 74"/>
                  <a:gd name="T3" fmla="*/ 158 h 158"/>
                  <a:gd name="T4" fmla="*/ 0 w 74"/>
                  <a:gd name="T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58">
                    <a:moveTo>
                      <a:pt x="74" y="0"/>
                    </a:moveTo>
                    <a:lnTo>
                      <a:pt x="74" y="158"/>
                    </a:lnTo>
                    <a:lnTo>
                      <a:pt x="0" y="15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1" name="Freeform 291"/>
              <p:cNvSpPr>
                <a:spLocks/>
              </p:cNvSpPr>
              <p:nvPr/>
            </p:nvSpPr>
            <p:spPr bwMode="auto">
              <a:xfrm>
                <a:off x="1808" y="3498"/>
                <a:ext cx="6" cy="18"/>
              </a:xfrm>
              <a:custGeom>
                <a:avLst/>
                <a:gdLst>
                  <a:gd name="T0" fmla="*/ 45 w 45"/>
                  <a:gd name="T1" fmla="*/ 0 h 111"/>
                  <a:gd name="T2" fmla="*/ 22 w 45"/>
                  <a:gd name="T3" fmla="*/ 8 h 111"/>
                  <a:gd name="T4" fmla="*/ 6 w 45"/>
                  <a:gd name="T5" fmla="*/ 27 h 111"/>
                  <a:gd name="T6" fmla="*/ 0 w 45"/>
                  <a:gd name="T7" fmla="*/ 56 h 111"/>
                  <a:gd name="T8" fmla="*/ 6 w 45"/>
                  <a:gd name="T9" fmla="*/ 84 h 111"/>
                  <a:gd name="T10" fmla="*/ 22 w 45"/>
                  <a:gd name="T11" fmla="*/ 104 h 111"/>
                  <a:gd name="T12" fmla="*/ 45 w 45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11">
                    <a:moveTo>
                      <a:pt x="45" y="0"/>
                    </a:moveTo>
                    <a:lnTo>
                      <a:pt x="22" y="8"/>
                    </a:lnTo>
                    <a:lnTo>
                      <a:pt x="6" y="27"/>
                    </a:lnTo>
                    <a:lnTo>
                      <a:pt x="0" y="56"/>
                    </a:lnTo>
                    <a:lnTo>
                      <a:pt x="6" y="84"/>
                    </a:lnTo>
                    <a:lnTo>
                      <a:pt x="22" y="104"/>
                    </a:lnTo>
                    <a:lnTo>
                      <a:pt x="45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2" name="Line 292"/>
              <p:cNvSpPr>
                <a:spLocks noChangeShapeType="1"/>
              </p:cNvSpPr>
              <p:nvPr/>
            </p:nvSpPr>
            <p:spPr bwMode="auto">
              <a:xfrm>
                <a:off x="1814" y="349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3" name="Freeform 293"/>
              <p:cNvSpPr>
                <a:spLocks/>
              </p:cNvSpPr>
              <p:nvPr/>
            </p:nvSpPr>
            <p:spPr bwMode="auto">
              <a:xfrm>
                <a:off x="1837" y="3479"/>
                <a:ext cx="17" cy="37"/>
              </a:xfrm>
              <a:custGeom>
                <a:avLst/>
                <a:gdLst>
                  <a:gd name="T0" fmla="*/ 0 w 118"/>
                  <a:gd name="T1" fmla="*/ 0 h 222"/>
                  <a:gd name="T2" fmla="*/ 60 w 118"/>
                  <a:gd name="T3" fmla="*/ 222 h 222"/>
                  <a:gd name="T4" fmla="*/ 118 w 118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222">
                    <a:moveTo>
                      <a:pt x="0" y="0"/>
                    </a:moveTo>
                    <a:lnTo>
                      <a:pt x="60" y="222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4" name="Line 294"/>
              <p:cNvSpPr>
                <a:spLocks noChangeShapeType="1"/>
              </p:cNvSpPr>
              <p:nvPr/>
            </p:nvSpPr>
            <p:spPr bwMode="auto">
              <a:xfrm flipV="1">
                <a:off x="1867" y="3479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5" name="Line 295"/>
              <p:cNvSpPr>
                <a:spLocks noChangeShapeType="1"/>
              </p:cNvSpPr>
              <p:nvPr/>
            </p:nvSpPr>
            <p:spPr bwMode="auto">
              <a:xfrm flipV="1">
                <a:off x="1867" y="346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6" name="Line 296"/>
              <p:cNvSpPr>
                <a:spLocks noChangeShapeType="1"/>
              </p:cNvSpPr>
              <p:nvPr/>
            </p:nvSpPr>
            <p:spPr bwMode="auto">
              <a:xfrm flipV="1">
                <a:off x="1884" y="3461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7" name="Line 297"/>
              <p:cNvSpPr>
                <a:spLocks noChangeShapeType="1"/>
              </p:cNvSpPr>
              <p:nvPr/>
            </p:nvSpPr>
            <p:spPr bwMode="auto">
              <a:xfrm>
                <a:off x="1880" y="3479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8" name="Line 298"/>
              <p:cNvSpPr>
                <a:spLocks noChangeShapeType="1"/>
              </p:cNvSpPr>
              <p:nvPr/>
            </p:nvSpPr>
            <p:spPr bwMode="auto">
              <a:xfrm flipV="1">
                <a:off x="1905" y="3479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9" name="Line 299"/>
              <p:cNvSpPr>
                <a:spLocks noChangeShapeType="1"/>
              </p:cNvSpPr>
              <p:nvPr/>
            </p:nvSpPr>
            <p:spPr bwMode="auto">
              <a:xfrm flipV="1">
                <a:off x="1905" y="346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0" name="Line 300"/>
              <p:cNvSpPr>
                <a:spLocks noChangeShapeType="1"/>
              </p:cNvSpPr>
              <p:nvPr/>
            </p:nvSpPr>
            <p:spPr bwMode="auto">
              <a:xfrm flipH="1">
                <a:off x="1924" y="351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1" name="Freeform 301"/>
              <p:cNvSpPr>
                <a:spLocks/>
              </p:cNvSpPr>
              <p:nvPr/>
            </p:nvSpPr>
            <p:spPr bwMode="auto">
              <a:xfrm>
                <a:off x="1918" y="3507"/>
                <a:ext cx="6" cy="9"/>
              </a:xfrm>
              <a:custGeom>
                <a:avLst/>
                <a:gdLst>
                  <a:gd name="T0" fmla="*/ 0 w 44"/>
                  <a:gd name="T1" fmla="*/ 0 h 55"/>
                  <a:gd name="T2" fmla="*/ 5 w 44"/>
                  <a:gd name="T3" fmla="*/ 28 h 55"/>
                  <a:gd name="T4" fmla="*/ 21 w 44"/>
                  <a:gd name="T5" fmla="*/ 48 h 55"/>
                  <a:gd name="T6" fmla="*/ 44 w 44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5" y="28"/>
                    </a:lnTo>
                    <a:lnTo>
                      <a:pt x="21" y="48"/>
                    </a:lnTo>
                    <a:lnTo>
                      <a:pt x="44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2" name="Line 302"/>
              <p:cNvSpPr>
                <a:spLocks noChangeShapeType="1"/>
              </p:cNvSpPr>
              <p:nvPr/>
            </p:nvSpPr>
            <p:spPr bwMode="auto">
              <a:xfrm flipV="1">
                <a:off x="1918" y="349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3" name="Freeform 303"/>
              <p:cNvSpPr>
                <a:spLocks/>
              </p:cNvSpPr>
              <p:nvPr/>
            </p:nvSpPr>
            <p:spPr bwMode="auto">
              <a:xfrm>
                <a:off x="1918" y="3479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09 w 118"/>
                  <a:gd name="T3" fmla="*/ 37 h 74"/>
                  <a:gd name="T4" fmla="*/ 88 w 118"/>
                  <a:gd name="T5" fmla="*/ 9 h 74"/>
                  <a:gd name="T6" fmla="*/ 58 w 118"/>
                  <a:gd name="T7" fmla="*/ 0 h 74"/>
                  <a:gd name="T8" fmla="*/ 29 w 118"/>
                  <a:gd name="T9" fmla="*/ 9 h 74"/>
                  <a:gd name="T10" fmla="*/ 7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09" y="37"/>
                    </a:lnTo>
                    <a:lnTo>
                      <a:pt x="88" y="9"/>
                    </a:lnTo>
                    <a:lnTo>
                      <a:pt x="58" y="0"/>
                    </a:lnTo>
                    <a:lnTo>
                      <a:pt x="29" y="9"/>
                    </a:lnTo>
                    <a:lnTo>
                      <a:pt x="7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4" name="Freeform 304"/>
              <p:cNvSpPr>
                <a:spLocks/>
              </p:cNvSpPr>
              <p:nvPr/>
            </p:nvSpPr>
            <p:spPr bwMode="auto">
              <a:xfrm>
                <a:off x="1918" y="3492"/>
                <a:ext cx="17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5" name="Freeform 305"/>
              <p:cNvSpPr>
                <a:spLocks/>
              </p:cNvSpPr>
              <p:nvPr/>
            </p:nvSpPr>
            <p:spPr bwMode="auto">
              <a:xfrm>
                <a:off x="1947" y="3479"/>
                <a:ext cx="15" cy="22"/>
              </a:xfrm>
              <a:custGeom>
                <a:avLst/>
                <a:gdLst>
                  <a:gd name="T0" fmla="*/ 105 w 105"/>
                  <a:gd name="T1" fmla="*/ 18 h 133"/>
                  <a:gd name="T2" fmla="*/ 38 w 105"/>
                  <a:gd name="T3" fmla="*/ 0 h 133"/>
                  <a:gd name="T4" fmla="*/ 19 w 105"/>
                  <a:gd name="T5" fmla="*/ 4 h 133"/>
                  <a:gd name="T6" fmla="*/ 5 w 105"/>
                  <a:gd name="T7" fmla="*/ 20 h 133"/>
                  <a:gd name="T8" fmla="*/ 0 w 105"/>
                  <a:gd name="T9" fmla="*/ 43 h 133"/>
                  <a:gd name="T10" fmla="*/ 5 w 105"/>
                  <a:gd name="T11" fmla="*/ 67 h 133"/>
                  <a:gd name="T12" fmla="*/ 18 w 105"/>
                  <a:gd name="T13" fmla="*/ 84 h 133"/>
                  <a:gd name="T14" fmla="*/ 99 w 105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33">
                    <a:moveTo>
                      <a:pt x="105" y="18"/>
                    </a:moveTo>
                    <a:lnTo>
                      <a:pt x="38" y="0"/>
                    </a:lnTo>
                    <a:lnTo>
                      <a:pt x="19" y="4"/>
                    </a:lnTo>
                    <a:lnTo>
                      <a:pt x="5" y="20"/>
                    </a:lnTo>
                    <a:lnTo>
                      <a:pt x="0" y="43"/>
                    </a:lnTo>
                    <a:lnTo>
                      <a:pt x="5" y="67"/>
                    </a:lnTo>
                    <a:lnTo>
                      <a:pt x="18" y="84"/>
                    </a:lnTo>
                    <a:lnTo>
                      <a:pt x="99" y="133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6" name="Freeform 306"/>
              <p:cNvSpPr>
                <a:spLocks/>
              </p:cNvSpPr>
              <p:nvPr/>
            </p:nvSpPr>
            <p:spPr bwMode="auto">
              <a:xfrm>
                <a:off x="1959" y="3501"/>
                <a:ext cx="5" cy="15"/>
              </a:xfrm>
              <a:custGeom>
                <a:avLst/>
                <a:gdLst>
                  <a:gd name="T0" fmla="*/ 0 w 37"/>
                  <a:gd name="T1" fmla="*/ 88 h 88"/>
                  <a:gd name="T2" fmla="*/ 18 w 37"/>
                  <a:gd name="T3" fmla="*/ 82 h 88"/>
                  <a:gd name="T4" fmla="*/ 33 w 37"/>
                  <a:gd name="T5" fmla="*/ 64 h 88"/>
                  <a:gd name="T6" fmla="*/ 37 w 37"/>
                  <a:gd name="T7" fmla="*/ 40 h 88"/>
                  <a:gd name="T8" fmla="*/ 30 w 37"/>
                  <a:gd name="T9" fmla="*/ 16 h 88"/>
                  <a:gd name="T10" fmla="*/ 16 w 37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8">
                    <a:moveTo>
                      <a:pt x="0" y="88"/>
                    </a:moveTo>
                    <a:lnTo>
                      <a:pt x="18" y="82"/>
                    </a:lnTo>
                    <a:lnTo>
                      <a:pt x="33" y="64"/>
                    </a:lnTo>
                    <a:lnTo>
                      <a:pt x="37" y="40"/>
                    </a:lnTo>
                    <a:lnTo>
                      <a:pt x="30" y="1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7" name="Freeform 307"/>
              <p:cNvSpPr>
                <a:spLocks/>
              </p:cNvSpPr>
              <p:nvPr/>
            </p:nvSpPr>
            <p:spPr bwMode="auto">
              <a:xfrm>
                <a:off x="1947" y="3513"/>
                <a:ext cx="12" cy="3"/>
              </a:xfrm>
              <a:custGeom>
                <a:avLst/>
                <a:gdLst>
                  <a:gd name="T0" fmla="*/ 0 w 81"/>
                  <a:gd name="T1" fmla="*/ 0 h 18"/>
                  <a:gd name="T2" fmla="*/ 40 w 81"/>
                  <a:gd name="T3" fmla="*/ 16 h 18"/>
                  <a:gd name="T4" fmla="*/ 81 w 81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8">
                    <a:moveTo>
                      <a:pt x="0" y="0"/>
                    </a:moveTo>
                    <a:lnTo>
                      <a:pt x="40" y="16"/>
                    </a:lnTo>
                    <a:lnTo>
                      <a:pt x="81" y="1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8" name="Line 308"/>
              <p:cNvSpPr>
                <a:spLocks noChangeShapeType="1"/>
              </p:cNvSpPr>
              <p:nvPr/>
            </p:nvSpPr>
            <p:spPr bwMode="auto">
              <a:xfrm flipV="1">
                <a:off x="1985" y="348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9" name="Line 309"/>
              <p:cNvSpPr>
                <a:spLocks noChangeShapeType="1"/>
              </p:cNvSpPr>
              <p:nvPr/>
            </p:nvSpPr>
            <p:spPr bwMode="auto">
              <a:xfrm>
                <a:off x="1977" y="3498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0" name="Freeform 310"/>
              <p:cNvSpPr>
                <a:spLocks/>
              </p:cNvSpPr>
              <p:nvPr/>
            </p:nvSpPr>
            <p:spPr bwMode="auto">
              <a:xfrm>
                <a:off x="2006" y="3479"/>
                <a:ext cx="17" cy="56"/>
              </a:xfrm>
              <a:custGeom>
                <a:avLst/>
                <a:gdLst>
                  <a:gd name="T0" fmla="*/ 118 w 118"/>
                  <a:gd name="T1" fmla="*/ 334 h 334"/>
                  <a:gd name="T2" fmla="*/ 118 w 118"/>
                  <a:gd name="T3" fmla="*/ 0 h 334"/>
                  <a:gd name="T4" fmla="*/ 52 w 118"/>
                  <a:gd name="T5" fmla="*/ 0 h 334"/>
                  <a:gd name="T6" fmla="*/ 26 w 118"/>
                  <a:gd name="T7" fmla="*/ 8 h 334"/>
                  <a:gd name="T8" fmla="*/ 7 w 118"/>
                  <a:gd name="T9" fmla="*/ 32 h 334"/>
                  <a:gd name="T10" fmla="*/ 0 w 118"/>
                  <a:gd name="T11" fmla="*/ 65 h 334"/>
                  <a:gd name="T12" fmla="*/ 0 w 118"/>
                  <a:gd name="T13" fmla="*/ 158 h 334"/>
                  <a:gd name="T14" fmla="*/ 7 w 118"/>
                  <a:gd name="T15" fmla="*/ 189 h 334"/>
                  <a:gd name="T16" fmla="*/ 26 w 118"/>
                  <a:gd name="T17" fmla="*/ 213 h 334"/>
                  <a:gd name="T18" fmla="*/ 52 w 118"/>
                  <a:gd name="T19" fmla="*/ 222 h 334"/>
                  <a:gd name="T20" fmla="*/ 118 w 118"/>
                  <a:gd name="T21" fmla="*/ 22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34">
                    <a:moveTo>
                      <a:pt x="118" y="334"/>
                    </a:moveTo>
                    <a:lnTo>
                      <a:pt x="118" y="0"/>
                    </a:lnTo>
                    <a:lnTo>
                      <a:pt x="52" y="0"/>
                    </a:lnTo>
                    <a:lnTo>
                      <a:pt x="26" y="8"/>
                    </a:lnTo>
                    <a:lnTo>
                      <a:pt x="7" y="32"/>
                    </a:lnTo>
                    <a:lnTo>
                      <a:pt x="0" y="65"/>
                    </a:lnTo>
                    <a:lnTo>
                      <a:pt x="0" y="158"/>
                    </a:lnTo>
                    <a:lnTo>
                      <a:pt x="7" y="189"/>
                    </a:lnTo>
                    <a:lnTo>
                      <a:pt x="26" y="213"/>
                    </a:lnTo>
                    <a:lnTo>
                      <a:pt x="52" y="222"/>
                    </a:lnTo>
                    <a:lnTo>
                      <a:pt x="118" y="22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1" name="Freeform 311"/>
              <p:cNvSpPr>
                <a:spLocks/>
              </p:cNvSpPr>
              <p:nvPr/>
            </p:nvSpPr>
            <p:spPr bwMode="auto">
              <a:xfrm>
                <a:off x="2036" y="3479"/>
                <a:ext cx="17" cy="37"/>
              </a:xfrm>
              <a:custGeom>
                <a:avLst/>
                <a:gdLst>
                  <a:gd name="T0" fmla="*/ 0 w 118"/>
                  <a:gd name="T1" fmla="*/ 0 h 222"/>
                  <a:gd name="T2" fmla="*/ 0 w 118"/>
                  <a:gd name="T3" fmla="*/ 158 h 222"/>
                  <a:gd name="T4" fmla="*/ 6 w 118"/>
                  <a:gd name="T5" fmla="*/ 189 h 222"/>
                  <a:gd name="T6" fmla="*/ 26 w 118"/>
                  <a:gd name="T7" fmla="*/ 213 h 222"/>
                  <a:gd name="T8" fmla="*/ 52 w 118"/>
                  <a:gd name="T9" fmla="*/ 222 h 222"/>
                  <a:gd name="T10" fmla="*/ 118 w 118"/>
                  <a:gd name="T11" fmla="*/ 222 h 222"/>
                  <a:gd name="T12" fmla="*/ 118 w 118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22">
                    <a:moveTo>
                      <a:pt x="0" y="0"/>
                    </a:moveTo>
                    <a:lnTo>
                      <a:pt x="0" y="158"/>
                    </a:lnTo>
                    <a:lnTo>
                      <a:pt x="6" y="189"/>
                    </a:lnTo>
                    <a:lnTo>
                      <a:pt x="26" y="213"/>
                    </a:lnTo>
                    <a:lnTo>
                      <a:pt x="52" y="222"/>
                    </a:lnTo>
                    <a:lnTo>
                      <a:pt x="118" y="222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2" name="Line 312"/>
              <p:cNvSpPr>
                <a:spLocks noChangeShapeType="1"/>
              </p:cNvSpPr>
              <p:nvPr/>
            </p:nvSpPr>
            <p:spPr bwMode="auto">
              <a:xfrm>
                <a:off x="2067" y="347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3" name="Freeform 313"/>
              <p:cNvSpPr>
                <a:spLocks/>
              </p:cNvSpPr>
              <p:nvPr/>
            </p:nvSpPr>
            <p:spPr bwMode="auto">
              <a:xfrm>
                <a:off x="2075" y="3479"/>
                <a:ext cx="7" cy="11"/>
              </a:xfrm>
              <a:custGeom>
                <a:avLst/>
                <a:gdLst>
                  <a:gd name="T0" fmla="*/ 51 w 51"/>
                  <a:gd name="T1" fmla="*/ 65 h 65"/>
                  <a:gd name="T2" fmla="*/ 44 w 51"/>
                  <a:gd name="T3" fmla="*/ 32 h 65"/>
                  <a:gd name="T4" fmla="*/ 26 w 51"/>
                  <a:gd name="T5" fmla="*/ 8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4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4" name="Freeform 314"/>
              <p:cNvSpPr>
                <a:spLocks/>
              </p:cNvSpPr>
              <p:nvPr/>
            </p:nvSpPr>
            <p:spPr bwMode="auto">
              <a:xfrm>
                <a:off x="2072" y="3490"/>
                <a:ext cx="10" cy="26"/>
              </a:xfrm>
              <a:custGeom>
                <a:avLst/>
                <a:gdLst>
                  <a:gd name="T0" fmla="*/ 74 w 74"/>
                  <a:gd name="T1" fmla="*/ 0 h 157"/>
                  <a:gd name="T2" fmla="*/ 74 w 74"/>
                  <a:gd name="T3" fmla="*/ 157 h 157"/>
                  <a:gd name="T4" fmla="*/ 0 w 7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57">
                    <a:moveTo>
                      <a:pt x="74" y="0"/>
                    </a:moveTo>
                    <a:lnTo>
                      <a:pt x="74" y="157"/>
                    </a:lnTo>
                    <a:lnTo>
                      <a:pt x="0" y="15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5" name="Freeform 315"/>
              <p:cNvSpPr>
                <a:spLocks/>
              </p:cNvSpPr>
              <p:nvPr/>
            </p:nvSpPr>
            <p:spPr bwMode="auto">
              <a:xfrm>
                <a:off x="2065" y="3498"/>
                <a:ext cx="7" cy="18"/>
              </a:xfrm>
              <a:custGeom>
                <a:avLst/>
                <a:gdLst>
                  <a:gd name="T0" fmla="*/ 44 w 44"/>
                  <a:gd name="T1" fmla="*/ 0 h 111"/>
                  <a:gd name="T2" fmla="*/ 22 w 44"/>
                  <a:gd name="T3" fmla="*/ 8 h 111"/>
                  <a:gd name="T4" fmla="*/ 6 w 44"/>
                  <a:gd name="T5" fmla="*/ 28 h 111"/>
                  <a:gd name="T6" fmla="*/ 0 w 44"/>
                  <a:gd name="T7" fmla="*/ 56 h 111"/>
                  <a:gd name="T8" fmla="*/ 6 w 44"/>
                  <a:gd name="T9" fmla="*/ 84 h 111"/>
                  <a:gd name="T10" fmla="*/ 22 w 44"/>
                  <a:gd name="T11" fmla="*/ 104 h 111"/>
                  <a:gd name="T12" fmla="*/ 44 w 44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1">
                    <a:moveTo>
                      <a:pt x="44" y="0"/>
                    </a:moveTo>
                    <a:lnTo>
                      <a:pt x="22" y="8"/>
                    </a:lnTo>
                    <a:lnTo>
                      <a:pt x="6" y="28"/>
                    </a:lnTo>
                    <a:lnTo>
                      <a:pt x="0" y="56"/>
                    </a:lnTo>
                    <a:lnTo>
                      <a:pt x="6" y="84"/>
                    </a:lnTo>
                    <a:lnTo>
                      <a:pt x="22" y="104"/>
                    </a:lnTo>
                    <a:lnTo>
                      <a:pt x="44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6" name="Line 316"/>
              <p:cNvSpPr>
                <a:spLocks noChangeShapeType="1"/>
              </p:cNvSpPr>
              <p:nvPr/>
            </p:nvSpPr>
            <p:spPr bwMode="auto">
              <a:xfrm>
                <a:off x="2072" y="34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7" name="Freeform 317"/>
              <p:cNvSpPr>
                <a:spLocks/>
              </p:cNvSpPr>
              <p:nvPr/>
            </p:nvSpPr>
            <p:spPr bwMode="auto">
              <a:xfrm>
                <a:off x="2102" y="3461"/>
                <a:ext cx="10" cy="55"/>
              </a:xfrm>
              <a:custGeom>
                <a:avLst/>
                <a:gdLst>
                  <a:gd name="T0" fmla="*/ 66 w 66"/>
                  <a:gd name="T1" fmla="*/ 0 h 334"/>
                  <a:gd name="T2" fmla="*/ 66 w 66"/>
                  <a:gd name="T3" fmla="*/ 334 h 334"/>
                  <a:gd name="T4" fmla="*/ 0 w 66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4">
                    <a:moveTo>
                      <a:pt x="66" y="0"/>
                    </a:moveTo>
                    <a:lnTo>
                      <a:pt x="66" y="334"/>
                    </a:lnTo>
                    <a:lnTo>
                      <a:pt x="0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8" name="Freeform 318"/>
              <p:cNvSpPr>
                <a:spLocks/>
              </p:cNvSpPr>
              <p:nvPr/>
            </p:nvSpPr>
            <p:spPr bwMode="auto">
              <a:xfrm>
                <a:off x="2095" y="3505"/>
                <a:ext cx="7" cy="11"/>
              </a:xfrm>
              <a:custGeom>
                <a:avLst/>
                <a:gdLst>
                  <a:gd name="T0" fmla="*/ 0 w 52"/>
                  <a:gd name="T1" fmla="*/ 0 h 64"/>
                  <a:gd name="T2" fmla="*/ 6 w 52"/>
                  <a:gd name="T3" fmla="*/ 31 h 64"/>
                  <a:gd name="T4" fmla="*/ 26 w 52"/>
                  <a:gd name="T5" fmla="*/ 55 h 64"/>
                  <a:gd name="T6" fmla="*/ 52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0" y="0"/>
                    </a:moveTo>
                    <a:lnTo>
                      <a:pt x="6" y="31"/>
                    </a:lnTo>
                    <a:lnTo>
                      <a:pt x="26" y="55"/>
                    </a:lnTo>
                    <a:lnTo>
                      <a:pt x="52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9" name="Line 319"/>
              <p:cNvSpPr>
                <a:spLocks noChangeShapeType="1"/>
              </p:cNvSpPr>
              <p:nvPr/>
            </p:nvSpPr>
            <p:spPr bwMode="auto">
              <a:xfrm flipV="1">
                <a:off x="2095" y="3490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0" name="Freeform 320"/>
              <p:cNvSpPr>
                <a:spLocks/>
              </p:cNvSpPr>
              <p:nvPr/>
            </p:nvSpPr>
            <p:spPr bwMode="auto">
              <a:xfrm>
                <a:off x="2095" y="3479"/>
                <a:ext cx="7" cy="11"/>
              </a:xfrm>
              <a:custGeom>
                <a:avLst/>
                <a:gdLst>
                  <a:gd name="T0" fmla="*/ 52 w 52"/>
                  <a:gd name="T1" fmla="*/ 0 h 65"/>
                  <a:gd name="T2" fmla="*/ 26 w 52"/>
                  <a:gd name="T3" fmla="*/ 8 h 65"/>
                  <a:gd name="T4" fmla="*/ 6 w 52"/>
                  <a:gd name="T5" fmla="*/ 32 h 65"/>
                  <a:gd name="T6" fmla="*/ 0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0"/>
                    </a:moveTo>
                    <a:lnTo>
                      <a:pt x="26" y="8"/>
                    </a:lnTo>
                    <a:lnTo>
                      <a:pt x="6" y="32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1" name="Line 321"/>
              <p:cNvSpPr>
                <a:spLocks noChangeShapeType="1"/>
              </p:cNvSpPr>
              <p:nvPr/>
            </p:nvSpPr>
            <p:spPr bwMode="auto">
              <a:xfrm>
                <a:off x="2102" y="347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2" name="Freeform 322"/>
              <p:cNvSpPr>
                <a:spLocks/>
              </p:cNvSpPr>
              <p:nvPr/>
            </p:nvSpPr>
            <p:spPr bwMode="auto">
              <a:xfrm>
                <a:off x="2124" y="3454"/>
                <a:ext cx="5" cy="68"/>
              </a:xfrm>
              <a:custGeom>
                <a:avLst/>
                <a:gdLst>
                  <a:gd name="T0" fmla="*/ 0 w 29"/>
                  <a:gd name="T1" fmla="*/ 408 h 408"/>
                  <a:gd name="T2" fmla="*/ 21 w 29"/>
                  <a:gd name="T3" fmla="*/ 308 h 408"/>
                  <a:gd name="T4" fmla="*/ 29 w 29"/>
                  <a:gd name="T5" fmla="*/ 204 h 408"/>
                  <a:gd name="T6" fmla="*/ 21 w 29"/>
                  <a:gd name="T7" fmla="*/ 101 h 408"/>
                  <a:gd name="T8" fmla="*/ 0 w 29"/>
                  <a:gd name="T9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08">
                    <a:moveTo>
                      <a:pt x="0" y="408"/>
                    </a:moveTo>
                    <a:lnTo>
                      <a:pt x="21" y="308"/>
                    </a:lnTo>
                    <a:lnTo>
                      <a:pt x="29" y="204"/>
                    </a:lnTo>
                    <a:lnTo>
                      <a:pt x="21" y="10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3" name="Freeform 323"/>
              <p:cNvSpPr>
                <a:spLocks/>
              </p:cNvSpPr>
              <p:nvPr/>
            </p:nvSpPr>
            <p:spPr bwMode="auto">
              <a:xfrm>
                <a:off x="2158" y="3461"/>
                <a:ext cx="8" cy="55"/>
              </a:xfrm>
              <a:custGeom>
                <a:avLst/>
                <a:gdLst>
                  <a:gd name="T0" fmla="*/ 58 w 58"/>
                  <a:gd name="T1" fmla="*/ 334 h 334"/>
                  <a:gd name="T2" fmla="*/ 58 w 58"/>
                  <a:gd name="T3" fmla="*/ 0 h 334"/>
                  <a:gd name="T4" fmla="*/ 0 w 58"/>
                  <a:gd name="T5" fmla="*/ 7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34">
                    <a:moveTo>
                      <a:pt x="58" y="334"/>
                    </a:moveTo>
                    <a:lnTo>
                      <a:pt x="58" y="0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4" name="Freeform 324"/>
              <p:cNvSpPr>
                <a:spLocks/>
              </p:cNvSpPr>
              <p:nvPr/>
            </p:nvSpPr>
            <p:spPr bwMode="auto">
              <a:xfrm>
                <a:off x="2179" y="3461"/>
                <a:ext cx="9" cy="9"/>
              </a:xfrm>
              <a:custGeom>
                <a:avLst/>
                <a:gdLst>
                  <a:gd name="T0" fmla="*/ 59 w 59"/>
                  <a:gd name="T1" fmla="*/ 0 h 56"/>
                  <a:gd name="T2" fmla="*/ 22 w 59"/>
                  <a:gd name="T3" fmla="*/ 15 h 56"/>
                  <a:gd name="T4" fmla="*/ 0 w 59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6">
                    <a:moveTo>
                      <a:pt x="59" y="0"/>
                    </a:moveTo>
                    <a:lnTo>
                      <a:pt x="22" y="15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5" name="Freeform 325"/>
              <p:cNvSpPr>
                <a:spLocks/>
              </p:cNvSpPr>
              <p:nvPr/>
            </p:nvSpPr>
            <p:spPr bwMode="auto">
              <a:xfrm>
                <a:off x="2188" y="3461"/>
                <a:ext cx="8" cy="18"/>
              </a:xfrm>
              <a:custGeom>
                <a:avLst/>
                <a:gdLst>
                  <a:gd name="T0" fmla="*/ 50 w 60"/>
                  <a:gd name="T1" fmla="*/ 114 h 114"/>
                  <a:gd name="T2" fmla="*/ 60 w 60"/>
                  <a:gd name="T3" fmla="*/ 76 h 114"/>
                  <a:gd name="T4" fmla="*/ 52 w 60"/>
                  <a:gd name="T5" fmla="*/ 38 h 114"/>
                  <a:gd name="T6" fmla="*/ 30 w 60"/>
                  <a:gd name="T7" fmla="*/ 10 h 114"/>
                  <a:gd name="T8" fmla="*/ 0 w 60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4">
                    <a:moveTo>
                      <a:pt x="50" y="114"/>
                    </a:moveTo>
                    <a:lnTo>
                      <a:pt x="60" y="76"/>
                    </a:lnTo>
                    <a:lnTo>
                      <a:pt x="52" y="38"/>
                    </a:lnTo>
                    <a:lnTo>
                      <a:pt x="3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6" name="Freeform 326"/>
              <p:cNvSpPr>
                <a:spLocks/>
              </p:cNvSpPr>
              <p:nvPr/>
            </p:nvSpPr>
            <p:spPr bwMode="auto">
              <a:xfrm>
                <a:off x="2179" y="3479"/>
                <a:ext cx="17" cy="37"/>
              </a:xfrm>
              <a:custGeom>
                <a:avLst/>
                <a:gdLst>
                  <a:gd name="T0" fmla="*/ 109 w 119"/>
                  <a:gd name="T1" fmla="*/ 0 h 220"/>
                  <a:gd name="T2" fmla="*/ 0 w 119"/>
                  <a:gd name="T3" fmla="*/ 220 h 220"/>
                  <a:gd name="T4" fmla="*/ 119 w 119"/>
                  <a:gd name="T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220">
                    <a:moveTo>
                      <a:pt x="109" y="0"/>
                    </a:moveTo>
                    <a:lnTo>
                      <a:pt x="0" y="220"/>
                    </a:lnTo>
                    <a:lnTo>
                      <a:pt x="119" y="22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7" name="Line 327"/>
              <p:cNvSpPr>
                <a:spLocks noChangeShapeType="1"/>
              </p:cNvSpPr>
              <p:nvPr/>
            </p:nvSpPr>
            <p:spPr bwMode="auto">
              <a:xfrm flipV="1">
                <a:off x="2209" y="351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8" name="Freeform 328"/>
              <p:cNvSpPr>
                <a:spLocks/>
              </p:cNvSpPr>
              <p:nvPr/>
            </p:nvSpPr>
            <p:spPr bwMode="auto">
              <a:xfrm>
                <a:off x="2221" y="3461"/>
                <a:ext cx="9" cy="9"/>
              </a:xfrm>
              <a:custGeom>
                <a:avLst/>
                <a:gdLst>
                  <a:gd name="T0" fmla="*/ 59 w 59"/>
                  <a:gd name="T1" fmla="*/ 0 h 56"/>
                  <a:gd name="T2" fmla="*/ 22 w 59"/>
                  <a:gd name="T3" fmla="*/ 15 h 56"/>
                  <a:gd name="T4" fmla="*/ 0 w 59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6">
                    <a:moveTo>
                      <a:pt x="59" y="0"/>
                    </a:moveTo>
                    <a:lnTo>
                      <a:pt x="22" y="15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9" name="Freeform 329"/>
              <p:cNvSpPr>
                <a:spLocks/>
              </p:cNvSpPr>
              <p:nvPr/>
            </p:nvSpPr>
            <p:spPr bwMode="auto">
              <a:xfrm>
                <a:off x="2230" y="3461"/>
                <a:ext cx="8" cy="18"/>
              </a:xfrm>
              <a:custGeom>
                <a:avLst/>
                <a:gdLst>
                  <a:gd name="T0" fmla="*/ 51 w 59"/>
                  <a:gd name="T1" fmla="*/ 114 h 114"/>
                  <a:gd name="T2" fmla="*/ 59 w 59"/>
                  <a:gd name="T3" fmla="*/ 76 h 114"/>
                  <a:gd name="T4" fmla="*/ 52 w 59"/>
                  <a:gd name="T5" fmla="*/ 38 h 114"/>
                  <a:gd name="T6" fmla="*/ 30 w 59"/>
                  <a:gd name="T7" fmla="*/ 10 h 114"/>
                  <a:gd name="T8" fmla="*/ 0 w 59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51" y="114"/>
                    </a:moveTo>
                    <a:lnTo>
                      <a:pt x="59" y="76"/>
                    </a:lnTo>
                    <a:lnTo>
                      <a:pt x="52" y="38"/>
                    </a:lnTo>
                    <a:lnTo>
                      <a:pt x="3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0" name="Freeform 330"/>
              <p:cNvSpPr>
                <a:spLocks/>
              </p:cNvSpPr>
              <p:nvPr/>
            </p:nvSpPr>
            <p:spPr bwMode="auto">
              <a:xfrm>
                <a:off x="2221" y="3479"/>
                <a:ext cx="17" cy="37"/>
              </a:xfrm>
              <a:custGeom>
                <a:avLst/>
                <a:gdLst>
                  <a:gd name="T0" fmla="*/ 110 w 118"/>
                  <a:gd name="T1" fmla="*/ 0 h 220"/>
                  <a:gd name="T2" fmla="*/ 0 w 118"/>
                  <a:gd name="T3" fmla="*/ 220 h 220"/>
                  <a:gd name="T4" fmla="*/ 118 w 118"/>
                  <a:gd name="T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220">
                    <a:moveTo>
                      <a:pt x="110" y="0"/>
                    </a:moveTo>
                    <a:lnTo>
                      <a:pt x="0" y="220"/>
                    </a:lnTo>
                    <a:lnTo>
                      <a:pt x="118" y="22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1" name="Freeform 331"/>
              <p:cNvSpPr>
                <a:spLocks/>
              </p:cNvSpPr>
              <p:nvPr/>
            </p:nvSpPr>
            <p:spPr bwMode="auto">
              <a:xfrm>
                <a:off x="2251" y="3479"/>
                <a:ext cx="18" cy="37"/>
              </a:xfrm>
              <a:custGeom>
                <a:avLst/>
                <a:gdLst>
                  <a:gd name="T0" fmla="*/ 0 w 125"/>
                  <a:gd name="T1" fmla="*/ 222 h 222"/>
                  <a:gd name="T2" fmla="*/ 0 w 125"/>
                  <a:gd name="T3" fmla="*/ 0 h 222"/>
                  <a:gd name="T4" fmla="*/ 125 w 125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222">
                    <a:moveTo>
                      <a:pt x="0" y="222"/>
                    </a:moveTo>
                    <a:lnTo>
                      <a:pt x="0" y="0"/>
                    </a:lnTo>
                    <a:lnTo>
                      <a:pt x="125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2" name="Freeform 332"/>
              <p:cNvSpPr>
                <a:spLocks/>
              </p:cNvSpPr>
              <p:nvPr/>
            </p:nvSpPr>
            <p:spPr bwMode="auto">
              <a:xfrm>
                <a:off x="2269" y="3479"/>
                <a:ext cx="7" cy="11"/>
              </a:xfrm>
              <a:custGeom>
                <a:avLst/>
                <a:gdLst>
                  <a:gd name="T0" fmla="*/ 52 w 52"/>
                  <a:gd name="T1" fmla="*/ 65 h 65"/>
                  <a:gd name="T2" fmla="*/ 45 w 52"/>
                  <a:gd name="T3" fmla="*/ 32 h 65"/>
                  <a:gd name="T4" fmla="*/ 26 w 52"/>
                  <a:gd name="T5" fmla="*/ 8 h 65"/>
                  <a:gd name="T6" fmla="*/ 0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65"/>
                    </a:moveTo>
                    <a:lnTo>
                      <a:pt x="45" y="32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3" name="Line 333"/>
              <p:cNvSpPr>
                <a:spLocks noChangeShapeType="1"/>
              </p:cNvSpPr>
              <p:nvPr/>
            </p:nvSpPr>
            <p:spPr bwMode="auto">
              <a:xfrm>
                <a:off x="2276" y="3490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4" name="Line 334"/>
              <p:cNvSpPr>
                <a:spLocks noChangeShapeType="1"/>
              </p:cNvSpPr>
              <p:nvPr/>
            </p:nvSpPr>
            <p:spPr bwMode="auto">
              <a:xfrm flipV="1">
                <a:off x="2263" y="3479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5" name="Line 335"/>
              <p:cNvSpPr>
                <a:spLocks noChangeShapeType="1"/>
              </p:cNvSpPr>
              <p:nvPr/>
            </p:nvSpPr>
            <p:spPr bwMode="auto">
              <a:xfrm>
                <a:off x="2125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6" name="Line 336"/>
              <p:cNvSpPr>
                <a:spLocks noChangeShapeType="1"/>
              </p:cNvSpPr>
              <p:nvPr/>
            </p:nvSpPr>
            <p:spPr bwMode="auto">
              <a:xfrm>
                <a:off x="1039" y="2487"/>
                <a:ext cx="1" cy="45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7" name="Line 337"/>
              <p:cNvSpPr>
                <a:spLocks noChangeShapeType="1"/>
              </p:cNvSpPr>
              <p:nvPr/>
            </p:nvSpPr>
            <p:spPr bwMode="auto">
              <a:xfrm>
                <a:off x="934" y="2657"/>
                <a:ext cx="1" cy="37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8" name="Line 338"/>
              <p:cNvSpPr>
                <a:spLocks noChangeShapeType="1"/>
              </p:cNvSpPr>
              <p:nvPr/>
            </p:nvSpPr>
            <p:spPr bwMode="auto">
              <a:xfrm flipV="1">
                <a:off x="793" y="2776"/>
                <a:ext cx="1" cy="26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9" name="Line 339"/>
              <p:cNvSpPr>
                <a:spLocks noChangeShapeType="1"/>
              </p:cNvSpPr>
              <p:nvPr/>
            </p:nvSpPr>
            <p:spPr bwMode="auto">
              <a:xfrm>
                <a:off x="748" y="26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0" name="Line 340"/>
              <p:cNvSpPr>
                <a:spLocks noChangeShapeType="1"/>
              </p:cNvSpPr>
              <p:nvPr/>
            </p:nvSpPr>
            <p:spPr bwMode="auto">
              <a:xfrm>
                <a:off x="748" y="2643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1" name="Line 341"/>
              <p:cNvSpPr>
                <a:spLocks noChangeShapeType="1"/>
              </p:cNvSpPr>
              <p:nvPr/>
            </p:nvSpPr>
            <p:spPr bwMode="auto">
              <a:xfrm>
                <a:off x="748" y="2689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2" name="Line 342"/>
              <p:cNvSpPr>
                <a:spLocks noChangeShapeType="1"/>
              </p:cNvSpPr>
              <p:nvPr/>
            </p:nvSpPr>
            <p:spPr bwMode="auto">
              <a:xfrm>
                <a:off x="748" y="273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3" name="Line 343"/>
              <p:cNvSpPr>
                <a:spLocks noChangeShapeType="1"/>
              </p:cNvSpPr>
              <p:nvPr/>
            </p:nvSpPr>
            <p:spPr bwMode="auto">
              <a:xfrm>
                <a:off x="748" y="2782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4" name="Line 344"/>
              <p:cNvSpPr>
                <a:spLocks noChangeShapeType="1"/>
              </p:cNvSpPr>
              <p:nvPr/>
            </p:nvSpPr>
            <p:spPr bwMode="auto">
              <a:xfrm>
                <a:off x="748" y="282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5" name="Line 345"/>
              <p:cNvSpPr>
                <a:spLocks noChangeShapeType="1"/>
              </p:cNvSpPr>
              <p:nvPr/>
            </p:nvSpPr>
            <p:spPr bwMode="auto">
              <a:xfrm>
                <a:off x="748" y="287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6" name="Line 346"/>
              <p:cNvSpPr>
                <a:spLocks noChangeShapeType="1"/>
              </p:cNvSpPr>
              <p:nvPr/>
            </p:nvSpPr>
            <p:spPr bwMode="auto">
              <a:xfrm>
                <a:off x="748" y="2921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7" name="Line 347"/>
              <p:cNvSpPr>
                <a:spLocks noChangeShapeType="1"/>
              </p:cNvSpPr>
              <p:nvPr/>
            </p:nvSpPr>
            <p:spPr bwMode="auto">
              <a:xfrm>
                <a:off x="748" y="296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8" name="Line 348"/>
              <p:cNvSpPr>
                <a:spLocks noChangeShapeType="1"/>
              </p:cNvSpPr>
              <p:nvPr/>
            </p:nvSpPr>
            <p:spPr bwMode="auto">
              <a:xfrm>
                <a:off x="748" y="301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9" name="Freeform 349"/>
              <p:cNvSpPr>
                <a:spLocks/>
              </p:cNvSpPr>
              <p:nvPr/>
            </p:nvSpPr>
            <p:spPr bwMode="auto">
              <a:xfrm>
                <a:off x="1388" y="2882"/>
                <a:ext cx="26" cy="37"/>
              </a:xfrm>
              <a:custGeom>
                <a:avLst/>
                <a:gdLst>
                  <a:gd name="T0" fmla="*/ 0 w 177"/>
                  <a:gd name="T1" fmla="*/ 0 h 222"/>
                  <a:gd name="T2" fmla="*/ 43 w 177"/>
                  <a:gd name="T3" fmla="*/ 222 h 222"/>
                  <a:gd name="T4" fmla="*/ 88 w 177"/>
                  <a:gd name="T5" fmla="*/ 74 h 222"/>
                  <a:gd name="T6" fmla="*/ 132 w 177"/>
                  <a:gd name="T7" fmla="*/ 222 h 222"/>
                  <a:gd name="T8" fmla="*/ 177 w 177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222">
                    <a:moveTo>
                      <a:pt x="0" y="0"/>
                    </a:moveTo>
                    <a:lnTo>
                      <a:pt x="43" y="222"/>
                    </a:lnTo>
                    <a:lnTo>
                      <a:pt x="88" y="74"/>
                    </a:lnTo>
                    <a:lnTo>
                      <a:pt x="132" y="222"/>
                    </a:lnTo>
                    <a:lnTo>
                      <a:pt x="17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0" name="Line 350"/>
              <p:cNvSpPr>
                <a:spLocks noChangeShapeType="1"/>
              </p:cNvSpPr>
              <p:nvPr/>
            </p:nvSpPr>
            <p:spPr bwMode="auto">
              <a:xfrm>
                <a:off x="1428" y="288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1" name="Freeform 351"/>
              <p:cNvSpPr>
                <a:spLocks/>
              </p:cNvSpPr>
              <p:nvPr/>
            </p:nvSpPr>
            <p:spPr bwMode="auto">
              <a:xfrm>
                <a:off x="1436" y="2882"/>
                <a:ext cx="7" cy="11"/>
              </a:xfrm>
              <a:custGeom>
                <a:avLst/>
                <a:gdLst>
                  <a:gd name="T0" fmla="*/ 52 w 52"/>
                  <a:gd name="T1" fmla="*/ 64 h 64"/>
                  <a:gd name="T2" fmla="*/ 44 w 52"/>
                  <a:gd name="T3" fmla="*/ 31 h 64"/>
                  <a:gd name="T4" fmla="*/ 26 w 52"/>
                  <a:gd name="T5" fmla="*/ 7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4" y="31"/>
                    </a:lnTo>
                    <a:lnTo>
                      <a:pt x="26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2" name="Freeform 352"/>
              <p:cNvSpPr>
                <a:spLocks/>
              </p:cNvSpPr>
              <p:nvPr/>
            </p:nvSpPr>
            <p:spPr bwMode="auto">
              <a:xfrm>
                <a:off x="1432" y="2893"/>
                <a:ext cx="11" cy="26"/>
              </a:xfrm>
              <a:custGeom>
                <a:avLst/>
                <a:gdLst>
                  <a:gd name="T0" fmla="*/ 75 w 75"/>
                  <a:gd name="T1" fmla="*/ 0 h 158"/>
                  <a:gd name="T2" fmla="*/ 75 w 75"/>
                  <a:gd name="T3" fmla="*/ 158 h 158"/>
                  <a:gd name="T4" fmla="*/ 0 w 75"/>
                  <a:gd name="T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58">
                    <a:moveTo>
                      <a:pt x="75" y="0"/>
                    </a:moveTo>
                    <a:lnTo>
                      <a:pt x="75" y="158"/>
                    </a:lnTo>
                    <a:lnTo>
                      <a:pt x="0" y="15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3" name="Freeform 353"/>
              <p:cNvSpPr>
                <a:spLocks/>
              </p:cNvSpPr>
              <p:nvPr/>
            </p:nvSpPr>
            <p:spPr bwMode="auto">
              <a:xfrm>
                <a:off x="1426" y="2901"/>
                <a:ext cx="6" cy="18"/>
              </a:xfrm>
              <a:custGeom>
                <a:avLst/>
                <a:gdLst>
                  <a:gd name="T0" fmla="*/ 43 w 43"/>
                  <a:gd name="T1" fmla="*/ 0 h 111"/>
                  <a:gd name="T2" fmla="*/ 21 w 43"/>
                  <a:gd name="T3" fmla="*/ 6 h 111"/>
                  <a:gd name="T4" fmla="*/ 5 w 43"/>
                  <a:gd name="T5" fmla="*/ 27 h 111"/>
                  <a:gd name="T6" fmla="*/ 0 w 43"/>
                  <a:gd name="T7" fmla="*/ 56 h 111"/>
                  <a:gd name="T8" fmla="*/ 5 w 43"/>
                  <a:gd name="T9" fmla="*/ 83 h 111"/>
                  <a:gd name="T10" fmla="*/ 21 w 43"/>
                  <a:gd name="T11" fmla="*/ 104 h 111"/>
                  <a:gd name="T12" fmla="*/ 43 w 43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1">
                    <a:moveTo>
                      <a:pt x="43" y="0"/>
                    </a:moveTo>
                    <a:lnTo>
                      <a:pt x="21" y="6"/>
                    </a:lnTo>
                    <a:lnTo>
                      <a:pt x="5" y="27"/>
                    </a:lnTo>
                    <a:lnTo>
                      <a:pt x="0" y="56"/>
                    </a:lnTo>
                    <a:lnTo>
                      <a:pt x="5" y="83"/>
                    </a:lnTo>
                    <a:lnTo>
                      <a:pt x="21" y="104"/>
                    </a:lnTo>
                    <a:lnTo>
                      <a:pt x="43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4" name="Line 354"/>
              <p:cNvSpPr>
                <a:spLocks noChangeShapeType="1"/>
              </p:cNvSpPr>
              <p:nvPr/>
            </p:nvSpPr>
            <p:spPr bwMode="auto">
              <a:xfrm>
                <a:off x="1432" y="290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5" name="Freeform 355"/>
              <p:cNvSpPr>
                <a:spLocks/>
              </p:cNvSpPr>
              <p:nvPr/>
            </p:nvSpPr>
            <p:spPr bwMode="auto">
              <a:xfrm>
                <a:off x="1456" y="2882"/>
                <a:ext cx="12" cy="37"/>
              </a:xfrm>
              <a:custGeom>
                <a:avLst/>
                <a:gdLst>
                  <a:gd name="T0" fmla="*/ 0 w 89"/>
                  <a:gd name="T1" fmla="*/ 222 h 222"/>
                  <a:gd name="T2" fmla="*/ 0 w 89"/>
                  <a:gd name="T3" fmla="*/ 0 h 222"/>
                  <a:gd name="T4" fmla="*/ 89 w 89"/>
                  <a:gd name="T5" fmla="*/ 0 h 222"/>
                  <a:gd name="T6" fmla="*/ 89 w 89"/>
                  <a:gd name="T7" fmla="*/ 3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22">
                    <a:moveTo>
                      <a:pt x="0" y="222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6" name="Freeform 356"/>
              <p:cNvSpPr>
                <a:spLocks/>
              </p:cNvSpPr>
              <p:nvPr/>
            </p:nvSpPr>
            <p:spPr bwMode="auto">
              <a:xfrm>
                <a:off x="1481" y="2882"/>
                <a:ext cx="18" cy="37"/>
              </a:xfrm>
              <a:custGeom>
                <a:avLst/>
                <a:gdLst>
                  <a:gd name="T0" fmla="*/ 0 w 125"/>
                  <a:gd name="T1" fmla="*/ 222 h 222"/>
                  <a:gd name="T2" fmla="*/ 0 w 125"/>
                  <a:gd name="T3" fmla="*/ 0 h 222"/>
                  <a:gd name="T4" fmla="*/ 125 w 125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222">
                    <a:moveTo>
                      <a:pt x="0" y="222"/>
                    </a:moveTo>
                    <a:lnTo>
                      <a:pt x="0" y="0"/>
                    </a:lnTo>
                    <a:lnTo>
                      <a:pt x="125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7" name="Freeform 357"/>
              <p:cNvSpPr>
                <a:spLocks/>
              </p:cNvSpPr>
              <p:nvPr/>
            </p:nvSpPr>
            <p:spPr bwMode="auto">
              <a:xfrm>
                <a:off x="1499" y="2882"/>
                <a:ext cx="7" cy="11"/>
              </a:xfrm>
              <a:custGeom>
                <a:avLst/>
                <a:gdLst>
                  <a:gd name="T0" fmla="*/ 52 w 52"/>
                  <a:gd name="T1" fmla="*/ 64 h 64"/>
                  <a:gd name="T2" fmla="*/ 45 w 52"/>
                  <a:gd name="T3" fmla="*/ 31 h 64"/>
                  <a:gd name="T4" fmla="*/ 26 w 52"/>
                  <a:gd name="T5" fmla="*/ 7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5" y="31"/>
                    </a:lnTo>
                    <a:lnTo>
                      <a:pt x="26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8" name="Line 358"/>
              <p:cNvSpPr>
                <a:spLocks noChangeShapeType="1"/>
              </p:cNvSpPr>
              <p:nvPr/>
            </p:nvSpPr>
            <p:spPr bwMode="auto">
              <a:xfrm>
                <a:off x="1506" y="2893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39" name="Line 359"/>
              <p:cNvSpPr>
                <a:spLocks noChangeShapeType="1"/>
              </p:cNvSpPr>
              <p:nvPr/>
            </p:nvSpPr>
            <p:spPr bwMode="auto">
              <a:xfrm flipV="1">
                <a:off x="1494" y="2882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0" name="Freeform 360"/>
              <p:cNvSpPr>
                <a:spLocks/>
              </p:cNvSpPr>
              <p:nvPr/>
            </p:nvSpPr>
            <p:spPr bwMode="auto">
              <a:xfrm>
                <a:off x="1536" y="2882"/>
                <a:ext cx="17" cy="37"/>
              </a:xfrm>
              <a:custGeom>
                <a:avLst/>
                <a:gdLst>
                  <a:gd name="T0" fmla="*/ 0 w 117"/>
                  <a:gd name="T1" fmla="*/ 0 h 222"/>
                  <a:gd name="T2" fmla="*/ 0 w 117"/>
                  <a:gd name="T3" fmla="*/ 157 h 222"/>
                  <a:gd name="T4" fmla="*/ 6 w 117"/>
                  <a:gd name="T5" fmla="*/ 189 h 222"/>
                  <a:gd name="T6" fmla="*/ 25 w 117"/>
                  <a:gd name="T7" fmla="*/ 213 h 222"/>
                  <a:gd name="T8" fmla="*/ 51 w 117"/>
                  <a:gd name="T9" fmla="*/ 222 h 222"/>
                  <a:gd name="T10" fmla="*/ 117 w 117"/>
                  <a:gd name="T11" fmla="*/ 222 h 222"/>
                  <a:gd name="T12" fmla="*/ 117 w 117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2">
                    <a:moveTo>
                      <a:pt x="0" y="0"/>
                    </a:moveTo>
                    <a:lnTo>
                      <a:pt x="0" y="157"/>
                    </a:lnTo>
                    <a:lnTo>
                      <a:pt x="6" y="189"/>
                    </a:lnTo>
                    <a:lnTo>
                      <a:pt x="25" y="213"/>
                    </a:lnTo>
                    <a:lnTo>
                      <a:pt x="51" y="222"/>
                    </a:lnTo>
                    <a:lnTo>
                      <a:pt x="117" y="222"/>
                    </a:lnTo>
                    <a:lnTo>
                      <a:pt x="11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1" name="Freeform 361"/>
              <p:cNvSpPr>
                <a:spLocks/>
              </p:cNvSpPr>
              <p:nvPr/>
            </p:nvSpPr>
            <p:spPr bwMode="auto">
              <a:xfrm>
                <a:off x="1565" y="2882"/>
                <a:ext cx="10" cy="56"/>
              </a:xfrm>
              <a:custGeom>
                <a:avLst/>
                <a:gdLst>
                  <a:gd name="T0" fmla="*/ 0 w 66"/>
                  <a:gd name="T1" fmla="*/ 334 h 334"/>
                  <a:gd name="T2" fmla="*/ 0 w 66"/>
                  <a:gd name="T3" fmla="*/ 0 h 334"/>
                  <a:gd name="T4" fmla="*/ 66 w 66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2" name="Freeform 362"/>
              <p:cNvSpPr>
                <a:spLocks/>
              </p:cNvSpPr>
              <p:nvPr/>
            </p:nvSpPr>
            <p:spPr bwMode="auto">
              <a:xfrm>
                <a:off x="1575" y="2882"/>
                <a:ext cx="7" cy="11"/>
              </a:xfrm>
              <a:custGeom>
                <a:avLst/>
                <a:gdLst>
                  <a:gd name="T0" fmla="*/ 52 w 52"/>
                  <a:gd name="T1" fmla="*/ 64 h 64"/>
                  <a:gd name="T2" fmla="*/ 46 w 52"/>
                  <a:gd name="T3" fmla="*/ 31 h 64"/>
                  <a:gd name="T4" fmla="*/ 26 w 52"/>
                  <a:gd name="T5" fmla="*/ 7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6" y="31"/>
                    </a:lnTo>
                    <a:lnTo>
                      <a:pt x="26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3" name="Line 363"/>
              <p:cNvSpPr>
                <a:spLocks noChangeShapeType="1"/>
              </p:cNvSpPr>
              <p:nvPr/>
            </p:nvSpPr>
            <p:spPr bwMode="auto">
              <a:xfrm>
                <a:off x="1582" y="289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4" name="Freeform 364"/>
              <p:cNvSpPr>
                <a:spLocks/>
              </p:cNvSpPr>
              <p:nvPr/>
            </p:nvSpPr>
            <p:spPr bwMode="auto">
              <a:xfrm>
                <a:off x="1575" y="2908"/>
                <a:ext cx="7" cy="11"/>
              </a:xfrm>
              <a:custGeom>
                <a:avLst/>
                <a:gdLst>
                  <a:gd name="T0" fmla="*/ 0 w 52"/>
                  <a:gd name="T1" fmla="*/ 65 h 65"/>
                  <a:gd name="T2" fmla="*/ 26 w 52"/>
                  <a:gd name="T3" fmla="*/ 56 h 65"/>
                  <a:gd name="T4" fmla="*/ 46 w 52"/>
                  <a:gd name="T5" fmla="*/ 32 h 65"/>
                  <a:gd name="T6" fmla="*/ 52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0" y="65"/>
                    </a:moveTo>
                    <a:lnTo>
                      <a:pt x="26" y="56"/>
                    </a:lnTo>
                    <a:lnTo>
                      <a:pt x="46" y="32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5" name="Line 365"/>
              <p:cNvSpPr>
                <a:spLocks noChangeShapeType="1"/>
              </p:cNvSpPr>
              <p:nvPr/>
            </p:nvSpPr>
            <p:spPr bwMode="auto">
              <a:xfrm flipH="1">
                <a:off x="1565" y="291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6" name="Line 366"/>
              <p:cNvSpPr>
                <a:spLocks noChangeShapeType="1"/>
              </p:cNvSpPr>
              <p:nvPr/>
            </p:nvSpPr>
            <p:spPr bwMode="auto">
              <a:xfrm flipV="1">
                <a:off x="1595" y="2864"/>
                <a:ext cx="17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7" name="Line 367"/>
              <p:cNvSpPr>
                <a:spLocks noChangeShapeType="1"/>
              </p:cNvSpPr>
              <p:nvPr/>
            </p:nvSpPr>
            <p:spPr bwMode="auto">
              <a:xfrm flipH="1">
                <a:off x="1632" y="291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8" name="Freeform 368"/>
              <p:cNvSpPr>
                <a:spLocks/>
              </p:cNvSpPr>
              <p:nvPr/>
            </p:nvSpPr>
            <p:spPr bwMode="auto">
              <a:xfrm>
                <a:off x="1624" y="2908"/>
                <a:ext cx="8" cy="11"/>
              </a:xfrm>
              <a:custGeom>
                <a:avLst/>
                <a:gdLst>
                  <a:gd name="T0" fmla="*/ 0 w 52"/>
                  <a:gd name="T1" fmla="*/ 0 h 65"/>
                  <a:gd name="T2" fmla="*/ 7 w 52"/>
                  <a:gd name="T3" fmla="*/ 32 h 65"/>
                  <a:gd name="T4" fmla="*/ 26 w 52"/>
                  <a:gd name="T5" fmla="*/ 56 h 65"/>
                  <a:gd name="T6" fmla="*/ 52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0" y="0"/>
                    </a:moveTo>
                    <a:lnTo>
                      <a:pt x="7" y="32"/>
                    </a:lnTo>
                    <a:lnTo>
                      <a:pt x="26" y="56"/>
                    </a:lnTo>
                    <a:lnTo>
                      <a:pt x="52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49" name="Line 369"/>
              <p:cNvSpPr>
                <a:spLocks noChangeShapeType="1"/>
              </p:cNvSpPr>
              <p:nvPr/>
            </p:nvSpPr>
            <p:spPr bwMode="auto">
              <a:xfrm flipV="1">
                <a:off x="1624" y="289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0" name="Freeform 370"/>
              <p:cNvSpPr>
                <a:spLocks/>
              </p:cNvSpPr>
              <p:nvPr/>
            </p:nvSpPr>
            <p:spPr bwMode="auto">
              <a:xfrm>
                <a:off x="1624" y="2882"/>
                <a:ext cx="8" cy="11"/>
              </a:xfrm>
              <a:custGeom>
                <a:avLst/>
                <a:gdLst>
                  <a:gd name="T0" fmla="*/ 52 w 52"/>
                  <a:gd name="T1" fmla="*/ 0 h 64"/>
                  <a:gd name="T2" fmla="*/ 26 w 52"/>
                  <a:gd name="T3" fmla="*/ 7 h 64"/>
                  <a:gd name="T4" fmla="*/ 7 w 52"/>
                  <a:gd name="T5" fmla="*/ 31 h 64"/>
                  <a:gd name="T6" fmla="*/ 0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0"/>
                    </a:moveTo>
                    <a:lnTo>
                      <a:pt x="26" y="7"/>
                    </a:lnTo>
                    <a:lnTo>
                      <a:pt x="7" y="31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1" name="Line 371"/>
              <p:cNvSpPr>
                <a:spLocks noChangeShapeType="1"/>
              </p:cNvSpPr>
              <p:nvPr/>
            </p:nvSpPr>
            <p:spPr bwMode="auto">
              <a:xfrm>
                <a:off x="1632" y="288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2" name="Freeform 372"/>
              <p:cNvSpPr>
                <a:spLocks/>
              </p:cNvSpPr>
              <p:nvPr/>
            </p:nvSpPr>
            <p:spPr bwMode="auto">
              <a:xfrm>
                <a:off x="1650" y="2882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09 w 118"/>
                  <a:gd name="T3" fmla="*/ 37 h 74"/>
                  <a:gd name="T4" fmla="*/ 87 w 118"/>
                  <a:gd name="T5" fmla="*/ 9 h 74"/>
                  <a:gd name="T6" fmla="*/ 58 w 118"/>
                  <a:gd name="T7" fmla="*/ 0 h 74"/>
                  <a:gd name="T8" fmla="*/ 29 w 118"/>
                  <a:gd name="T9" fmla="*/ 9 h 74"/>
                  <a:gd name="T10" fmla="*/ 7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09" y="37"/>
                    </a:lnTo>
                    <a:lnTo>
                      <a:pt x="87" y="9"/>
                    </a:lnTo>
                    <a:lnTo>
                      <a:pt x="58" y="0"/>
                    </a:lnTo>
                    <a:lnTo>
                      <a:pt x="29" y="9"/>
                    </a:lnTo>
                    <a:lnTo>
                      <a:pt x="7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3" name="Line 373"/>
              <p:cNvSpPr>
                <a:spLocks noChangeShapeType="1"/>
              </p:cNvSpPr>
              <p:nvPr/>
            </p:nvSpPr>
            <p:spPr bwMode="auto">
              <a:xfrm>
                <a:off x="1667" y="28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4" name="Freeform 374"/>
              <p:cNvSpPr>
                <a:spLocks/>
              </p:cNvSpPr>
              <p:nvPr/>
            </p:nvSpPr>
            <p:spPr bwMode="auto">
              <a:xfrm>
                <a:off x="1650" y="2907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7 w 118"/>
                  <a:gd name="T3" fmla="*/ 37 h 74"/>
                  <a:gd name="T4" fmla="*/ 29 w 118"/>
                  <a:gd name="T5" fmla="*/ 64 h 74"/>
                  <a:gd name="T6" fmla="*/ 58 w 118"/>
                  <a:gd name="T7" fmla="*/ 74 h 74"/>
                  <a:gd name="T8" fmla="*/ 87 w 118"/>
                  <a:gd name="T9" fmla="*/ 64 h 74"/>
                  <a:gd name="T10" fmla="*/ 109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7" y="37"/>
                    </a:lnTo>
                    <a:lnTo>
                      <a:pt x="29" y="64"/>
                    </a:lnTo>
                    <a:lnTo>
                      <a:pt x="58" y="74"/>
                    </a:lnTo>
                    <a:lnTo>
                      <a:pt x="87" y="64"/>
                    </a:lnTo>
                    <a:lnTo>
                      <a:pt x="109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5" name="Line 375"/>
              <p:cNvSpPr>
                <a:spLocks noChangeShapeType="1"/>
              </p:cNvSpPr>
              <p:nvPr/>
            </p:nvSpPr>
            <p:spPr bwMode="auto">
              <a:xfrm flipV="1">
                <a:off x="1650" y="28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6" name="Freeform 376"/>
              <p:cNvSpPr>
                <a:spLocks/>
              </p:cNvSpPr>
              <p:nvPr/>
            </p:nvSpPr>
            <p:spPr bwMode="auto">
              <a:xfrm>
                <a:off x="1679" y="2882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10 w 118"/>
                  <a:gd name="T3" fmla="*/ 37 h 74"/>
                  <a:gd name="T4" fmla="*/ 88 w 118"/>
                  <a:gd name="T5" fmla="*/ 9 h 74"/>
                  <a:gd name="T6" fmla="*/ 59 w 118"/>
                  <a:gd name="T7" fmla="*/ 0 h 74"/>
                  <a:gd name="T8" fmla="*/ 30 w 118"/>
                  <a:gd name="T9" fmla="*/ 9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0" y="37"/>
                    </a:lnTo>
                    <a:lnTo>
                      <a:pt x="88" y="9"/>
                    </a:lnTo>
                    <a:lnTo>
                      <a:pt x="59" y="0"/>
                    </a:lnTo>
                    <a:lnTo>
                      <a:pt x="30" y="9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7" name="Line 377"/>
              <p:cNvSpPr>
                <a:spLocks noChangeShapeType="1"/>
              </p:cNvSpPr>
              <p:nvPr/>
            </p:nvSpPr>
            <p:spPr bwMode="auto">
              <a:xfrm>
                <a:off x="1696" y="28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8" name="Freeform 378"/>
              <p:cNvSpPr>
                <a:spLocks/>
              </p:cNvSpPr>
              <p:nvPr/>
            </p:nvSpPr>
            <p:spPr bwMode="auto">
              <a:xfrm>
                <a:off x="1679" y="2907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8 w 118"/>
                  <a:gd name="T3" fmla="*/ 37 h 74"/>
                  <a:gd name="T4" fmla="*/ 30 w 118"/>
                  <a:gd name="T5" fmla="*/ 64 h 74"/>
                  <a:gd name="T6" fmla="*/ 59 w 118"/>
                  <a:gd name="T7" fmla="*/ 74 h 74"/>
                  <a:gd name="T8" fmla="*/ 88 w 118"/>
                  <a:gd name="T9" fmla="*/ 64 h 74"/>
                  <a:gd name="T10" fmla="*/ 110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8" y="37"/>
                    </a:lnTo>
                    <a:lnTo>
                      <a:pt x="30" y="64"/>
                    </a:lnTo>
                    <a:lnTo>
                      <a:pt x="59" y="74"/>
                    </a:lnTo>
                    <a:lnTo>
                      <a:pt x="88" y="64"/>
                    </a:lnTo>
                    <a:lnTo>
                      <a:pt x="110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9" name="Line 379"/>
              <p:cNvSpPr>
                <a:spLocks noChangeShapeType="1"/>
              </p:cNvSpPr>
              <p:nvPr/>
            </p:nvSpPr>
            <p:spPr bwMode="auto">
              <a:xfrm flipV="1">
                <a:off x="1679" y="28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0" name="Freeform 380"/>
              <p:cNvSpPr>
                <a:spLocks/>
              </p:cNvSpPr>
              <p:nvPr/>
            </p:nvSpPr>
            <p:spPr bwMode="auto">
              <a:xfrm>
                <a:off x="1709" y="2913"/>
                <a:ext cx="4" cy="6"/>
              </a:xfrm>
              <a:custGeom>
                <a:avLst/>
                <a:gdLst>
                  <a:gd name="T0" fmla="*/ 0 w 29"/>
                  <a:gd name="T1" fmla="*/ 0 h 37"/>
                  <a:gd name="T2" fmla="*/ 8 w 29"/>
                  <a:gd name="T3" fmla="*/ 26 h 37"/>
                  <a:gd name="T4" fmla="*/ 29 w 29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8" y="26"/>
                    </a:lnTo>
                    <a:lnTo>
                      <a:pt x="2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1" name="Line 381"/>
              <p:cNvSpPr>
                <a:spLocks noChangeShapeType="1"/>
              </p:cNvSpPr>
              <p:nvPr/>
            </p:nvSpPr>
            <p:spPr bwMode="auto">
              <a:xfrm flipV="1">
                <a:off x="1709" y="2864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2" name="Freeform 382"/>
              <p:cNvSpPr>
                <a:spLocks/>
              </p:cNvSpPr>
              <p:nvPr/>
            </p:nvSpPr>
            <p:spPr bwMode="auto">
              <a:xfrm>
                <a:off x="1750" y="2864"/>
                <a:ext cx="9" cy="55"/>
              </a:xfrm>
              <a:custGeom>
                <a:avLst/>
                <a:gdLst>
                  <a:gd name="T0" fmla="*/ 67 w 67"/>
                  <a:gd name="T1" fmla="*/ 0 h 335"/>
                  <a:gd name="T2" fmla="*/ 67 w 67"/>
                  <a:gd name="T3" fmla="*/ 335 h 335"/>
                  <a:gd name="T4" fmla="*/ 0 w 67"/>
                  <a:gd name="T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335">
                    <a:moveTo>
                      <a:pt x="67" y="0"/>
                    </a:moveTo>
                    <a:lnTo>
                      <a:pt x="67" y="335"/>
                    </a:lnTo>
                    <a:lnTo>
                      <a:pt x="0" y="33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3" name="Freeform 383"/>
              <p:cNvSpPr>
                <a:spLocks/>
              </p:cNvSpPr>
              <p:nvPr/>
            </p:nvSpPr>
            <p:spPr bwMode="auto">
              <a:xfrm>
                <a:off x="1742" y="2908"/>
                <a:ext cx="8" cy="11"/>
              </a:xfrm>
              <a:custGeom>
                <a:avLst/>
                <a:gdLst>
                  <a:gd name="T0" fmla="*/ 0 w 51"/>
                  <a:gd name="T1" fmla="*/ 0 h 65"/>
                  <a:gd name="T2" fmla="*/ 6 w 51"/>
                  <a:gd name="T3" fmla="*/ 32 h 65"/>
                  <a:gd name="T4" fmla="*/ 26 w 51"/>
                  <a:gd name="T5" fmla="*/ 56 h 65"/>
                  <a:gd name="T6" fmla="*/ 51 w 51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0" y="0"/>
                    </a:moveTo>
                    <a:lnTo>
                      <a:pt x="6" y="32"/>
                    </a:lnTo>
                    <a:lnTo>
                      <a:pt x="26" y="56"/>
                    </a:lnTo>
                    <a:lnTo>
                      <a:pt x="51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4" name="Line 384"/>
              <p:cNvSpPr>
                <a:spLocks noChangeShapeType="1"/>
              </p:cNvSpPr>
              <p:nvPr/>
            </p:nvSpPr>
            <p:spPr bwMode="auto">
              <a:xfrm flipV="1">
                <a:off x="1742" y="289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5" name="Freeform 385"/>
              <p:cNvSpPr>
                <a:spLocks/>
              </p:cNvSpPr>
              <p:nvPr/>
            </p:nvSpPr>
            <p:spPr bwMode="auto">
              <a:xfrm>
                <a:off x="1742" y="2882"/>
                <a:ext cx="8" cy="11"/>
              </a:xfrm>
              <a:custGeom>
                <a:avLst/>
                <a:gdLst>
                  <a:gd name="T0" fmla="*/ 51 w 51"/>
                  <a:gd name="T1" fmla="*/ 0 h 64"/>
                  <a:gd name="T2" fmla="*/ 26 w 51"/>
                  <a:gd name="T3" fmla="*/ 7 h 64"/>
                  <a:gd name="T4" fmla="*/ 6 w 51"/>
                  <a:gd name="T5" fmla="*/ 31 h 64"/>
                  <a:gd name="T6" fmla="*/ 0 w 51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4">
                    <a:moveTo>
                      <a:pt x="51" y="0"/>
                    </a:moveTo>
                    <a:lnTo>
                      <a:pt x="26" y="7"/>
                    </a:lnTo>
                    <a:lnTo>
                      <a:pt x="6" y="31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6" name="Line 386"/>
              <p:cNvSpPr>
                <a:spLocks noChangeShapeType="1"/>
              </p:cNvSpPr>
              <p:nvPr/>
            </p:nvSpPr>
            <p:spPr bwMode="auto">
              <a:xfrm>
                <a:off x="1750" y="288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7" name="Freeform 387"/>
              <p:cNvSpPr>
                <a:spLocks/>
              </p:cNvSpPr>
              <p:nvPr/>
            </p:nvSpPr>
            <p:spPr bwMode="auto">
              <a:xfrm>
                <a:off x="1772" y="2882"/>
                <a:ext cx="17" cy="13"/>
              </a:xfrm>
              <a:custGeom>
                <a:avLst/>
                <a:gdLst>
                  <a:gd name="T0" fmla="*/ 118 w 118"/>
                  <a:gd name="T1" fmla="*/ 74 h 74"/>
                  <a:gd name="T2" fmla="*/ 110 w 118"/>
                  <a:gd name="T3" fmla="*/ 37 h 74"/>
                  <a:gd name="T4" fmla="*/ 89 w 118"/>
                  <a:gd name="T5" fmla="*/ 9 h 74"/>
                  <a:gd name="T6" fmla="*/ 59 w 118"/>
                  <a:gd name="T7" fmla="*/ 0 h 74"/>
                  <a:gd name="T8" fmla="*/ 30 w 118"/>
                  <a:gd name="T9" fmla="*/ 9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0" y="37"/>
                    </a:lnTo>
                    <a:lnTo>
                      <a:pt x="89" y="9"/>
                    </a:lnTo>
                    <a:lnTo>
                      <a:pt x="59" y="0"/>
                    </a:lnTo>
                    <a:lnTo>
                      <a:pt x="30" y="9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8" name="Line 388"/>
              <p:cNvSpPr>
                <a:spLocks noChangeShapeType="1"/>
              </p:cNvSpPr>
              <p:nvPr/>
            </p:nvSpPr>
            <p:spPr bwMode="auto">
              <a:xfrm>
                <a:off x="1789" y="28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9" name="Freeform 389"/>
              <p:cNvSpPr>
                <a:spLocks/>
              </p:cNvSpPr>
              <p:nvPr/>
            </p:nvSpPr>
            <p:spPr bwMode="auto">
              <a:xfrm>
                <a:off x="1772" y="2907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8 w 118"/>
                  <a:gd name="T3" fmla="*/ 37 h 74"/>
                  <a:gd name="T4" fmla="*/ 30 w 118"/>
                  <a:gd name="T5" fmla="*/ 64 h 74"/>
                  <a:gd name="T6" fmla="*/ 59 w 118"/>
                  <a:gd name="T7" fmla="*/ 74 h 74"/>
                  <a:gd name="T8" fmla="*/ 89 w 118"/>
                  <a:gd name="T9" fmla="*/ 64 h 74"/>
                  <a:gd name="T10" fmla="*/ 110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8" y="37"/>
                    </a:lnTo>
                    <a:lnTo>
                      <a:pt x="30" y="64"/>
                    </a:lnTo>
                    <a:lnTo>
                      <a:pt x="59" y="74"/>
                    </a:lnTo>
                    <a:lnTo>
                      <a:pt x="89" y="64"/>
                    </a:lnTo>
                    <a:lnTo>
                      <a:pt x="110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0" name="Line 390"/>
              <p:cNvSpPr>
                <a:spLocks noChangeShapeType="1"/>
              </p:cNvSpPr>
              <p:nvPr/>
            </p:nvSpPr>
            <p:spPr bwMode="auto">
              <a:xfrm flipV="1">
                <a:off x="1772" y="2895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1" name="Freeform 391"/>
              <p:cNvSpPr>
                <a:spLocks/>
              </p:cNvSpPr>
              <p:nvPr/>
            </p:nvSpPr>
            <p:spPr bwMode="auto">
              <a:xfrm>
                <a:off x="1801" y="2882"/>
                <a:ext cx="26" cy="37"/>
              </a:xfrm>
              <a:custGeom>
                <a:avLst/>
                <a:gdLst>
                  <a:gd name="T0" fmla="*/ 0 w 176"/>
                  <a:gd name="T1" fmla="*/ 0 h 222"/>
                  <a:gd name="T2" fmla="*/ 44 w 176"/>
                  <a:gd name="T3" fmla="*/ 222 h 222"/>
                  <a:gd name="T4" fmla="*/ 89 w 176"/>
                  <a:gd name="T5" fmla="*/ 74 h 222"/>
                  <a:gd name="T6" fmla="*/ 133 w 176"/>
                  <a:gd name="T7" fmla="*/ 222 h 222"/>
                  <a:gd name="T8" fmla="*/ 176 w 176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22">
                    <a:moveTo>
                      <a:pt x="0" y="0"/>
                    </a:moveTo>
                    <a:lnTo>
                      <a:pt x="44" y="222"/>
                    </a:lnTo>
                    <a:lnTo>
                      <a:pt x="89" y="74"/>
                    </a:lnTo>
                    <a:lnTo>
                      <a:pt x="133" y="2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2" name="Freeform 392"/>
              <p:cNvSpPr>
                <a:spLocks/>
              </p:cNvSpPr>
              <p:nvPr/>
            </p:nvSpPr>
            <p:spPr bwMode="auto">
              <a:xfrm>
                <a:off x="1839" y="2882"/>
                <a:ext cx="10" cy="37"/>
              </a:xfrm>
              <a:custGeom>
                <a:avLst/>
                <a:gdLst>
                  <a:gd name="T0" fmla="*/ 0 w 66"/>
                  <a:gd name="T1" fmla="*/ 222 h 222"/>
                  <a:gd name="T2" fmla="*/ 0 w 66"/>
                  <a:gd name="T3" fmla="*/ 0 h 222"/>
                  <a:gd name="T4" fmla="*/ 66 w 6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3" name="Freeform 393"/>
              <p:cNvSpPr>
                <a:spLocks/>
              </p:cNvSpPr>
              <p:nvPr/>
            </p:nvSpPr>
            <p:spPr bwMode="auto">
              <a:xfrm>
                <a:off x="1849" y="2882"/>
                <a:ext cx="7" cy="11"/>
              </a:xfrm>
              <a:custGeom>
                <a:avLst/>
                <a:gdLst>
                  <a:gd name="T0" fmla="*/ 52 w 52"/>
                  <a:gd name="T1" fmla="*/ 64 h 64"/>
                  <a:gd name="T2" fmla="*/ 46 w 52"/>
                  <a:gd name="T3" fmla="*/ 31 h 64"/>
                  <a:gd name="T4" fmla="*/ 26 w 52"/>
                  <a:gd name="T5" fmla="*/ 7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6" y="31"/>
                    </a:lnTo>
                    <a:lnTo>
                      <a:pt x="26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4" name="Line 394"/>
              <p:cNvSpPr>
                <a:spLocks noChangeShapeType="1"/>
              </p:cNvSpPr>
              <p:nvPr/>
            </p:nvSpPr>
            <p:spPr bwMode="auto">
              <a:xfrm>
                <a:off x="1856" y="2893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5" name="Freeform 395"/>
              <p:cNvSpPr>
                <a:spLocks/>
              </p:cNvSpPr>
              <p:nvPr/>
            </p:nvSpPr>
            <p:spPr bwMode="auto">
              <a:xfrm>
                <a:off x="1886" y="2913"/>
                <a:ext cx="4" cy="6"/>
              </a:xfrm>
              <a:custGeom>
                <a:avLst/>
                <a:gdLst>
                  <a:gd name="T0" fmla="*/ 0 w 30"/>
                  <a:gd name="T1" fmla="*/ 0 h 37"/>
                  <a:gd name="T2" fmla="*/ 9 w 30"/>
                  <a:gd name="T3" fmla="*/ 26 h 37"/>
                  <a:gd name="T4" fmla="*/ 30 w 30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9" y="26"/>
                    </a:lnTo>
                    <a:lnTo>
                      <a:pt x="3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6" name="Line 396"/>
              <p:cNvSpPr>
                <a:spLocks noChangeShapeType="1"/>
              </p:cNvSpPr>
              <p:nvPr/>
            </p:nvSpPr>
            <p:spPr bwMode="auto">
              <a:xfrm flipV="1">
                <a:off x="1886" y="2864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7" name="Line 397"/>
              <p:cNvSpPr>
                <a:spLocks noChangeShapeType="1"/>
              </p:cNvSpPr>
              <p:nvPr/>
            </p:nvSpPr>
            <p:spPr bwMode="auto">
              <a:xfrm flipV="1">
                <a:off x="1903" y="2882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8" name="Line 398"/>
              <p:cNvSpPr>
                <a:spLocks noChangeShapeType="1"/>
              </p:cNvSpPr>
              <p:nvPr/>
            </p:nvSpPr>
            <p:spPr bwMode="auto">
              <a:xfrm flipV="1">
                <a:off x="1903" y="286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9" name="Freeform 399"/>
              <p:cNvSpPr>
                <a:spLocks/>
              </p:cNvSpPr>
              <p:nvPr/>
            </p:nvSpPr>
            <p:spPr bwMode="auto">
              <a:xfrm>
                <a:off x="1915" y="2882"/>
                <a:ext cx="10" cy="37"/>
              </a:xfrm>
              <a:custGeom>
                <a:avLst/>
                <a:gdLst>
                  <a:gd name="T0" fmla="*/ 0 w 67"/>
                  <a:gd name="T1" fmla="*/ 222 h 222"/>
                  <a:gd name="T2" fmla="*/ 0 w 67"/>
                  <a:gd name="T3" fmla="*/ 0 h 222"/>
                  <a:gd name="T4" fmla="*/ 67 w 67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0" name="Freeform 400"/>
              <p:cNvSpPr>
                <a:spLocks/>
              </p:cNvSpPr>
              <p:nvPr/>
            </p:nvSpPr>
            <p:spPr bwMode="auto">
              <a:xfrm>
                <a:off x="1925" y="2882"/>
                <a:ext cx="7" cy="11"/>
              </a:xfrm>
              <a:custGeom>
                <a:avLst/>
                <a:gdLst>
                  <a:gd name="T0" fmla="*/ 52 w 52"/>
                  <a:gd name="T1" fmla="*/ 64 h 64"/>
                  <a:gd name="T2" fmla="*/ 45 w 52"/>
                  <a:gd name="T3" fmla="*/ 31 h 64"/>
                  <a:gd name="T4" fmla="*/ 26 w 52"/>
                  <a:gd name="T5" fmla="*/ 7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5" y="31"/>
                    </a:lnTo>
                    <a:lnTo>
                      <a:pt x="26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1" name="Line 401"/>
              <p:cNvSpPr>
                <a:spLocks noChangeShapeType="1"/>
              </p:cNvSpPr>
              <p:nvPr/>
            </p:nvSpPr>
            <p:spPr bwMode="auto">
              <a:xfrm>
                <a:off x="1932" y="2893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2" name="Line 402"/>
              <p:cNvSpPr>
                <a:spLocks noChangeShapeType="1"/>
              </p:cNvSpPr>
              <p:nvPr/>
            </p:nvSpPr>
            <p:spPr bwMode="auto">
              <a:xfrm flipH="1">
                <a:off x="1951" y="291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3" name="Freeform 403"/>
              <p:cNvSpPr>
                <a:spLocks/>
              </p:cNvSpPr>
              <p:nvPr/>
            </p:nvSpPr>
            <p:spPr bwMode="auto">
              <a:xfrm>
                <a:off x="1945" y="2910"/>
                <a:ext cx="6" cy="9"/>
              </a:xfrm>
              <a:custGeom>
                <a:avLst/>
                <a:gdLst>
                  <a:gd name="T0" fmla="*/ 0 w 45"/>
                  <a:gd name="T1" fmla="*/ 0 h 55"/>
                  <a:gd name="T2" fmla="*/ 6 w 45"/>
                  <a:gd name="T3" fmla="*/ 27 h 55"/>
                  <a:gd name="T4" fmla="*/ 22 w 45"/>
                  <a:gd name="T5" fmla="*/ 48 h 55"/>
                  <a:gd name="T6" fmla="*/ 45 w 45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5">
                    <a:moveTo>
                      <a:pt x="0" y="0"/>
                    </a:moveTo>
                    <a:lnTo>
                      <a:pt x="6" y="27"/>
                    </a:lnTo>
                    <a:lnTo>
                      <a:pt x="22" y="48"/>
                    </a:lnTo>
                    <a:lnTo>
                      <a:pt x="45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4" name="Line 404"/>
              <p:cNvSpPr>
                <a:spLocks noChangeShapeType="1"/>
              </p:cNvSpPr>
              <p:nvPr/>
            </p:nvSpPr>
            <p:spPr bwMode="auto">
              <a:xfrm flipV="1">
                <a:off x="1945" y="289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5" name="Freeform 405"/>
              <p:cNvSpPr>
                <a:spLocks/>
              </p:cNvSpPr>
              <p:nvPr/>
            </p:nvSpPr>
            <p:spPr bwMode="auto">
              <a:xfrm>
                <a:off x="1945" y="2882"/>
                <a:ext cx="17" cy="13"/>
              </a:xfrm>
              <a:custGeom>
                <a:avLst/>
                <a:gdLst>
                  <a:gd name="T0" fmla="*/ 119 w 119"/>
                  <a:gd name="T1" fmla="*/ 74 h 74"/>
                  <a:gd name="T2" fmla="*/ 110 w 119"/>
                  <a:gd name="T3" fmla="*/ 37 h 74"/>
                  <a:gd name="T4" fmla="*/ 88 w 119"/>
                  <a:gd name="T5" fmla="*/ 9 h 74"/>
                  <a:gd name="T6" fmla="*/ 59 w 119"/>
                  <a:gd name="T7" fmla="*/ 0 h 74"/>
                  <a:gd name="T8" fmla="*/ 30 w 119"/>
                  <a:gd name="T9" fmla="*/ 9 h 74"/>
                  <a:gd name="T10" fmla="*/ 8 w 119"/>
                  <a:gd name="T11" fmla="*/ 37 h 74"/>
                  <a:gd name="T12" fmla="*/ 0 w 119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119" y="74"/>
                    </a:moveTo>
                    <a:lnTo>
                      <a:pt x="110" y="37"/>
                    </a:lnTo>
                    <a:lnTo>
                      <a:pt x="88" y="9"/>
                    </a:lnTo>
                    <a:lnTo>
                      <a:pt x="59" y="0"/>
                    </a:lnTo>
                    <a:lnTo>
                      <a:pt x="30" y="9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6" name="Freeform 406"/>
              <p:cNvSpPr>
                <a:spLocks/>
              </p:cNvSpPr>
              <p:nvPr/>
            </p:nvSpPr>
            <p:spPr bwMode="auto">
              <a:xfrm>
                <a:off x="1945" y="2895"/>
                <a:ext cx="17" cy="6"/>
              </a:xfrm>
              <a:custGeom>
                <a:avLst/>
                <a:gdLst>
                  <a:gd name="T0" fmla="*/ 119 w 119"/>
                  <a:gd name="T1" fmla="*/ 0 h 37"/>
                  <a:gd name="T2" fmla="*/ 119 w 119"/>
                  <a:gd name="T3" fmla="*/ 37 h 37"/>
                  <a:gd name="T4" fmla="*/ 0 w 119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7">
                    <a:moveTo>
                      <a:pt x="119" y="0"/>
                    </a:moveTo>
                    <a:lnTo>
                      <a:pt x="119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7" name="Line 407"/>
              <p:cNvSpPr>
                <a:spLocks noChangeShapeType="1"/>
              </p:cNvSpPr>
              <p:nvPr/>
            </p:nvSpPr>
            <p:spPr bwMode="auto">
              <a:xfrm>
                <a:off x="1382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8" name="Line 408"/>
              <p:cNvSpPr>
                <a:spLocks noChangeShapeType="1"/>
              </p:cNvSpPr>
              <p:nvPr/>
            </p:nvSpPr>
            <p:spPr bwMode="auto">
              <a:xfrm>
                <a:off x="1039" y="3346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689" name="Group 409"/>
            <p:cNvGrpSpPr>
              <a:grpSpLocks/>
            </p:cNvGrpSpPr>
            <p:nvPr/>
          </p:nvGrpSpPr>
          <p:grpSpPr bwMode="auto">
            <a:xfrm>
              <a:off x="706" y="1983"/>
              <a:ext cx="1420" cy="1746"/>
              <a:chOff x="706" y="1983"/>
              <a:chExt cx="1420" cy="1746"/>
            </a:xfrm>
          </p:grpSpPr>
          <p:sp>
            <p:nvSpPr>
              <p:cNvPr id="737690" name="Freeform 410"/>
              <p:cNvSpPr>
                <a:spLocks/>
              </p:cNvSpPr>
              <p:nvPr/>
            </p:nvSpPr>
            <p:spPr bwMode="auto">
              <a:xfrm>
                <a:off x="1015" y="3515"/>
                <a:ext cx="87" cy="34"/>
              </a:xfrm>
              <a:custGeom>
                <a:avLst/>
                <a:gdLst>
                  <a:gd name="T0" fmla="*/ 615 w 615"/>
                  <a:gd name="T1" fmla="*/ 0 h 207"/>
                  <a:gd name="T2" fmla="*/ 615 w 615"/>
                  <a:gd name="T3" fmla="*/ 207 h 207"/>
                  <a:gd name="T4" fmla="*/ 0 w 615"/>
                  <a:gd name="T5" fmla="*/ 103 h 207"/>
                  <a:gd name="T6" fmla="*/ 615 w 615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7">
                    <a:moveTo>
                      <a:pt x="615" y="0"/>
                    </a:moveTo>
                    <a:lnTo>
                      <a:pt x="615" y="207"/>
                    </a:lnTo>
                    <a:lnTo>
                      <a:pt x="0" y="103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1" name="Freeform 411"/>
              <p:cNvSpPr>
                <a:spLocks/>
              </p:cNvSpPr>
              <p:nvPr/>
            </p:nvSpPr>
            <p:spPr bwMode="auto">
              <a:xfrm>
                <a:off x="1015" y="3515"/>
                <a:ext cx="87" cy="34"/>
              </a:xfrm>
              <a:custGeom>
                <a:avLst/>
                <a:gdLst>
                  <a:gd name="T0" fmla="*/ 615 w 615"/>
                  <a:gd name="T1" fmla="*/ 0 h 207"/>
                  <a:gd name="T2" fmla="*/ 615 w 615"/>
                  <a:gd name="T3" fmla="*/ 207 h 207"/>
                  <a:gd name="T4" fmla="*/ 0 w 615"/>
                  <a:gd name="T5" fmla="*/ 103 h 207"/>
                  <a:gd name="T6" fmla="*/ 615 w 615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7">
                    <a:moveTo>
                      <a:pt x="615" y="0"/>
                    </a:moveTo>
                    <a:lnTo>
                      <a:pt x="615" y="207"/>
                    </a:lnTo>
                    <a:lnTo>
                      <a:pt x="0" y="103"/>
                    </a:lnTo>
                    <a:lnTo>
                      <a:pt x="615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2" name="Line 412"/>
              <p:cNvSpPr>
                <a:spLocks noChangeShapeType="1"/>
              </p:cNvSpPr>
              <p:nvPr/>
            </p:nvSpPr>
            <p:spPr bwMode="auto">
              <a:xfrm>
                <a:off x="874" y="2994"/>
                <a:ext cx="1" cy="73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3" name="Line 413"/>
              <p:cNvSpPr>
                <a:spLocks noChangeShapeType="1"/>
              </p:cNvSpPr>
              <p:nvPr/>
            </p:nvSpPr>
            <p:spPr bwMode="auto">
              <a:xfrm>
                <a:off x="1015" y="3407"/>
                <a:ext cx="1" cy="15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4" name="Line 414"/>
              <p:cNvSpPr>
                <a:spLocks noChangeShapeType="1"/>
              </p:cNvSpPr>
              <p:nvPr/>
            </p:nvSpPr>
            <p:spPr bwMode="auto">
              <a:xfrm flipV="1">
                <a:off x="1015" y="352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5" name="Line 415"/>
              <p:cNvSpPr>
                <a:spLocks noChangeShapeType="1"/>
              </p:cNvSpPr>
              <p:nvPr/>
            </p:nvSpPr>
            <p:spPr bwMode="auto">
              <a:xfrm>
                <a:off x="1015" y="35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6" name="Line 416"/>
              <p:cNvSpPr>
                <a:spLocks noChangeShapeType="1"/>
              </p:cNvSpPr>
              <p:nvPr/>
            </p:nvSpPr>
            <p:spPr bwMode="auto">
              <a:xfrm>
                <a:off x="874" y="3676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7" name="Line 417"/>
              <p:cNvSpPr>
                <a:spLocks noChangeShapeType="1"/>
              </p:cNvSpPr>
              <p:nvPr/>
            </p:nvSpPr>
            <p:spPr bwMode="auto">
              <a:xfrm>
                <a:off x="874" y="36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8" name="Freeform 418"/>
              <p:cNvSpPr>
                <a:spLocks/>
              </p:cNvSpPr>
              <p:nvPr/>
            </p:nvSpPr>
            <p:spPr bwMode="auto">
              <a:xfrm>
                <a:off x="874" y="3672"/>
                <a:ext cx="88" cy="34"/>
              </a:xfrm>
              <a:custGeom>
                <a:avLst/>
                <a:gdLst>
                  <a:gd name="T0" fmla="*/ 614 w 614"/>
                  <a:gd name="T1" fmla="*/ 0 h 208"/>
                  <a:gd name="T2" fmla="*/ 614 w 614"/>
                  <a:gd name="T3" fmla="*/ 208 h 208"/>
                  <a:gd name="T4" fmla="*/ 0 w 614"/>
                  <a:gd name="T5" fmla="*/ 104 h 208"/>
                  <a:gd name="T6" fmla="*/ 614 w 614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8">
                    <a:moveTo>
                      <a:pt x="614" y="0"/>
                    </a:moveTo>
                    <a:lnTo>
                      <a:pt x="614" y="208"/>
                    </a:lnTo>
                    <a:lnTo>
                      <a:pt x="0" y="104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9" name="Freeform 419"/>
              <p:cNvSpPr>
                <a:spLocks/>
              </p:cNvSpPr>
              <p:nvPr/>
            </p:nvSpPr>
            <p:spPr bwMode="auto">
              <a:xfrm>
                <a:off x="874" y="3672"/>
                <a:ext cx="88" cy="34"/>
              </a:xfrm>
              <a:custGeom>
                <a:avLst/>
                <a:gdLst>
                  <a:gd name="T0" fmla="*/ 614 w 614"/>
                  <a:gd name="T1" fmla="*/ 0 h 208"/>
                  <a:gd name="T2" fmla="*/ 614 w 614"/>
                  <a:gd name="T3" fmla="*/ 208 h 208"/>
                  <a:gd name="T4" fmla="*/ 0 w 614"/>
                  <a:gd name="T5" fmla="*/ 104 h 208"/>
                  <a:gd name="T6" fmla="*/ 614 w 614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8">
                    <a:moveTo>
                      <a:pt x="614" y="0"/>
                    </a:moveTo>
                    <a:lnTo>
                      <a:pt x="614" y="208"/>
                    </a:lnTo>
                    <a:lnTo>
                      <a:pt x="0" y="104"/>
                    </a:lnTo>
                    <a:lnTo>
                      <a:pt x="614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0" name="Line 420"/>
              <p:cNvSpPr>
                <a:spLocks noChangeShapeType="1"/>
              </p:cNvSpPr>
              <p:nvPr/>
            </p:nvSpPr>
            <p:spPr bwMode="auto">
              <a:xfrm flipV="1">
                <a:off x="814" y="3230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1" name="Line 421"/>
              <p:cNvSpPr>
                <a:spLocks noChangeShapeType="1"/>
              </p:cNvSpPr>
              <p:nvPr/>
            </p:nvSpPr>
            <p:spPr bwMode="auto">
              <a:xfrm>
                <a:off x="814" y="325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2" name="Line 422"/>
              <p:cNvSpPr>
                <a:spLocks noChangeShapeType="1"/>
              </p:cNvSpPr>
              <p:nvPr/>
            </p:nvSpPr>
            <p:spPr bwMode="auto">
              <a:xfrm>
                <a:off x="835" y="3230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3" name="Line 423"/>
              <p:cNvSpPr>
                <a:spLocks noChangeShapeType="1"/>
              </p:cNvSpPr>
              <p:nvPr/>
            </p:nvSpPr>
            <p:spPr bwMode="auto">
              <a:xfrm flipV="1">
                <a:off x="811" y="3036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4" name="Line 424"/>
              <p:cNvSpPr>
                <a:spLocks noChangeShapeType="1"/>
              </p:cNvSpPr>
              <p:nvPr/>
            </p:nvSpPr>
            <p:spPr bwMode="auto">
              <a:xfrm flipV="1">
                <a:off x="811" y="3098"/>
                <a:ext cx="1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5" name="Line 425"/>
              <p:cNvSpPr>
                <a:spLocks noChangeShapeType="1"/>
              </p:cNvSpPr>
              <p:nvPr/>
            </p:nvSpPr>
            <p:spPr bwMode="auto">
              <a:xfrm>
                <a:off x="723" y="3036"/>
                <a:ext cx="1" cy="1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6" name="Line 426"/>
              <p:cNvSpPr>
                <a:spLocks noChangeShapeType="1"/>
              </p:cNvSpPr>
              <p:nvPr/>
            </p:nvSpPr>
            <p:spPr bwMode="auto">
              <a:xfrm flipV="1">
                <a:off x="723" y="3202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7" name="Line 427"/>
              <p:cNvSpPr>
                <a:spLocks noChangeShapeType="1"/>
              </p:cNvSpPr>
              <p:nvPr/>
            </p:nvSpPr>
            <p:spPr bwMode="auto">
              <a:xfrm flipH="1">
                <a:off x="723" y="3036"/>
                <a:ext cx="8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8" name="Line 428"/>
              <p:cNvSpPr>
                <a:spLocks noChangeShapeType="1"/>
              </p:cNvSpPr>
              <p:nvPr/>
            </p:nvSpPr>
            <p:spPr bwMode="auto">
              <a:xfrm>
                <a:off x="723" y="3202"/>
                <a:ext cx="8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9" name="Freeform 429"/>
              <p:cNvSpPr>
                <a:spLocks/>
              </p:cNvSpPr>
              <p:nvPr/>
            </p:nvSpPr>
            <p:spPr bwMode="auto">
              <a:xfrm>
                <a:off x="706" y="2961"/>
                <a:ext cx="17" cy="56"/>
              </a:xfrm>
              <a:custGeom>
                <a:avLst/>
                <a:gdLst>
                  <a:gd name="T0" fmla="*/ 0 w 119"/>
                  <a:gd name="T1" fmla="*/ 0 h 335"/>
                  <a:gd name="T2" fmla="*/ 0 w 119"/>
                  <a:gd name="T3" fmla="*/ 335 h 335"/>
                  <a:gd name="T4" fmla="*/ 119 w 119"/>
                  <a:gd name="T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35">
                    <a:moveTo>
                      <a:pt x="0" y="0"/>
                    </a:moveTo>
                    <a:lnTo>
                      <a:pt x="0" y="335"/>
                    </a:lnTo>
                    <a:lnTo>
                      <a:pt x="119" y="33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0" name="Line 430"/>
              <p:cNvSpPr>
                <a:spLocks noChangeShapeType="1"/>
              </p:cNvSpPr>
              <p:nvPr/>
            </p:nvSpPr>
            <p:spPr bwMode="auto">
              <a:xfrm flipV="1">
                <a:off x="986" y="3036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1" name="Line 431"/>
              <p:cNvSpPr>
                <a:spLocks noChangeShapeType="1"/>
              </p:cNvSpPr>
              <p:nvPr/>
            </p:nvSpPr>
            <p:spPr bwMode="auto">
              <a:xfrm flipV="1">
                <a:off x="986" y="3098"/>
                <a:ext cx="1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2" name="Line 432"/>
              <p:cNvSpPr>
                <a:spLocks noChangeShapeType="1"/>
              </p:cNvSpPr>
              <p:nvPr/>
            </p:nvSpPr>
            <p:spPr bwMode="auto">
              <a:xfrm flipH="1">
                <a:off x="969" y="303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3" name="Line 433"/>
              <p:cNvSpPr>
                <a:spLocks noChangeShapeType="1"/>
              </p:cNvSpPr>
              <p:nvPr/>
            </p:nvSpPr>
            <p:spPr bwMode="auto">
              <a:xfrm flipH="1">
                <a:off x="969" y="303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4" name="Line 434"/>
              <p:cNvSpPr>
                <a:spLocks noChangeShapeType="1"/>
              </p:cNvSpPr>
              <p:nvPr/>
            </p:nvSpPr>
            <p:spPr bwMode="auto">
              <a:xfrm>
                <a:off x="899" y="3036"/>
                <a:ext cx="1" cy="1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5" name="Line 435"/>
              <p:cNvSpPr>
                <a:spLocks noChangeShapeType="1"/>
              </p:cNvSpPr>
              <p:nvPr/>
            </p:nvSpPr>
            <p:spPr bwMode="auto">
              <a:xfrm>
                <a:off x="899" y="3202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6" name="Line 436"/>
              <p:cNvSpPr>
                <a:spLocks noChangeShapeType="1"/>
              </p:cNvSpPr>
              <p:nvPr/>
            </p:nvSpPr>
            <p:spPr bwMode="auto">
              <a:xfrm flipH="1">
                <a:off x="899" y="3036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7" name="Line 437"/>
              <p:cNvSpPr>
                <a:spLocks noChangeShapeType="1"/>
              </p:cNvSpPr>
              <p:nvPr/>
            </p:nvSpPr>
            <p:spPr bwMode="auto">
              <a:xfrm>
                <a:off x="1039" y="2937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8" name="Freeform 438"/>
              <p:cNvSpPr>
                <a:spLocks/>
              </p:cNvSpPr>
              <p:nvPr/>
            </p:nvSpPr>
            <p:spPr bwMode="auto">
              <a:xfrm>
                <a:off x="965" y="2965"/>
                <a:ext cx="17" cy="56"/>
              </a:xfrm>
              <a:custGeom>
                <a:avLst/>
                <a:gdLst>
                  <a:gd name="T0" fmla="*/ 0 w 118"/>
                  <a:gd name="T1" fmla="*/ 0 h 334"/>
                  <a:gd name="T2" fmla="*/ 0 w 118"/>
                  <a:gd name="T3" fmla="*/ 334 h 334"/>
                  <a:gd name="T4" fmla="*/ 118 w 118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34">
                    <a:moveTo>
                      <a:pt x="0" y="0"/>
                    </a:moveTo>
                    <a:lnTo>
                      <a:pt x="0" y="334"/>
                    </a:lnTo>
                    <a:lnTo>
                      <a:pt x="118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9" name="Line 439"/>
              <p:cNvSpPr>
                <a:spLocks noChangeShapeType="1"/>
              </p:cNvSpPr>
              <p:nvPr/>
            </p:nvSpPr>
            <p:spPr bwMode="auto">
              <a:xfrm>
                <a:off x="1206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0" name="Line 440"/>
              <p:cNvSpPr>
                <a:spLocks noChangeShapeType="1"/>
              </p:cNvSpPr>
              <p:nvPr/>
            </p:nvSpPr>
            <p:spPr bwMode="auto">
              <a:xfrm flipV="1">
                <a:off x="1123" y="321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1" name="Freeform 441"/>
              <p:cNvSpPr>
                <a:spLocks/>
              </p:cNvSpPr>
              <p:nvPr/>
            </p:nvSpPr>
            <p:spPr bwMode="auto">
              <a:xfrm>
                <a:off x="1123" y="3194"/>
                <a:ext cx="28" cy="20"/>
              </a:xfrm>
              <a:custGeom>
                <a:avLst/>
                <a:gdLst>
                  <a:gd name="T0" fmla="*/ 197 w 197"/>
                  <a:gd name="T1" fmla="*/ 125 h 125"/>
                  <a:gd name="T2" fmla="*/ 189 w 197"/>
                  <a:gd name="T3" fmla="*/ 76 h 125"/>
                  <a:gd name="T4" fmla="*/ 168 w 197"/>
                  <a:gd name="T5" fmla="*/ 36 h 125"/>
                  <a:gd name="T6" fmla="*/ 136 w 197"/>
                  <a:gd name="T7" fmla="*/ 10 h 125"/>
                  <a:gd name="T8" fmla="*/ 98 w 197"/>
                  <a:gd name="T9" fmla="*/ 0 h 125"/>
                  <a:gd name="T10" fmla="*/ 61 w 197"/>
                  <a:gd name="T11" fmla="*/ 10 h 125"/>
                  <a:gd name="T12" fmla="*/ 29 w 197"/>
                  <a:gd name="T13" fmla="*/ 36 h 125"/>
                  <a:gd name="T14" fmla="*/ 8 w 197"/>
                  <a:gd name="T15" fmla="*/ 76 h 125"/>
                  <a:gd name="T16" fmla="*/ 0 w 19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25">
                    <a:moveTo>
                      <a:pt x="197" y="125"/>
                    </a:moveTo>
                    <a:lnTo>
                      <a:pt x="189" y="76"/>
                    </a:lnTo>
                    <a:lnTo>
                      <a:pt x="168" y="36"/>
                    </a:lnTo>
                    <a:lnTo>
                      <a:pt x="136" y="10"/>
                    </a:lnTo>
                    <a:lnTo>
                      <a:pt x="98" y="0"/>
                    </a:lnTo>
                    <a:lnTo>
                      <a:pt x="61" y="10"/>
                    </a:lnTo>
                    <a:lnTo>
                      <a:pt x="29" y="36"/>
                    </a:lnTo>
                    <a:lnTo>
                      <a:pt x="8" y="76"/>
                    </a:lnTo>
                    <a:lnTo>
                      <a:pt x="0" y="12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2" name="Line 442"/>
              <p:cNvSpPr>
                <a:spLocks noChangeShapeType="1"/>
              </p:cNvSpPr>
              <p:nvPr/>
            </p:nvSpPr>
            <p:spPr bwMode="auto">
              <a:xfrm>
                <a:off x="1151" y="321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3" name="Freeform 443"/>
              <p:cNvSpPr>
                <a:spLocks/>
              </p:cNvSpPr>
              <p:nvPr/>
            </p:nvSpPr>
            <p:spPr bwMode="auto">
              <a:xfrm>
                <a:off x="1123" y="3247"/>
                <a:ext cx="28" cy="21"/>
              </a:xfrm>
              <a:custGeom>
                <a:avLst/>
                <a:gdLst>
                  <a:gd name="T0" fmla="*/ 0 w 197"/>
                  <a:gd name="T1" fmla="*/ 0 h 124"/>
                  <a:gd name="T2" fmla="*/ 8 w 197"/>
                  <a:gd name="T3" fmla="*/ 48 h 124"/>
                  <a:gd name="T4" fmla="*/ 29 w 197"/>
                  <a:gd name="T5" fmla="*/ 88 h 124"/>
                  <a:gd name="T6" fmla="*/ 61 w 197"/>
                  <a:gd name="T7" fmla="*/ 115 h 124"/>
                  <a:gd name="T8" fmla="*/ 98 w 197"/>
                  <a:gd name="T9" fmla="*/ 124 h 124"/>
                  <a:gd name="T10" fmla="*/ 136 w 197"/>
                  <a:gd name="T11" fmla="*/ 115 h 124"/>
                  <a:gd name="T12" fmla="*/ 168 w 197"/>
                  <a:gd name="T13" fmla="*/ 88 h 124"/>
                  <a:gd name="T14" fmla="*/ 189 w 197"/>
                  <a:gd name="T15" fmla="*/ 48 h 124"/>
                  <a:gd name="T16" fmla="*/ 197 w 19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24">
                    <a:moveTo>
                      <a:pt x="0" y="0"/>
                    </a:moveTo>
                    <a:lnTo>
                      <a:pt x="8" y="48"/>
                    </a:lnTo>
                    <a:lnTo>
                      <a:pt x="29" y="88"/>
                    </a:lnTo>
                    <a:lnTo>
                      <a:pt x="61" y="115"/>
                    </a:lnTo>
                    <a:lnTo>
                      <a:pt x="98" y="124"/>
                    </a:lnTo>
                    <a:lnTo>
                      <a:pt x="136" y="115"/>
                    </a:lnTo>
                    <a:lnTo>
                      <a:pt x="168" y="88"/>
                    </a:lnTo>
                    <a:lnTo>
                      <a:pt x="189" y="48"/>
                    </a:lnTo>
                    <a:lnTo>
                      <a:pt x="19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4" name="Line 444"/>
              <p:cNvSpPr>
                <a:spLocks noChangeShapeType="1"/>
              </p:cNvSpPr>
              <p:nvPr/>
            </p:nvSpPr>
            <p:spPr bwMode="auto">
              <a:xfrm>
                <a:off x="1143" y="3252"/>
                <a:ext cx="14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5" name="Line 445"/>
              <p:cNvSpPr>
                <a:spLocks noChangeShapeType="1"/>
              </p:cNvSpPr>
              <p:nvPr/>
            </p:nvSpPr>
            <p:spPr bwMode="auto">
              <a:xfrm flipV="1">
                <a:off x="1148" y="309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6" name="Line 446"/>
              <p:cNvSpPr>
                <a:spLocks noChangeShapeType="1"/>
              </p:cNvSpPr>
              <p:nvPr/>
            </p:nvSpPr>
            <p:spPr bwMode="auto">
              <a:xfrm>
                <a:off x="1176" y="3157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7" name="Line 447"/>
              <p:cNvSpPr>
                <a:spLocks noChangeShapeType="1"/>
              </p:cNvSpPr>
              <p:nvPr/>
            </p:nvSpPr>
            <p:spPr bwMode="auto">
              <a:xfrm flipV="1">
                <a:off x="1077" y="3157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8" name="Line 448"/>
              <p:cNvSpPr>
                <a:spLocks noChangeShapeType="1"/>
              </p:cNvSpPr>
              <p:nvPr/>
            </p:nvSpPr>
            <p:spPr bwMode="auto">
              <a:xfrm flipV="1">
                <a:off x="1092" y="330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9" name="Line 449"/>
              <p:cNvSpPr>
                <a:spLocks noChangeShapeType="1"/>
              </p:cNvSpPr>
              <p:nvPr/>
            </p:nvSpPr>
            <p:spPr bwMode="auto">
              <a:xfrm flipH="1">
                <a:off x="1077" y="3301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0" name="Line 450"/>
              <p:cNvSpPr>
                <a:spLocks noChangeShapeType="1"/>
              </p:cNvSpPr>
              <p:nvPr/>
            </p:nvSpPr>
            <p:spPr bwMode="auto">
              <a:xfrm>
                <a:off x="1077" y="3157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1" name="Line 451"/>
              <p:cNvSpPr>
                <a:spLocks noChangeShapeType="1"/>
              </p:cNvSpPr>
              <p:nvPr/>
            </p:nvSpPr>
            <p:spPr bwMode="auto">
              <a:xfrm>
                <a:off x="1206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2" name="Line 452"/>
              <p:cNvSpPr>
                <a:spLocks noChangeShapeType="1"/>
              </p:cNvSpPr>
              <p:nvPr/>
            </p:nvSpPr>
            <p:spPr bwMode="auto">
              <a:xfrm>
                <a:off x="1324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3" name="Line 453"/>
              <p:cNvSpPr>
                <a:spLocks noChangeShapeType="1"/>
              </p:cNvSpPr>
              <p:nvPr/>
            </p:nvSpPr>
            <p:spPr bwMode="auto">
              <a:xfrm flipH="1">
                <a:off x="1306" y="316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4" name="Line 454"/>
              <p:cNvSpPr>
                <a:spLocks noChangeShapeType="1"/>
              </p:cNvSpPr>
              <p:nvPr/>
            </p:nvSpPr>
            <p:spPr bwMode="auto">
              <a:xfrm flipV="1">
                <a:off x="1306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5" name="Line 455"/>
              <p:cNvSpPr>
                <a:spLocks noChangeShapeType="1"/>
              </p:cNvSpPr>
              <p:nvPr/>
            </p:nvSpPr>
            <p:spPr bwMode="auto">
              <a:xfrm flipV="1">
                <a:off x="1246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6" name="Line 456"/>
              <p:cNvSpPr>
                <a:spLocks noChangeShapeType="1"/>
              </p:cNvSpPr>
              <p:nvPr/>
            </p:nvSpPr>
            <p:spPr bwMode="auto">
              <a:xfrm flipH="1">
                <a:off x="1246" y="33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7" name="Line 457"/>
              <p:cNvSpPr>
                <a:spLocks noChangeShapeType="1"/>
              </p:cNvSpPr>
              <p:nvPr/>
            </p:nvSpPr>
            <p:spPr bwMode="auto">
              <a:xfrm flipV="1">
                <a:off x="1259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8" name="Line 458"/>
              <p:cNvSpPr>
                <a:spLocks noChangeShapeType="1"/>
              </p:cNvSpPr>
              <p:nvPr/>
            </p:nvSpPr>
            <p:spPr bwMode="auto">
              <a:xfrm flipH="1">
                <a:off x="1264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39" name="Line 459"/>
              <p:cNvSpPr>
                <a:spLocks noChangeShapeType="1"/>
              </p:cNvSpPr>
              <p:nvPr/>
            </p:nvSpPr>
            <p:spPr bwMode="auto">
              <a:xfrm>
                <a:off x="1246" y="3164"/>
                <a:ext cx="7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0" name="Line 460"/>
              <p:cNvSpPr>
                <a:spLocks noChangeShapeType="1"/>
              </p:cNvSpPr>
              <p:nvPr/>
            </p:nvSpPr>
            <p:spPr bwMode="auto">
              <a:xfrm flipH="1">
                <a:off x="1286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1" name="Freeform 461"/>
              <p:cNvSpPr>
                <a:spLocks/>
              </p:cNvSpPr>
              <p:nvPr/>
            </p:nvSpPr>
            <p:spPr bwMode="auto">
              <a:xfrm>
                <a:off x="1274" y="3253"/>
                <a:ext cx="12" cy="19"/>
              </a:xfrm>
              <a:custGeom>
                <a:avLst/>
                <a:gdLst>
                  <a:gd name="T0" fmla="*/ 0 w 88"/>
                  <a:gd name="T1" fmla="*/ 0 h 111"/>
                  <a:gd name="T2" fmla="*/ 6 w 88"/>
                  <a:gd name="T3" fmla="*/ 43 h 111"/>
                  <a:gd name="T4" fmla="*/ 26 w 88"/>
                  <a:gd name="T5" fmla="*/ 79 h 111"/>
                  <a:gd name="T6" fmla="*/ 54 w 88"/>
                  <a:gd name="T7" fmla="*/ 104 h 111"/>
                  <a:gd name="T8" fmla="*/ 88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0" y="0"/>
                    </a:moveTo>
                    <a:lnTo>
                      <a:pt x="6" y="43"/>
                    </a:lnTo>
                    <a:lnTo>
                      <a:pt x="26" y="79"/>
                    </a:lnTo>
                    <a:lnTo>
                      <a:pt x="54" y="104"/>
                    </a:lnTo>
                    <a:lnTo>
                      <a:pt x="88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2" name="Line 462"/>
              <p:cNvSpPr>
                <a:spLocks noChangeShapeType="1"/>
              </p:cNvSpPr>
              <p:nvPr/>
            </p:nvSpPr>
            <p:spPr bwMode="auto">
              <a:xfrm flipV="1">
                <a:off x="1274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3" name="Freeform 463"/>
              <p:cNvSpPr>
                <a:spLocks/>
              </p:cNvSpPr>
              <p:nvPr/>
            </p:nvSpPr>
            <p:spPr bwMode="auto">
              <a:xfrm>
                <a:off x="1274" y="3198"/>
                <a:ext cx="12" cy="18"/>
              </a:xfrm>
              <a:custGeom>
                <a:avLst/>
                <a:gdLst>
                  <a:gd name="T0" fmla="*/ 88 w 88"/>
                  <a:gd name="T1" fmla="*/ 0 h 111"/>
                  <a:gd name="T2" fmla="*/ 54 w 88"/>
                  <a:gd name="T3" fmla="*/ 8 h 111"/>
                  <a:gd name="T4" fmla="*/ 26 w 88"/>
                  <a:gd name="T5" fmla="*/ 33 h 111"/>
                  <a:gd name="T6" fmla="*/ 6 w 88"/>
                  <a:gd name="T7" fmla="*/ 69 h 111"/>
                  <a:gd name="T8" fmla="*/ 0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88" y="0"/>
                    </a:moveTo>
                    <a:lnTo>
                      <a:pt x="54" y="8"/>
                    </a:lnTo>
                    <a:lnTo>
                      <a:pt x="26" y="33"/>
                    </a:lnTo>
                    <a:lnTo>
                      <a:pt x="6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4" name="Line 464"/>
              <p:cNvSpPr>
                <a:spLocks noChangeShapeType="1"/>
              </p:cNvSpPr>
              <p:nvPr/>
            </p:nvSpPr>
            <p:spPr bwMode="auto">
              <a:xfrm>
                <a:off x="1286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5" name="Line 465"/>
              <p:cNvSpPr>
                <a:spLocks noChangeShapeType="1"/>
              </p:cNvSpPr>
              <p:nvPr/>
            </p:nvSpPr>
            <p:spPr bwMode="auto">
              <a:xfrm>
                <a:off x="1382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6" name="Freeform 466"/>
              <p:cNvSpPr>
                <a:spLocks/>
              </p:cNvSpPr>
              <p:nvPr/>
            </p:nvSpPr>
            <p:spPr bwMode="auto">
              <a:xfrm>
                <a:off x="1706" y="3002"/>
                <a:ext cx="8" cy="10"/>
              </a:xfrm>
              <a:custGeom>
                <a:avLst/>
                <a:gdLst>
                  <a:gd name="T0" fmla="*/ 59 w 59"/>
                  <a:gd name="T1" fmla="*/ 0 h 56"/>
                  <a:gd name="T2" fmla="*/ 22 w 59"/>
                  <a:gd name="T3" fmla="*/ 15 h 56"/>
                  <a:gd name="T4" fmla="*/ 0 w 59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6">
                    <a:moveTo>
                      <a:pt x="59" y="0"/>
                    </a:moveTo>
                    <a:lnTo>
                      <a:pt x="22" y="15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7" name="Freeform 467"/>
              <p:cNvSpPr>
                <a:spLocks/>
              </p:cNvSpPr>
              <p:nvPr/>
            </p:nvSpPr>
            <p:spPr bwMode="auto">
              <a:xfrm>
                <a:off x="1714" y="3002"/>
                <a:ext cx="9" cy="19"/>
              </a:xfrm>
              <a:custGeom>
                <a:avLst/>
                <a:gdLst>
                  <a:gd name="T0" fmla="*/ 51 w 59"/>
                  <a:gd name="T1" fmla="*/ 113 h 113"/>
                  <a:gd name="T2" fmla="*/ 59 w 59"/>
                  <a:gd name="T3" fmla="*/ 76 h 113"/>
                  <a:gd name="T4" fmla="*/ 52 w 59"/>
                  <a:gd name="T5" fmla="*/ 38 h 113"/>
                  <a:gd name="T6" fmla="*/ 30 w 59"/>
                  <a:gd name="T7" fmla="*/ 10 h 113"/>
                  <a:gd name="T8" fmla="*/ 0 w 59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3">
                    <a:moveTo>
                      <a:pt x="51" y="113"/>
                    </a:moveTo>
                    <a:lnTo>
                      <a:pt x="59" y="76"/>
                    </a:lnTo>
                    <a:lnTo>
                      <a:pt x="52" y="38"/>
                    </a:lnTo>
                    <a:lnTo>
                      <a:pt x="3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8" name="Freeform 468"/>
              <p:cNvSpPr>
                <a:spLocks/>
              </p:cNvSpPr>
              <p:nvPr/>
            </p:nvSpPr>
            <p:spPr bwMode="auto">
              <a:xfrm>
                <a:off x="1706" y="3021"/>
                <a:ext cx="17" cy="37"/>
              </a:xfrm>
              <a:custGeom>
                <a:avLst/>
                <a:gdLst>
                  <a:gd name="T0" fmla="*/ 110 w 118"/>
                  <a:gd name="T1" fmla="*/ 0 h 222"/>
                  <a:gd name="T2" fmla="*/ 0 w 118"/>
                  <a:gd name="T3" fmla="*/ 222 h 222"/>
                  <a:gd name="T4" fmla="*/ 118 w 118"/>
                  <a:gd name="T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222">
                    <a:moveTo>
                      <a:pt x="110" y="0"/>
                    </a:moveTo>
                    <a:lnTo>
                      <a:pt x="0" y="222"/>
                    </a:lnTo>
                    <a:lnTo>
                      <a:pt x="118" y="22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49" name="Freeform 469"/>
              <p:cNvSpPr>
                <a:spLocks/>
              </p:cNvSpPr>
              <p:nvPr/>
            </p:nvSpPr>
            <p:spPr bwMode="auto">
              <a:xfrm>
                <a:off x="1752" y="3021"/>
                <a:ext cx="10" cy="56"/>
              </a:xfrm>
              <a:custGeom>
                <a:avLst/>
                <a:gdLst>
                  <a:gd name="T0" fmla="*/ 0 w 67"/>
                  <a:gd name="T1" fmla="*/ 335 h 335"/>
                  <a:gd name="T2" fmla="*/ 0 w 67"/>
                  <a:gd name="T3" fmla="*/ 0 h 335"/>
                  <a:gd name="T4" fmla="*/ 67 w 67"/>
                  <a:gd name="T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335">
                    <a:moveTo>
                      <a:pt x="0" y="335"/>
                    </a:moveTo>
                    <a:lnTo>
                      <a:pt x="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0" name="Freeform 470"/>
              <p:cNvSpPr>
                <a:spLocks/>
              </p:cNvSpPr>
              <p:nvPr/>
            </p:nvSpPr>
            <p:spPr bwMode="auto">
              <a:xfrm>
                <a:off x="1762" y="3021"/>
                <a:ext cx="7" cy="11"/>
              </a:xfrm>
              <a:custGeom>
                <a:avLst/>
                <a:gdLst>
                  <a:gd name="T0" fmla="*/ 51 w 51"/>
                  <a:gd name="T1" fmla="*/ 66 h 66"/>
                  <a:gd name="T2" fmla="*/ 45 w 51"/>
                  <a:gd name="T3" fmla="*/ 33 h 66"/>
                  <a:gd name="T4" fmla="*/ 25 w 51"/>
                  <a:gd name="T5" fmla="*/ 9 h 66"/>
                  <a:gd name="T6" fmla="*/ 0 w 5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51" y="66"/>
                    </a:moveTo>
                    <a:lnTo>
                      <a:pt x="45" y="33"/>
                    </a:lnTo>
                    <a:lnTo>
                      <a:pt x="25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1" name="Line 471"/>
              <p:cNvSpPr>
                <a:spLocks noChangeShapeType="1"/>
              </p:cNvSpPr>
              <p:nvPr/>
            </p:nvSpPr>
            <p:spPr bwMode="auto">
              <a:xfrm>
                <a:off x="1769" y="3032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2" name="Freeform 472"/>
              <p:cNvSpPr>
                <a:spLocks/>
              </p:cNvSpPr>
              <p:nvPr/>
            </p:nvSpPr>
            <p:spPr bwMode="auto">
              <a:xfrm>
                <a:off x="1762" y="3047"/>
                <a:ext cx="7" cy="11"/>
              </a:xfrm>
              <a:custGeom>
                <a:avLst/>
                <a:gdLst>
                  <a:gd name="T0" fmla="*/ 0 w 51"/>
                  <a:gd name="T1" fmla="*/ 66 h 66"/>
                  <a:gd name="T2" fmla="*/ 25 w 51"/>
                  <a:gd name="T3" fmla="*/ 57 h 66"/>
                  <a:gd name="T4" fmla="*/ 45 w 51"/>
                  <a:gd name="T5" fmla="*/ 33 h 66"/>
                  <a:gd name="T6" fmla="*/ 51 w 5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0" y="66"/>
                    </a:moveTo>
                    <a:lnTo>
                      <a:pt x="25" y="57"/>
                    </a:lnTo>
                    <a:lnTo>
                      <a:pt x="45" y="33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3" name="Line 473"/>
              <p:cNvSpPr>
                <a:spLocks noChangeShapeType="1"/>
              </p:cNvSpPr>
              <p:nvPr/>
            </p:nvSpPr>
            <p:spPr bwMode="auto">
              <a:xfrm flipH="1">
                <a:off x="1752" y="305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4" name="Line 474"/>
              <p:cNvSpPr>
                <a:spLocks noChangeShapeType="1"/>
              </p:cNvSpPr>
              <p:nvPr/>
            </p:nvSpPr>
            <p:spPr bwMode="auto">
              <a:xfrm flipV="1">
                <a:off x="1782" y="3002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5" name="Line 475"/>
              <p:cNvSpPr>
                <a:spLocks noChangeShapeType="1"/>
              </p:cNvSpPr>
              <p:nvPr/>
            </p:nvSpPr>
            <p:spPr bwMode="auto">
              <a:xfrm>
                <a:off x="1782" y="302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6" name="Freeform 476"/>
              <p:cNvSpPr>
                <a:spLocks/>
              </p:cNvSpPr>
              <p:nvPr/>
            </p:nvSpPr>
            <p:spPr bwMode="auto">
              <a:xfrm>
                <a:off x="1791" y="3021"/>
                <a:ext cx="8" cy="11"/>
              </a:xfrm>
              <a:custGeom>
                <a:avLst/>
                <a:gdLst>
                  <a:gd name="T0" fmla="*/ 52 w 52"/>
                  <a:gd name="T1" fmla="*/ 66 h 66"/>
                  <a:gd name="T2" fmla="*/ 45 w 52"/>
                  <a:gd name="T3" fmla="*/ 33 h 66"/>
                  <a:gd name="T4" fmla="*/ 26 w 52"/>
                  <a:gd name="T5" fmla="*/ 9 h 66"/>
                  <a:gd name="T6" fmla="*/ 0 w 52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6">
                    <a:moveTo>
                      <a:pt x="52" y="66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7" name="Line 477"/>
              <p:cNvSpPr>
                <a:spLocks noChangeShapeType="1"/>
              </p:cNvSpPr>
              <p:nvPr/>
            </p:nvSpPr>
            <p:spPr bwMode="auto">
              <a:xfrm>
                <a:off x="1799" y="303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8" name="Line 478"/>
              <p:cNvSpPr>
                <a:spLocks noChangeShapeType="1"/>
              </p:cNvSpPr>
              <p:nvPr/>
            </p:nvSpPr>
            <p:spPr bwMode="auto">
              <a:xfrm>
                <a:off x="1813" y="302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9" name="Freeform 479"/>
              <p:cNvSpPr>
                <a:spLocks/>
              </p:cNvSpPr>
              <p:nvPr/>
            </p:nvSpPr>
            <p:spPr bwMode="auto">
              <a:xfrm>
                <a:off x="1821" y="3021"/>
                <a:ext cx="7" cy="11"/>
              </a:xfrm>
              <a:custGeom>
                <a:avLst/>
                <a:gdLst>
                  <a:gd name="T0" fmla="*/ 51 w 51"/>
                  <a:gd name="T1" fmla="*/ 66 h 66"/>
                  <a:gd name="T2" fmla="*/ 45 w 51"/>
                  <a:gd name="T3" fmla="*/ 33 h 66"/>
                  <a:gd name="T4" fmla="*/ 26 w 51"/>
                  <a:gd name="T5" fmla="*/ 9 h 66"/>
                  <a:gd name="T6" fmla="*/ 0 w 5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51" y="66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0" name="Freeform 480"/>
              <p:cNvSpPr>
                <a:spLocks/>
              </p:cNvSpPr>
              <p:nvPr/>
            </p:nvSpPr>
            <p:spPr bwMode="auto">
              <a:xfrm>
                <a:off x="1818" y="3032"/>
                <a:ext cx="10" cy="26"/>
              </a:xfrm>
              <a:custGeom>
                <a:avLst/>
                <a:gdLst>
                  <a:gd name="T0" fmla="*/ 73 w 73"/>
                  <a:gd name="T1" fmla="*/ 0 h 158"/>
                  <a:gd name="T2" fmla="*/ 73 w 73"/>
                  <a:gd name="T3" fmla="*/ 158 h 158"/>
                  <a:gd name="T4" fmla="*/ 0 w 73"/>
                  <a:gd name="T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58">
                    <a:moveTo>
                      <a:pt x="73" y="0"/>
                    </a:moveTo>
                    <a:lnTo>
                      <a:pt x="73" y="158"/>
                    </a:lnTo>
                    <a:lnTo>
                      <a:pt x="0" y="15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1" name="Freeform 481"/>
              <p:cNvSpPr>
                <a:spLocks/>
              </p:cNvSpPr>
              <p:nvPr/>
            </p:nvSpPr>
            <p:spPr bwMode="auto">
              <a:xfrm>
                <a:off x="1811" y="3039"/>
                <a:ext cx="7" cy="19"/>
              </a:xfrm>
              <a:custGeom>
                <a:avLst/>
                <a:gdLst>
                  <a:gd name="T0" fmla="*/ 44 w 44"/>
                  <a:gd name="T1" fmla="*/ 0 h 112"/>
                  <a:gd name="T2" fmla="*/ 22 w 44"/>
                  <a:gd name="T3" fmla="*/ 7 h 112"/>
                  <a:gd name="T4" fmla="*/ 6 w 44"/>
                  <a:gd name="T5" fmla="*/ 28 h 112"/>
                  <a:gd name="T6" fmla="*/ 0 w 44"/>
                  <a:gd name="T7" fmla="*/ 56 h 112"/>
                  <a:gd name="T8" fmla="*/ 6 w 44"/>
                  <a:gd name="T9" fmla="*/ 84 h 112"/>
                  <a:gd name="T10" fmla="*/ 22 w 44"/>
                  <a:gd name="T11" fmla="*/ 104 h 112"/>
                  <a:gd name="T12" fmla="*/ 44 w 44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2">
                    <a:moveTo>
                      <a:pt x="44" y="0"/>
                    </a:moveTo>
                    <a:lnTo>
                      <a:pt x="22" y="7"/>
                    </a:lnTo>
                    <a:lnTo>
                      <a:pt x="6" y="28"/>
                    </a:lnTo>
                    <a:lnTo>
                      <a:pt x="0" y="56"/>
                    </a:lnTo>
                    <a:lnTo>
                      <a:pt x="6" y="84"/>
                    </a:lnTo>
                    <a:lnTo>
                      <a:pt x="22" y="104"/>
                    </a:lnTo>
                    <a:lnTo>
                      <a:pt x="44" y="11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2" name="Line 482"/>
              <p:cNvSpPr>
                <a:spLocks noChangeShapeType="1"/>
              </p:cNvSpPr>
              <p:nvPr/>
            </p:nvSpPr>
            <p:spPr bwMode="auto">
              <a:xfrm>
                <a:off x="1818" y="303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3" name="Freeform 483"/>
              <p:cNvSpPr>
                <a:spLocks/>
              </p:cNvSpPr>
              <p:nvPr/>
            </p:nvSpPr>
            <p:spPr bwMode="auto">
              <a:xfrm>
                <a:off x="1841" y="3021"/>
                <a:ext cx="15" cy="22"/>
              </a:xfrm>
              <a:custGeom>
                <a:avLst/>
                <a:gdLst>
                  <a:gd name="T0" fmla="*/ 104 w 104"/>
                  <a:gd name="T1" fmla="*/ 19 h 134"/>
                  <a:gd name="T2" fmla="*/ 38 w 104"/>
                  <a:gd name="T3" fmla="*/ 0 h 134"/>
                  <a:gd name="T4" fmla="*/ 20 w 104"/>
                  <a:gd name="T5" fmla="*/ 6 h 134"/>
                  <a:gd name="T6" fmla="*/ 5 w 104"/>
                  <a:gd name="T7" fmla="*/ 22 h 134"/>
                  <a:gd name="T8" fmla="*/ 0 w 104"/>
                  <a:gd name="T9" fmla="*/ 45 h 134"/>
                  <a:gd name="T10" fmla="*/ 5 w 104"/>
                  <a:gd name="T11" fmla="*/ 68 h 134"/>
                  <a:gd name="T12" fmla="*/ 18 w 104"/>
                  <a:gd name="T13" fmla="*/ 85 h 134"/>
                  <a:gd name="T14" fmla="*/ 100 w 104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34">
                    <a:moveTo>
                      <a:pt x="104" y="19"/>
                    </a:moveTo>
                    <a:lnTo>
                      <a:pt x="38" y="0"/>
                    </a:lnTo>
                    <a:lnTo>
                      <a:pt x="20" y="6"/>
                    </a:lnTo>
                    <a:lnTo>
                      <a:pt x="5" y="22"/>
                    </a:lnTo>
                    <a:lnTo>
                      <a:pt x="0" y="45"/>
                    </a:lnTo>
                    <a:lnTo>
                      <a:pt x="5" y="68"/>
                    </a:lnTo>
                    <a:lnTo>
                      <a:pt x="18" y="85"/>
                    </a:lnTo>
                    <a:lnTo>
                      <a:pt x="100" y="1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4" name="Freeform 484"/>
              <p:cNvSpPr>
                <a:spLocks/>
              </p:cNvSpPr>
              <p:nvPr/>
            </p:nvSpPr>
            <p:spPr bwMode="auto">
              <a:xfrm>
                <a:off x="1853" y="3043"/>
                <a:ext cx="5" cy="15"/>
              </a:xfrm>
              <a:custGeom>
                <a:avLst/>
                <a:gdLst>
                  <a:gd name="T0" fmla="*/ 0 w 36"/>
                  <a:gd name="T1" fmla="*/ 89 h 89"/>
                  <a:gd name="T2" fmla="*/ 18 w 36"/>
                  <a:gd name="T3" fmla="*/ 82 h 89"/>
                  <a:gd name="T4" fmla="*/ 31 w 36"/>
                  <a:gd name="T5" fmla="*/ 64 h 89"/>
                  <a:gd name="T6" fmla="*/ 36 w 36"/>
                  <a:gd name="T7" fmla="*/ 40 h 89"/>
                  <a:gd name="T8" fmla="*/ 30 w 36"/>
                  <a:gd name="T9" fmla="*/ 17 h 89"/>
                  <a:gd name="T10" fmla="*/ 16 w 36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89">
                    <a:moveTo>
                      <a:pt x="0" y="89"/>
                    </a:moveTo>
                    <a:lnTo>
                      <a:pt x="18" y="82"/>
                    </a:lnTo>
                    <a:lnTo>
                      <a:pt x="31" y="64"/>
                    </a:lnTo>
                    <a:lnTo>
                      <a:pt x="36" y="40"/>
                    </a:lnTo>
                    <a:lnTo>
                      <a:pt x="30" y="17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5" name="Freeform 485"/>
              <p:cNvSpPr>
                <a:spLocks/>
              </p:cNvSpPr>
              <p:nvPr/>
            </p:nvSpPr>
            <p:spPr bwMode="auto">
              <a:xfrm>
                <a:off x="1841" y="3055"/>
                <a:ext cx="12" cy="3"/>
              </a:xfrm>
              <a:custGeom>
                <a:avLst/>
                <a:gdLst>
                  <a:gd name="T0" fmla="*/ 0 w 82"/>
                  <a:gd name="T1" fmla="*/ 0 h 19"/>
                  <a:gd name="T2" fmla="*/ 39 w 82"/>
                  <a:gd name="T3" fmla="*/ 17 h 19"/>
                  <a:gd name="T4" fmla="*/ 82 w 8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19">
                    <a:moveTo>
                      <a:pt x="0" y="0"/>
                    </a:moveTo>
                    <a:lnTo>
                      <a:pt x="39" y="17"/>
                    </a:lnTo>
                    <a:lnTo>
                      <a:pt x="82" y="19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6" name="Line 486"/>
              <p:cNvSpPr>
                <a:spLocks noChangeShapeType="1"/>
              </p:cNvSpPr>
              <p:nvPr/>
            </p:nvSpPr>
            <p:spPr bwMode="auto">
              <a:xfrm flipH="1">
                <a:off x="1877" y="305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7" name="Freeform 487"/>
              <p:cNvSpPr>
                <a:spLocks/>
              </p:cNvSpPr>
              <p:nvPr/>
            </p:nvSpPr>
            <p:spPr bwMode="auto">
              <a:xfrm>
                <a:off x="1870" y="3049"/>
                <a:ext cx="7" cy="9"/>
              </a:xfrm>
              <a:custGeom>
                <a:avLst/>
                <a:gdLst>
                  <a:gd name="T0" fmla="*/ 0 w 45"/>
                  <a:gd name="T1" fmla="*/ 0 h 56"/>
                  <a:gd name="T2" fmla="*/ 7 w 45"/>
                  <a:gd name="T3" fmla="*/ 28 h 56"/>
                  <a:gd name="T4" fmla="*/ 23 w 45"/>
                  <a:gd name="T5" fmla="*/ 48 h 56"/>
                  <a:gd name="T6" fmla="*/ 45 w 45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0" y="0"/>
                    </a:moveTo>
                    <a:lnTo>
                      <a:pt x="7" y="28"/>
                    </a:lnTo>
                    <a:lnTo>
                      <a:pt x="23" y="48"/>
                    </a:lnTo>
                    <a:lnTo>
                      <a:pt x="45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8" name="Line 488"/>
              <p:cNvSpPr>
                <a:spLocks noChangeShapeType="1"/>
              </p:cNvSpPr>
              <p:nvPr/>
            </p:nvSpPr>
            <p:spPr bwMode="auto">
              <a:xfrm flipV="1">
                <a:off x="1870" y="3033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69" name="Freeform 489"/>
              <p:cNvSpPr>
                <a:spLocks/>
              </p:cNvSpPr>
              <p:nvPr/>
            </p:nvSpPr>
            <p:spPr bwMode="auto">
              <a:xfrm>
                <a:off x="1870" y="3021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1 w 118"/>
                  <a:gd name="T3" fmla="*/ 37 h 75"/>
                  <a:gd name="T4" fmla="*/ 89 w 118"/>
                  <a:gd name="T5" fmla="*/ 11 h 75"/>
                  <a:gd name="T6" fmla="*/ 60 w 118"/>
                  <a:gd name="T7" fmla="*/ 0 h 75"/>
                  <a:gd name="T8" fmla="*/ 31 w 118"/>
                  <a:gd name="T9" fmla="*/ 11 h 75"/>
                  <a:gd name="T10" fmla="*/ 9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1" y="37"/>
                    </a:lnTo>
                    <a:lnTo>
                      <a:pt x="89" y="11"/>
                    </a:lnTo>
                    <a:lnTo>
                      <a:pt x="60" y="0"/>
                    </a:lnTo>
                    <a:lnTo>
                      <a:pt x="31" y="11"/>
                    </a:lnTo>
                    <a:lnTo>
                      <a:pt x="9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0" name="Freeform 490"/>
              <p:cNvSpPr>
                <a:spLocks/>
              </p:cNvSpPr>
              <p:nvPr/>
            </p:nvSpPr>
            <p:spPr bwMode="auto">
              <a:xfrm>
                <a:off x="1870" y="3033"/>
                <a:ext cx="17" cy="6"/>
              </a:xfrm>
              <a:custGeom>
                <a:avLst/>
                <a:gdLst>
                  <a:gd name="T0" fmla="*/ 118 w 118"/>
                  <a:gd name="T1" fmla="*/ 0 h 38"/>
                  <a:gd name="T2" fmla="*/ 118 w 118"/>
                  <a:gd name="T3" fmla="*/ 38 h 38"/>
                  <a:gd name="T4" fmla="*/ 0 w 118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8">
                    <a:moveTo>
                      <a:pt x="118" y="0"/>
                    </a:moveTo>
                    <a:lnTo>
                      <a:pt x="118" y="38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1" name="Freeform 491"/>
              <p:cNvSpPr>
                <a:spLocks/>
              </p:cNvSpPr>
              <p:nvPr/>
            </p:nvSpPr>
            <p:spPr bwMode="auto">
              <a:xfrm>
                <a:off x="1917" y="3021"/>
                <a:ext cx="15" cy="22"/>
              </a:xfrm>
              <a:custGeom>
                <a:avLst/>
                <a:gdLst>
                  <a:gd name="T0" fmla="*/ 104 w 104"/>
                  <a:gd name="T1" fmla="*/ 19 h 134"/>
                  <a:gd name="T2" fmla="*/ 38 w 104"/>
                  <a:gd name="T3" fmla="*/ 0 h 134"/>
                  <a:gd name="T4" fmla="*/ 20 w 104"/>
                  <a:gd name="T5" fmla="*/ 6 h 134"/>
                  <a:gd name="T6" fmla="*/ 6 w 104"/>
                  <a:gd name="T7" fmla="*/ 22 h 134"/>
                  <a:gd name="T8" fmla="*/ 0 w 104"/>
                  <a:gd name="T9" fmla="*/ 45 h 134"/>
                  <a:gd name="T10" fmla="*/ 5 w 104"/>
                  <a:gd name="T11" fmla="*/ 68 h 134"/>
                  <a:gd name="T12" fmla="*/ 19 w 104"/>
                  <a:gd name="T13" fmla="*/ 85 h 134"/>
                  <a:gd name="T14" fmla="*/ 100 w 104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34">
                    <a:moveTo>
                      <a:pt x="104" y="19"/>
                    </a:moveTo>
                    <a:lnTo>
                      <a:pt x="38" y="0"/>
                    </a:lnTo>
                    <a:lnTo>
                      <a:pt x="20" y="6"/>
                    </a:lnTo>
                    <a:lnTo>
                      <a:pt x="6" y="22"/>
                    </a:lnTo>
                    <a:lnTo>
                      <a:pt x="0" y="45"/>
                    </a:lnTo>
                    <a:lnTo>
                      <a:pt x="5" y="68"/>
                    </a:lnTo>
                    <a:lnTo>
                      <a:pt x="19" y="85"/>
                    </a:lnTo>
                    <a:lnTo>
                      <a:pt x="100" y="1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2" name="Freeform 492"/>
              <p:cNvSpPr>
                <a:spLocks/>
              </p:cNvSpPr>
              <p:nvPr/>
            </p:nvSpPr>
            <p:spPr bwMode="auto">
              <a:xfrm>
                <a:off x="1929" y="3043"/>
                <a:ext cx="5" cy="15"/>
              </a:xfrm>
              <a:custGeom>
                <a:avLst/>
                <a:gdLst>
                  <a:gd name="T0" fmla="*/ 0 w 35"/>
                  <a:gd name="T1" fmla="*/ 89 h 89"/>
                  <a:gd name="T2" fmla="*/ 18 w 35"/>
                  <a:gd name="T3" fmla="*/ 82 h 89"/>
                  <a:gd name="T4" fmla="*/ 31 w 35"/>
                  <a:gd name="T5" fmla="*/ 64 h 89"/>
                  <a:gd name="T6" fmla="*/ 35 w 35"/>
                  <a:gd name="T7" fmla="*/ 41 h 89"/>
                  <a:gd name="T8" fmla="*/ 30 w 35"/>
                  <a:gd name="T9" fmla="*/ 17 h 89"/>
                  <a:gd name="T10" fmla="*/ 16 w 35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9">
                    <a:moveTo>
                      <a:pt x="0" y="89"/>
                    </a:moveTo>
                    <a:lnTo>
                      <a:pt x="18" y="82"/>
                    </a:lnTo>
                    <a:lnTo>
                      <a:pt x="31" y="64"/>
                    </a:lnTo>
                    <a:lnTo>
                      <a:pt x="35" y="41"/>
                    </a:lnTo>
                    <a:lnTo>
                      <a:pt x="30" y="17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3" name="Freeform 493"/>
              <p:cNvSpPr>
                <a:spLocks/>
              </p:cNvSpPr>
              <p:nvPr/>
            </p:nvSpPr>
            <p:spPr bwMode="auto">
              <a:xfrm>
                <a:off x="1917" y="3055"/>
                <a:ext cx="12" cy="3"/>
              </a:xfrm>
              <a:custGeom>
                <a:avLst/>
                <a:gdLst>
                  <a:gd name="T0" fmla="*/ 0 w 82"/>
                  <a:gd name="T1" fmla="*/ 0 h 19"/>
                  <a:gd name="T2" fmla="*/ 39 w 82"/>
                  <a:gd name="T3" fmla="*/ 17 h 19"/>
                  <a:gd name="T4" fmla="*/ 82 w 8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19">
                    <a:moveTo>
                      <a:pt x="0" y="0"/>
                    </a:moveTo>
                    <a:lnTo>
                      <a:pt x="39" y="17"/>
                    </a:lnTo>
                    <a:lnTo>
                      <a:pt x="82" y="19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4" name="Freeform 494"/>
              <p:cNvSpPr>
                <a:spLocks/>
              </p:cNvSpPr>
              <p:nvPr/>
            </p:nvSpPr>
            <p:spPr bwMode="auto">
              <a:xfrm>
                <a:off x="1946" y="3021"/>
                <a:ext cx="17" cy="37"/>
              </a:xfrm>
              <a:custGeom>
                <a:avLst/>
                <a:gdLst>
                  <a:gd name="T0" fmla="*/ 0 w 118"/>
                  <a:gd name="T1" fmla="*/ 0 h 223"/>
                  <a:gd name="T2" fmla="*/ 0 w 118"/>
                  <a:gd name="T3" fmla="*/ 157 h 223"/>
                  <a:gd name="T4" fmla="*/ 8 w 118"/>
                  <a:gd name="T5" fmla="*/ 190 h 223"/>
                  <a:gd name="T6" fmla="*/ 26 w 118"/>
                  <a:gd name="T7" fmla="*/ 214 h 223"/>
                  <a:gd name="T8" fmla="*/ 52 w 118"/>
                  <a:gd name="T9" fmla="*/ 223 h 223"/>
                  <a:gd name="T10" fmla="*/ 118 w 118"/>
                  <a:gd name="T11" fmla="*/ 223 h 223"/>
                  <a:gd name="T12" fmla="*/ 118 w 118"/>
                  <a:gd name="T1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23">
                    <a:moveTo>
                      <a:pt x="0" y="0"/>
                    </a:moveTo>
                    <a:lnTo>
                      <a:pt x="0" y="157"/>
                    </a:lnTo>
                    <a:lnTo>
                      <a:pt x="8" y="190"/>
                    </a:lnTo>
                    <a:lnTo>
                      <a:pt x="26" y="214"/>
                    </a:lnTo>
                    <a:lnTo>
                      <a:pt x="52" y="223"/>
                    </a:lnTo>
                    <a:lnTo>
                      <a:pt x="118" y="223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5" name="Freeform 495"/>
              <p:cNvSpPr>
                <a:spLocks/>
              </p:cNvSpPr>
              <p:nvPr/>
            </p:nvSpPr>
            <p:spPr bwMode="auto">
              <a:xfrm>
                <a:off x="1976" y="3021"/>
                <a:ext cx="9" cy="55"/>
              </a:xfrm>
              <a:custGeom>
                <a:avLst/>
                <a:gdLst>
                  <a:gd name="T0" fmla="*/ 0 w 66"/>
                  <a:gd name="T1" fmla="*/ 334 h 334"/>
                  <a:gd name="T2" fmla="*/ 0 w 66"/>
                  <a:gd name="T3" fmla="*/ 0 h 334"/>
                  <a:gd name="T4" fmla="*/ 66 w 66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6" name="Freeform 496"/>
              <p:cNvSpPr>
                <a:spLocks/>
              </p:cNvSpPr>
              <p:nvPr/>
            </p:nvSpPr>
            <p:spPr bwMode="auto">
              <a:xfrm>
                <a:off x="1985" y="3021"/>
                <a:ext cx="8" cy="10"/>
              </a:xfrm>
              <a:custGeom>
                <a:avLst/>
                <a:gdLst>
                  <a:gd name="T0" fmla="*/ 52 w 52"/>
                  <a:gd name="T1" fmla="*/ 65 h 65"/>
                  <a:gd name="T2" fmla="*/ 45 w 52"/>
                  <a:gd name="T3" fmla="*/ 32 h 65"/>
                  <a:gd name="T4" fmla="*/ 26 w 52"/>
                  <a:gd name="T5" fmla="*/ 9 h 65"/>
                  <a:gd name="T6" fmla="*/ 0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65"/>
                    </a:moveTo>
                    <a:lnTo>
                      <a:pt x="45" y="32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7" name="Line 497"/>
              <p:cNvSpPr>
                <a:spLocks noChangeShapeType="1"/>
              </p:cNvSpPr>
              <p:nvPr/>
            </p:nvSpPr>
            <p:spPr bwMode="auto">
              <a:xfrm>
                <a:off x="1993" y="303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8" name="Freeform 498"/>
              <p:cNvSpPr>
                <a:spLocks/>
              </p:cNvSpPr>
              <p:nvPr/>
            </p:nvSpPr>
            <p:spPr bwMode="auto">
              <a:xfrm>
                <a:off x="1985" y="3047"/>
                <a:ext cx="8" cy="11"/>
              </a:xfrm>
              <a:custGeom>
                <a:avLst/>
                <a:gdLst>
                  <a:gd name="T0" fmla="*/ 0 w 52"/>
                  <a:gd name="T1" fmla="*/ 66 h 66"/>
                  <a:gd name="T2" fmla="*/ 26 w 52"/>
                  <a:gd name="T3" fmla="*/ 57 h 66"/>
                  <a:gd name="T4" fmla="*/ 45 w 52"/>
                  <a:gd name="T5" fmla="*/ 33 h 66"/>
                  <a:gd name="T6" fmla="*/ 52 w 52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6">
                    <a:moveTo>
                      <a:pt x="0" y="66"/>
                    </a:moveTo>
                    <a:lnTo>
                      <a:pt x="26" y="57"/>
                    </a:lnTo>
                    <a:lnTo>
                      <a:pt x="45" y="33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79" name="Line 499"/>
              <p:cNvSpPr>
                <a:spLocks noChangeShapeType="1"/>
              </p:cNvSpPr>
              <p:nvPr/>
            </p:nvSpPr>
            <p:spPr bwMode="auto">
              <a:xfrm flipH="1">
                <a:off x="1976" y="305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0" name="Freeform 500"/>
              <p:cNvSpPr>
                <a:spLocks/>
              </p:cNvSpPr>
              <p:nvPr/>
            </p:nvSpPr>
            <p:spPr bwMode="auto">
              <a:xfrm>
                <a:off x="2005" y="3021"/>
                <a:ext cx="10" cy="55"/>
              </a:xfrm>
              <a:custGeom>
                <a:avLst/>
                <a:gdLst>
                  <a:gd name="T0" fmla="*/ 0 w 67"/>
                  <a:gd name="T1" fmla="*/ 334 h 334"/>
                  <a:gd name="T2" fmla="*/ 0 w 67"/>
                  <a:gd name="T3" fmla="*/ 0 h 334"/>
                  <a:gd name="T4" fmla="*/ 67 w 67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334">
                    <a:moveTo>
                      <a:pt x="0" y="334"/>
                    </a:moveTo>
                    <a:lnTo>
                      <a:pt x="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1" name="Freeform 501"/>
              <p:cNvSpPr>
                <a:spLocks/>
              </p:cNvSpPr>
              <p:nvPr/>
            </p:nvSpPr>
            <p:spPr bwMode="auto">
              <a:xfrm>
                <a:off x="2015" y="3021"/>
                <a:ext cx="7" cy="10"/>
              </a:xfrm>
              <a:custGeom>
                <a:avLst/>
                <a:gdLst>
                  <a:gd name="T0" fmla="*/ 51 w 51"/>
                  <a:gd name="T1" fmla="*/ 65 h 65"/>
                  <a:gd name="T2" fmla="*/ 45 w 51"/>
                  <a:gd name="T3" fmla="*/ 32 h 65"/>
                  <a:gd name="T4" fmla="*/ 26 w 51"/>
                  <a:gd name="T5" fmla="*/ 9 h 65"/>
                  <a:gd name="T6" fmla="*/ 0 w 51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51" y="65"/>
                    </a:moveTo>
                    <a:lnTo>
                      <a:pt x="45" y="32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2" name="Line 502"/>
              <p:cNvSpPr>
                <a:spLocks noChangeShapeType="1"/>
              </p:cNvSpPr>
              <p:nvPr/>
            </p:nvSpPr>
            <p:spPr bwMode="auto">
              <a:xfrm>
                <a:off x="2022" y="303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3" name="Freeform 503"/>
              <p:cNvSpPr>
                <a:spLocks/>
              </p:cNvSpPr>
              <p:nvPr/>
            </p:nvSpPr>
            <p:spPr bwMode="auto">
              <a:xfrm>
                <a:off x="2015" y="3047"/>
                <a:ext cx="7" cy="11"/>
              </a:xfrm>
              <a:custGeom>
                <a:avLst/>
                <a:gdLst>
                  <a:gd name="T0" fmla="*/ 0 w 51"/>
                  <a:gd name="T1" fmla="*/ 66 h 66"/>
                  <a:gd name="T2" fmla="*/ 26 w 51"/>
                  <a:gd name="T3" fmla="*/ 57 h 66"/>
                  <a:gd name="T4" fmla="*/ 45 w 51"/>
                  <a:gd name="T5" fmla="*/ 33 h 66"/>
                  <a:gd name="T6" fmla="*/ 51 w 5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0" y="66"/>
                    </a:moveTo>
                    <a:lnTo>
                      <a:pt x="26" y="57"/>
                    </a:lnTo>
                    <a:lnTo>
                      <a:pt x="45" y="33"/>
                    </a:lnTo>
                    <a:lnTo>
                      <a:pt x="51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4" name="Line 504"/>
              <p:cNvSpPr>
                <a:spLocks noChangeShapeType="1"/>
              </p:cNvSpPr>
              <p:nvPr/>
            </p:nvSpPr>
            <p:spPr bwMode="auto">
              <a:xfrm flipH="1">
                <a:off x="2005" y="305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5" name="Freeform 505"/>
              <p:cNvSpPr>
                <a:spLocks/>
              </p:cNvSpPr>
              <p:nvPr/>
            </p:nvSpPr>
            <p:spPr bwMode="auto">
              <a:xfrm>
                <a:off x="2035" y="3052"/>
                <a:ext cx="4" cy="6"/>
              </a:xfrm>
              <a:custGeom>
                <a:avLst/>
                <a:gdLst>
                  <a:gd name="T0" fmla="*/ 0 w 30"/>
                  <a:gd name="T1" fmla="*/ 0 h 37"/>
                  <a:gd name="T2" fmla="*/ 9 w 30"/>
                  <a:gd name="T3" fmla="*/ 26 h 37"/>
                  <a:gd name="T4" fmla="*/ 30 w 30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9" y="26"/>
                    </a:lnTo>
                    <a:lnTo>
                      <a:pt x="3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6" name="Line 506"/>
              <p:cNvSpPr>
                <a:spLocks noChangeShapeType="1"/>
              </p:cNvSpPr>
              <p:nvPr/>
            </p:nvSpPr>
            <p:spPr bwMode="auto">
              <a:xfrm flipV="1">
                <a:off x="2035" y="3002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7" name="Freeform 507"/>
              <p:cNvSpPr>
                <a:spLocks/>
              </p:cNvSpPr>
              <p:nvPr/>
            </p:nvSpPr>
            <p:spPr bwMode="auto">
              <a:xfrm>
                <a:off x="2052" y="3021"/>
                <a:ext cx="17" cy="55"/>
              </a:xfrm>
              <a:custGeom>
                <a:avLst/>
                <a:gdLst>
                  <a:gd name="T0" fmla="*/ 0 w 119"/>
                  <a:gd name="T1" fmla="*/ 334 h 334"/>
                  <a:gd name="T2" fmla="*/ 30 w 119"/>
                  <a:gd name="T3" fmla="*/ 334 h 334"/>
                  <a:gd name="T4" fmla="*/ 119 w 119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34">
                    <a:moveTo>
                      <a:pt x="0" y="334"/>
                    </a:moveTo>
                    <a:lnTo>
                      <a:pt x="30" y="334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8" name="Line 508"/>
              <p:cNvSpPr>
                <a:spLocks noChangeShapeType="1"/>
              </p:cNvSpPr>
              <p:nvPr/>
            </p:nvSpPr>
            <p:spPr bwMode="auto">
              <a:xfrm>
                <a:off x="2052" y="3021"/>
                <a:ext cx="8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9" name="Line 509"/>
              <p:cNvSpPr>
                <a:spLocks noChangeShapeType="1"/>
              </p:cNvSpPr>
              <p:nvPr/>
            </p:nvSpPr>
            <p:spPr bwMode="auto">
              <a:xfrm>
                <a:off x="1733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0" name="Line 510"/>
              <p:cNvSpPr>
                <a:spLocks noChangeShapeType="1"/>
              </p:cNvSpPr>
              <p:nvPr/>
            </p:nvSpPr>
            <p:spPr bwMode="auto">
              <a:xfrm>
                <a:off x="1558" y="3348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1" name="Line 511"/>
              <p:cNvSpPr>
                <a:spLocks noChangeShapeType="1"/>
              </p:cNvSpPr>
              <p:nvPr/>
            </p:nvSpPr>
            <p:spPr bwMode="auto">
              <a:xfrm>
                <a:off x="1499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2" name="Line 512"/>
              <p:cNvSpPr>
                <a:spLocks noChangeShapeType="1"/>
              </p:cNvSpPr>
              <p:nvPr/>
            </p:nvSpPr>
            <p:spPr bwMode="auto">
              <a:xfrm flipV="1">
                <a:off x="1482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3" name="Line 513"/>
              <p:cNvSpPr>
                <a:spLocks noChangeShapeType="1"/>
              </p:cNvSpPr>
              <p:nvPr/>
            </p:nvSpPr>
            <p:spPr bwMode="auto">
              <a:xfrm flipH="1">
                <a:off x="1482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4" name="Line 514"/>
              <p:cNvSpPr>
                <a:spLocks noChangeShapeType="1"/>
              </p:cNvSpPr>
              <p:nvPr/>
            </p:nvSpPr>
            <p:spPr bwMode="auto">
              <a:xfrm flipV="1">
                <a:off x="1422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5" name="Line 515"/>
              <p:cNvSpPr>
                <a:spLocks noChangeShapeType="1"/>
              </p:cNvSpPr>
              <p:nvPr/>
            </p:nvSpPr>
            <p:spPr bwMode="auto">
              <a:xfrm flipH="1">
                <a:off x="1422" y="33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6" name="Line 516"/>
              <p:cNvSpPr>
                <a:spLocks noChangeShapeType="1"/>
              </p:cNvSpPr>
              <p:nvPr/>
            </p:nvSpPr>
            <p:spPr bwMode="auto">
              <a:xfrm flipV="1">
                <a:off x="1435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7" name="Line 517"/>
              <p:cNvSpPr>
                <a:spLocks noChangeShapeType="1"/>
              </p:cNvSpPr>
              <p:nvPr/>
            </p:nvSpPr>
            <p:spPr bwMode="auto">
              <a:xfrm flipH="1">
                <a:off x="1440" y="3305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8" name="Line 518"/>
              <p:cNvSpPr>
                <a:spLocks noChangeShapeType="1"/>
              </p:cNvSpPr>
              <p:nvPr/>
            </p:nvSpPr>
            <p:spPr bwMode="auto">
              <a:xfrm>
                <a:off x="1422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9" name="Line 519"/>
              <p:cNvSpPr>
                <a:spLocks noChangeShapeType="1"/>
              </p:cNvSpPr>
              <p:nvPr/>
            </p:nvSpPr>
            <p:spPr bwMode="auto">
              <a:xfrm flipH="1">
                <a:off x="1462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0" name="Freeform 520"/>
              <p:cNvSpPr>
                <a:spLocks/>
              </p:cNvSpPr>
              <p:nvPr/>
            </p:nvSpPr>
            <p:spPr bwMode="auto">
              <a:xfrm>
                <a:off x="1449" y="3253"/>
                <a:ext cx="13" cy="19"/>
              </a:xfrm>
              <a:custGeom>
                <a:avLst/>
                <a:gdLst>
                  <a:gd name="T0" fmla="*/ 0 w 89"/>
                  <a:gd name="T1" fmla="*/ 0 h 111"/>
                  <a:gd name="T2" fmla="*/ 7 w 89"/>
                  <a:gd name="T3" fmla="*/ 43 h 111"/>
                  <a:gd name="T4" fmla="*/ 26 w 89"/>
                  <a:gd name="T5" fmla="*/ 79 h 111"/>
                  <a:gd name="T6" fmla="*/ 55 w 89"/>
                  <a:gd name="T7" fmla="*/ 104 h 111"/>
                  <a:gd name="T8" fmla="*/ 89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0"/>
                    </a:moveTo>
                    <a:lnTo>
                      <a:pt x="7" y="43"/>
                    </a:lnTo>
                    <a:lnTo>
                      <a:pt x="26" y="79"/>
                    </a:lnTo>
                    <a:lnTo>
                      <a:pt x="55" y="104"/>
                    </a:lnTo>
                    <a:lnTo>
                      <a:pt x="89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1" name="Line 521"/>
              <p:cNvSpPr>
                <a:spLocks noChangeShapeType="1"/>
              </p:cNvSpPr>
              <p:nvPr/>
            </p:nvSpPr>
            <p:spPr bwMode="auto">
              <a:xfrm flipV="1">
                <a:off x="1449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2" name="Freeform 522"/>
              <p:cNvSpPr>
                <a:spLocks/>
              </p:cNvSpPr>
              <p:nvPr/>
            </p:nvSpPr>
            <p:spPr bwMode="auto">
              <a:xfrm>
                <a:off x="1449" y="3198"/>
                <a:ext cx="13" cy="18"/>
              </a:xfrm>
              <a:custGeom>
                <a:avLst/>
                <a:gdLst>
                  <a:gd name="T0" fmla="*/ 89 w 89"/>
                  <a:gd name="T1" fmla="*/ 0 h 111"/>
                  <a:gd name="T2" fmla="*/ 55 w 89"/>
                  <a:gd name="T3" fmla="*/ 8 h 111"/>
                  <a:gd name="T4" fmla="*/ 26 w 89"/>
                  <a:gd name="T5" fmla="*/ 33 h 111"/>
                  <a:gd name="T6" fmla="*/ 7 w 89"/>
                  <a:gd name="T7" fmla="*/ 69 h 111"/>
                  <a:gd name="T8" fmla="*/ 0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55" y="8"/>
                    </a:lnTo>
                    <a:lnTo>
                      <a:pt x="26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3" name="Line 523"/>
              <p:cNvSpPr>
                <a:spLocks noChangeShapeType="1"/>
              </p:cNvSpPr>
              <p:nvPr/>
            </p:nvSpPr>
            <p:spPr bwMode="auto">
              <a:xfrm>
                <a:off x="1462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4" name="Line 524"/>
              <p:cNvSpPr>
                <a:spLocks noChangeShapeType="1"/>
              </p:cNvSpPr>
              <p:nvPr/>
            </p:nvSpPr>
            <p:spPr bwMode="auto">
              <a:xfrm>
                <a:off x="1558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5" name="Line 525"/>
              <p:cNvSpPr>
                <a:spLocks noChangeShapeType="1"/>
              </p:cNvSpPr>
              <p:nvPr/>
            </p:nvSpPr>
            <p:spPr bwMode="auto">
              <a:xfrm>
                <a:off x="1675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6" name="Line 526"/>
              <p:cNvSpPr>
                <a:spLocks noChangeShapeType="1"/>
              </p:cNvSpPr>
              <p:nvPr/>
            </p:nvSpPr>
            <p:spPr bwMode="auto">
              <a:xfrm flipH="1">
                <a:off x="1658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7" name="Line 527"/>
              <p:cNvSpPr>
                <a:spLocks noChangeShapeType="1"/>
              </p:cNvSpPr>
              <p:nvPr/>
            </p:nvSpPr>
            <p:spPr bwMode="auto">
              <a:xfrm flipV="1">
                <a:off x="1658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8" name="Line 528"/>
              <p:cNvSpPr>
                <a:spLocks noChangeShapeType="1"/>
              </p:cNvSpPr>
              <p:nvPr/>
            </p:nvSpPr>
            <p:spPr bwMode="auto">
              <a:xfrm flipV="1">
                <a:off x="1598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9" name="Line 529"/>
              <p:cNvSpPr>
                <a:spLocks noChangeShapeType="1"/>
              </p:cNvSpPr>
              <p:nvPr/>
            </p:nvSpPr>
            <p:spPr bwMode="auto">
              <a:xfrm flipH="1">
                <a:off x="1598" y="33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0" name="Line 530"/>
              <p:cNvSpPr>
                <a:spLocks noChangeShapeType="1"/>
              </p:cNvSpPr>
              <p:nvPr/>
            </p:nvSpPr>
            <p:spPr bwMode="auto">
              <a:xfrm flipV="1">
                <a:off x="1610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1" name="Line 531"/>
              <p:cNvSpPr>
                <a:spLocks noChangeShapeType="1"/>
              </p:cNvSpPr>
              <p:nvPr/>
            </p:nvSpPr>
            <p:spPr bwMode="auto">
              <a:xfrm flipH="1">
                <a:off x="1615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2" name="Line 532"/>
              <p:cNvSpPr>
                <a:spLocks noChangeShapeType="1"/>
              </p:cNvSpPr>
              <p:nvPr/>
            </p:nvSpPr>
            <p:spPr bwMode="auto">
              <a:xfrm>
                <a:off x="1598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3" name="Line 533"/>
              <p:cNvSpPr>
                <a:spLocks noChangeShapeType="1"/>
              </p:cNvSpPr>
              <p:nvPr/>
            </p:nvSpPr>
            <p:spPr bwMode="auto">
              <a:xfrm flipH="1">
                <a:off x="1638" y="327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4" name="Freeform 534"/>
              <p:cNvSpPr>
                <a:spLocks/>
              </p:cNvSpPr>
              <p:nvPr/>
            </p:nvSpPr>
            <p:spPr bwMode="auto">
              <a:xfrm>
                <a:off x="1625" y="3253"/>
                <a:ext cx="13" cy="19"/>
              </a:xfrm>
              <a:custGeom>
                <a:avLst/>
                <a:gdLst>
                  <a:gd name="T0" fmla="*/ 0 w 88"/>
                  <a:gd name="T1" fmla="*/ 0 h 111"/>
                  <a:gd name="T2" fmla="*/ 7 w 88"/>
                  <a:gd name="T3" fmla="*/ 43 h 111"/>
                  <a:gd name="T4" fmla="*/ 26 w 88"/>
                  <a:gd name="T5" fmla="*/ 79 h 111"/>
                  <a:gd name="T6" fmla="*/ 54 w 88"/>
                  <a:gd name="T7" fmla="*/ 104 h 111"/>
                  <a:gd name="T8" fmla="*/ 88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0" y="0"/>
                    </a:moveTo>
                    <a:lnTo>
                      <a:pt x="7" y="43"/>
                    </a:lnTo>
                    <a:lnTo>
                      <a:pt x="26" y="79"/>
                    </a:lnTo>
                    <a:lnTo>
                      <a:pt x="54" y="104"/>
                    </a:lnTo>
                    <a:lnTo>
                      <a:pt x="88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5" name="Line 535"/>
              <p:cNvSpPr>
                <a:spLocks noChangeShapeType="1"/>
              </p:cNvSpPr>
              <p:nvPr/>
            </p:nvSpPr>
            <p:spPr bwMode="auto">
              <a:xfrm flipV="1">
                <a:off x="1625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6" name="Freeform 536"/>
              <p:cNvSpPr>
                <a:spLocks/>
              </p:cNvSpPr>
              <p:nvPr/>
            </p:nvSpPr>
            <p:spPr bwMode="auto">
              <a:xfrm>
                <a:off x="1625" y="3198"/>
                <a:ext cx="13" cy="18"/>
              </a:xfrm>
              <a:custGeom>
                <a:avLst/>
                <a:gdLst>
                  <a:gd name="T0" fmla="*/ 88 w 88"/>
                  <a:gd name="T1" fmla="*/ 0 h 111"/>
                  <a:gd name="T2" fmla="*/ 54 w 88"/>
                  <a:gd name="T3" fmla="*/ 8 h 111"/>
                  <a:gd name="T4" fmla="*/ 26 w 88"/>
                  <a:gd name="T5" fmla="*/ 33 h 111"/>
                  <a:gd name="T6" fmla="*/ 7 w 88"/>
                  <a:gd name="T7" fmla="*/ 69 h 111"/>
                  <a:gd name="T8" fmla="*/ 0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88" y="0"/>
                    </a:moveTo>
                    <a:lnTo>
                      <a:pt x="54" y="8"/>
                    </a:lnTo>
                    <a:lnTo>
                      <a:pt x="26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7" name="Line 537"/>
              <p:cNvSpPr>
                <a:spLocks noChangeShapeType="1"/>
              </p:cNvSpPr>
              <p:nvPr/>
            </p:nvSpPr>
            <p:spPr bwMode="auto">
              <a:xfrm>
                <a:off x="1638" y="319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8" name="Line 538"/>
              <p:cNvSpPr>
                <a:spLocks noChangeShapeType="1"/>
              </p:cNvSpPr>
              <p:nvPr/>
            </p:nvSpPr>
            <p:spPr bwMode="auto">
              <a:xfrm>
                <a:off x="1733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9" name="Freeform 539"/>
              <p:cNvSpPr>
                <a:spLocks/>
              </p:cNvSpPr>
              <p:nvPr/>
            </p:nvSpPr>
            <p:spPr bwMode="auto">
              <a:xfrm>
                <a:off x="1787" y="3614"/>
                <a:ext cx="8" cy="55"/>
              </a:xfrm>
              <a:custGeom>
                <a:avLst/>
                <a:gdLst>
                  <a:gd name="T0" fmla="*/ 58 w 58"/>
                  <a:gd name="T1" fmla="*/ 334 h 334"/>
                  <a:gd name="T2" fmla="*/ 58 w 58"/>
                  <a:gd name="T3" fmla="*/ 0 h 334"/>
                  <a:gd name="T4" fmla="*/ 0 w 58"/>
                  <a:gd name="T5" fmla="*/ 7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334">
                    <a:moveTo>
                      <a:pt x="58" y="334"/>
                    </a:moveTo>
                    <a:lnTo>
                      <a:pt x="58" y="0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0" name="Freeform 540"/>
              <p:cNvSpPr>
                <a:spLocks/>
              </p:cNvSpPr>
              <p:nvPr/>
            </p:nvSpPr>
            <p:spPr bwMode="auto">
              <a:xfrm>
                <a:off x="1808" y="3614"/>
                <a:ext cx="8" cy="9"/>
              </a:xfrm>
              <a:custGeom>
                <a:avLst/>
                <a:gdLst>
                  <a:gd name="T0" fmla="*/ 59 w 59"/>
                  <a:gd name="T1" fmla="*/ 0 h 56"/>
                  <a:gd name="T2" fmla="*/ 22 w 59"/>
                  <a:gd name="T3" fmla="*/ 15 h 56"/>
                  <a:gd name="T4" fmla="*/ 0 w 59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56">
                    <a:moveTo>
                      <a:pt x="59" y="0"/>
                    </a:moveTo>
                    <a:lnTo>
                      <a:pt x="22" y="15"/>
                    </a:lnTo>
                    <a:lnTo>
                      <a:pt x="0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1" name="Freeform 541"/>
              <p:cNvSpPr>
                <a:spLocks/>
              </p:cNvSpPr>
              <p:nvPr/>
            </p:nvSpPr>
            <p:spPr bwMode="auto">
              <a:xfrm>
                <a:off x="1816" y="3614"/>
                <a:ext cx="9" cy="18"/>
              </a:xfrm>
              <a:custGeom>
                <a:avLst/>
                <a:gdLst>
                  <a:gd name="T0" fmla="*/ 51 w 59"/>
                  <a:gd name="T1" fmla="*/ 114 h 114"/>
                  <a:gd name="T2" fmla="*/ 59 w 59"/>
                  <a:gd name="T3" fmla="*/ 75 h 114"/>
                  <a:gd name="T4" fmla="*/ 52 w 59"/>
                  <a:gd name="T5" fmla="*/ 37 h 114"/>
                  <a:gd name="T6" fmla="*/ 30 w 59"/>
                  <a:gd name="T7" fmla="*/ 10 h 114"/>
                  <a:gd name="T8" fmla="*/ 0 w 59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4">
                    <a:moveTo>
                      <a:pt x="51" y="114"/>
                    </a:moveTo>
                    <a:lnTo>
                      <a:pt x="59" y="75"/>
                    </a:lnTo>
                    <a:lnTo>
                      <a:pt x="52" y="37"/>
                    </a:lnTo>
                    <a:lnTo>
                      <a:pt x="3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2" name="Freeform 542"/>
              <p:cNvSpPr>
                <a:spLocks/>
              </p:cNvSpPr>
              <p:nvPr/>
            </p:nvSpPr>
            <p:spPr bwMode="auto">
              <a:xfrm>
                <a:off x="1808" y="3632"/>
                <a:ext cx="17" cy="37"/>
              </a:xfrm>
              <a:custGeom>
                <a:avLst/>
                <a:gdLst>
                  <a:gd name="T0" fmla="*/ 110 w 118"/>
                  <a:gd name="T1" fmla="*/ 0 h 220"/>
                  <a:gd name="T2" fmla="*/ 0 w 118"/>
                  <a:gd name="T3" fmla="*/ 220 h 220"/>
                  <a:gd name="T4" fmla="*/ 118 w 118"/>
                  <a:gd name="T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220">
                    <a:moveTo>
                      <a:pt x="110" y="0"/>
                    </a:moveTo>
                    <a:lnTo>
                      <a:pt x="0" y="220"/>
                    </a:lnTo>
                    <a:lnTo>
                      <a:pt x="118" y="22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3" name="Freeform 543"/>
              <p:cNvSpPr>
                <a:spLocks/>
              </p:cNvSpPr>
              <p:nvPr/>
            </p:nvSpPr>
            <p:spPr bwMode="auto">
              <a:xfrm>
                <a:off x="1854" y="3632"/>
                <a:ext cx="18" cy="37"/>
              </a:xfrm>
              <a:custGeom>
                <a:avLst/>
                <a:gdLst>
                  <a:gd name="T0" fmla="*/ 0 w 126"/>
                  <a:gd name="T1" fmla="*/ 223 h 223"/>
                  <a:gd name="T2" fmla="*/ 0 w 126"/>
                  <a:gd name="T3" fmla="*/ 0 h 223"/>
                  <a:gd name="T4" fmla="*/ 126 w 126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223">
                    <a:moveTo>
                      <a:pt x="0" y="223"/>
                    </a:moveTo>
                    <a:lnTo>
                      <a:pt x="0" y="0"/>
                    </a:lnTo>
                    <a:lnTo>
                      <a:pt x="12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4" name="Freeform 544"/>
              <p:cNvSpPr>
                <a:spLocks/>
              </p:cNvSpPr>
              <p:nvPr/>
            </p:nvSpPr>
            <p:spPr bwMode="auto">
              <a:xfrm>
                <a:off x="1872" y="3632"/>
                <a:ext cx="8" cy="11"/>
              </a:xfrm>
              <a:custGeom>
                <a:avLst/>
                <a:gdLst>
                  <a:gd name="T0" fmla="*/ 52 w 52"/>
                  <a:gd name="T1" fmla="*/ 65 h 65"/>
                  <a:gd name="T2" fmla="*/ 45 w 52"/>
                  <a:gd name="T3" fmla="*/ 33 h 65"/>
                  <a:gd name="T4" fmla="*/ 26 w 52"/>
                  <a:gd name="T5" fmla="*/ 9 h 65"/>
                  <a:gd name="T6" fmla="*/ 0 w 52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65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5" name="Line 545"/>
              <p:cNvSpPr>
                <a:spLocks noChangeShapeType="1"/>
              </p:cNvSpPr>
              <p:nvPr/>
            </p:nvSpPr>
            <p:spPr bwMode="auto">
              <a:xfrm>
                <a:off x="1880" y="3643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6" name="Line 546"/>
              <p:cNvSpPr>
                <a:spLocks noChangeShapeType="1"/>
              </p:cNvSpPr>
              <p:nvPr/>
            </p:nvSpPr>
            <p:spPr bwMode="auto">
              <a:xfrm flipV="1">
                <a:off x="1867" y="3632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7" name="Freeform 547"/>
              <p:cNvSpPr>
                <a:spLocks/>
              </p:cNvSpPr>
              <p:nvPr/>
            </p:nvSpPr>
            <p:spPr bwMode="auto">
              <a:xfrm>
                <a:off x="1892" y="3632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0 w 118"/>
                  <a:gd name="T3" fmla="*/ 38 h 75"/>
                  <a:gd name="T4" fmla="*/ 89 w 118"/>
                  <a:gd name="T5" fmla="*/ 10 h 75"/>
                  <a:gd name="T6" fmla="*/ 60 w 118"/>
                  <a:gd name="T7" fmla="*/ 0 h 75"/>
                  <a:gd name="T8" fmla="*/ 30 w 118"/>
                  <a:gd name="T9" fmla="*/ 10 h 75"/>
                  <a:gd name="T10" fmla="*/ 9 w 118"/>
                  <a:gd name="T11" fmla="*/ 38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0" y="38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0" y="10"/>
                    </a:lnTo>
                    <a:lnTo>
                      <a:pt x="9" y="38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8" name="Line 548"/>
              <p:cNvSpPr>
                <a:spLocks noChangeShapeType="1"/>
              </p:cNvSpPr>
              <p:nvPr/>
            </p:nvSpPr>
            <p:spPr bwMode="auto">
              <a:xfrm>
                <a:off x="1909" y="364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9" name="Freeform 549"/>
              <p:cNvSpPr>
                <a:spLocks/>
              </p:cNvSpPr>
              <p:nvPr/>
            </p:nvSpPr>
            <p:spPr bwMode="auto">
              <a:xfrm>
                <a:off x="1892" y="3657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9 w 118"/>
                  <a:gd name="T3" fmla="*/ 37 h 74"/>
                  <a:gd name="T4" fmla="*/ 30 w 118"/>
                  <a:gd name="T5" fmla="*/ 64 h 74"/>
                  <a:gd name="T6" fmla="*/ 60 w 118"/>
                  <a:gd name="T7" fmla="*/ 74 h 74"/>
                  <a:gd name="T8" fmla="*/ 89 w 118"/>
                  <a:gd name="T9" fmla="*/ 64 h 74"/>
                  <a:gd name="T10" fmla="*/ 110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9" y="37"/>
                    </a:lnTo>
                    <a:lnTo>
                      <a:pt x="30" y="64"/>
                    </a:lnTo>
                    <a:lnTo>
                      <a:pt x="60" y="74"/>
                    </a:lnTo>
                    <a:lnTo>
                      <a:pt x="89" y="64"/>
                    </a:lnTo>
                    <a:lnTo>
                      <a:pt x="110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0" name="Line 550"/>
              <p:cNvSpPr>
                <a:spLocks noChangeShapeType="1"/>
              </p:cNvSpPr>
              <p:nvPr/>
            </p:nvSpPr>
            <p:spPr bwMode="auto">
              <a:xfrm flipV="1">
                <a:off x="1892" y="364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1" name="Freeform 551"/>
              <p:cNvSpPr>
                <a:spLocks/>
              </p:cNvSpPr>
              <p:nvPr/>
            </p:nvSpPr>
            <p:spPr bwMode="auto">
              <a:xfrm>
                <a:off x="1929" y="3614"/>
                <a:ext cx="10" cy="55"/>
              </a:xfrm>
              <a:custGeom>
                <a:avLst/>
                <a:gdLst>
                  <a:gd name="T0" fmla="*/ 66 w 66"/>
                  <a:gd name="T1" fmla="*/ 0 h 334"/>
                  <a:gd name="T2" fmla="*/ 66 w 66"/>
                  <a:gd name="T3" fmla="*/ 334 h 334"/>
                  <a:gd name="T4" fmla="*/ 0 w 66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34">
                    <a:moveTo>
                      <a:pt x="66" y="0"/>
                    </a:moveTo>
                    <a:lnTo>
                      <a:pt x="66" y="334"/>
                    </a:lnTo>
                    <a:lnTo>
                      <a:pt x="0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2" name="Freeform 552"/>
              <p:cNvSpPr>
                <a:spLocks/>
              </p:cNvSpPr>
              <p:nvPr/>
            </p:nvSpPr>
            <p:spPr bwMode="auto">
              <a:xfrm>
                <a:off x="1922" y="3658"/>
                <a:ext cx="7" cy="11"/>
              </a:xfrm>
              <a:custGeom>
                <a:avLst/>
                <a:gdLst>
                  <a:gd name="T0" fmla="*/ 0 w 52"/>
                  <a:gd name="T1" fmla="*/ 0 h 64"/>
                  <a:gd name="T2" fmla="*/ 6 w 52"/>
                  <a:gd name="T3" fmla="*/ 31 h 64"/>
                  <a:gd name="T4" fmla="*/ 26 w 52"/>
                  <a:gd name="T5" fmla="*/ 55 h 64"/>
                  <a:gd name="T6" fmla="*/ 52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0" y="0"/>
                    </a:moveTo>
                    <a:lnTo>
                      <a:pt x="6" y="31"/>
                    </a:lnTo>
                    <a:lnTo>
                      <a:pt x="26" y="55"/>
                    </a:lnTo>
                    <a:lnTo>
                      <a:pt x="52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3" name="Line 553"/>
              <p:cNvSpPr>
                <a:spLocks noChangeShapeType="1"/>
              </p:cNvSpPr>
              <p:nvPr/>
            </p:nvSpPr>
            <p:spPr bwMode="auto">
              <a:xfrm flipV="1">
                <a:off x="1922" y="3643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4" name="Freeform 554"/>
              <p:cNvSpPr>
                <a:spLocks/>
              </p:cNvSpPr>
              <p:nvPr/>
            </p:nvSpPr>
            <p:spPr bwMode="auto">
              <a:xfrm>
                <a:off x="1922" y="3632"/>
                <a:ext cx="7" cy="11"/>
              </a:xfrm>
              <a:custGeom>
                <a:avLst/>
                <a:gdLst>
                  <a:gd name="T0" fmla="*/ 52 w 52"/>
                  <a:gd name="T1" fmla="*/ 0 h 65"/>
                  <a:gd name="T2" fmla="*/ 26 w 52"/>
                  <a:gd name="T3" fmla="*/ 9 h 65"/>
                  <a:gd name="T4" fmla="*/ 6 w 52"/>
                  <a:gd name="T5" fmla="*/ 33 h 65"/>
                  <a:gd name="T6" fmla="*/ 0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52" y="0"/>
                    </a:moveTo>
                    <a:lnTo>
                      <a:pt x="26" y="9"/>
                    </a:lnTo>
                    <a:lnTo>
                      <a:pt x="6" y="33"/>
                    </a:lnTo>
                    <a:lnTo>
                      <a:pt x="0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5" name="Line 555"/>
              <p:cNvSpPr>
                <a:spLocks noChangeShapeType="1"/>
              </p:cNvSpPr>
              <p:nvPr/>
            </p:nvSpPr>
            <p:spPr bwMode="auto">
              <a:xfrm>
                <a:off x="1929" y="363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6" name="Freeform 556"/>
              <p:cNvSpPr>
                <a:spLocks/>
              </p:cNvSpPr>
              <p:nvPr/>
            </p:nvSpPr>
            <p:spPr bwMode="auto">
              <a:xfrm>
                <a:off x="1951" y="3632"/>
                <a:ext cx="17" cy="37"/>
              </a:xfrm>
              <a:custGeom>
                <a:avLst/>
                <a:gdLst>
                  <a:gd name="T0" fmla="*/ 0 w 118"/>
                  <a:gd name="T1" fmla="*/ 0 h 223"/>
                  <a:gd name="T2" fmla="*/ 0 w 118"/>
                  <a:gd name="T3" fmla="*/ 159 h 223"/>
                  <a:gd name="T4" fmla="*/ 6 w 118"/>
                  <a:gd name="T5" fmla="*/ 190 h 223"/>
                  <a:gd name="T6" fmla="*/ 25 w 118"/>
                  <a:gd name="T7" fmla="*/ 214 h 223"/>
                  <a:gd name="T8" fmla="*/ 51 w 118"/>
                  <a:gd name="T9" fmla="*/ 223 h 223"/>
                  <a:gd name="T10" fmla="*/ 118 w 118"/>
                  <a:gd name="T11" fmla="*/ 223 h 223"/>
                  <a:gd name="T12" fmla="*/ 118 w 118"/>
                  <a:gd name="T1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23">
                    <a:moveTo>
                      <a:pt x="0" y="0"/>
                    </a:moveTo>
                    <a:lnTo>
                      <a:pt x="0" y="159"/>
                    </a:lnTo>
                    <a:lnTo>
                      <a:pt x="6" y="190"/>
                    </a:lnTo>
                    <a:lnTo>
                      <a:pt x="25" y="214"/>
                    </a:lnTo>
                    <a:lnTo>
                      <a:pt x="51" y="223"/>
                    </a:lnTo>
                    <a:lnTo>
                      <a:pt x="118" y="223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7" name="Freeform 557"/>
              <p:cNvSpPr>
                <a:spLocks/>
              </p:cNvSpPr>
              <p:nvPr/>
            </p:nvSpPr>
            <p:spPr bwMode="auto">
              <a:xfrm>
                <a:off x="1981" y="3663"/>
                <a:ext cx="4" cy="6"/>
              </a:xfrm>
              <a:custGeom>
                <a:avLst/>
                <a:gdLst>
                  <a:gd name="T0" fmla="*/ 0 w 29"/>
                  <a:gd name="T1" fmla="*/ 0 h 37"/>
                  <a:gd name="T2" fmla="*/ 9 w 29"/>
                  <a:gd name="T3" fmla="*/ 26 h 37"/>
                  <a:gd name="T4" fmla="*/ 29 w 29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7">
                    <a:moveTo>
                      <a:pt x="0" y="0"/>
                    </a:moveTo>
                    <a:lnTo>
                      <a:pt x="9" y="26"/>
                    </a:lnTo>
                    <a:lnTo>
                      <a:pt x="2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8" name="Line 558"/>
              <p:cNvSpPr>
                <a:spLocks noChangeShapeType="1"/>
              </p:cNvSpPr>
              <p:nvPr/>
            </p:nvSpPr>
            <p:spPr bwMode="auto">
              <a:xfrm flipV="1">
                <a:off x="1981" y="3614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9" name="Line 559"/>
              <p:cNvSpPr>
                <a:spLocks noChangeShapeType="1"/>
              </p:cNvSpPr>
              <p:nvPr/>
            </p:nvSpPr>
            <p:spPr bwMode="auto">
              <a:xfrm flipH="1">
                <a:off x="2004" y="3669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0" name="Freeform 560"/>
              <p:cNvSpPr>
                <a:spLocks/>
              </p:cNvSpPr>
              <p:nvPr/>
            </p:nvSpPr>
            <p:spPr bwMode="auto">
              <a:xfrm>
                <a:off x="1998" y="3660"/>
                <a:ext cx="6" cy="9"/>
              </a:xfrm>
              <a:custGeom>
                <a:avLst/>
                <a:gdLst>
                  <a:gd name="T0" fmla="*/ 0 w 44"/>
                  <a:gd name="T1" fmla="*/ 0 h 56"/>
                  <a:gd name="T2" fmla="*/ 7 w 44"/>
                  <a:gd name="T3" fmla="*/ 29 h 56"/>
                  <a:gd name="T4" fmla="*/ 23 w 44"/>
                  <a:gd name="T5" fmla="*/ 48 h 56"/>
                  <a:gd name="T6" fmla="*/ 44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0"/>
                    </a:moveTo>
                    <a:lnTo>
                      <a:pt x="7" y="29"/>
                    </a:lnTo>
                    <a:lnTo>
                      <a:pt x="23" y="48"/>
                    </a:lnTo>
                    <a:lnTo>
                      <a:pt x="44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1" name="Line 561"/>
              <p:cNvSpPr>
                <a:spLocks noChangeShapeType="1"/>
              </p:cNvSpPr>
              <p:nvPr/>
            </p:nvSpPr>
            <p:spPr bwMode="auto">
              <a:xfrm flipV="1">
                <a:off x="1998" y="3644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2" name="Freeform 562"/>
              <p:cNvSpPr>
                <a:spLocks/>
              </p:cNvSpPr>
              <p:nvPr/>
            </p:nvSpPr>
            <p:spPr bwMode="auto">
              <a:xfrm>
                <a:off x="1998" y="3632"/>
                <a:ext cx="16" cy="12"/>
              </a:xfrm>
              <a:custGeom>
                <a:avLst/>
                <a:gdLst>
                  <a:gd name="T0" fmla="*/ 118 w 118"/>
                  <a:gd name="T1" fmla="*/ 75 h 75"/>
                  <a:gd name="T2" fmla="*/ 111 w 118"/>
                  <a:gd name="T3" fmla="*/ 38 h 75"/>
                  <a:gd name="T4" fmla="*/ 89 w 118"/>
                  <a:gd name="T5" fmla="*/ 10 h 75"/>
                  <a:gd name="T6" fmla="*/ 60 w 118"/>
                  <a:gd name="T7" fmla="*/ 0 h 75"/>
                  <a:gd name="T8" fmla="*/ 29 w 118"/>
                  <a:gd name="T9" fmla="*/ 10 h 75"/>
                  <a:gd name="T10" fmla="*/ 8 w 118"/>
                  <a:gd name="T11" fmla="*/ 38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1" y="38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29" y="10"/>
                    </a:lnTo>
                    <a:lnTo>
                      <a:pt x="8" y="38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3" name="Freeform 563"/>
              <p:cNvSpPr>
                <a:spLocks/>
              </p:cNvSpPr>
              <p:nvPr/>
            </p:nvSpPr>
            <p:spPr bwMode="auto">
              <a:xfrm>
                <a:off x="1998" y="3644"/>
                <a:ext cx="16" cy="7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4" name="Freeform 564"/>
              <p:cNvSpPr>
                <a:spLocks/>
              </p:cNvSpPr>
              <p:nvPr/>
            </p:nvSpPr>
            <p:spPr bwMode="auto">
              <a:xfrm>
                <a:off x="2027" y="3632"/>
                <a:ext cx="15" cy="22"/>
              </a:xfrm>
              <a:custGeom>
                <a:avLst/>
                <a:gdLst>
                  <a:gd name="T0" fmla="*/ 104 w 104"/>
                  <a:gd name="T1" fmla="*/ 19 h 134"/>
                  <a:gd name="T2" fmla="*/ 38 w 104"/>
                  <a:gd name="T3" fmla="*/ 0 h 134"/>
                  <a:gd name="T4" fmla="*/ 19 w 104"/>
                  <a:gd name="T5" fmla="*/ 5 h 134"/>
                  <a:gd name="T6" fmla="*/ 5 w 104"/>
                  <a:gd name="T7" fmla="*/ 21 h 134"/>
                  <a:gd name="T8" fmla="*/ 0 w 104"/>
                  <a:gd name="T9" fmla="*/ 44 h 134"/>
                  <a:gd name="T10" fmla="*/ 4 w 104"/>
                  <a:gd name="T11" fmla="*/ 68 h 134"/>
                  <a:gd name="T12" fmla="*/ 17 w 104"/>
                  <a:gd name="T13" fmla="*/ 84 h 134"/>
                  <a:gd name="T14" fmla="*/ 99 w 104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34">
                    <a:moveTo>
                      <a:pt x="104" y="19"/>
                    </a:moveTo>
                    <a:lnTo>
                      <a:pt x="38" y="0"/>
                    </a:lnTo>
                    <a:lnTo>
                      <a:pt x="19" y="5"/>
                    </a:lnTo>
                    <a:lnTo>
                      <a:pt x="5" y="21"/>
                    </a:lnTo>
                    <a:lnTo>
                      <a:pt x="0" y="44"/>
                    </a:lnTo>
                    <a:lnTo>
                      <a:pt x="4" y="68"/>
                    </a:lnTo>
                    <a:lnTo>
                      <a:pt x="17" y="84"/>
                    </a:lnTo>
                    <a:lnTo>
                      <a:pt x="99" y="1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5" name="Freeform 565"/>
              <p:cNvSpPr>
                <a:spLocks/>
              </p:cNvSpPr>
              <p:nvPr/>
            </p:nvSpPr>
            <p:spPr bwMode="auto">
              <a:xfrm>
                <a:off x="2039" y="3654"/>
                <a:ext cx="5" cy="15"/>
              </a:xfrm>
              <a:custGeom>
                <a:avLst/>
                <a:gdLst>
                  <a:gd name="T0" fmla="*/ 0 w 37"/>
                  <a:gd name="T1" fmla="*/ 88 h 88"/>
                  <a:gd name="T2" fmla="*/ 20 w 37"/>
                  <a:gd name="T3" fmla="*/ 81 h 88"/>
                  <a:gd name="T4" fmla="*/ 33 w 37"/>
                  <a:gd name="T5" fmla="*/ 64 h 88"/>
                  <a:gd name="T6" fmla="*/ 37 w 37"/>
                  <a:gd name="T7" fmla="*/ 40 h 88"/>
                  <a:gd name="T8" fmla="*/ 32 w 37"/>
                  <a:gd name="T9" fmla="*/ 16 h 88"/>
                  <a:gd name="T10" fmla="*/ 17 w 37"/>
                  <a:gd name="T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8">
                    <a:moveTo>
                      <a:pt x="0" y="88"/>
                    </a:moveTo>
                    <a:lnTo>
                      <a:pt x="20" y="81"/>
                    </a:lnTo>
                    <a:lnTo>
                      <a:pt x="33" y="64"/>
                    </a:lnTo>
                    <a:lnTo>
                      <a:pt x="37" y="40"/>
                    </a:lnTo>
                    <a:lnTo>
                      <a:pt x="32" y="16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6" name="Freeform 566"/>
              <p:cNvSpPr>
                <a:spLocks/>
              </p:cNvSpPr>
              <p:nvPr/>
            </p:nvSpPr>
            <p:spPr bwMode="auto">
              <a:xfrm>
                <a:off x="2027" y="3666"/>
                <a:ext cx="12" cy="3"/>
              </a:xfrm>
              <a:custGeom>
                <a:avLst/>
                <a:gdLst>
                  <a:gd name="T0" fmla="*/ 0 w 81"/>
                  <a:gd name="T1" fmla="*/ 0 h 19"/>
                  <a:gd name="T2" fmla="*/ 40 w 81"/>
                  <a:gd name="T3" fmla="*/ 17 h 19"/>
                  <a:gd name="T4" fmla="*/ 81 w 81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9">
                    <a:moveTo>
                      <a:pt x="0" y="0"/>
                    </a:moveTo>
                    <a:lnTo>
                      <a:pt x="40" y="17"/>
                    </a:lnTo>
                    <a:lnTo>
                      <a:pt x="81" y="19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7" name="Line 567"/>
              <p:cNvSpPr>
                <a:spLocks noChangeShapeType="1"/>
              </p:cNvSpPr>
              <p:nvPr/>
            </p:nvSpPr>
            <p:spPr bwMode="auto">
              <a:xfrm>
                <a:off x="1909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8" name="Line 568"/>
              <p:cNvSpPr>
                <a:spLocks noChangeShapeType="1"/>
              </p:cNvSpPr>
              <p:nvPr/>
            </p:nvSpPr>
            <p:spPr bwMode="auto">
              <a:xfrm>
                <a:off x="1851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9" name="Line 569"/>
              <p:cNvSpPr>
                <a:spLocks noChangeShapeType="1"/>
              </p:cNvSpPr>
              <p:nvPr/>
            </p:nvSpPr>
            <p:spPr bwMode="auto">
              <a:xfrm flipV="1">
                <a:off x="1833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0" name="Line 570"/>
              <p:cNvSpPr>
                <a:spLocks noChangeShapeType="1"/>
              </p:cNvSpPr>
              <p:nvPr/>
            </p:nvSpPr>
            <p:spPr bwMode="auto">
              <a:xfrm flipH="1">
                <a:off x="1833" y="316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1" name="Line 571"/>
              <p:cNvSpPr>
                <a:spLocks noChangeShapeType="1"/>
              </p:cNvSpPr>
              <p:nvPr/>
            </p:nvSpPr>
            <p:spPr bwMode="auto">
              <a:xfrm flipV="1">
                <a:off x="1774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2" name="Line 572"/>
              <p:cNvSpPr>
                <a:spLocks noChangeShapeType="1"/>
              </p:cNvSpPr>
              <p:nvPr/>
            </p:nvSpPr>
            <p:spPr bwMode="auto">
              <a:xfrm flipH="1">
                <a:off x="1774" y="33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3" name="Line 573"/>
              <p:cNvSpPr>
                <a:spLocks noChangeShapeType="1"/>
              </p:cNvSpPr>
              <p:nvPr/>
            </p:nvSpPr>
            <p:spPr bwMode="auto">
              <a:xfrm flipV="1">
                <a:off x="1786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4" name="Line 574"/>
              <p:cNvSpPr>
                <a:spLocks noChangeShapeType="1"/>
              </p:cNvSpPr>
              <p:nvPr/>
            </p:nvSpPr>
            <p:spPr bwMode="auto">
              <a:xfrm flipH="1">
                <a:off x="1791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5" name="Line 575"/>
              <p:cNvSpPr>
                <a:spLocks noChangeShapeType="1"/>
              </p:cNvSpPr>
              <p:nvPr/>
            </p:nvSpPr>
            <p:spPr bwMode="auto">
              <a:xfrm flipH="1">
                <a:off x="1813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6" name="Freeform 576"/>
              <p:cNvSpPr>
                <a:spLocks/>
              </p:cNvSpPr>
              <p:nvPr/>
            </p:nvSpPr>
            <p:spPr bwMode="auto">
              <a:xfrm>
                <a:off x="1801" y="3253"/>
                <a:ext cx="12" cy="19"/>
              </a:xfrm>
              <a:custGeom>
                <a:avLst/>
                <a:gdLst>
                  <a:gd name="T0" fmla="*/ 0 w 89"/>
                  <a:gd name="T1" fmla="*/ 0 h 111"/>
                  <a:gd name="T2" fmla="*/ 7 w 89"/>
                  <a:gd name="T3" fmla="*/ 43 h 111"/>
                  <a:gd name="T4" fmla="*/ 26 w 89"/>
                  <a:gd name="T5" fmla="*/ 79 h 111"/>
                  <a:gd name="T6" fmla="*/ 56 w 89"/>
                  <a:gd name="T7" fmla="*/ 104 h 111"/>
                  <a:gd name="T8" fmla="*/ 89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0"/>
                    </a:moveTo>
                    <a:lnTo>
                      <a:pt x="7" y="43"/>
                    </a:lnTo>
                    <a:lnTo>
                      <a:pt x="26" y="79"/>
                    </a:lnTo>
                    <a:lnTo>
                      <a:pt x="56" y="104"/>
                    </a:lnTo>
                    <a:lnTo>
                      <a:pt x="89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7" name="Line 577"/>
              <p:cNvSpPr>
                <a:spLocks noChangeShapeType="1"/>
              </p:cNvSpPr>
              <p:nvPr/>
            </p:nvSpPr>
            <p:spPr bwMode="auto">
              <a:xfrm flipV="1">
                <a:off x="1801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8" name="Freeform 578"/>
              <p:cNvSpPr>
                <a:spLocks/>
              </p:cNvSpPr>
              <p:nvPr/>
            </p:nvSpPr>
            <p:spPr bwMode="auto">
              <a:xfrm>
                <a:off x="1801" y="3198"/>
                <a:ext cx="12" cy="18"/>
              </a:xfrm>
              <a:custGeom>
                <a:avLst/>
                <a:gdLst>
                  <a:gd name="T0" fmla="*/ 89 w 89"/>
                  <a:gd name="T1" fmla="*/ 0 h 111"/>
                  <a:gd name="T2" fmla="*/ 56 w 89"/>
                  <a:gd name="T3" fmla="*/ 8 h 111"/>
                  <a:gd name="T4" fmla="*/ 26 w 89"/>
                  <a:gd name="T5" fmla="*/ 33 h 111"/>
                  <a:gd name="T6" fmla="*/ 7 w 89"/>
                  <a:gd name="T7" fmla="*/ 69 h 111"/>
                  <a:gd name="T8" fmla="*/ 0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56" y="8"/>
                    </a:lnTo>
                    <a:lnTo>
                      <a:pt x="26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9" name="Line 579"/>
              <p:cNvSpPr>
                <a:spLocks noChangeShapeType="1"/>
              </p:cNvSpPr>
              <p:nvPr/>
            </p:nvSpPr>
            <p:spPr bwMode="auto">
              <a:xfrm>
                <a:off x="1813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0" name="Line 580"/>
              <p:cNvSpPr>
                <a:spLocks noChangeShapeType="1"/>
              </p:cNvSpPr>
              <p:nvPr/>
            </p:nvSpPr>
            <p:spPr bwMode="auto">
              <a:xfrm>
                <a:off x="1774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1" name="Line 581"/>
              <p:cNvSpPr>
                <a:spLocks noChangeShapeType="1"/>
              </p:cNvSpPr>
              <p:nvPr/>
            </p:nvSpPr>
            <p:spPr bwMode="auto">
              <a:xfrm>
                <a:off x="1909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2" name="Line 582"/>
              <p:cNvSpPr>
                <a:spLocks noChangeShapeType="1"/>
              </p:cNvSpPr>
              <p:nvPr/>
            </p:nvSpPr>
            <p:spPr bwMode="auto">
              <a:xfrm>
                <a:off x="2026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3" name="Line 583"/>
              <p:cNvSpPr>
                <a:spLocks noChangeShapeType="1"/>
              </p:cNvSpPr>
              <p:nvPr/>
            </p:nvSpPr>
            <p:spPr bwMode="auto">
              <a:xfrm flipV="1">
                <a:off x="2125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4" name="Line 584"/>
              <p:cNvSpPr>
                <a:spLocks noChangeShapeType="1"/>
              </p:cNvSpPr>
              <p:nvPr/>
            </p:nvSpPr>
            <p:spPr bwMode="auto">
              <a:xfrm flipH="1">
                <a:off x="2009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5" name="Line 585"/>
              <p:cNvSpPr>
                <a:spLocks noChangeShapeType="1"/>
              </p:cNvSpPr>
              <p:nvPr/>
            </p:nvSpPr>
            <p:spPr bwMode="auto">
              <a:xfrm flipV="1">
                <a:off x="2009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6" name="Line 586"/>
              <p:cNvSpPr>
                <a:spLocks noChangeShapeType="1"/>
              </p:cNvSpPr>
              <p:nvPr/>
            </p:nvSpPr>
            <p:spPr bwMode="auto">
              <a:xfrm flipV="1">
                <a:off x="1949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7" name="Line 587"/>
              <p:cNvSpPr>
                <a:spLocks noChangeShapeType="1"/>
              </p:cNvSpPr>
              <p:nvPr/>
            </p:nvSpPr>
            <p:spPr bwMode="auto">
              <a:xfrm flipH="1">
                <a:off x="1949" y="33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8" name="Line 588"/>
              <p:cNvSpPr>
                <a:spLocks noChangeShapeType="1"/>
              </p:cNvSpPr>
              <p:nvPr/>
            </p:nvSpPr>
            <p:spPr bwMode="auto">
              <a:xfrm flipV="1">
                <a:off x="1962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69" name="Line 589"/>
              <p:cNvSpPr>
                <a:spLocks noChangeShapeType="1"/>
              </p:cNvSpPr>
              <p:nvPr/>
            </p:nvSpPr>
            <p:spPr bwMode="auto">
              <a:xfrm flipH="1">
                <a:off x="1967" y="3305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0" name="Line 590"/>
              <p:cNvSpPr>
                <a:spLocks noChangeShapeType="1"/>
              </p:cNvSpPr>
              <p:nvPr/>
            </p:nvSpPr>
            <p:spPr bwMode="auto">
              <a:xfrm>
                <a:off x="1949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1" name="Line 591"/>
              <p:cNvSpPr>
                <a:spLocks noChangeShapeType="1"/>
              </p:cNvSpPr>
              <p:nvPr/>
            </p:nvSpPr>
            <p:spPr bwMode="auto">
              <a:xfrm flipH="1">
                <a:off x="1989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2" name="Freeform 592"/>
              <p:cNvSpPr>
                <a:spLocks/>
              </p:cNvSpPr>
              <p:nvPr/>
            </p:nvSpPr>
            <p:spPr bwMode="auto">
              <a:xfrm>
                <a:off x="1976" y="3253"/>
                <a:ext cx="13" cy="19"/>
              </a:xfrm>
              <a:custGeom>
                <a:avLst/>
                <a:gdLst>
                  <a:gd name="T0" fmla="*/ 0 w 87"/>
                  <a:gd name="T1" fmla="*/ 0 h 111"/>
                  <a:gd name="T2" fmla="*/ 6 w 87"/>
                  <a:gd name="T3" fmla="*/ 43 h 111"/>
                  <a:gd name="T4" fmla="*/ 26 w 87"/>
                  <a:gd name="T5" fmla="*/ 79 h 111"/>
                  <a:gd name="T6" fmla="*/ 54 w 87"/>
                  <a:gd name="T7" fmla="*/ 104 h 111"/>
                  <a:gd name="T8" fmla="*/ 87 w 8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0" y="0"/>
                    </a:moveTo>
                    <a:lnTo>
                      <a:pt x="6" y="43"/>
                    </a:lnTo>
                    <a:lnTo>
                      <a:pt x="26" y="79"/>
                    </a:lnTo>
                    <a:lnTo>
                      <a:pt x="54" y="104"/>
                    </a:lnTo>
                    <a:lnTo>
                      <a:pt x="87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3" name="Line 593"/>
              <p:cNvSpPr>
                <a:spLocks noChangeShapeType="1"/>
              </p:cNvSpPr>
              <p:nvPr/>
            </p:nvSpPr>
            <p:spPr bwMode="auto">
              <a:xfrm flipV="1">
                <a:off x="1976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4" name="Freeform 594"/>
              <p:cNvSpPr>
                <a:spLocks/>
              </p:cNvSpPr>
              <p:nvPr/>
            </p:nvSpPr>
            <p:spPr bwMode="auto">
              <a:xfrm>
                <a:off x="1976" y="3198"/>
                <a:ext cx="13" cy="18"/>
              </a:xfrm>
              <a:custGeom>
                <a:avLst/>
                <a:gdLst>
                  <a:gd name="T0" fmla="*/ 87 w 87"/>
                  <a:gd name="T1" fmla="*/ 0 h 111"/>
                  <a:gd name="T2" fmla="*/ 54 w 87"/>
                  <a:gd name="T3" fmla="*/ 8 h 111"/>
                  <a:gd name="T4" fmla="*/ 26 w 87"/>
                  <a:gd name="T5" fmla="*/ 33 h 111"/>
                  <a:gd name="T6" fmla="*/ 6 w 87"/>
                  <a:gd name="T7" fmla="*/ 69 h 111"/>
                  <a:gd name="T8" fmla="*/ 0 w 8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1">
                    <a:moveTo>
                      <a:pt x="87" y="0"/>
                    </a:moveTo>
                    <a:lnTo>
                      <a:pt x="54" y="8"/>
                    </a:lnTo>
                    <a:lnTo>
                      <a:pt x="26" y="33"/>
                    </a:lnTo>
                    <a:lnTo>
                      <a:pt x="6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5" name="Line 595"/>
              <p:cNvSpPr>
                <a:spLocks noChangeShapeType="1"/>
              </p:cNvSpPr>
              <p:nvPr/>
            </p:nvSpPr>
            <p:spPr bwMode="auto">
              <a:xfrm>
                <a:off x="1989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6" name="Line 596"/>
              <p:cNvSpPr>
                <a:spLocks noChangeShapeType="1"/>
              </p:cNvSpPr>
              <p:nvPr/>
            </p:nvSpPr>
            <p:spPr bwMode="auto">
              <a:xfrm>
                <a:off x="2085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7" name="Line 597"/>
              <p:cNvSpPr>
                <a:spLocks noChangeShapeType="1"/>
              </p:cNvSpPr>
              <p:nvPr/>
            </p:nvSpPr>
            <p:spPr bwMode="auto">
              <a:xfrm flipH="1">
                <a:off x="1039" y="238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8" name="Line 598"/>
              <p:cNvSpPr>
                <a:spLocks noChangeShapeType="1"/>
              </p:cNvSpPr>
              <p:nvPr/>
            </p:nvSpPr>
            <p:spPr bwMode="auto">
              <a:xfrm flipH="1">
                <a:off x="1004" y="248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79" name="Line 599"/>
              <p:cNvSpPr>
                <a:spLocks noChangeShapeType="1"/>
              </p:cNvSpPr>
              <p:nvPr/>
            </p:nvSpPr>
            <p:spPr bwMode="auto">
              <a:xfrm>
                <a:off x="1004" y="2384"/>
                <a:ext cx="70" cy="10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0" name="Line 600"/>
              <p:cNvSpPr>
                <a:spLocks noChangeShapeType="1"/>
              </p:cNvSpPr>
              <p:nvPr/>
            </p:nvSpPr>
            <p:spPr bwMode="auto">
              <a:xfrm flipV="1">
                <a:off x="1004" y="2384"/>
                <a:ext cx="70" cy="10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1" name="Line 601"/>
              <p:cNvSpPr>
                <a:spLocks noChangeShapeType="1"/>
              </p:cNvSpPr>
              <p:nvPr/>
            </p:nvSpPr>
            <p:spPr bwMode="auto">
              <a:xfrm>
                <a:off x="934" y="2605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2" name="Line 602"/>
              <p:cNvSpPr>
                <a:spLocks noChangeShapeType="1"/>
              </p:cNvSpPr>
              <p:nvPr/>
            </p:nvSpPr>
            <p:spPr bwMode="auto">
              <a:xfrm>
                <a:off x="969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3" name="Line 603"/>
              <p:cNvSpPr>
                <a:spLocks noChangeShapeType="1"/>
              </p:cNvSpPr>
              <p:nvPr/>
            </p:nvSpPr>
            <p:spPr bwMode="auto">
              <a:xfrm>
                <a:off x="1008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4" name="Line 604"/>
              <p:cNvSpPr>
                <a:spLocks noChangeShapeType="1"/>
              </p:cNvSpPr>
              <p:nvPr/>
            </p:nvSpPr>
            <p:spPr bwMode="auto">
              <a:xfrm>
                <a:off x="1048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5" name="Line 605"/>
              <p:cNvSpPr>
                <a:spLocks noChangeShapeType="1"/>
              </p:cNvSpPr>
              <p:nvPr/>
            </p:nvSpPr>
            <p:spPr bwMode="auto">
              <a:xfrm>
                <a:off x="1087" y="2605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6" name="Line 606"/>
              <p:cNvSpPr>
                <a:spLocks noChangeShapeType="1"/>
              </p:cNvSpPr>
              <p:nvPr/>
            </p:nvSpPr>
            <p:spPr bwMode="auto">
              <a:xfrm>
                <a:off x="934" y="1983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7" name="Freeform 607"/>
              <p:cNvSpPr>
                <a:spLocks/>
              </p:cNvSpPr>
              <p:nvPr/>
            </p:nvSpPr>
            <p:spPr bwMode="auto">
              <a:xfrm>
                <a:off x="838" y="2697"/>
                <a:ext cx="11" cy="56"/>
              </a:xfrm>
              <a:custGeom>
                <a:avLst/>
                <a:gdLst>
                  <a:gd name="T0" fmla="*/ 0 w 74"/>
                  <a:gd name="T1" fmla="*/ 335 h 335"/>
                  <a:gd name="T2" fmla="*/ 0 w 74"/>
                  <a:gd name="T3" fmla="*/ 0 h 335"/>
                  <a:gd name="T4" fmla="*/ 74 w 74"/>
                  <a:gd name="T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35">
                    <a:moveTo>
                      <a:pt x="0" y="335"/>
                    </a:move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8" name="Freeform 608"/>
              <p:cNvSpPr>
                <a:spLocks/>
              </p:cNvSpPr>
              <p:nvPr/>
            </p:nvSpPr>
            <p:spPr bwMode="auto">
              <a:xfrm>
                <a:off x="849" y="2697"/>
                <a:ext cx="10" cy="31"/>
              </a:xfrm>
              <a:custGeom>
                <a:avLst/>
                <a:gdLst>
                  <a:gd name="T0" fmla="*/ 0 w 73"/>
                  <a:gd name="T1" fmla="*/ 187 h 187"/>
                  <a:gd name="T2" fmla="*/ 28 w 73"/>
                  <a:gd name="T3" fmla="*/ 179 h 187"/>
                  <a:gd name="T4" fmla="*/ 52 w 73"/>
                  <a:gd name="T5" fmla="*/ 160 h 187"/>
                  <a:gd name="T6" fmla="*/ 68 w 73"/>
                  <a:gd name="T7" fmla="*/ 129 h 187"/>
                  <a:gd name="T8" fmla="*/ 73 w 73"/>
                  <a:gd name="T9" fmla="*/ 94 h 187"/>
                  <a:gd name="T10" fmla="*/ 68 w 73"/>
                  <a:gd name="T11" fmla="*/ 58 h 187"/>
                  <a:gd name="T12" fmla="*/ 52 w 73"/>
                  <a:gd name="T13" fmla="*/ 28 h 187"/>
                  <a:gd name="T14" fmla="*/ 28 w 73"/>
                  <a:gd name="T15" fmla="*/ 8 h 187"/>
                  <a:gd name="T16" fmla="*/ 0 w 73"/>
                  <a:gd name="T1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87">
                    <a:moveTo>
                      <a:pt x="0" y="187"/>
                    </a:moveTo>
                    <a:lnTo>
                      <a:pt x="28" y="179"/>
                    </a:lnTo>
                    <a:lnTo>
                      <a:pt x="52" y="160"/>
                    </a:lnTo>
                    <a:lnTo>
                      <a:pt x="68" y="129"/>
                    </a:lnTo>
                    <a:lnTo>
                      <a:pt x="73" y="94"/>
                    </a:lnTo>
                    <a:lnTo>
                      <a:pt x="68" y="58"/>
                    </a:lnTo>
                    <a:lnTo>
                      <a:pt x="52" y="28"/>
                    </a:lnTo>
                    <a:lnTo>
                      <a:pt x="2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89" name="Line 609"/>
              <p:cNvSpPr>
                <a:spLocks noChangeShapeType="1"/>
              </p:cNvSpPr>
              <p:nvPr/>
            </p:nvSpPr>
            <p:spPr bwMode="auto">
              <a:xfrm flipH="1">
                <a:off x="838" y="2728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890" name="Group 610"/>
            <p:cNvGrpSpPr>
              <a:grpSpLocks/>
            </p:cNvGrpSpPr>
            <p:nvPr/>
          </p:nvGrpSpPr>
          <p:grpSpPr bwMode="auto">
            <a:xfrm>
              <a:off x="824" y="1937"/>
              <a:ext cx="2906" cy="1780"/>
              <a:chOff x="824" y="1937"/>
              <a:chExt cx="2906" cy="1780"/>
            </a:xfrm>
          </p:grpSpPr>
          <p:sp>
            <p:nvSpPr>
              <p:cNvPr id="737891" name="Line 611"/>
              <p:cNvSpPr>
                <a:spLocks noChangeShapeType="1"/>
              </p:cNvSpPr>
              <p:nvPr/>
            </p:nvSpPr>
            <p:spPr bwMode="auto">
              <a:xfrm flipV="1">
                <a:off x="876" y="2697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2" name="Line 612"/>
              <p:cNvSpPr>
                <a:spLocks noChangeShapeType="1"/>
              </p:cNvSpPr>
              <p:nvPr/>
            </p:nvSpPr>
            <p:spPr bwMode="auto">
              <a:xfrm>
                <a:off x="872" y="2715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3" name="Line 613"/>
              <p:cNvSpPr>
                <a:spLocks noChangeShapeType="1"/>
              </p:cNvSpPr>
              <p:nvPr/>
            </p:nvSpPr>
            <p:spPr bwMode="auto">
              <a:xfrm>
                <a:off x="1039" y="2322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4" name="Line 614"/>
              <p:cNvSpPr>
                <a:spLocks noChangeShapeType="1"/>
              </p:cNvSpPr>
              <p:nvPr/>
            </p:nvSpPr>
            <p:spPr bwMode="auto">
              <a:xfrm flipH="1">
                <a:off x="1004" y="238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5" name="Line 615"/>
              <p:cNvSpPr>
                <a:spLocks noChangeShapeType="1"/>
              </p:cNvSpPr>
              <p:nvPr/>
            </p:nvSpPr>
            <p:spPr bwMode="auto">
              <a:xfrm flipH="1">
                <a:off x="934" y="2553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6" name="Line 616"/>
              <p:cNvSpPr>
                <a:spLocks noChangeShapeType="1"/>
              </p:cNvSpPr>
              <p:nvPr/>
            </p:nvSpPr>
            <p:spPr bwMode="auto">
              <a:xfrm>
                <a:off x="899" y="2553"/>
                <a:ext cx="70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7" name="Line 617"/>
              <p:cNvSpPr>
                <a:spLocks noChangeShapeType="1"/>
              </p:cNvSpPr>
              <p:nvPr/>
            </p:nvSpPr>
            <p:spPr bwMode="auto">
              <a:xfrm flipH="1">
                <a:off x="899" y="265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8" name="Line 618"/>
              <p:cNvSpPr>
                <a:spLocks noChangeShapeType="1"/>
              </p:cNvSpPr>
              <p:nvPr/>
            </p:nvSpPr>
            <p:spPr bwMode="auto">
              <a:xfrm flipV="1">
                <a:off x="899" y="2553"/>
                <a:ext cx="70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9" name="Line 619"/>
              <p:cNvSpPr>
                <a:spLocks noChangeShapeType="1"/>
              </p:cNvSpPr>
              <p:nvPr/>
            </p:nvSpPr>
            <p:spPr bwMode="auto">
              <a:xfrm flipH="1">
                <a:off x="899" y="2553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0" name="Freeform 620"/>
              <p:cNvSpPr>
                <a:spLocks/>
              </p:cNvSpPr>
              <p:nvPr/>
            </p:nvSpPr>
            <p:spPr bwMode="auto">
              <a:xfrm>
                <a:off x="919" y="2405"/>
                <a:ext cx="29" cy="103"/>
              </a:xfrm>
              <a:custGeom>
                <a:avLst/>
                <a:gdLst>
                  <a:gd name="T0" fmla="*/ 0 w 205"/>
                  <a:gd name="T1" fmla="*/ 0 h 620"/>
                  <a:gd name="T2" fmla="*/ 205 w 205"/>
                  <a:gd name="T3" fmla="*/ 0 h 620"/>
                  <a:gd name="T4" fmla="*/ 102 w 205"/>
                  <a:gd name="T5" fmla="*/ 620 h 620"/>
                  <a:gd name="T6" fmla="*/ 0 w 205"/>
                  <a:gd name="T7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20">
                    <a:moveTo>
                      <a:pt x="0" y="0"/>
                    </a:moveTo>
                    <a:lnTo>
                      <a:pt x="205" y="0"/>
                    </a:lnTo>
                    <a:lnTo>
                      <a:pt x="102" y="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1" name="Freeform 621"/>
              <p:cNvSpPr>
                <a:spLocks/>
              </p:cNvSpPr>
              <p:nvPr/>
            </p:nvSpPr>
            <p:spPr bwMode="auto">
              <a:xfrm>
                <a:off x="919" y="2405"/>
                <a:ext cx="29" cy="103"/>
              </a:xfrm>
              <a:custGeom>
                <a:avLst/>
                <a:gdLst>
                  <a:gd name="T0" fmla="*/ 0 w 205"/>
                  <a:gd name="T1" fmla="*/ 0 h 620"/>
                  <a:gd name="T2" fmla="*/ 205 w 205"/>
                  <a:gd name="T3" fmla="*/ 0 h 620"/>
                  <a:gd name="T4" fmla="*/ 102 w 205"/>
                  <a:gd name="T5" fmla="*/ 620 h 620"/>
                  <a:gd name="T6" fmla="*/ 0 w 205"/>
                  <a:gd name="T7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20">
                    <a:moveTo>
                      <a:pt x="0" y="0"/>
                    </a:moveTo>
                    <a:lnTo>
                      <a:pt x="205" y="0"/>
                    </a:lnTo>
                    <a:lnTo>
                      <a:pt x="102" y="6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2" name="Freeform 622"/>
              <p:cNvSpPr>
                <a:spLocks/>
              </p:cNvSpPr>
              <p:nvPr/>
            </p:nvSpPr>
            <p:spPr bwMode="auto">
              <a:xfrm>
                <a:off x="824" y="2581"/>
                <a:ext cx="13" cy="56"/>
              </a:xfrm>
              <a:custGeom>
                <a:avLst/>
                <a:gdLst>
                  <a:gd name="T0" fmla="*/ 0 w 89"/>
                  <a:gd name="T1" fmla="*/ 334 h 334"/>
                  <a:gd name="T2" fmla="*/ 31 w 89"/>
                  <a:gd name="T3" fmla="*/ 334 h 334"/>
                  <a:gd name="T4" fmla="*/ 60 w 89"/>
                  <a:gd name="T5" fmla="*/ 324 h 334"/>
                  <a:gd name="T6" fmla="*/ 82 w 89"/>
                  <a:gd name="T7" fmla="*/ 297 h 334"/>
                  <a:gd name="T8" fmla="*/ 89 w 89"/>
                  <a:gd name="T9" fmla="*/ 260 h 334"/>
                  <a:gd name="T10" fmla="*/ 89 w 89"/>
                  <a:gd name="T11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334">
                    <a:moveTo>
                      <a:pt x="0" y="334"/>
                    </a:moveTo>
                    <a:lnTo>
                      <a:pt x="31" y="334"/>
                    </a:lnTo>
                    <a:lnTo>
                      <a:pt x="60" y="324"/>
                    </a:lnTo>
                    <a:lnTo>
                      <a:pt x="82" y="297"/>
                    </a:lnTo>
                    <a:lnTo>
                      <a:pt x="89" y="260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3" name="Line 623"/>
              <p:cNvSpPr>
                <a:spLocks noChangeShapeType="1"/>
              </p:cNvSpPr>
              <p:nvPr/>
            </p:nvSpPr>
            <p:spPr bwMode="auto">
              <a:xfrm flipV="1">
                <a:off x="860" y="2581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4" name="Line 624"/>
              <p:cNvSpPr>
                <a:spLocks noChangeShapeType="1"/>
              </p:cNvSpPr>
              <p:nvPr/>
            </p:nvSpPr>
            <p:spPr bwMode="auto">
              <a:xfrm>
                <a:off x="849" y="2581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5" name="Line 625"/>
              <p:cNvSpPr>
                <a:spLocks noChangeShapeType="1"/>
              </p:cNvSpPr>
              <p:nvPr/>
            </p:nvSpPr>
            <p:spPr bwMode="auto">
              <a:xfrm flipH="1">
                <a:off x="934" y="2128"/>
                <a:ext cx="10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6" name="Line 626"/>
              <p:cNvSpPr>
                <a:spLocks noChangeShapeType="1"/>
              </p:cNvSpPr>
              <p:nvPr/>
            </p:nvSpPr>
            <p:spPr bwMode="auto">
              <a:xfrm>
                <a:off x="1039" y="2128"/>
                <a:ext cx="1" cy="15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7" name="Freeform 627"/>
              <p:cNvSpPr>
                <a:spLocks/>
              </p:cNvSpPr>
              <p:nvPr/>
            </p:nvSpPr>
            <p:spPr bwMode="auto">
              <a:xfrm>
                <a:off x="1109" y="2560"/>
                <a:ext cx="76" cy="89"/>
              </a:xfrm>
              <a:custGeom>
                <a:avLst/>
                <a:gdLst>
                  <a:gd name="T0" fmla="*/ 531 w 531"/>
                  <a:gd name="T1" fmla="*/ 267 h 535"/>
                  <a:gd name="T2" fmla="*/ 522 w 531"/>
                  <a:gd name="T3" fmla="*/ 198 h 535"/>
                  <a:gd name="T4" fmla="*/ 495 w 531"/>
                  <a:gd name="T5" fmla="*/ 134 h 535"/>
                  <a:gd name="T6" fmla="*/ 453 w 531"/>
                  <a:gd name="T7" fmla="*/ 78 h 535"/>
                  <a:gd name="T8" fmla="*/ 399 w 531"/>
                  <a:gd name="T9" fmla="*/ 36 h 535"/>
                  <a:gd name="T10" fmla="*/ 334 w 531"/>
                  <a:gd name="T11" fmla="*/ 10 h 535"/>
                  <a:gd name="T12" fmla="*/ 266 w 531"/>
                  <a:gd name="T13" fmla="*/ 0 h 535"/>
                  <a:gd name="T14" fmla="*/ 197 w 531"/>
                  <a:gd name="T15" fmla="*/ 10 h 535"/>
                  <a:gd name="T16" fmla="*/ 132 w 531"/>
                  <a:gd name="T17" fmla="*/ 36 h 535"/>
                  <a:gd name="T18" fmla="*/ 78 w 531"/>
                  <a:gd name="T19" fmla="*/ 78 h 535"/>
                  <a:gd name="T20" fmla="*/ 36 w 531"/>
                  <a:gd name="T21" fmla="*/ 134 h 535"/>
                  <a:gd name="T22" fmla="*/ 9 w 531"/>
                  <a:gd name="T23" fmla="*/ 198 h 535"/>
                  <a:gd name="T24" fmla="*/ 0 w 531"/>
                  <a:gd name="T25" fmla="*/ 267 h 535"/>
                  <a:gd name="T26" fmla="*/ 9 w 531"/>
                  <a:gd name="T27" fmla="*/ 337 h 535"/>
                  <a:gd name="T28" fmla="*/ 36 w 531"/>
                  <a:gd name="T29" fmla="*/ 401 h 535"/>
                  <a:gd name="T30" fmla="*/ 78 w 531"/>
                  <a:gd name="T31" fmla="*/ 457 h 535"/>
                  <a:gd name="T32" fmla="*/ 132 w 531"/>
                  <a:gd name="T33" fmla="*/ 500 h 535"/>
                  <a:gd name="T34" fmla="*/ 197 w 531"/>
                  <a:gd name="T35" fmla="*/ 526 h 535"/>
                  <a:gd name="T36" fmla="*/ 266 w 531"/>
                  <a:gd name="T37" fmla="*/ 535 h 535"/>
                  <a:gd name="T38" fmla="*/ 334 w 531"/>
                  <a:gd name="T39" fmla="*/ 526 h 535"/>
                  <a:gd name="T40" fmla="*/ 399 w 531"/>
                  <a:gd name="T41" fmla="*/ 500 h 535"/>
                  <a:gd name="T42" fmla="*/ 453 w 531"/>
                  <a:gd name="T43" fmla="*/ 457 h 535"/>
                  <a:gd name="T44" fmla="*/ 495 w 531"/>
                  <a:gd name="T45" fmla="*/ 401 h 535"/>
                  <a:gd name="T46" fmla="*/ 522 w 531"/>
                  <a:gd name="T47" fmla="*/ 337 h 535"/>
                  <a:gd name="T48" fmla="*/ 531 w 531"/>
                  <a:gd name="T49" fmla="*/ 26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1" h="535">
                    <a:moveTo>
                      <a:pt x="531" y="267"/>
                    </a:moveTo>
                    <a:lnTo>
                      <a:pt x="522" y="198"/>
                    </a:lnTo>
                    <a:lnTo>
                      <a:pt x="495" y="134"/>
                    </a:lnTo>
                    <a:lnTo>
                      <a:pt x="453" y="78"/>
                    </a:lnTo>
                    <a:lnTo>
                      <a:pt x="399" y="36"/>
                    </a:lnTo>
                    <a:lnTo>
                      <a:pt x="334" y="10"/>
                    </a:lnTo>
                    <a:lnTo>
                      <a:pt x="266" y="0"/>
                    </a:lnTo>
                    <a:lnTo>
                      <a:pt x="197" y="10"/>
                    </a:lnTo>
                    <a:lnTo>
                      <a:pt x="132" y="36"/>
                    </a:lnTo>
                    <a:lnTo>
                      <a:pt x="78" y="78"/>
                    </a:lnTo>
                    <a:lnTo>
                      <a:pt x="36" y="134"/>
                    </a:lnTo>
                    <a:lnTo>
                      <a:pt x="9" y="198"/>
                    </a:lnTo>
                    <a:lnTo>
                      <a:pt x="0" y="267"/>
                    </a:lnTo>
                    <a:lnTo>
                      <a:pt x="9" y="337"/>
                    </a:lnTo>
                    <a:lnTo>
                      <a:pt x="36" y="401"/>
                    </a:lnTo>
                    <a:lnTo>
                      <a:pt x="78" y="457"/>
                    </a:lnTo>
                    <a:lnTo>
                      <a:pt x="132" y="500"/>
                    </a:lnTo>
                    <a:lnTo>
                      <a:pt x="197" y="526"/>
                    </a:lnTo>
                    <a:lnTo>
                      <a:pt x="266" y="535"/>
                    </a:lnTo>
                    <a:lnTo>
                      <a:pt x="334" y="526"/>
                    </a:lnTo>
                    <a:lnTo>
                      <a:pt x="399" y="500"/>
                    </a:lnTo>
                    <a:lnTo>
                      <a:pt x="453" y="457"/>
                    </a:lnTo>
                    <a:lnTo>
                      <a:pt x="495" y="401"/>
                    </a:lnTo>
                    <a:lnTo>
                      <a:pt x="522" y="337"/>
                    </a:lnTo>
                    <a:lnTo>
                      <a:pt x="531" y="267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8" name="Freeform 628"/>
              <p:cNvSpPr>
                <a:spLocks/>
              </p:cNvSpPr>
              <p:nvPr/>
            </p:nvSpPr>
            <p:spPr bwMode="auto">
              <a:xfrm>
                <a:off x="1125" y="2578"/>
                <a:ext cx="17" cy="56"/>
              </a:xfrm>
              <a:custGeom>
                <a:avLst/>
                <a:gdLst>
                  <a:gd name="T0" fmla="*/ 0 w 119"/>
                  <a:gd name="T1" fmla="*/ 0 h 334"/>
                  <a:gd name="T2" fmla="*/ 0 w 119"/>
                  <a:gd name="T3" fmla="*/ 334 h 334"/>
                  <a:gd name="T4" fmla="*/ 119 w 119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9" h="334">
                    <a:moveTo>
                      <a:pt x="0" y="0"/>
                    </a:moveTo>
                    <a:lnTo>
                      <a:pt x="0" y="334"/>
                    </a:lnTo>
                    <a:lnTo>
                      <a:pt x="119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09" name="Line 629"/>
              <p:cNvSpPr>
                <a:spLocks noChangeShapeType="1"/>
              </p:cNvSpPr>
              <p:nvPr/>
            </p:nvSpPr>
            <p:spPr bwMode="auto">
              <a:xfrm flipH="1">
                <a:off x="1164" y="263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0" name="Freeform 630"/>
              <p:cNvSpPr>
                <a:spLocks/>
              </p:cNvSpPr>
              <p:nvPr/>
            </p:nvSpPr>
            <p:spPr bwMode="auto">
              <a:xfrm>
                <a:off x="1154" y="2620"/>
                <a:ext cx="10" cy="14"/>
              </a:xfrm>
              <a:custGeom>
                <a:avLst/>
                <a:gdLst>
                  <a:gd name="T0" fmla="*/ 0 w 68"/>
                  <a:gd name="T1" fmla="*/ 0 h 84"/>
                  <a:gd name="T2" fmla="*/ 10 w 68"/>
                  <a:gd name="T3" fmla="*/ 42 h 84"/>
                  <a:gd name="T4" fmla="*/ 34 w 68"/>
                  <a:gd name="T5" fmla="*/ 73 h 84"/>
                  <a:gd name="T6" fmla="*/ 68 w 68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0" y="0"/>
                    </a:moveTo>
                    <a:lnTo>
                      <a:pt x="10" y="42"/>
                    </a:lnTo>
                    <a:lnTo>
                      <a:pt x="34" y="73"/>
                    </a:lnTo>
                    <a:lnTo>
                      <a:pt x="68" y="8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1" name="Line 631"/>
              <p:cNvSpPr>
                <a:spLocks noChangeShapeType="1"/>
              </p:cNvSpPr>
              <p:nvPr/>
            </p:nvSpPr>
            <p:spPr bwMode="auto">
              <a:xfrm flipV="1">
                <a:off x="1154" y="2592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2" name="Freeform 632"/>
              <p:cNvSpPr>
                <a:spLocks/>
              </p:cNvSpPr>
              <p:nvPr/>
            </p:nvSpPr>
            <p:spPr bwMode="auto">
              <a:xfrm>
                <a:off x="1154" y="2578"/>
                <a:ext cx="10" cy="14"/>
              </a:xfrm>
              <a:custGeom>
                <a:avLst/>
                <a:gdLst>
                  <a:gd name="T0" fmla="*/ 68 w 68"/>
                  <a:gd name="T1" fmla="*/ 0 h 83"/>
                  <a:gd name="T2" fmla="*/ 34 w 68"/>
                  <a:gd name="T3" fmla="*/ 11 h 83"/>
                  <a:gd name="T4" fmla="*/ 10 w 68"/>
                  <a:gd name="T5" fmla="*/ 41 h 83"/>
                  <a:gd name="T6" fmla="*/ 0 w 68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3">
                    <a:moveTo>
                      <a:pt x="68" y="0"/>
                    </a:moveTo>
                    <a:lnTo>
                      <a:pt x="34" y="11"/>
                    </a:lnTo>
                    <a:lnTo>
                      <a:pt x="10" y="41"/>
                    </a:lnTo>
                    <a:lnTo>
                      <a:pt x="0" y="83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3" name="Line 633"/>
              <p:cNvSpPr>
                <a:spLocks noChangeShapeType="1"/>
              </p:cNvSpPr>
              <p:nvPr/>
            </p:nvSpPr>
            <p:spPr bwMode="auto">
              <a:xfrm>
                <a:off x="1164" y="257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4" name="Line 634"/>
              <p:cNvSpPr>
                <a:spLocks noChangeShapeType="1"/>
              </p:cNvSpPr>
              <p:nvPr/>
            </p:nvSpPr>
            <p:spPr bwMode="auto">
              <a:xfrm>
                <a:off x="3562" y="2487"/>
                <a:ext cx="1" cy="45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5" name="Line 635"/>
              <p:cNvSpPr>
                <a:spLocks noChangeShapeType="1"/>
              </p:cNvSpPr>
              <p:nvPr/>
            </p:nvSpPr>
            <p:spPr bwMode="auto">
              <a:xfrm flipH="1">
                <a:off x="2782" y="2499"/>
                <a:ext cx="109" cy="69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6" name="Line 636"/>
              <p:cNvSpPr>
                <a:spLocks noChangeShapeType="1"/>
              </p:cNvSpPr>
              <p:nvPr/>
            </p:nvSpPr>
            <p:spPr bwMode="auto">
              <a:xfrm flipH="1">
                <a:off x="2740" y="2499"/>
                <a:ext cx="105" cy="71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7" name="Line 637"/>
              <p:cNvSpPr>
                <a:spLocks noChangeShapeType="1"/>
              </p:cNvSpPr>
              <p:nvPr/>
            </p:nvSpPr>
            <p:spPr bwMode="auto">
              <a:xfrm>
                <a:off x="2589" y="3407"/>
                <a:ext cx="1" cy="15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8" name="Line 638"/>
              <p:cNvSpPr>
                <a:spLocks noChangeShapeType="1"/>
              </p:cNvSpPr>
              <p:nvPr/>
            </p:nvSpPr>
            <p:spPr bwMode="auto">
              <a:xfrm>
                <a:off x="3270" y="2605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19" name="Line 639"/>
              <p:cNvSpPr>
                <a:spLocks noChangeShapeType="1"/>
              </p:cNvSpPr>
              <p:nvPr/>
            </p:nvSpPr>
            <p:spPr bwMode="auto">
              <a:xfrm>
                <a:off x="3270" y="2643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0" name="Line 640"/>
              <p:cNvSpPr>
                <a:spLocks noChangeShapeType="1"/>
              </p:cNvSpPr>
              <p:nvPr/>
            </p:nvSpPr>
            <p:spPr bwMode="auto">
              <a:xfrm>
                <a:off x="3270" y="2689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1" name="Line 641"/>
              <p:cNvSpPr>
                <a:spLocks noChangeShapeType="1"/>
              </p:cNvSpPr>
              <p:nvPr/>
            </p:nvSpPr>
            <p:spPr bwMode="auto">
              <a:xfrm>
                <a:off x="3270" y="273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2" name="Line 642"/>
              <p:cNvSpPr>
                <a:spLocks noChangeShapeType="1"/>
              </p:cNvSpPr>
              <p:nvPr/>
            </p:nvSpPr>
            <p:spPr bwMode="auto">
              <a:xfrm>
                <a:off x="3270" y="2782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3" name="Line 643"/>
              <p:cNvSpPr>
                <a:spLocks noChangeShapeType="1"/>
              </p:cNvSpPr>
              <p:nvPr/>
            </p:nvSpPr>
            <p:spPr bwMode="auto">
              <a:xfrm>
                <a:off x="3270" y="282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4" name="Line 644"/>
              <p:cNvSpPr>
                <a:spLocks noChangeShapeType="1"/>
              </p:cNvSpPr>
              <p:nvPr/>
            </p:nvSpPr>
            <p:spPr bwMode="auto">
              <a:xfrm>
                <a:off x="3270" y="2875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5" name="Line 645"/>
              <p:cNvSpPr>
                <a:spLocks noChangeShapeType="1"/>
              </p:cNvSpPr>
              <p:nvPr/>
            </p:nvSpPr>
            <p:spPr bwMode="auto">
              <a:xfrm>
                <a:off x="3270" y="2921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6" name="Line 646"/>
              <p:cNvSpPr>
                <a:spLocks noChangeShapeType="1"/>
              </p:cNvSpPr>
              <p:nvPr/>
            </p:nvSpPr>
            <p:spPr bwMode="auto">
              <a:xfrm>
                <a:off x="3270" y="2968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7" name="Line 647"/>
              <p:cNvSpPr>
                <a:spLocks noChangeShapeType="1"/>
              </p:cNvSpPr>
              <p:nvPr/>
            </p:nvSpPr>
            <p:spPr bwMode="auto">
              <a:xfrm>
                <a:off x="3270" y="301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8" name="Line 648"/>
              <p:cNvSpPr>
                <a:spLocks noChangeShapeType="1"/>
              </p:cNvSpPr>
              <p:nvPr/>
            </p:nvSpPr>
            <p:spPr bwMode="auto">
              <a:xfrm>
                <a:off x="3456" y="2657"/>
                <a:ext cx="1" cy="37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29" name="Line 649"/>
              <p:cNvSpPr>
                <a:spLocks noChangeShapeType="1"/>
              </p:cNvSpPr>
              <p:nvPr/>
            </p:nvSpPr>
            <p:spPr bwMode="auto">
              <a:xfrm flipV="1">
                <a:off x="3316" y="2776"/>
                <a:ext cx="1" cy="26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0" name="Line 650"/>
              <p:cNvSpPr>
                <a:spLocks noChangeShapeType="1"/>
              </p:cNvSpPr>
              <p:nvPr/>
            </p:nvSpPr>
            <p:spPr bwMode="auto">
              <a:xfrm flipH="1">
                <a:off x="2873" y="2937"/>
                <a:ext cx="24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1" name="Line 651"/>
              <p:cNvSpPr>
                <a:spLocks noChangeShapeType="1"/>
              </p:cNvSpPr>
              <p:nvPr/>
            </p:nvSpPr>
            <p:spPr bwMode="auto">
              <a:xfrm flipH="1">
                <a:off x="2848" y="3098"/>
                <a:ext cx="33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2" name="Line 652"/>
              <p:cNvSpPr>
                <a:spLocks noChangeShapeType="1"/>
              </p:cNvSpPr>
              <p:nvPr/>
            </p:nvSpPr>
            <p:spPr bwMode="auto">
              <a:xfrm>
                <a:off x="2436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3" name="Line 653"/>
              <p:cNvSpPr>
                <a:spLocks noChangeShapeType="1"/>
              </p:cNvSpPr>
              <p:nvPr/>
            </p:nvSpPr>
            <p:spPr bwMode="auto">
              <a:xfrm flipH="1">
                <a:off x="2476" y="33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4" name="Line 654"/>
              <p:cNvSpPr>
                <a:spLocks noChangeShapeType="1"/>
              </p:cNvSpPr>
              <p:nvPr/>
            </p:nvSpPr>
            <p:spPr bwMode="auto">
              <a:xfrm>
                <a:off x="2476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5" name="Line 655"/>
              <p:cNvSpPr>
                <a:spLocks noChangeShapeType="1"/>
              </p:cNvSpPr>
              <p:nvPr/>
            </p:nvSpPr>
            <p:spPr bwMode="auto">
              <a:xfrm>
                <a:off x="2260" y="334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6" name="Line 656"/>
              <p:cNvSpPr>
                <a:spLocks noChangeShapeType="1"/>
              </p:cNvSpPr>
              <p:nvPr/>
            </p:nvSpPr>
            <p:spPr bwMode="auto">
              <a:xfrm flipH="1">
                <a:off x="2300" y="33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7" name="Line 657"/>
              <p:cNvSpPr>
                <a:spLocks noChangeShapeType="1"/>
              </p:cNvSpPr>
              <p:nvPr/>
            </p:nvSpPr>
            <p:spPr bwMode="auto">
              <a:xfrm>
                <a:off x="2300" y="3164"/>
                <a:ext cx="7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8" name="Line 658"/>
              <p:cNvSpPr>
                <a:spLocks noChangeShapeType="1"/>
              </p:cNvSpPr>
              <p:nvPr/>
            </p:nvSpPr>
            <p:spPr bwMode="auto">
              <a:xfrm>
                <a:off x="2202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9" name="Line 659"/>
              <p:cNvSpPr>
                <a:spLocks noChangeShapeType="1"/>
              </p:cNvSpPr>
              <p:nvPr/>
            </p:nvSpPr>
            <p:spPr bwMode="auto">
              <a:xfrm flipV="1">
                <a:off x="2300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0" name="Line 660"/>
              <p:cNvSpPr>
                <a:spLocks noChangeShapeType="1"/>
              </p:cNvSpPr>
              <p:nvPr/>
            </p:nvSpPr>
            <p:spPr bwMode="auto">
              <a:xfrm flipV="1">
                <a:off x="2184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1" name="Line 661"/>
              <p:cNvSpPr>
                <a:spLocks noChangeShapeType="1"/>
              </p:cNvSpPr>
              <p:nvPr/>
            </p:nvSpPr>
            <p:spPr bwMode="auto">
              <a:xfrm flipH="1">
                <a:off x="2184" y="316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2" name="Line 662"/>
              <p:cNvSpPr>
                <a:spLocks noChangeShapeType="1"/>
              </p:cNvSpPr>
              <p:nvPr/>
            </p:nvSpPr>
            <p:spPr bwMode="auto">
              <a:xfrm flipV="1">
                <a:off x="2137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3" name="Line 663"/>
              <p:cNvSpPr>
                <a:spLocks noChangeShapeType="1"/>
              </p:cNvSpPr>
              <p:nvPr/>
            </p:nvSpPr>
            <p:spPr bwMode="auto">
              <a:xfrm flipH="1">
                <a:off x="2142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4" name="Line 664"/>
              <p:cNvSpPr>
                <a:spLocks noChangeShapeType="1"/>
              </p:cNvSpPr>
              <p:nvPr/>
            </p:nvSpPr>
            <p:spPr bwMode="auto">
              <a:xfrm flipH="1">
                <a:off x="2165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5" name="Freeform 665"/>
              <p:cNvSpPr>
                <a:spLocks/>
              </p:cNvSpPr>
              <p:nvPr/>
            </p:nvSpPr>
            <p:spPr bwMode="auto">
              <a:xfrm>
                <a:off x="2152" y="3253"/>
                <a:ext cx="13" cy="19"/>
              </a:xfrm>
              <a:custGeom>
                <a:avLst/>
                <a:gdLst>
                  <a:gd name="T0" fmla="*/ 0 w 88"/>
                  <a:gd name="T1" fmla="*/ 0 h 111"/>
                  <a:gd name="T2" fmla="*/ 7 w 88"/>
                  <a:gd name="T3" fmla="*/ 43 h 111"/>
                  <a:gd name="T4" fmla="*/ 26 w 88"/>
                  <a:gd name="T5" fmla="*/ 79 h 111"/>
                  <a:gd name="T6" fmla="*/ 55 w 88"/>
                  <a:gd name="T7" fmla="*/ 104 h 111"/>
                  <a:gd name="T8" fmla="*/ 88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0" y="0"/>
                    </a:moveTo>
                    <a:lnTo>
                      <a:pt x="7" y="43"/>
                    </a:lnTo>
                    <a:lnTo>
                      <a:pt x="26" y="79"/>
                    </a:lnTo>
                    <a:lnTo>
                      <a:pt x="55" y="104"/>
                    </a:lnTo>
                    <a:lnTo>
                      <a:pt x="88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6" name="Line 666"/>
              <p:cNvSpPr>
                <a:spLocks noChangeShapeType="1"/>
              </p:cNvSpPr>
              <p:nvPr/>
            </p:nvSpPr>
            <p:spPr bwMode="auto">
              <a:xfrm flipV="1">
                <a:off x="2152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7" name="Freeform 667"/>
              <p:cNvSpPr>
                <a:spLocks/>
              </p:cNvSpPr>
              <p:nvPr/>
            </p:nvSpPr>
            <p:spPr bwMode="auto">
              <a:xfrm>
                <a:off x="2152" y="3198"/>
                <a:ext cx="13" cy="18"/>
              </a:xfrm>
              <a:custGeom>
                <a:avLst/>
                <a:gdLst>
                  <a:gd name="T0" fmla="*/ 88 w 88"/>
                  <a:gd name="T1" fmla="*/ 0 h 111"/>
                  <a:gd name="T2" fmla="*/ 55 w 88"/>
                  <a:gd name="T3" fmla="*/ 8 h 111"/>
                  <a:gd name="T4" fmla="*/ 26 w 88"/>
                  <a:gd name="T5" fmla="*/ 33 h 111"/>
                  <a:gd name="T6" fmla="*/ 7 w 88"/>
                  <a:gd name="T7" fmla="*/ 69 h 111"/>
                  <a:gd name="T8" fmla="*/ 0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88" y="0"/>
                    </a:moveTo>
                    <a:lnTo>
                      <a:pt x="55" y="8"/>
                    </a:lnTo>
                    <a:lnTo>
                      <a:pt x="26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8" name="Line 668"/>
              <p:cNvSpPr>
                <a:spLocks noChangeShapeType="1"/>
              </p:cNvSpPr>
              <p:nvPr/>
            </p:nvSpPr>
            <p:spPr bwMode="auto">
              <a:xfrm>
                <a:off x="2165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9" name="Line 669"/>
              <p:cNvSpPr>
                <a:spLocks noChangeShapeType="1"/>
              </p:cNvSpPr>
              <p:nvPr/>
            </p:nvSpPr>
            <p:spPr bwMode="auto">
              <a:xfrm>
                <a:off x="2260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0" name="Line 670"/>
              <p:cNvSpPr>
                <a:spLocks noChangeShapeType="1"/>
              </p:cNvSpPr>
              <p:nvPr/>
            </p:nvSpPr>
            <p:spPr bwMode="auto">
              <a:xfrm>
                <a:off x="2378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1" name="Line 671"/>
              <p:cNvSpPr>
                <a:spLocks noChangeShapeType="1"/>
              </p:cNvSpPr>
              <p:nvPr/>
            </p:nvSpPr>
            <p:spPr bwMode="auto">
              <a:xfrm flipV="1">
                <a:off x="2360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2" name="Line 672"/>
              <p:cNvSpPr>
                <a:spLocks noChangeShapeType="1"/>
              </p:cNvSpPr>
              <p:nvPr/>
            </p:nvSpPr>
            <p:spPr bwMode="auto">
              <a:xfrm flipH="1">
                <a:off x="2360" y="3164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3" name="Line 673"/>
              <p:cNvSpPr>
                <a:spLocks noChangeShapeType="1"/>
              </p:cNvSpPr>
              <p:nvPr/>
            </p:nvSpPr>
            <p:spPr bwMode="auto">
              <a:xfrm flipV="1">
                <a:off x="2476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4" name="Line 674"/>
              <p:cNvSpPr>
                <a:spLocks noChangeShapeType="1"/>
              </p:cNvSpPr>
              <p:nvPr/>
            </p:nvSpPr>
            <p:spPr bwMode="auto">
              <a:xfrm flipV="1">
                <a:off x="2313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5" name="Line 675"/>
              <p:cNvSpPr>
                <a:spLocks noChangeShapeType="1"/>
              </p:cNvSpPr>
              <p:nvPr/>
            </p:nvSpPr>
            <p:spPr bwMode="auto">
              <a:xfrm flipH="1">
                <a:off x="2340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6" name="Freeform 676"/>
              <p:cNvSpPr>
                <a:spLocks/>
              </p:cNvSpPr>
              <p:nvPr/>
            </p:nvSpPr>
            <p:spPr bwMode="auto">
              <a:xfrm>
                <a:off x="2328" y="3253"/>
                <a:ext cx="12" cy="19"/>
              </a:xfrm>
              <a:custGeom>
                <a:avLst/>
                <a:gdLst>
                  <a:gd name="T0" fmla="*/ 0 w 89"/>
                  <a:gd name="T1" fmla="*/ 0 h 111"/>
                  <a:gd name="T2" fmla="*/ 6 w 89"/>
                  <a:gd name="T3" fmla="*/ 43 h 111"/>
                  <a:gd name="T4" fmla="*/ 26 w 89"/>
                  <a:gd name="T5" fmla="*/ 79 h 111"/>
                  <a:gd name="T6" fmla="*/ 54 w 89"/>
                  <a:gd name="T7" fmla="*/ 104 h 111"/>
                  <a:gd name="T8" fmla="*/ 89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0"/>
                    </a:moveTo>
                    <a:lnTo>
                      <a:pt x="6" y="43"/>
                    </a:lnTo>
                    <a:lnTo>
                      <a:pt x="26" y="79"/>
                    </a:lnTo>
                    <a:lnTo>
                      <a:pt x="54" y="104"/>
                    </a:lnTo>
                    <a:lnTo>
                      <a:pt x="89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7" name="Line 677"/>
              <p:cNvSpPr>
                <a:spLocks noChangeShapeType="1"/>
              </p:cNvSpPr>
              <p:nvPr/>
            </p:nvSpPr>
            <p:spPr bwMode="auto">
              <a:xfrm flipV="1">
                <a:off x="2328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8" name="Freeform 678"/>
              <p:cNvSpPr>
                <a:spLocks/>
              </p:cNvSpPr>
              <p:nvPr/>
            </p:nvSpPr>
            <p:spPr bwMode="auto">
              <a:xfrm>
                <a:off x="2328" y="3198"/>
                <a:ext cx="12" cy="18"/>
              </a:xfrm>
              <a:custGeom>
                <a:avLst/>
                <a:gdLst>
                  <a:gd name="T0" fmla="*/ 89 w 89"/>
                  <a:gd name="T1" fmla="*/ 0 h 111"/>
                  <a:gd name="T2" fmla="*/ 54 w 89"/>
                  <a:gd name="T3" fmla="*/ 8 h 111"/>
                  <a:gd name="T4" fmla="*/ 26 w 89"/>
                  <a:gd name="T5" fmla="*/ 33 h 111"/>
                  <a:gd name="T6" fmla="*/ 6 w 89"/>
                  <a:gd name="T7" fmla="*/ 69 h 111"/>
                  <a:gd name="T8" fmla="*/ 0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54" y="8"/>
                    </a:lnTo>
                    <a:lnTo>
                      <a:pt x="26" y="33"/>
                    </a:lnTo>
                    <a:lnTo>
                      <a:pt x="6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9" name="Line 679"/>
              <p:cNvSpPr>
                <a:spLocks noChangeShapeType="1"/>
              </p:cNvSpPr>
              <p:nvPr/>
            </p:nvSpPr>
            <p:spPr bwMode="auto">
              <a:xfrm>
                <a:off x="2340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0" name="Line 680"/>
              <p:cNvSpPr>
                <a:spLocks noChangeShapeType="1"/>
              </p:cNvSpPr>
              <p:nvPr/>
            </p:nvSpPr>
            <p:spPr bwMode="auto">
              <a:xfrm flipH="1">
                <a:off x="2318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1" name="Line 681"/>
              <p:cNvSpPr>
                <a:spLocks noChangeShapeType="1"/>
              </p:cNvSpPr>
              <p:nvPr/>
            </p:nvSpPr>
            <p:spPr bwMode="auto">
              <a:xfrm>
                <a:off x="2436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2" name="Line 682"/>
              <p:cNvSpPr>
                <a:spLocks noChangeShapeType="1"/>
              </p:cNvSpPr>
              <p:nvPr/>
            </p:nvSpPr>
            <p:spPr bwMode="auto">
              <a:xfrm flipV="1">
                <a:off x="2589" y="352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3" name="Line 683"/>
              <p:cNvSpPr>
                <a:spLocks noChangeShapeType="1"/>
              </p:cNvSpPr>
              <p:nvPr/>
            </p:nvSpPr>
            <p:spPr bwMode="auto">
              <a:xfrm>
                <a:off x="2589" y="35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4" name="Line 684"/>
              <p:cNvSpPr>
                <a:spLocks noChangeShapeType="1"/>
              </p:cNvSpPr>
              <p:nvPr/>
            </p:nvSpPr>
            <p:spPr bwMode="auto">
              <a:xfrm>
                <a:off x="2589" y="35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5" name="Freeform 685"/>
              <p:cNvSpPr>
                <a:spLocks/>
              </p:cNvSpPr>
              <p:nvPr/>
            </p:nvSpPr>
            <p:spPr bwMode="auto">
              <a:xfrm>
                <a:off x="2501" y="3515"/>
                <a:ext cx="88" cy="34"/>
              </a:xfrm>
              <a:custGeom>
                <a:avLst/>
                <a:gdLst>
                  <a:gd name="T0" fmla="*/ 0 w 614"/>
                  <a:gd name="T1" fmla="*/ 0 h 207"/>
                  <a:gd name="T2" fmla="*/ 0 w 614"/>
                  <a:gd name="T3" fmla="*/ 207 h 207"/>
                  <a:gd name="T4" fmla="*/ 614 w 614"/>
                  <a:gd name="T5" fmla="*/ 103 h 207"/>
                  <a:gd name="T6" fmla="*/ 0 w 614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7">
                    <a:moveTo>
                      <a:pt x="0" y="0"/>
                    </a:moveTo>
                    <a:lnTo>
                      <a:pt x="0" y="207"/>
                    </a:lnTo>
                    <a:lnTo>
                      <a:pt x="614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6" name="Freeform 686"/>
              <p:cNvSpPr>
                <a:spLocks/>
              </p:cNvSpPr>
              <p:nvPr/>
            </p:nvSpPr>
            <p:spPr bwMode="auto">
              <a:xfrm>
                <a:off x="2501" y="3515"/>
                <a:ext cx="88" cy="34"/>
              </a:xfrm>
              <a:custGeom>
                <a:avLst/>
                <a:gdLst>
                  <a:gd name="T0" fmla="*/ 0 w 614"/>
                  <a:gd name="T1" fmla="*/ 0 h 207"/>
                  <a:gd name="T2" fmla="*/ 0 w 614"/>
                  <a:gd name="T3" fmla="*/ 207 h 207"/>
                  <a:gd name="T4" fmla="*/ 614 w 614"/>
                  <a:gd name="T5" fmla="*/ 103 h 207"/>
                  <a:gd name="T6" fmla="*/ 0 w 614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7">
                    <a:moveTo>
                      <a:pt x="0" y="0"/>
                    </a:moveTo>
                    <a:lnTo>
                      <a:pt x="0" y="207"/>
                    </a:lnTo>
                    <a:lnTo>
                      <a:pt x="614" y="10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7" name="Line 687"/>
              <p:cNvSpPr>
                <a:spLocks noChangeShapeType="1"/>
              </p:cNvSpPr>
              <p:nvPr/>
            </p:nvSpPr>
            <p:spPr bwMode="auto">
              <a:xfrm>
                <a:off x="2553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8" name="Line 688"/>
              <p:cNvSpPr>
                <a:spLocks noChangeShapeType="1"/>
              </p:cNvSpPr>
              <p:nvPr/>
            </p:nvSpPr>
            <p:spPr bwMode="auto">
              <a:xfrm flipH="1">
                <a:off x="2536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9" name="Line 689"/>
              <p:cNvSpPr>
                <a:spLocks noChangeShapeType="1"/>
              </p:cNvSpPr>
              <p:nvPr/>
            </p:nvSpPr>
            <p:spPr bwMode="auto">
              <a:xfrm flipV="1">
                <a:off x="2536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0" name="Line 690"/>
              <p:cNvSpPr>
                <a:spLocks noChangeShapeType="1"/>
              </p:cNvSpPr>
              <p:nvPr/>
            </p:nvSpPr>
            <p:spPr bwMode="auto">
              <a:xfrm flipV="1">
                <a:off x="2489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1" name="Line 691"/>
              <p:cNvSpPr>
                <a:spLocks noChangeShapeType="1"/>
              </p:cNvSpPr>
              <p:nvPr/>
            </p:nvSpPr>
            <p:spPr bwMode="auto">
              <a:xfrm flipH="1">
                <a:off x="2516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2" name="Freeform 692"/>
              <p:cNvSpPr>
                <a:spLocks/>
              </p:cNvSpPr>
              <p:nvPr/>
            </p:nvSpPr>
            <p:spPr bwMode="auto">
              <a:xfrm>
                <a:off x="2503" y="3253"/>
                <a:ext cx="13" cy="19"/>
              </a:xfrm>
              <a:custGeom>
                <a:avLst/>
                <a:gdLst>
                  <a:gd name="T0" fmla="*/ 0 w 89"/>
                  <a:gd name="T1" fmla="*/ 0 h 111"/>
                  <a:gd name="T2" fmla="*/ 7 w 89"/>
                  <a:gd name="T3" fmla="*/ 43 h 111"/>
                  <a:gd name="T4" fmla="*/ 26 w 89"/>
                  <a:gd name="T5" fmla="*/ 79 h 111"/>
                  <a:gd name="T6" fmla="*/ 55 w 89"/>
                  <a:gd name="T7" fmla="*/ 104 h 111"/>
                  <a:gd name="T8" fmla="*/ 89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0"/>
                    </a:moveTo>
                    <a:lnTo>
                      <a:pt x="7" y="43"/>
                    </a:lnTo>
                    <a:lnTo>
                      <a:pt x="26" y="79"/>
                    </a:lnTo>
                    <a:lnTo>
                      <a:pt x="55" y="104"/>
                    </a:lnTo>
                    <a:lnTo>
                      <a:pt x="89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3" name="Line 693"/>
              <p:cNvSpPr>
                <a:spLocks noChangeShapeType="1"/>
              </p:cNvSpPr>
              <p:nvPr/>
            </p:nvSpPr>
            <p:spPr bwMode="auto">
              <a:xfrm flipV="1">
                <a:off x="2503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4" name="Freeform 694"/>
              <p:cNvSpPr>
                <a:spLocks/>
              </p:cNvSpPr>
              <p:nvPr/>
            </p:nvSpPr>
            <p:spPr bwMode="auto">
              <a:xfrm>
                <a:off x="2503" y="3198"/>
                <a:ext cx="13" cy="18"/>
              </a:xfrm>
              <a:custGeom>
                <a:avLst/>
                <a:gdLst>
                  <a:gd name="T0" fmla="*/ 89 w 89"/>
                  <a:gd name="T1" fmla="*/ 0 h 111"/>
                  <a:gd name="T2" fmla="*/ 55 w 89"/>
                  <a:gd name="T3" fmla="*/ 8 h 111"/>
                  <a:gd name="T4" fmla="*/ 26 w 89"/>
                  <a:gd name="T5" fmla="*/ 33 h 111"/>
                  <a:gd name="T6" fmla="*/ 7 w 89"/>
                  <a:gd name="T7" fmla="*/ 69 h 111"/>
                  <a:gd name="T8" fmla="*/ 0 w 89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89" y="0"/>
                    </a:moveTo>
                    <a:lnTo>
                      <a:pt x="55" y="8"/>
                    </a:lnTo>
                    <a:lnTo>
                      <a:pt x="26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5" name="Line 695"/>
              <p:cNvSpPr>
                <a:spLocks noChangeShapeType="1"/>
              </p:cNvSpPr>
              <p:nvPr/>
            </p:nvSpPr>
            <p:spPr bwMode="auto">
              <a:xfrm>
                <a:off x="2516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6" name="Line 696"/>
              <p:cNvSpPr>
                <a:spLocks noChangeShapeType="1"/>
              </p:cNvSpPr>
              <p:nvPr/>
            </p:nvSpPr>
            <p:spPr bwMode="auto">
              <a:xfrm flipH="1">
                <a:off x="2494" y="3305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7" name="Line 697"/>
              <p:cNvSpPr>
                <a:spLocks noChangeShapeType="1"/>
              </p:cNvSpPr>
              <p:nvPr/>
            </p:nvSpPr>
            <p:spPr bwMode="auto">
              <a:xfrm flipH="1">
                <a:off x="2908" y="3301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8" name="Line 698"/>
              <p:cNvSpPr>
                <a:spLocks noChangeShapeType="1"/>
              </p:cNvSpPr>
              <p:nvPr/>
            </p:nvSpPr>
            <p:spPr bwMode="auto">
              <a:xfrm>
                <a:off x="2908" y="3157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79" name="Line 699"/>
              <p:cNvSpPr>
                <a:spLocks noChangeShapeType="1"/>
              </p:cNvSpPr>
              <p:nvPr/>
            </p:nvSpPr>
            <p:spPr bwMode="auto">
              <a:xfrm flipV="1">
                <a:off x="2908" y="3157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0" name="Line 700"/>
              <p:cNvSpPr>
                <a:spLocks noChangeShapeType="1"/>
              </p:cNvSpPr>
              <p:nvPr/>
            </p:nvSpPr>
            <p:spPr bwMode="auto">
              <a:xfrm flipV="1">
                <a:off x="2922" y="330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1" name="Line 701"/>
              <p:cNvSpPr>
                <a:spLocks noChangeShapeType="1"/>
              </p:cNvSpPr>
              <p:nvPr/>
            </p:nvSpPr>
            <p:spPr bwMode="auto">
              <a:xfrm>
                <a:off x="3006" y="3157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2" name="Line 702"/>
              <p:cNvSpPr>
                <a:spLocks noChangeShapeType="1"/>
              </p:cNvSpPr>
              <p:nvPr/>
            </p:nvSpPr>
            <p:spPr bwMode="auto">
              <a:xfrm flipV="1">
                <a:off x="2978" y="309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3" name="Line 703"/>
              <p:cNvSpPr>
                <a:spLocks noChangeShapeType="1"/>
              </p:cNvSpPr>
              <p:nvPr/>
            </p:nvSpPr>
            <p:spPr bwMode="auto">
              <a:xfrm>
                <a:off x="2870" y="3346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4" name="Line 704"/>
              <p:cNvSpPr>
                <a:spLocks noChangeShapeType="1"/>
              </p:cNvSpPr>
              <p:nvPr/>
            </p:nvSpPr>
            <p:spPr bwMode="auto">
              <a:xfrm>
                <a:off x="2870" y="2937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5" name="Line 705"/>
              <p:cNvSpPr>
                <a:spLocks noChangeShapeType="1"/>
              </p:cNvSpPr>
              <p:nvPr/>
            </p:nvSpPr>
            <p:spPr bwMode="auto">
              <a:xfrm>
                <a:off x="3376" y="2990"/>
                <a:ext cx="1" cy="7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6" name="Freeform 706"/>
              <p:cNvSpPr>
                <a:spLocks/>
              </p:cNvSpPr>
              <p:nvPr/>
            </p:nvSpPr>
            <p:spPr bwMode="auto">
              <a:xfrm>
                <a:off x="3288" y="3672"/>
                <a:ext cx="88" cy="34"/>
              </a:xfrm>
              <a:custGeom>
                <a:avLst/>
                <a:gdLst>
                  <a:gd name="T0" fmla="*/ 0 w 615"/>
                  <a:gd name="T1" fmla="*/ 0 h 208"/>
                  <a:gd name="T2" fmla="*/ 0 w 615"/>
                  <a:gd name="T3" fmla="*/ 208 h 208"/>
                  <a:gd name="T4" fmla="*/ 615 w 615"/>
                  <a:gd name="T5" fmla="*/ 104 h 208"/>
                  <a:gd name="T6" fmla="*/ 0 w 615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8">
                    <a:moveTo>
                      <a:pt x="0" y="0"/>
                    </a:moveTo>
                    <a:lnTo>
                      <a:pt x="0" y="208"/>
                    </a:lnTo>
                    <a:lnTo>
                      <a:pt x="615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7" name="Freeform 707"/>
              <p:cNvSpPr>
                <a:spLocks/>
              </p:cNvSpPr>
              <p:nvPr/>
            </p:nvSpPr>
            <p:spPr bwMode="auto">
              <a:xfrm>
                <a:off x="3288" y="3672"/>
                <a:ext cx="88" cy="34"/>
              </a:xfrm>
              <a:custGeom>
                <a:avLst/>
                <a:gdLst>
                  <a:gd name="T0" fmla="*/ 0 w 615"/>
                  <a:gd name="T1" fmla="*/ 0 h 208"/>
                  <a:gd name="T2" fmla="*/ 0 w 615"/>
                  <a:gd name="T3" fmla="*/ 208 h 208"/>
                  <a:gd name="T4" fmla="*/ 615 w 615"/>
                  <a:gd name="T5" fmla="*/ 104 h 208"/>
                  <a:gd name="T6" fmla="*/ 0 w 615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8">
                    <a:moveTo>
                      <a:pt x="0" y="0"/>
                    </a:moveTo>
                    <a:lnTo>
                      <a:pt x="0" y="208"/>
                    </a:lnTo>
                    <a:lnTo>
                      <a:pt x="615" y="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8" name="Line 708"/>
              <p:cNvSpPr>
                <a:spLocks noChangeShapeType="1"/>
              </p:cNvSpPr>
              <p:nvPr/>
            </p:nvSpPr>
            <p:spPr bwMode="auto">
              <a:xfrm>
                <a:off x="3376" y="3681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89" name="Line 709"/>
              <p:cNvSpPr>
                <a:spLocks noChangeShapeType="1"/>
              </p:cNvSpPr>
              <p:nvPr/>
            </p:nvSpPr>
            <p:spPr bwMode="auto">
              <a:xfrm>
                <a:off x="3376" y="36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0" name="Line 710"/>
              <p:cNvSpPr>
                <a:spLocks noChangeShapeType="1"/>
              </p:cNvSpPr>
              <p:nvPr/>
            </p:nvSpPr>
            <p:spPr bwMode="auto">
              <a:xfrm>
                <a:off x="3376" y="368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1" name="Line 711"/>
              <p:cNvSpPr>
                <a:spLocks noChangeShapeType="1"/>
              </p:cNvSpPr>
              <p:nvPr/>
            </p:nvSpPr>
            <p:spPr bwMode="auto">
              <a:xfrm>
                <a:off x="3077" y="3098"/>
                <a:ext cx="16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2" name="Line 712"/>
              <p:cNvSpPr>
                <a:spLocks noChangeShapeType="1"/>
              </p:cNvSpPr>
              <p:nvPr/>
            </p:nvSpPr>
            <p:spPr bwMode="auto">
              <a:xfrm>
                <a:off x="3193" y="3243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3" name="Line 713"/>
              <p:cNvSpPr>
                <a:spLocks noChangeShapeType="1"/>
              </p:cNvSpPr>
              <p:nvPr/>
            </p:nvSpPr>
            <p:spPr bwMode="auto">
              <a:xfrm flipH="1">
                <a:off x="3077" y="2937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4" name="Line 714"/>
              <p:cNvSpPr>
                <a:spLocks noChangeShapeType="1"/>
              </p:cNvSpPr>
              <p:nvPr/>
            </p:nvSpPr>
            <p:spPr bwMode="auto">
              <a:xfrm flipV="1">
                <a:off x="3077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5" name="Line 715"/>
              <p:cNvSpPr>
                <a:spLocks noChangeShapeType="1"/>
              </p:cNvSpPr>
              <p:nvPr/>
            </p:nvSpPr>
            <p:spPr bwMode="auto">
              <a:xfrm>
                <a:off x="3154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6" name="Line 716"/>
              <p:cNvSpPr>
                <a:spLocks noChangeShapeType="1"/>
              </p:cNvSpPr>
              <p:nvPr/>
            </p:nvSpPr>
            <p:spPr bwMode="auto">
              <a:xfrm flipH="1">
                <a:off x="3094" y="3305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7" name="Line 717"/>
              <p:cNvSpPr>
                <a:spLocks noChangeShapeType="1"/>
              </p:cNvSpPr>
              <p:nvPr/>
            </p:nvSpPr>
            <p:spPr bwMode="auto">
              <a:xfrm flipV="1">
                <a:off x="3089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8" name="Line 718"/>
              <p:cNvSpPr>
                <a:spLocks noChangeShapeType="1"/>
              </p:cNvSpPr>
              <p:nvPr/>
            </p:nvSpPr>
            <p:spPr bwMode="auto">
              <a:xfrm flipH="1">
                <a:off x="3077" y="330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99" name="Line 719"/>
              <p:cNvSpPr>
                <a:spLocks noChangeShapeType="1"/>
              </p:cNvSpPr>
              <p:nvPr/>
            </p:nvSpPr>
            <p:spPr bwMode="auto">
              <a:xfrm flipH="1">
                <a:off x="3117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0" name="Freeform 720"/>
              <p:cNvSpPr>
                <a:spLocks/>
              </p:cNvSpPr>
              <p:nvPr/>
            </p:nvSpPr>
            <p:spPr bwMode="auto">
              <a:xfrm>
                <a:off x="3104" y="3253"/>
                <a:ext cx="13" cy="19"/>
              </a:xfrm>
              <a:custGeom>
                <a:avLst/>
                <a:gdLst>
                  <a:gd name="T0" fmla="*/ 0 w 88"/>
                  <a:gd name="T1" fmla="*/ 0 h 111"/>
                  <a:gd name="T2" fmla="*/ 7 w 88"/>
                  <a:gd name="T3" fmla="*/ 43 h 111"/>
                  <a:gd name="T4" fmla="*/ 25 w 88"/>
                  <a:gd name="T5" fmla="*/ 79 h 111"/>
                  <a:gd name="T6" fmla="*/ 55 w 88"/>
                  <a:gd name="T7" fmla="*/ 104 h 111"/>
                  <a:gd name="T8" fmla="*/ 88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0" y="0"/>
                    </a:moveTo>
                    <a:lnTo>
                      <a:pt x="7" y="43"/>
                    </a:lnTo>
                    <a:lnTo>
                      <a:pt x="25" y="79"/>
                    </a:lnTo>
                    <a:lnTo>
                      <a:pt x="55" y="104"/>
                    </a:lnTo>
                    <a:lnTo>
                      <a:pt x="88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1" name="Line 721"/>
              <p:cNvSpPr>
                <a:spLocks noChangeShapeType="1"/>
              </p:cNvSpPr>
              <p:nvPr/>
            </p:nvSpPr>
            <p:spPr bwMode="auto">
              <a:xfrm flipV="1">
                <a:off x="3104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2" name="Freeform 722"/>
              <p:cNvSpPr>
                <a:spLocks/>
              </p:cNvSpPr>
              <p:nvPr/>
            </p:nvSpPr>
            <p:spPr bwMode="auto">
              <a:xfrm>
                <a:off x="3104" y="3198"/>
                <a:ext cx="13" cy="18"/>
              </a:xfrm>
              <a:custGeom>
                <a:avLst/>
                <a:gdLst>
                  <a:gd name="T0" fmla="*/ 88 w 88"/>
                  <a:gd name="T1" fmla="*/ 0 h 111"/>
                  <a:gd name="T2" fmla="*/ 55 w 88"/>
                  <a:gd name="T3" fmla="*/ 8 h 111"/>
                  <a:gd name="T4" fmla="*/ 25 w 88"/>
                  <a:gd name="T5" fmla="*/ 33 h 111"/>
                  <a:gd name="T6" fmla="*/ 7 w 88"/>
                  <a:gd name="T7" fmla="*/ 69 h 111"/>
                  <a:gd name="T8" fmla="*/ 0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88" y="0"/>
                    </a:moveTo>
                    <a:lnTo>
                      <a:pt x="55" y="8"/>
                    </a:lnTo>
                    <a:lnTo>
                      <a:pt x="25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3" name="Line 723"/>
              <p:cNvSpPr>
                <a:spLocks noChangeShapeType="1"/>
              </p:cNvSpPr>
              <p:nvPr/>
            </p:nvSpPr>
            <p:spPr bwMode="auto">
              <a:xfrm>
                <a:off x="3117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4" name="Line 724"/>
              <p:cNvSpPr>
                <a:spLocks noChangeShapeType="1"/>
              </p:cNvSpPr>
              <p:nvPr/>
            </p:nvSpPr>
            <p:spPr bwMode="auto">
              <a:xfrm>
                <a:off x="3077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5" name="Line 725"/>
              <p:cNvSpPr>
                <a:spLocks noChangeShapeType="1"/>
              </p:cNvSpPr>
              <p:nvPr/>
            </p:nvSpPr>
            <p:spPr bwMode="auto">
              <a:xfrm flipH="1">
                <a:off x="3137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6" name="Line 726"/>
              <p:cNvSpPr>
                <a:spLocks noChangeShapeType="1"/>
              </p:cNvSpPr>
              <p:nvPr/>
            </p:nvSpPr>
            <p:spPr bwMode="auto">
              <a:xfrm flipV="1">
                <a:off x="3137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7" name="Line 727"/>
              <p:cNvSpPr>
                <a:spLocks noChangeShapeType="1"/>
              </p:cNvSpPr>
              <p:nvPr/>
            </p:nvSpPr>
            <p:spPr bwMode="auto">
              <a:xfrm>
                <a:off x="3037" y="3348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8" name="Line 728"/>
              <p:cNvSpPr>
                <a:spLocks noChangeShapeType="1"/>
              </p:cNvSpPr>
              <p:nvPr/>
            </p:nvSpPr>
            <p:spPr bwMode="auto">
              <a:xfrm>
                <a:off x="3037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09" name="Line 729"/>
              <p:cNvSpPr>
                <a:spLocks noChangeShapeType="1"/>
              </p:cNvSpPr>
              <p:nvPr/>
            </p:nvSpPr>
            <p:spPr bwMode="auto">
              <a:xfrm>
                <a:off x="3193" y="2937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0" name="Line 730"/>
              <p:cNvSpPr>
                <a:spLocks noChangeShapeType="1"/>
              </p:cNvSpPr>
              <p:nvPr/>
            </p:nvSpPr>
            <p:spPr bwMode="auto">
              <a:xfrm flipV="1">
                <a:off x="3336" y="3230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1" name="Line 731"/>
              <p:cNvSpPr>
                <a:spLocks noChangeShapeType="1"/>
              </p:cNvSpPr>
              <p:nvPr/>
            </p:nvSpPr>
            <p:spPr bwMode="auto">
              <a:xfrm>
                <a:off x="3336" y="325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2" name="Line 732"/>
              <p:cNvSpPr>
                <a:spLocks noChangeShapeType="1"/>
              </p:cNvSpPr>
              <p:nvPr/>
            </p:nvSpPr>
            <p:spPr bwMode="auto">
              <a:xfrm>
                <a:off x="3357" y="3230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3" name="Line 733"/>
              <p:cNvSpPr>
                <a:spLocks noChangeShapeType="1"/>
              </p:cNvSpPr>
              <p:nvPr/>
            </p:nvSpPr>
            <p:spPr bwMode="auto">
              <a:xfrm flipV="1">
                <a:off x="3333" y="3036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4" name="Line 734"/>
              <p:cNvSpPr>
                <a:spLocks noChangeShapeType="1"/>
              </p:cNvSpPr>
              <p:nvPr/>
            </p:nvSpPr>
            <p:spPr bwMode="auto">
              <a:xfrm flipH="1" flipV="1">
                <a:off x="3270" y="3144"/>
                <a:ext cx="18" cy="2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5" name="Line 735"/>
              <p:cNvSpPr>
                <a:spLocks noChangeShapeType="1"/>
              </p:cNvSpPr>
              <p:nvPr/>
            </p:nvSpPr>
            <p:spPr bwMode="auto">
              <a:xfrm>
                <a:off x="3260" y="3156"/>
                <a:ext cx="1" cy="8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6" name="Line 736"/>
              <p:cNvSpPr>
                <a:spLocks noChangeShapeType="1"/>
              </p:cNvSpPr>
              <p:nvPr/>
            </p:nvSpPr>
            <p:spPr bwMode="auto">
              <a:xfrm flipH="1">
                <a:off x="3260" y="3144"/>
                <a:ext cx="10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7" name="Line 737"/>
              <p:cNvSpPr>
                <a:spLocks noChangeShapeType="1"/>
              </p:cNvSpPr>
              <p:nvPr/>
            </p:nvSpPr>
            <p:spPr bwMode="auto">
              <a:xfrm>
                <a:off x="3316" y="3156"/>
                <a:ext cx="1" cy="8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8" name="Line 738"/>
              <p:cNvSpPr>
                <a:spLocks noChangeShapeType="1"/>
              </p:cNvSpPr>
              <p:nvPr/>
            </p:nvSpPr>
            <p:spPr bwMode="auto">
              <a:xfrm flipV="1">
                <a:off x="3333" y="3098"/>
                <a:ext cx="1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19" name="Line 739"/>
              <p:cNvSpPr>
                <a:spLocks noChangeShapeType="1"/>
              </p:cNvSpPr>
              <p:nvPr/>
            </p:nvSpPr>
            <p:spPr bwMode="auto">
              <a:xfrm flipH="1" flipV="1">
                <a:off x="3305" y="3144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0" name="Line 740"/>
              <p:cNvSpPr>
                <a:spLocks noChangeShapeType="1"/>
              </p:cNvSpPr>
              <p:nvPr/>
            </p:nvSpPr>
            <p:spPr bwMode="auto">
              <a:xfrm flipH="1">
                <a:off x="3288" y="3144"/>
                <a:ext cx="17" cy="2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1" name="Line 741"/>
              <p:cNvSpPr>
                <a:spLocks noChangeShapeType="1"/>
              </p:cNvSpPr>
              <p:nvPr/>
            </p:nvSpPr>
            <p:spPr bwMode="auto">
              <a:xfrm>
                <a:off x="3246" y="3036"/>
                <a:ext cx="1" cy="1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2" name="Line 742"/>
              <p:cNvSpPr>
                <a:spLocks noChangeShapeType="1"/>
              </p:cNvSpPr>
              <p:nvPr/>
            </p:nvSpPr>
            <p:spPr bwMode="auto">
              <a:xfrm flipV="1">
                <a:off x="3246" y="3202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3" name="Line 743"/>
              <p:cNvSpPr>
                <a:spLocks noChangeShapeType="1"/>
              </p:cNvSpPr>
              <p:nvPr/>
            </p:nvSpPr>
            <p:spPr bwMode="auto">
              <a:xfrm>
                <a:off x="3246" y="3202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4" name="Line 744"/>
              <p:cNvSpPr>
                <a:spLocks noChangeShapeType="1"/>
              </p:cNvSpPr>
              <p:nvPr/>
            </p:nvSpPr>
            <p:spPr bwMode="auto">
              <a:xfrm>
                <a:off x="3246" y="3202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5" name="Line 745"/>
              <p:cNvSpPr>
                <a:spLocks noChangeShapeType="1"/>
              </p:cNvSpPr>
              <p:nvPr/>
            </p:nvSpPr>
            <p:spPr bwMode="auto">
              <a:xfrm flipH="1">
                <a:off x="3246" y="3036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6" name="Freeform 746"/>
              <p:cNvSpPr>
                <a:spLocks/>
              </p:cNvSpPr>
              <p:nvPr/>
            </p:nvSpPr>
            <p:spPr bwMode="auto">
              <a:xfrm>
                <a:off x="3231" y="2961"/>
                <a:ext cx="17" cy="56"/>
              </a:xfrm>
              <a:custGeom>
                <a:avLst/>
                <a:gdLst>
                  <a:gd name="T0" fmla="*/ 0 w 118"/>
                  <a:gd name="T1" fmla="*/ 0 h 335"/>
                  <a:gd name="T2" fmla="*/ 0 w 118"/>
                  <a:gd name="T3" fmla="*/ 335 h 335"/>
                  <a:gd name="T4" fmla="*/ 118 w 118"/>
                  <a:gd name="T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35">
                    <a:moveTo>
                      <a:pt x="0" y="0"/>
                    </a:moveTo>
                    <a:lnTo>
                      <a:pt x="0" y="335"/>
                    </a:lnTo>
                    <a:lnTo>
                      <a:pt x="118" y="33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7" name="Freeform 747"/>
              <p:cNvSpPr>
                <a:spLocks/>
              </p:cNvSpPr>
              <p:nvPr/>
            </p:nvSpPr>
            <p:spPr bwMode="auto">
              <a:xfrm>
                <a:off x="3636" y="3323"/>
                <a:ext cx="11" cy="55"/>
              </a:xfrm>
              <a:custGeom>
                <a:avLst/>
                <a:gdLst>
                  <a:gd name="T0" fmla="*/ 0 w 73"/>
                  <a:gd name="T1" fmla="*/ 334 h 334"/>
                  <a:gd name="T2" fmla="*/ 0 w 73"/>
                  <a:gd name="T3" fmla="*/ 0 h 334"/>
                  <a:gd name="T4" fmla="*/ 73 w 73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334">
                    <a:moveTo>
                      <a:pt x="0" y="334"/>
                    </a:moveTo>
                    <a:lnTo>
                      <a:pt x="0" y="0"/>
                    </a:lnTo>
                    <a:lnTo>
                      <a:pt x="73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8" name="Freeform 748"/>
              <p:cNvSpPr>
                <a:spLocks/>
              </p:cNvSpPr>
              <p:nvPr/>
            </p:nvSpPr>
            <p:spPr bwMode="auto">
              <a:xfrm>
                <a:off x="3647" y="3323"/>
                <a:ext cx="10" cy="31"/>
              </a:xfrm>
              <a:custGeom>
                <a:avLst/>
                <a:gdLst>
                  <a:gd name="T0" fmla="*/ 0 w 74"/>
                  <a:gd name="T1" fmla="*/ 186 h 186"/>
                  <a:gd name="T2" fmla="*/ 28 w 74"/>
                  <a:gd name="T3" fmla="*/ 178 h 186"/>
                  <a:gd name="T4" fmla="*/ 52 w 74"/>
                  <a:gd name="T5" fmla="*/ 158 h 186"/>
                  <a:gd name="T6" fmla="*/ 69 w 74"/>
                  <a:gd name="T7" fmla="*/ 128 h 186"/>
                  <a:gd name="T8" fmla="*/ 74 w 74"/>
                  <a:gd name="T9" fmla="*/ 93 h 186"/>
                  <a:gd name="T10" fmla="*/ 69 w 74"/>
                  <a:gd name="T11" fmla="*/ 57 h 186"/>
                  <a:gd name="T12" fmla="*/ 52 w 74"/>
                  <a:gd name="T13" fmla="*/ 27 h 186"/>
                  <a:gd name="T14" fmla="*/ 28 w 74"/>
                  <a:gd name="T15" fmla="*/ 7 h 186"/>
                  <a:gd name="T16" fmla="*/ 0 w 74"/>
                  <a:gd name="T17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86">
                    <a:moveTo>
                      <a:pt x="0" y="186"/>
                    </a:moveTo>
                    <a:lnTo>
                      <a:pt x="28" y="178"/>
                    </a:lnTo>
                    <a:lnTo>
                      <a:pt x="52" y="158"/>
                    </a:lnTo>
                    <a:lnTo>
                      <a:pt x="69" y="128"/>
                    </a:lnTo>
                    <a:lnTo>
                      <a:pt x="74" y="93"/>
                    </a:lnTo>
                    <a:lnTo>
                      <a:pt x="69" y="57"/>
                    </a:lnTo>
                    <a:lnTo>
                      <a:pt x="52" y="27"/>
                    </a:lnTo>
                    <a:lnTo>
                      <a:pt x="28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29" name="Line 749"/>
              <p:cNvSpPr>
                <a:spLocks noChangeShapeType="1"/>
              </p:cNvSpPr>
              <p:nvPr/>
            </p:nvSpPr>
            <p:spPr bwMode="auto">
              <a:xfrm flipH="1">
                <a:off x="3636" y="335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0" name="Line 750"/>
              <p:cNvSpPr>
                <a:spLocks noChangeShapeType="1"/>
              </p:cNvSpPr>
              <p:nvPr/>
            </p:nvSpPr>
            <p:spPr bwMode="auto">
              <a:xfrm flipV="1">
                <a:off x="3674" y="3323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1" name="Line 751"/>
              <p:cNvSpPr>
                <a:spLocks noChangeShapeType="1"/>
              </p:cNvSpPr>
              <p:nvPr/>
            </p:nvSpPr>
            <p:spPr bwMode="auto">
              <a:xfrm>
                <a:off x="3670" y="3341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2" name="Line 752"/>
              <p:cNvSpPr>
                <a:spLocks noChangeShapeType="1"/>
              </p:cNvSpPr>
              <p:nvPr/>
            </p:nvSpPr>
            <p:spPr bwMode="auto">
              <a:xfrm>
                <a:off x="3562" y="3346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3" name="Line 753"/>
              <p:cNvSpPr>
                <a:spLocks noChangeShapeType="1"/>
              </p:cNvSpPr>
              <p:nvPr/>
            </p:nvSpPr>
            <p:spPr bwMode="auto">
              <a:xfrm>
                <a:off x="3562" y="2937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4" name="Line 754"/>
              <p:cNvSpPr>
                <a:spLocks noChangeShapeType="1"/>
              </p:cNvSpPr>
              <p:nvPr/>
            </p:nvSpPr>
            <p:spPr bwMode="auto">
              <a:xfrm flipV="1">
                <a:off x="3509" y="3036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5" name="Line 755"/>
              <p:cNvSpPr>
                <a:spLocks noChangeShapeType="1"/>
              </p:cNvSpPr>
              <p:nvPr/>
            </p:nvSpPr>
            <p:spPr bwMode="auto">
              <a:xfrm flipV="1">
                <a:off x="3509" y="3098"/>
                <a:ext cx="1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6" name="Line 756"/>
              <p:cNvSpPr>
                <a:spLocks noChangeShapeType="1"/>
              </p:cNvSpPr>
              <p:nvPr/>
            </p:nvSpPr>
            <p:spPr bwMode="auto">
              <a:xfrm flipH="1">
                <a:off x="3491" y="303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7" name="Line 757"/>
              <p:cNvSpPr>
                <a:spLocks noChangeShapeType="1"/>
              </p:cNvSpPr>
              <p:nvPr/>
            </p:nvSpPr>
            <p:spPr bwMode="auto">
              <a:xfrm flipH="1">
                <a:off x="3491" y="303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8" name="Line 758"/>
              <p:cNvSpPr>
                <a:spLocks noChangeShapeType="1"/>
              </p:cNvSpPr>
              <p:nvPr/>
            </p:nvSpPr>
            <p:spPr bwMode="auto">
              <a:xfrm>
                <a:off x="3421" y="3036"/>
                <a:ext cx="1" cy="1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39" name="Line 759"/>
              <p:cNvSpPr>
                <a:spLocks noChangeShapeType="1"/>
              </p:cNvSpPr>
              <p:nvPr/>
            </p:nvSpPr>
            <p:spPr bwMode="auto">
              <a:xfrm>
                <a:off x="3421" y="3202"/>
                <a:ext cx="8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0" name="Line 760"/>
              <p:cNvSpPr>
                <a:spLocks noChangeShapeType="1"/>
              </p:cNvSpPr>
              <p:nvPr/>
            </p:nvSpPr>
            <p:spPr bwMode="auto">
              <a:xfrm flipH="1">
                <a:off x="3421" y="3036"/>
                <a:ext cx="8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1" name="Freeform 761"/>
              <p:cNvSpPr>
                <a:spLocks/>
              </p:cNvSpPr>
              <p:nvPr/>
            </p:nvSpPr>
            <p:spPr bwMode="auto">
              <a:xfrm>
                <a:off x="3519" y="2965"/>
                <a:ext cx="17" cy="56"/>
              </a:xfrm>
              <a:custGeom>
                <a:avLst/>
                <a:gdLst>
                  <a:gd name="T0" fmla="*/ 0 w 118"/>
                  <a:gd name="T1" fmla="*/ 0 h 334"/>
                  <a:gd name="T2" fmla="*/ 0 w 118"/>
                  <a:gd name="T3" fmla="*/ 334 h 334"/>
                  <a:gd name="T4" fmla="*/ 118 w 118"/>
                  <a:gd name="T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34">
                    <a:moveTo>
                      <a:pt x="0" y="0"/>
                    </a:moveTo>
                    <a:lnTo>
                      <a:pt x="0" y="334"/>
                    </a:lnTo>
                    <a:lnTo>
                      <a:pt x="118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2" name="Line 762"/>
              <p:cNvSpPr>
                <a:spLocks noChangeShapeType="1"/>
              </p:cNvSpPr>
              <p:nvPr/>
            </p:nvSpPr>
            <p:spPr bwMode="auto">
              <a:xfrm>
                <a:off x="3729" y="2939"/>
                <a:ext cx="1" cy="40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3" name="Line 763"/>
              <p:cNvSpPr>
                <a:spLocks noChangeShapeType="1"/>
              </p:cNvSpPr>
              <p:nvPr/>
            </p:nvSpPr>
            <p:spPr bwMode="auto">
              <a:xfrm>
                <a:off x="3698" y="3157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4" name="Line 764"/>
              <p:cNvSpPr>
                <a:spLocks noChangeShapeType="1"/>
              </p:cNvSpPr>
              <p:nvPr/>
            </p:nvSpPr>
            <p:spPr bwMode="auto">
              <a:xfrm flipV="1">
                <a:off x="3615" y="330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5" name="Line 765"/>
              <p:cNvSpPr>
                <a:spLocks noChangeShapeType="1"/>
              </p:cNvSpPr>
              <p:nvPr/>
            </p:nvSpPr>
            <p:spPr bwMode="auto">
              <a:xfrm flipV="1">
                <a:off x="3646" y="321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6" name="Freeform 766"/>
              <p:cNvSpPr>
                <a:spLocks/>
              </p:cNvSpPr>
              <p:nvPr/>
            </p:nvSpPr>
            <p:spPr bwMode="auto">
              <a:xfrm>
                <a:off x="3646" y="3194"/>
                <a:ext cx="28" cy="20"/>
              </a:xfrm>
              <a:custGeom>
                <a:avLst/>
                <a:gdLst>
                  <a:gd name="T0" fmla="*/ 196 w 196"/>
                  <a:gd name="T1" fmla="*/ 125 h 125"/>
                  <a:gd name="T2" fmla="*/ 188 w 196"/>
                  <a:gd name="T3" fmla="*/ 76 h 125"/>
                  <a:gd name="T4" fmla="*/ 168 w 196"/>
                  <a:gd name="T5" fmla="*/ 36 h 125"/>
                  <a:gd name="T6" fmla="*/ 135 w 196"/>
                  <a:gd name="T7" fmla="*/ 10 h 125"/>
                  <a:gd name="T8" fmla="*/ 97 w 196"/>
                  <a:gd name="T9" fmla="*/ 0 h 125"/>
                  <a:gd name="T10" fmla="*/ 60 w 196"/>
                  <a:gd name="T11" fmla="*/ 10 h 125"/>
                  <a:gd name="T12" fmla="*/ 28 w 196"/>
                  <a:gd name="T13" fmla="*/ 36 h 125"/>
                  <a:gd name="T14" fmla="*/ 7 w 196"/>
                  <a:gd name="T15" fmla="*/ 76 h 125"/>
                  <a:gd name="T16" fmla="*/ 0 w 196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125">
                    <a:moveTo>
                      <a:pt x="196" y="125"/>
                    </a:moveTo>
                    <a:lnTo>
                      <a:pt x="188" y="76"/>
                    </a:lnTo>
                    <a:lnTo>
                      <a:pt x="168" y="36"/>
                    </a:lnTo>
                    <a:lnTo>
                      <a:pt x="135" y="10"/>
                    </a:lnTo>
                    <a:lnTo>
                      <a:pt x="97" y="0"/>
                    </a:lnTo>
                    <a:lnTo>
                      <a:pt x="60" y="10"/>
                    </a:lnTo>
                    <a:lnTo>
                      <a:pt x="28" y="36"/>
                    </a:lnTo>
                    <a:lnTo>
                      <a:pt x="7" y="76"/>
                    </a:lnTo>
                    <a:lnTo>
                      <a:pt x="0" y="12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7" name="Line 767"/>
              <p:cNvSpPr>
                <a:spLocks noChangeShapeType="1"/>
              </p:cNvSpPr>
              <p:nvPr/>
            </p:nvSpPr>
            <p:spPr bwMode="auto">
              <a:xfrm>
                <a:off x="3674" y="3214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8" name="Freeform 768"/>
              <p:cNvSpPr>
                <a:spLocks/>
              </p:cNvSpPr>
              <p:nvPr/>
            </p:nvSpPr>
            <p:spPr bwMode="auto">
              <a:xfrm>
                <a:off x="3646" y="3247"/>
                <a:ext cx="28" cy="21"/>
              </a:xfrm>
              <a:custGeom>
                <a:avLst/>
                <a:gdLst>
                  <a:gd name="T0" fmla="*/ 0 w 196"/>
                  <a:gd name="T1" fmla="*/ 0 h 124"/>
                  <a:gd name="T2" fmla="*/ 7 w 196"/>
                  <a:gd name="T3" fmla="*/ 48 h 124"/>
                  <a:gd name="T4" fmla="*/ 28 w 196"/>
                  <a:gd name="T5" fmla="*/ 88 h 124"/>
                  <a:gd name="T6" fmla="*/ 60 w 196"/>
                  <a:gd name="T7" fmla="*/ 115 h 124"/>
                  <a:gd name="T8" fmla="*/ 97 w 196"/>
                  <a:gd name="T9" fmla="*/ 124 h 124"/>
                  <a:gd name="T10" fmla="*/ 135 w 196"/>
                  <a:gd name="T11" fmla="*/ 115 h 124"/>
                  <a:gd name="T12" fmla="*/ 168 w 196"/>
                  <a:gd name="T13" fmla="*/ 88 h 124"/>
                  <a:gd name="T14" fmla="*/ 188 w 196"/>
                  <a:gd name="T15" fmla="*/ 48 h 124"/>
                  <a:gd name="T16" fmla="*/ 196 w 196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124">
                    <a:moveTo>
                      <a:pt x="0" y="0"/>
                    </a:moveTo>
                    <a:lnTo>
                      <a:pt x="7" y="48"/>
                    </a:lnTo>
                    <a:lnTo>
                      <a:pt x="28" y="88"/>
                    </a:lnTo>
                    <a:lnTo>
                      <a:pt x="60" y="115"/>
                    </a:lnTo>
                    <a:lnTo>
                      <a:pt x="97" y="124"/>
                    </a:lnTo>
                    <a:lnTo>
                      <a:pt x="135" y="115"/>
                    </a:lnTo>
                    <a:lnTo>
                      <a:pt x="168" y="88"/>
                    </a:lnTo>
                    <a:lnTo>
                      <a:pt x="188" y="48"/>
                    </a:lnTo>
                    <a:lnTo>
                      <a:pt x="19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49" name="Line 769"/>
              <p:cNvSpPr>
                <a:spLocks noChangeShapeType="1"/>
              </p:cNvSpPr>
              <p:nvPr/>
            </p:nvSpPr>
            <p:spPr bwMode="auto">
              <a:xfrm>
                <a:off x="3665" y="3252"/>
                <a:ext cx="14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0" name="Line 770"/>
              <p:cNvSpPr>
                <a:spLocks noChangeShapeType="1"/>
              </p:cNvSpPr>
              <p:nvPr/>
            </p:nvSpPr>
            <p:spPr bwMode="auto">
              <a:xfrm flipV="1">
                <a:off x="3671" y="309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1" name="Line 771"/>
              <p:cNvSpPr>
                <a:spLocks noChangeShapeType="1"/>
              </p:cNvSpPr>
              <p:nvPr/>
            </p:nvSpPr>
            <p:spPr bwMode="auto">
              <a:xfrm flipV="1">
                <a:off x="3600" y="3157"/>
                <a:ext cx="1" cy="14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2" name="Line 772"/>
              <p:cNvSpPr>
                <a:spLocks noChangeShapeType="1"/>
              </p:cNvSpPr>
              <p:nvPr/>
            </p:nvSpPr>
            <p:spPr bwMode="auto">
              <a:xfrm flipH="1">
                <a:off x="3600" y="3301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3" name="Freeform 773"/>
              <p:cNvSpPr>
                <a:spLocks/>
              </p:cNvSpPr>
              <p:nvPr/>
            </p:nvSpPr>
            <p:spPr bwMode="auto">
              <a:xfrm>
                <a:off x="3593" y="3035"/>
                <a:ext cx="10" cy="56"/>
              </a:xfrm>
              <a:custGeom>
                <a:avLst/>
                <a:gdLst>
                  <a:gd name="T0" fmla="*/ 0 w 74"/>
                  <a:gd name="T1" fmla="*/ 334 h 334"/>
                  <a:gd name="T2" fmla="*/ 0 w 74"/>
                  <a:gd name="T3" fmla="*/ 0 h 334"/>
                  <a:gd name="T4" fmla="*/ 74 w 74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34">
                    <a:moveTo>
                      <a:pt x="0" y="334"/>
                    </a:move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4" name="Freeform 774"/>
              <p:cNvSpPr>
                <a:spLocks/>
              </p:cNvSpPr>
              <p:nvPr/>
            </p:nvSpPr>
            <p:spPr bwMode="auto">
              <a:xfrm>
                <a:off x="3603" y="3035"/>
                <a:ext cx="11" cy="31"/>
              </a:xfrm>
              <a:custGeom>
                <a:avLst/>
                <a:gdLst>
                  <a:gd name="T0" fmla="*/ 0 w 73"/>
                  <a:gd name="T1" fmla="*/ 185 h 185"/>
                  <a:gd name="T2" fmla="*/ 28 w 73"/>
                  <a:gd name="T3" fmla="*/ 179 h 185"/>
                  <a:gd name="T4" fmla="*/ 52 w 73"/>
                  <a:gd name="T5" fmla="*/ 158 h 185"/>
                  <a:gd name="T6" fmla="*/ 68 w 73"/>
                  <a:gd name="T7" fmla="*/ 127 h 185"/>
                  <a:gd name="T8" fmla="*/ 73 w 73"/>
                  <a:gd name="T9" fmla="*/ 92 h 185"/>
                  <a:gd name="T10" fmla="*/ 68 w 73"/>
                  <a:gd name="T11" fmla="*/ 56 h 185"/>
                  <a:gd name="T12" fmla="*/ 52 w 73"/>
                  <a:gd name="T13" fmla="*/ 27 h 185"/>
                  <a:gd name="T14" fmla="*/ 28 w 73"/>
                  <a:gd name="T15" fmla="*/ 6 h 185"/>
                  <a:gd name="T16" fmla="*/ 0 w 73"/>
                  <a:gd name="T1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28" y="179"/>
                    </a:lnTo>
                    <a:lnTo>
                      <a:pt x="52" y="158"/>
                    </a:lnTo>
                    <a:lnTo>
                      <a:pt x="68" y="127"/>
                    </a:lnTo>
                    <a:lnTo>
                      <a:pt x="73" y="92"/>
                    </a:lnTo>
                    <a:lnTo>
                      <a:pt x="68" y="56"/>
                    </a:lnTo>
                    <a:lnTo>
                      <a:pt x="52" y="27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5" name="Line 775"/>
              <p:cNvSpPr>
                <a:spLocks noChangeShapeType="1"/>
              </p:cNvSpPr>
              <p:nvPr/>
            </p:nvSpPr>
            <p:spPr bwMode="auto">
              <a:xfrm flipH="1">
                <a:off x="3593" y="306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6" name="Line 776"/>
              <p:cNvSpPr>
                <a:spLocks noChangeShapeType="1"/>
              </p:cNvSpPr>
              <p:nvPr/>
            </p:nvSpPr>
            <p:spPr bwMode="auto">
              <a:xfrm flipV="1">
                <a:off x="3631" y="3035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7" name="Line 777"/>
              <p:cNvSpPr>
                <a:spLocks noChangeShapeType="1"/>
              </p:cNvSpPr>
              <p:nvPr/>
            </p:nvSpPr>
            <p:spPr bwMode="auto">
              <a:xfrm>
                <a:off x="3626" y="305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8" name="Line 778"/>
              <p:cNvSpPr>
                <a:spLocks noChangeShapeType="1"/>
              </p:cNvSpPr>
              <p:nvPr/>
            </p:nvSpPr>
            <p:spPr bwMode="auto">
              <a:xfrm>
                <a:off x="3600" y="3157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59" name="Line 779"/>
              <p:cNvSpPr>
                <a:spLocks noChangeShapeType="1"/>
              </p:cNvSpPr>
              <p:nvPr/>
            </p:nvSpPr>
            <p:spPr bwMode="auto">
              <a:xfrm>
                <a:off x="2922" y="260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0" name="Line 780"/>
              <p:cNvSpPr>
                <a:spLocks noChangeShapeType="1"/>
              </p:cNvSpPr>
              <p:nvPr/>
            </p:nvSpPr>
            <p:spPr bwMode="auto">
              <a:xfrm>
                <a:off x="2964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1" name="Line 781"/>
              <p:cNvSpPr>
                <a:spLocks noChangeShapeType="1"/>
              </p:cNvSpPr>
              <p:nvPr/>
            </p:nvSpPr>
            <p:spPr bwMode="auto">
              <a:xfrm>
                <a:off x="3004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2" name="Line 782"/>
              <p:cNvSpPr>
                <a:spLocks noChangeShapeType="1"/>
              </p:cNvSpPr>
              <p:nvPr/>
            </p:nvSpPr>
            <p:spPr bwMode="auto">
              <a:xfrm>
                <a:off x="3043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3" name="Line 783"/>
              <p:cNvSpPr>
                <a:spLocks noChangeShapeType="1"/>
              </p:cNvSpPr>
              <p:nvPr/>
            </p:nvSpPr>
            <p:spPr bwMode="auto">
              <a:xfrm>
                <a:off x="3083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4" name="Line 784"/>
              <p:cNvSpPr>
                <a:spLocks noChangeShapeType="1"/>
              </p:cNvSpPr>
              <p:nvPr/>
            </p:nvSpPr>
            <p:spPr bwMode="auto">
              <a:xfrm>
                <a:off x="3122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5" name="Line 785"/>
              <p:cNvSpPr>
                <a:spLocks noChangeShapeType="1"/>
              </p:cNvSpPr>
              <p:nvPr/>
            </p:nvSpPr>
            <p:spPr bwMode="auto">
              <a:xfrm>
                <a:off x="3162" y="260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6" name="Line 786"/>
              <p:cNvSpPr>
                <a:spLocks noChangeShapeType="1"/>
              </p:cNvSpPr>
              <p:nvPr/>
            </p:nvSpPr>
            <p:spPr bwMode="auto">
              <a:xfrm>
                <a:off x="3201" y="260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7" name="Line 787"/>
              <p:cNvSpPr>
                <a:spLocks noChangeShapeType="1"/>
              </p:cNvSpPr>
              <p:nvPr/>
            </p:nvSpPr>
            <p:spPr bwMode="auto">
              <a:xfrm>
                <a:off x="3241" y="260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8" name="Freeform 788"/>
              <p:cNvSpPr>
                <a:spLocks/>
              </p:cNvSpPr>
              <p:nvPr/>
            </p:nvSpPr>
            <p:spPr bwMode="auto">
              <a:xfrm>
                <a:off x="2371" y="2759"/>
                <a:ext cx="88" cy="34"/>
              </a:xfrm>
              <a:custGeom>
                <a:avLst/>
                <a:gdLst>
                  <a:gd name="T0" fmla="*/ 616 w 616"/>
                  <a:gd name="T1" fmla="*/ 206 h 206"/>
                  <a:gd name="T2" fmla="*/ 616 w 616"/>
                  <a:gd name="T3" fmla="*/ 0 h 206"/>
                  <a:gd name="T4" fmla="*/ 0 w 616"/>
                  <a:gd name="T5" fmla="*/ 102 h 206"/>
                  <a:gd name="T6" fmla="*/ 616 w 616"/>
                  <a:gd name="T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6">
                    <a:moveTo>
                      <a:pt x="616" y="206"/>
                    </a:moveTo>
                    <a:lnTo>
                      <a:pt x="616" y="0"/>
                    </a:lnTo>
                    <a:lnTo>
                      <a:pt x="0" y="102"/>
                    </a:lnTo>
                    <a:lnTo>
                      <a:pt x="616" y="20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69" name="Freeform 789"/>
              <p:cNvSpPr>
                <a:spLocks/>
              </p:cNvSpPr>
              <p:nvPr/>
            </p:nvSpPr>
            <p:spPr bwMode="auto">
              <a:xfrm>
                <a:off x="2371" y="2759"/>
                <a:ext cx="88" cy="34"/>
              </a:xfrm>
              <a:custGeom>
                <a:avLst/>
                <a:gdLst>
                  <a:gd name="T0" fmla="*/ 616 w 616"/>
                  <a:gd name="T1" fmla="*/ 206 h 206"/>
                  <a:gd name="T2" fmla="*/ 616 w 616"/>
                  <a:gd name="T3" fmla="*/ 0 h 206"/>
                  <a:gd name="T4" fmla="*/ 0 w 616"/>
                  <a:gd name="T5" fmla="*/ 102 h 206"/>
                  <a:gd name="T6" fmla="*/ 616 w 616"/>
                  <a:gd name="T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6">
                    <a:moveTo>
                      <a:pt x="616" y="206"/>
                    </a:moveTo>
                    <a:lnTo>
                      <a:pt x="616" y="0"/>
                    </a:lnTo>
                    <a:lnTo>
                      <a:pt x="0" y="102"/>
                    </a:lnTo>
                    <a:lnTo>
                      <a:pt x="616" y="20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0" name="Line 790"/>
              <p:cNvSpPr>
                <a:spLocks noChangeShapeType="1"/>
              </p:cNvSpPr>
              <p:nvPr/>
            </p:nvSpPr>
            <p:spPr bwMode="auto">
              <a:xfrm flipH="1">
                <a:off x="2771" y="1937"/>
                <a:ext cx="21" cy="7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1" name="Line 791"/>
              <p:cNvSpPr>
                <a:spLocks noChangeShapeType="1"/>
              </p:cNvSpPr>
              <p:nvPr/>
            </p:nvSpPr>
            <p:spPr bwMode="auto">
              <a:xfrm flipH="1">
                <a:off x="2824" y="1937"/>
                <a:ext cx="21" cy="7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2" name="Freeform 792"/>
              <p:cNvSpPr>
                <a:spLocks/>
              </p:cNvSpPr>
              <p:nvPr/>
            </p:nvSpPr>
            <p:spPr bwMode="auto">
              <a:xfrm>
                <a:off x="3361" y="2697"/>
                <a:ext cx="10" cy="56"/>
              </a:xfrm>
              <a:custGeom>
                <a:avLst/>
                <a:gdLst>
                  <a:gd name="T0" fmla="*/ 0 w 74"/>
                  <a:gd name="T1" fmla="*/ 335 h 335"/>
                  <a:gd name="T2" fmla="*/ 0 w 74"/>
                  <a:gd name="T3" fmla="*/ 0 h 335"/>
                  <a:gd name="T4" fmla="*/ 74 w 74"/>
                  <a:gd name="T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35">
                    <a:moveTo>
                      <a:pt x="0" y="335"/>
                    </a:move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3" name="Freeform 793"/>
              <p:cNvSpPr>
                <a:spLocks/>
              </p:cNvSpPr>
              <p:nvPr/>
            </p:nvSpPr>
            <p:spPr bwMode="auto">
              <a:xfrm>
                <a:off x="3371" y="2697"/>
                <a:ext cx="11" cy="31"/>
              </a:xfrm>
              <a:custGeom>
                <a:avLst/>
                <a:gdLst>
                  <a:gd name="T0" fmla="*/ 0 w 74"/>
                  <a:gd name="T1" fmla="*/ 187 h 187"/>
                  <a:gd name="T2" fmla="*/ 28 w 74"/>
                  <a:gd name="T3" fmla="*/ 179 h 187"/>
                  <a:gd name="T4" fmla="*/ 52 w 74"/>
                  <a:gd name="T5" fmla="*/ 160 h 187"/>
                  <a:gd name="T6" fmla="*/ 68 w 74"/>
                  <a:gd name="T7" fmla="*/ 129 h 187"/>
                  <a:gd name="T8" fmla="*/ 74 w 74"/>
                  <a:gd name="T9" fmla="*/ 94 h 187"/>
                  <a:gd name="T10" fmla="*/ 68 w 74"/>
                  <a:gd name="T11" fmla="*/ 58 h 187"/>
                  <a:gd name="T12" fmla="*/ 52 w 74"/>
                  <a:gd name="T13" fmla="*/ 28 h 187"/>
                  <a:gd name="T14" fmla="*/ 28 w 74"/>
                  <a:gd name="T15" fmla="*/ 8 h 187"/>
                  <a:gd name="T16" fmla="*/ 0 w 74"/>
                  <a:gd name="T1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87">
                    <a:moveTo>
                      <a:pt x="0" y="187"/>
                    </a:moveTo>
                    <a:lnTo>
                      <a:pt x="28" y="179"/>
                    </a:lnTo>
                    <a:lnTo>
                      <a:pt x="52" y="160"/>
                    </a:lnTo>
                    <a:lnTo>
                      <a:pt x="68" y="129"/>
                    </a:lnTo>
                    <a:lnTo>
                      <a:pt x="74" y="94"/>
                    </a:lnTo>
                    <a:lnTo>
                      <a:pt x="68" y="58"/>
                    </a:lnTo>
                    <a:lnTo>
                      <a:pt x="52" y="28"/>
                    </a:lnTo>
                    <a:lnTo>
                      <a:pt x="2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4" name="Line 794"/>
              <p:cNvSpPr>
                <a:spLocks noChangeShapeType="1"/>
              </p:cNvSpPr>
              <p:nvPr/>
            </p:nvSpPr>
            <p:spPr bwMode="auto">
              <a:xfrm flipH="1">
                <a:off x="3361" y="272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5" name="Line 795"/>
              <p:cNvSpPr>
                <a:spLocks noChangeShapeType="1"/>
              </p:cNvSpPr>
              <p:nvPr/>
            </p:nvSpPr>
            <p:spPr bwMode="auto">
              <a:xfrm flipV="1">
                <a:off x="3399" y="2697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6" name="Line 796"/>
              <p:cNvSpPr>
                <a:spLocks noChangeShapeType="1"/>
              </p:cNvSpPr>
              <p:nvPr/>
            </p:nvSpPr>
            <p:spPr bwMode="auto">
              <a:xfrm>
                <a:off x="3395" y="271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7" name="Line 797"/>
              <p:cNvSpPr>
                <a:spLocks noChangeShapeType="1"/>
              </p:cNvSpPr>
              <p:nvPr/>
            </p:nvSpPr>
            <p:spPr bwMode="auto">
              <a:xfrm>
                <a:off x="3456" y="1983"/>
                <a:ext cx="1" cy="57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8" name="Line 798"/>
              <p:cNvSpPr>
                <a:spLocks noChangeShapeType="1"/>
              </p:cNvSpPr>
              <p:nvPr/>
            </p:nvSpPr>
            <p:spPr bwMode="auto">
              <a:xfrm flipH="1">
                <a:off x="3562" y="238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79" name="Line 799"/>
              <p:cNvSpPr>
                <a:spLocks noChangeShapeType="1"/>
              </p:cNvSpPr>
              <p:nvPr/>
            </p:nvSpPr>
            <p:spPr bwMode="auto">
              <a:xfrm flipH="1">
                <a:off x="3527" y="248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0" name="Line 800"/>
              <p:cNvSpPr>
                <a:spLocks noChangeShapeType="1"/>
              </p:cNvSpPr>
              <p:nvPr/>
            </p:nvSpPr>
            <p:spPr bwMode="auto">
              <a:xfrm flipV="1">
                <a:off x="3527" y="2384"/>
                <a:ext cx="70" cy="10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1" name="Line 801"/>
              <p:cNvSpPr>
                <a:spLocks noChangeShapeType="1"/>
              </p:cNvSpPr>
              <p:nvPr/>
            </p:nvSpPr>
            <p:spPr bwMode="auto">
              <a:xfrm>
                <a:off x="3527" y="2384"/>
                <a:ext cx="70" cy="10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2" name="Line 802"/>
              <p:cNvSpPr>
                <a:spLocks noChangeShapeType="1"/>
              </p:cNvSpPr>
              <p:nvPr/>
            </p:nvSpPr>
            <p:spPr bwMode="auto">
              <a:xfrm>
                <a:off x="3562" y="2322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3" name="Line 803"/>
              <p:cNvSpPr>
                <a:spLocks noChangeShapeType="1"/>
              </p:cNvSpPr>
              <p:nvPr/>
            </p:nvSpPr>
            <p:spPr bwMode="auto">
              <a:xfrm flipH="1">
                <a:off x="3527" y="238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4" name="Line 804"/>
              <p:cNvSpPr>
                <a:spLocks noChangeShapeType="1"/>
              </p:cNvSpPr>
              <p:nvPr/>
            </p:nvSpPr>
            <p:spPr bwMode="auto">
              <a:xfrm flipH="1">
                <a:off x="3456" y="2553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5" name="Freeform 805"/>
              <p:cNvSpPr>
                <a:spLocks/>
              </p:cNvSpPr>
              <p:nvPr/>
            </p:nvSpPr>
            <p:spPr bwMode="auto">
              <a:xfrm>
                <a:off x="3442" y="2405"/>
                <a:ext cx="29" cy="103"/>
              </a:xfrm>
              <a:custGeom>
                <a:avLst/>
                <a:gdLst>
                  <a:gd name="T0" fmla="*/ 0 w 205"/>
                  <a:gd name="T1" fmla="*/ 0 h 620"/>
                  <a:gd name="T2" fmla="*/ 205 w 205"/>
                  <a:gd name="T3" fmla="*/ 0 h 620"/>
                  <a:gd name="T4" fmla="*/ 102 w 205"/>
                  <a:gd name="T5" fmla="*/ 620 h 620"/>
                  <a:gd name="T6" fmla="*/ 0 w 205"/>
                  <a:gd name="T7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20">
                    <a:moveTo>
                      <a:pt x="0" y="0"/>
                    </a:moveTo>
                    <a:lnTo>
                      <a:pt x="205" y="0"/>
                    </a:lnTo>
                    <a:lnTo>
                      <a:pt x="102" y="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6" name="Freeform 806"/>
              <p:cNvSpPr>
                <a:spLocks/>
              </p:cNvSpPr>
              <p:nvPr/>
            </p:nvSpPr>
            <p:spPr bwMode="auto">
              <a:xfrm>
                <a:off x="3442" y="2405"/>
                <a:ext cx="29" cy="103"/>
              </a:xfrm>
              <a:custGeom>
                <a:avLst/>
                <a:gdLst>
                  <a:gd name="T0" fmla="*/ 0 w 205"/>
                  <a:gd name="T1" fmla="*/ 0 h 620"/>
                  <a:gd name="T2" fmla="*/ 205 w 205"/>
                  <a:gd name="T3" fmla="*/ 0 h 620"/>
                  <a:gd name="T4" fmla="*/ 102 w 205"/>
                  <a:gd name="T5" fmla="*/ 620 h 620"/>
                  <a:gd name="T6" fmla="*/ 0 w 205"/>
                  <a:gd name="T7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20">
                    <a:moveTo>
                      <a:pt x="0" y="0"/>
                    </a:moveTo>
                    <a:lnTo>
                      <a:pt x="205" y="0"/>
                    </a:lnTo>
                    <a:lnTo>
                      <a:pt x="102" y="6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7" name="Freeform 807"/>
              <p:cNvSpPr>
                <a:spLocks/>
              </p:cNvSpPr>
              <p:nvPr/>
            </p:nvSpPr>
            <p:spPr bwMode="auto">
              <a:xfrm>
                <a:off x="3361" y="2577"/>
                <a:ext cx="12" cy="56"/>
              </a:xfrm>
              <a:custGeom>
                <a:avLst/>
                <a:gdLst>
                  <a:gd name="T0" fmla="*/ 0 w 89"/>
                  <a:gd name="T1" fmla="*/ 335 h 335"/>
                  <a:gd name="T2" fmla="*/ 30 w 89"/>
                  <a:gd name="T3" fmla="*/ 335 h 335"/>
                  <a:gd name="T4" fmla="*/ 60 w 89"/>
                  <a:gd name="T5" fmla="*/ 324 h 335"/>
                  <a:gd name="T6" fmla="*/ 82 w 89"/>
                  <a:gd name="T7" fmla="*/ 297 h 335"/>
                  <a:gd name="T8" fmla="*/ 89 w 89"/>
                  <a:gd name="T9" fmla="*/ 260 h 335"/>
                  <a:gd name="T10" fmla="*/ 89 w 89"/>
                  <a:gd name="T11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335">
                    <a:moveTo>
                      <a:pt x="0" y="335"/>
                    </a:moveTo>
                    <a:lnTo>
                      <a:pt x="30" y="335"/>
                    </a:lnTo>
                    <a:lnTo>
                      <a:pt x="60" y="324"/>
                    </a:lnTo>
                    <a:lnTo>
                      <a:pt x="82" y="297"/>
                    </a:lnTo>
                    <a:lnTo>
                      <a:pt x="89" y="260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8" name="Line 808"/>
              <p:cNvSpPr>
                <a:spLocks noChangeShapeType="1"/>
              </p:cNvSpPr>
              <p:nvPr/>
            </p:nvSpPr>
            <p:spPr bwMode="auto">
              <a:xfrm flipV="1">
                <a:off x="3397" y="2577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9" name="Line 809"/>
              <p:cNvSpPr>
                <a:spLocks noChangeShapeType="1"/>
              </p:cNvSpPr>
              <p:nvPr/>
            </p:nvSpPr>
            <p:spPr bwMode="auto">
              <a:xfrm>
                <a:off x="3386" y="257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0" name="Line 810"/>
              <p:cNvSpPr>
                <a:spLocks noChangeShapeType="1"/>
              </p:cNvSpPr>
              <p:nvPr/>
            </p:nvSpPr>
            <p:spPr bwMode="auto">
              <a:xfrm flipV="1">
                <a:off x="3421" y="2553"/>
                <a:ext cx="70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091" name="Group 811"/>
            <p:cNvGrpSpPr>
              <a:grpSpLocks/>
            </p:cNvGrpSpPr>
            <p:nvPr/>
          </p:nvGrpSpPr>
          <p:grpSpPr bwMode="auto">
            <a:xfrm>
              <a:off x="510" y="1728"/>
              <a:ext cx="3484" cy="1962"/>
              <a:chOff x="510" y="1728"/>
              <a:chExt cx="3484" cy="1962"/>
            </a:xfrm>
          </p:grpSpPr>
          <p:sp>
            <p:nvSpPr>
              <p:cNvPr id="738092" name="Line 812"/>
              <p:cNvSpPr>
                <a:spLocks noChangeShapeType="1"/>
              </p:cNvSpPr>
              <p:nvPr/>
            </p:nvSpPr>
            <p:spPr bwMode="auto">
              <a:xfrm flipH="1">
                <a:off x="3421" y="265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3" name="Line 813"/>
              <p:cNvSpPr>
                <a:spLocks noChangeShapeType="1"/>
              </p:cNvSpPr>
              <p:nvPr/>
            </p:nvSpPr>
            <p:spPr bwMode="auto">
              <a:xfrm>
                <a:off x="3421" y="2553"/>
                <a:ext cx="70" cy="104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4" name="Line 814"/>
              <p:cNvSpPr>
                <a:spLocks noChangeShapeType="1"/>
              </p:cNvSpPr>
              <p:nvPr/>
            </p:nvSpPr>
            <p:spPr bwMode="auto">
              <a:xfrm flipH="1">
                <a:off x="3421" y="2553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5" name="Line 815"/>
              <p:cNvSpPr>
                <a:spLocks noChangeShapeType="1"/>
              </p:cNvSpPr>
              <p:nvPr/>
            </p:nvSpPr>
            <p:spPr bwMode="auto">
              <a:xfrm>
                <a:off x="3562" y="2128"/>
                <a:ext cx="1" cy="15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6" name="Line 816"/>
              <p:cNvSpPr>
                <a:spLocks noChangeShapeType="1"/>
              </p:cNvSpPr>
              <p:nvPr/>
            </p:nvSpPr>
            <p:spPr bwMode="auto">
              <a:xfrm flipH="1">
                <a:off x="3456" y="2128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7" name="Freeform 817"/>
              <p:cNvSpPr>
                <a:spLocks/>
              </p:cNvSpPr>
              <p:nvPr/>
            </p:nvSpPr>
            <p:spPr bwMode="auto">
              <a:xfrm>
                <a:off x="3803" y="3324"/>
                <a:ext cx="11" cy="56"/>
              </a:xfrm>
              <a:custGeom>
                <a:avLst/>
                <a:gdLst>
                  <a:gd name="T0" fmla="*/ 0 w 74"/>
                  <a:gd name="T1" fmla="*/ 334 h 334"/>
                  <a:gd name="T2" fmla="*/ 0 w 74"/>
                  <a:gd name="T3" fmla="*/ 0 h 334"/>
                  <a:gd name="T4" fmla="*/ 74 w 74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34">
                    <a:moveTo>
                      <a:pt x="0" y="334"/>
                    </a:move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8" name="Freeform 818"/>
              <p:cNvSpPr>
                <a:spLocks/>
              </p:cNvSpPr>
              <p:nvPr/>
            </p:nvSpPr>
            <p:spPr bwMode="auto">
              <a:xfrm>
                <a:off x="3814" y="3324"/>
                <a:ext cx="10" cy="31"/>
              </a:xfrm>
              <a:custGeom>
                <a:avLst/>
                <a:gdLst>
                  <a:gd name="T0" fmla="*/ 0 w 73"/>
                  <a:gd name="T1" fmla="*/ 185 h 185"/>
                  <a:gd name="T2" fmla="*/ 28 w 73"/>
                  <a:gd name="T3" fmla="*/ 178 h 185"/>
                  <a:gd name="T4" fmla="*/ 52 w 73"/>
                  <a:gd name="T5" fmla="*/ 158 h 185"/>
                  <a:gd name="T6" fmla="*/ 68 w 73"/>
                  <a:gd name="T7" fmla="*/ 128 h 185"/>
                  <a:gd name="T8" fmla="*/ 73 w 73"/>
                  <a:gd name="T9" fmla="*/ 93 h 185"/>
                  <a:gd name="T10" fmla="*/ 68 w 73"/>
                  <a:gd name="T11" fmla="*/ 57 h 185"/>
                  <a:gd name="T12" fmla="*/ 52 w 73"/>
                  <a:gd name="T13" fmla="*/ 27 h 185"/>
                  <a:gd name="T14" fmla="*/ 28 w 73"/>
                  <a:gd name="T15" fmla="*/ 6 h 185"/>
                  <a:gd name="T16" fmla="*/ 0 w 73"/>
                  <a:gd name="T1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28" y="178"/>
                    </a:lnTo>
                    <a:lnTo>
                      <a:pt x="52" y="158"/>
                    </a:lnTo>
                    <a:lnTo>
                      <a:pt x="68" y="128"/>
                    </a:lnTo>
                    <a:lnTo>
                      <a:pt x="73" y="93"/>
                    </a:lnTo>
                    <a:lnTo>
                      <a:pt x="68" y="57"/>
                    </a:lnTo>
                    <a:lnTo>
                      <a:pt x="52" y="27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9" name="Line 819"/>
              <p:cNvSpPr>
                <a:spLocks noChangeShapeType="1"/>
              </p:cNvSpPr>
              <p:nvPr/>
            </p:nvSpPr>
            <p:spPr bwMode="auto">
              <a:xfrm flipH="1">
                <a:off x="3803" y="335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0" name="Line 820"/>
              <p:cNvSpPr>
                <a:spLocks noChangeShapeType="1"/>
              </p:cNvSpPr>
              <p:nvPr/>
            </p:nvSpPr>
            <p:spPr bwMode="auto">
              <a:xfrm flipV="1">
                <a:off x="3841" y="3324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1" name="Line 821"/>
              <p:cNvSpPr>
                <a:spLocks noChangeShapeType="1"/>
              </p:cNvSpPr>
              <p:nvPr/>
            </p:nvSpPr>
            <p:spPr bwMode="auto">
              <a:xfrm>
                <a:off x="3837" y="3343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2" name="Freeform 822"/>
              <p:cNvSpPr>
                <a:spLocks/>
              </p:cNvSpPr>
              <p:nvPr/>
            </p:nvSpPr>
            <p:spPr bwMode="auto">
              <a:xfrm>
                <a:off x="2620" y="2830"/>
                <a:ext cx="29" cy="104"/>
              </a:xfrm>
              <a:custGeom>
                <a:avLst/>
                <a:gdLst>
                  <a:gd name="T0" fmla="*/ 0 w 205"/>
                  <a:gd name="T1" fmla="*/ 619 h 619"/>
                  <a:gd name="T2" fmla="*/ 205 w 205"/>
                  <a:gd name="T3" fmla="*/ 619 h 619"/>
                  <a:gd name="T4" fmla="*/ 103 w 205"/>
                  <a:gd name="T5" fmla="*/ 0 h 619"/>
                  <a:gd name="T6" fmla="*/ 0 w 205"/>
                  <a:gd name="T7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19">
                    <a:moveTo>
                      <a:pt x="0" y="619"/>
                    </a:moveTo>
                    <a:lnTo>
                      <a:pt x="205" y="619"/>
                    </a:lnTo>
                    <a:lnTo>
                      <a:pt x="103" y="0"/>
                    </a:lnTo>
                    <a:lnTo>
                      <a:pt x="0" y="61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3" name="Freeform 823"/>
              <p:cNvSpPr>
                <a:spLocks/>
              </p:cNvSpPr>
              <p:nvPr/>
            </p:nvSpPr>
            <p:spPr bwMode="auto">
              <a:xfrm>
                <a:off x="2620" y="2830"/>
                <a:ext cx="29" cy="104"/>
              </a:xfrm>
              <a:custGeom>
                <a:avLst/>
                <a:gdLst>
                  <a:gd name="T0" fmla="*/ 0 w 205"/>
                  <a:gd name="T1" fmla="*/ 619 h 619"/>
                  <a:gd name="T2" fmla="*/ 205 w 205"/>
                  <a:gd name="T3" fmla="*/ 619 h 619"/>
                  <a:gd name="T4" fmla="*/ 103 w 205"/>
                  <a:gd name="T5" fmla="*/ 0 h 619"/>
                  <a:gd name="T6" fmla="*/ 0 w 205"/>
                  <a:gd name="T7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619">
                    <a:moveTo>
                      <a:pt x="0" y="619"/>
                    </a:moveTo>
                    <a:lnTo>
                      <a:pt x="205" y="619"/>
                    </a:lnTo>
                    <a:lnTo>
                      <a:pt x="103" y="0"/>
                    </a:lnTo>
                    <a:lnTo>
                      <a:pt x="0" y="619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4" name="Freeform 824"/>
              <p:cNvSpPr>
                <a:spLocks/>
              </p:cNvSpPr>
              <p:nvPr/>
            </p:nvSpPr>
            <p:spPr bwMode="auto">
              <a:xfrm>
                <a:off x="3906" y="3081"/>
                <a:ext cx="88" cy="34"/>
              </a:xfrm>
              <a:custGeom>
                <a:avLst/>
                <a:gdLst>
                  <a:gd name="T0" fmla="*/ 0 w 614"/>
                  <a:gd name="T1" fmla="*/ 0 h 208"/>
                  <a:gd name="T2" fmla="*/ 0 w 614"/>
                  <a:gd name="T3" fmla="*/ 208 h 208"/>
                  <a:gd name="T4" fmla="*/ 614 w 614"/>
                  <a:gd name="T5" fmla="*/ 104 h 208"/>
                  <a:gd name="T6" fmla="*/ 0 w 614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8">
                    <a:moveTo>
                      <a:pt x="0" y="0"/>
                    </a:moveTo>
                    <a:lnTo>
                      <a:pt x="0" y="208"/>
                    </a:lnTo>
                    <a:lnTo>
                      <a:pt x="614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5" name="Freeform 825"/>
              <p:cNvSpPr>
                <a:spLocks/>
              </p:cNvSpPr>
              <p:nvPr/>
            </p:nvSpPr>
            <p:spPr bwMode="auto">
              <a:xfrm>
                <a:off x="3906" y="3081"/>
                <a:ext cx="88" cy="34"/>
              </a:xfrm>
              <a:custGeom>
                <a:avLst/>
                <a:gdLst>
                  <a:gd name="T0" fmla="*/ 0 w 614"/>
                  <a:gd name="T1" fmla="*/ 0 h 208"/>
                  <a:gd name="T2" fmla="*/ 0 w 614"/>
                  <a:gd name="T3" fmla="*/ 208 h 208"/>
                  <a:gd name="T4" fmla="*/ 614 w 614"/>
                  <a:gd name="T5" fmla="*/ 104 h 208"/>
                  <a:gd name="T6" fmla="*/ 0 w 614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8">
                    <a:moveTo>
                      <a:pt x="0" y="0"/>
                    </a:moveTo>
                    <a:lnTo>
                      <a:pt x="0" y="208"/>
                    </a:lnTo>
                    <a:lnTo>
                      <a:pt x="614" y="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6" name="Line 826"/>
              <p:cNvSpPr>
                <a:spLocks noChangeShapeType="1"/>
              </p:cNvSpPr>
              <p:nvPr/>
            </p:nvSpPr>
            <p:spPr bwMode="auto">
              <a:xfrm flipH="1">
                <a:off x="3809" y="327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7" name="Freeform 827"/>
              <p:cNvSpPr>
                <a:spLocks/>
              </p:cNvSpPr>
              <p:nvPr/>
            </p:nvSpPr>
            <p:spPr bwMode="auto">
              <a:xfrm>
                <a:off x="3796" y="3253"/>
                <a:ext cx="13" cy="19"/>
              </a:xfrm>
              <a:custGeom>
                <a:avLst/>
                <a:gdLst>
                  <a:gd name="T0" fmla="*/ 0 w 88"/>
                  <a:gd name="T1" fmla="*/ 0 h 111"/>
                  <a:gd name="T2" fmla="*/ 7 w 88"/>
                  <a:gd name="T3" fmla="*/ 43 h 111"/>
                  <a:gd name="T4" fmla="*/ 26 w 88"/>
                  <a:gd name="T5" fmla="*/ 79 h 111"/>
                  <a:gd name="T6" fmla="*/ 54 w 88"/>
                  <a:gd name="T7" fmla="*/ 104 h 111"/>
                  <a:gd name="T8" fmla="*/ 88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0" y="0"/>
                    </a:moveTo>
                    <a:lnTo>
                      <a:pt x="7" y="43"/>
                    </a:lnTo>
                    <a:lnTo>
                      <a:pt x="26" y="79"/>
                    </a:lnTo>
                    <a:lnTo>
                      <a:pt x="54" y="104"/>
                    </a:lnTo>
                    <a:lnTo>
                      <a:pt x="88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8" name="Line 828"/>
              <p:cNvSpPr>
                <a:spLocks noChangeShapeType="1"/>
              </p:cNvSpPr>
              <p:nvPr/>
            </p:nvSpPr>
            <p:spPr bwMode="auto">
              <a:xfrm flipV="1">
                <a:off x="3796" y="3216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9" name="Freeform 829"/>
              <p:cNvSpPr>
                <a:spLocks/>
              </p:cNvSpPr>
              <p:nvPr/>
            </p:nvSpPr>
            <p:spPr bwMode="auto">
              <a:xfrm>
                <a:off x="3796" y="3198"/>
                <a:ext cx="13" cy="18"/>
              </a:xfrm>
              <a:custGeom>
                <a:avLst/>
                <a:gdLst>
                  <a:gd name="T0" fmla="*/ 88 w 88"/>
                  <a:gd name="T1" fmla="*/ 0 h 111"/>
                  <a:gd name="T2" fmla="*/ 54 w 88"/>
                  <a:gd name="T3" fmla="*/ 8 h 111"/>
                  <a:gd name="T4" fmla="*/ 26 w 88"/>
                  <a:gd name="T5" fmla="*/ 33 h 111"/>
                  <a:gd name="T6" fmla="*/ 7 w 88"/>
                  <a:gd name="T7" fmla="*/ 69 h 111"/>
                  <a:gd name="T8" fmla="*/ 0 w 88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11">
                    <a:moveTo>
                      <a:pt x="88" y="0"/>
                    </a:moveTo>
                    <a:lnTo>
                      <a:pt x="54" y="8"/>
                    </a:lnTo>
                    <a:lnTo>
                      <a:pt x="26" y="33"/>
                    </a:lnTo>
                    <a:lnTo>
                      <a:pt x="7" y="69"/>
                    </a:lnTo>
                    <a:lnTo>
                      <a:pt x="0" y="111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0" name="Line 830"/>
              <p:cNvSpPr>
                <a:spLocks noChangeShapeType="1"/>
              </p:cNvSpPr>
              <p:nvPr/>
            </p:nvSpPr>
            <p:spPr bwMode="auto">
              <a:xfrm>
                <a:off x="3809" y="319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1" name="Line 831"/>
              <p:cNvSpPr>
                <a:spLocks noChangeShapeType="1"/>
              </p:cNvSpPr>
              <p:nvPr/>
            </p:nvSpPr>
            <p:spPr bwMode="auto">
              <a:xfrm>
                <a:off x="3846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2" name="Line 832"/>
              <p:cNvSpPr>
                <a:spLocks noChangeShapeType="1"/>
              </p:cNvSpPr>
              <p:nvPr/>
            </p:nvSpPr>
            <p:spPr bwMode="auto">
              <a:xfrm flipV="1">
                <a:off x="3829" y="3098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3" name="Line 833"/>
              <p:cNvSpPr>
                <a:spLocks noChangeShapeType="1"/>
              </p:cNvSpPr>
              <p:nvPr/>
            </p:nvSpPr>
            <p:spPr bwMode="auto">
              <a:xfrm flipH="1">
                <a:off x="3829" y="316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4" name="Line 834"/>
              <p:cNvSpPr>
                <a:spLocks noChangeShapeType="1"/>
              </p:cNvSpPr>
              <p:nvPr/>
            </p:nvSpPr>
            <p:spPr bwMode="auto">
              <a:xfrm flipV="1">
                <a:off x="3769" y="3164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5" name="Line 835"/>
              <p:cNvSpPr>
                <a:spLocks noChangeShapeType="1"/>
              </p:cNvSpPr>
              <p:nvPr/>
            </p:nvSpPr>
            <p:spPr bwMode="auto">
              <a:xfrm flipH="1">
                <a:off x="3769" y="330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6" name="Line 836"/>
              <p:cNvSpPr>
                <a:spLocks noChangeShapeType="1"/>
              </p:cNvSpPr>
              <p:nvPr/>
            </p:nvSpPr>
            <p:spPr bwMode="auto">
              <a:xfrm flipV="1">
                <a:off x="3782" y="3306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7" name="Line 837"/>
              <p:cNvSpPr>
                <a:spLocks noChangeShapeType="1"/>
              </p:cNvSpPr>
              <p:nvPr/>
            </p:nvSpPr>
            <p:spPr bwMode="auto">
              <a:xfrm>
                <a:off x="3769" y="3164"/>
                <a:ext cx="7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8" name="Line 838"/>
              <p:cNvSpPr>
                <a:spLocks noChangeShapeType="1"/>
              </p:cNvSpPr>
              <p:nvPr/>
            </p:nvSpPr>
            <p:spPr bwMode="auto">
              <a:xfrm flipH="1">
                <a:off x="3787" y="3305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9" name="Freeform 839"/>
              <p:cNvSpPr>
                <a:spLocks/>
              </p:cNvSpPr>
              <p:nvPr/>
            </p:nvSpPr>
            <p:spPr bwMode="auto">
              <a:xfrm>
                <a:off x="3755" y="2759"/>
                <a:ext cx="88" cy="34"/>
              </a:xfrm>
              <a:custGeom>
                <a:avLst/>
                <a:gdLst>
                  <a:gd name="T0" fmla="*/ 614 w 614"/>
                  <a:gd name="T1" fmla="*/ 206 h 206"/>
                  <a:gd name="T2" fmla="*/ 614 w 614"/>
                  <a:gd name="T3" fmla="*/ 0 h 206"/>
                  <a:gd name="T4" fmla="*/ 0 w 614"/>
                  <a:gd name="T5" fmla="*/ 102 h 206"/>
                  <a:gd name="T6" fmla="*/ 614 w 614"/>
                  <a:gd name="T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6">
                    <a:moveTo>
                      <a:pt x="614" y="206"/>
                    </a:moveTo>
                    <a:lnTo>
                      <a:pt x="614" y="0"/>
                    </a:lnTo>
                    <a:lnTo>
                      <a:pt x="0" y="102"/>
                    </a:lnTo>
                    <a:lnTo>
                      <a:pt x="614" y="20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0" name="Freeform 840"/>
              <p:cNvSpPr>
                <a:spLocks/>
              </p:cNvSpPr>
              <p:nvPr/>
            </p:nvSpPr>
            <p:spPr bwMode="auto">
              <a:xfrm>
                <a:off x="3755" y="2759"/>
                <a:ext cx="88" cy="34"/>
              </a:xfrm>
              <a:custGeom>
                <a:avLst/>
                <a:gdLst>
                  <a:gd name="T0" fmla="*/ 614 w 614"/>
                  <a:gd name="T1" fmla="*/ 206 h 206"/>
                  <a:gd name="T2" fmla="*/ 614 w 614"/>
                  <a:gd name="T3" fmla="*/ 0 h 206"/>
                  <a:gd name="T4" fmla="*/ 0 w 614"/>
                  <a:gd name="T5" fmla="*/ 102 h 206"/>
                  <a:gd name="T6" fmla="*/ 614 w 614"/>
                  <a:gd name="T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4" h="206">
                    <a:moveTo>
                      <a:pt x="614" y="206"/>
                    </a:moveTo>
                    <a:lnTo>
                      <a:pt x="614" y="0"/>
                    </a:lnTo>
                    <a:lnTo>
                      <a:pt x="0" y="102"/>
                    </a:lnTo>
                    <a:lnTo>
                      <a:pt x="614" y="20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1" name="Line 841"/>
              <p:cNvSpPr>
                <a:spLocks noChangeShapeType="1"/>
              </p:cNvSpPr>
              <p:nvPr/>
            </p:nvSpPr>
            <p:spPr bwMode="auto">
              <a:xfrm>
                <a:off x="2574" y="3689"/>
                <a:ext cx="714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2" name="Line 842"/>
              <p:cNvSpPr>
                <a:spLocks noChangeShapeType="1"/>
              </p:cNvSpPr>
              <p:nvPr/>
            </p:nvSpPr>
            <p:spPr bwMode="auto">
              <a:xfrm>
                <a:off x="2634" y="2776"/>
                <a:ext cx="1" cy="32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3" name="Line 843"/>
              <p:cNvSpPr>
                <a:spLocks noChangeShapeType="1"/>
              </p:cNvSpPr>
              <p:nvPr/>
            </p:nvSpPr>
            <p:spPr bwMode="auto">
              <a:xfrm>
                <a:off x="2631" y="3098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4" name="Freeform 844"/>
              <p:cNvSpPr>
                <a:spLocks/>
              </p:cNvSpPr>
              <p:nvPr/>
            </p:nvSpPr>
            <p:spPr bwMode="auto">
              <a:xfrm>
                <a:off x="1031" y="2928"/>
                <a:ext cx="16" cy="18"/>
              </a:xfrm>
              <a:custGeom>
                <a:avLst/>
                <a:gdLst>
                  <a:gd name="T0" fmla="*/ 110 w 110"/>
                  <a:gd name="T1" fmla="*/ 55 h 110"/>
                  <a:gd name="T2" fmla="*/ 103 w 110"/>
                  <a:gd name="T3" fmla="*/ 27 h 110"/>
                  <a:gd name="T4" fmla="*/ 82 w 110"/>
                  <a:gd name="T5" fmla="*/ 7 h 110"/>
                  <a:gd name="T6" fmla="*/ 55 w 110"/>
                  <a:gd name="T7" fmla="*/ 0 h 110"/>
                  <a:gd name="T8" fmla="*/ 28 w 110"/>
                  <a:gd name="T9" fmla="*/ 7 h 110"/>
                  <a:gd name="T10" fmla="*/ 7 w 110"/>
                  <a:gd name="T11" fmla="*/ 27 h 110"/>
                  <a:gd name="T12" fmla="*/ 0 w 110"/>
                  <a:gd name="T13" fmla="*/ 55 h 110"/>
                  <a:gd name="T14" fmla="*/ 7 w 110"/>
                  <a:gd name="T15" fmla="*/ 83 h 110"/>
                  <a:gd name="T16" fmla="*/ 28 w 110"/>
                  <a:gd name="T17" fmla="*/ 103 h 110"/>
                  <a:gd name="T18" fmla="*/ 55 w 110"/>
                  <a:gd name="T19" fmla="*/ 110 h 110"/>
                  <a:gd name="T20" fmla="*/ 82 w 110"/>
                  <a:gd name="T21" fmla="*/ 103 h 110"/>
                  <a:gd name="T22" fmla="*/ 103 w 110"/>
                  <a:gd name="T23" fmla="*/ 83 h 110"/>
                  <a:gd name="T24" fmla="*/ 110 w 110"/>
                  <a:gd name="T25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03" y="27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8" y="7"/>
                    </a:lnTo>
                    <a:lnTo>
                      <a:pt x="7" y="27"/>
                    </a:lnTo>
                    <a:lnTo>
                      <a:pt x="0" y="55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55" y="110"/>
                    </a:lnTo>
                    <a:lnTo>
                      <a:pt x="82" y="103"/>
                    </a:lnTo>
                    <a:lnTo>
                      <a:pt x="103" y="83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5" name="Freeform 845"/>
              <p:cNvSpPr>
                <a:spLocks/>
              </p:cNvSpPr>
              <p:nvPr/>
            </p:nvSpPr>
            <p:spPr bwMode="auto">
              <a:xfrm>
                <a:off x="1140" y="3089"/>
                <a:ext cx="16" cy="19"/>
              </a:xfrm>
              <a:custGeom>
                <a:avLst/>
                <a:gdLst>
                  <a:gd name="T0" fmla="*/ 109 w 109"/>
                  <a:gd name="T1" fmla="*/ 55 h 111"/>
                  <a:gd name="T2" fmla="*/ 102 w 109"/>
                  <a:gd name="T3" fmla="*/ 28 h 111"/>
                  <a:gd name="T4" fmla="*/ 82 w 109"/>
                  <a:gd name="T5" fmla="*/ 7 h 111"/>
                  <a:gd name="T6" fmla="*/ 55 w 109"/>
                  <a:gd name="T7" fmla="*/ 0 h 111"/>
                  <a:gd name="T8" fmla="*/ 27 w 109"/>
                  <a:gd name="T9" fmla="*/ 7 h 111"/>
                  <a:gd name="T10" fmla="*/ 7 w 109"/>
                  <a:gd name="T11" fmla="*/ 28 h 111"/>
                  <a:gd name="T12" fmla="*/ 0 w 109"/>
                  <a:gd name="T13" fmla="*/ 55 h 111"/>
                  <a:gd name="T14" fmla="*/ 7 w 109"/>
                  <a:gd name="T15" fmla="*/ 82 h 111"/>
                  <a:gd name="T16" fmla="*/ 27 w 109"/>
                  <a:gd name="T17" fmla="*/ 103 h 111"/>
                  <a:gd name="T18" fmla="*/ 55 w 109"/>
                  <a:gd name="T19" fmla="*/ 111 h 111"/>
                  <a:gd name="T20" fmla="*/ 82 w 109"/>
                  <a:gd name="T21" fmla="*/ 103 h 111"/>
                  <a:gd name="T22" fmla="*/ 102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2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2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6" name="Freeform 846"/>
              <p:cNvSpPr>
                <a:spLocks/>
              </p:cNvSpPr>
              <p:nvPr/>
            </p:nvSpPr>
            <p:spPr bwMode="auto">
              <a:xfrm>
                <a:off x="1198" y="2930"/>
                <a:ext cx="16" cy="18"/>
              </a:xfrm>
              <a:custGeom>
                <a:avLst/>
                <a:gdLst>
                  <a:gd name="T0" fmla="*/ 111 w 111"/>
                  <a:gd name="T1" fmla="*/ 56 h 111"/>
                  <a:gd name="T2" fmla="*/ 103 w 111"/>
                  <a:gd name="T3" fmla="*/ 28 h 111"/>
                  <a:gd name="T4" fmla="*/ 84 w 111"/>
                  <a:gd name="T5" fmla="*/ 8 h 111"/>
                  <a:gd name="T6" fmla="*/ 55 w 111"/>
                  <a:gd name="T7" fmla="*/ 0 h 111"/>
                  <a:gd name="T8" fmla="*/ 28 w 111"/>
                  <a:gd name="T9" fmla="*/ 8 h 111"/>
                  <a:gd name="T10" fmla="*/ 8 w 111"/>
                  <a:gd name="T11" fmla="*/ 28 h 111"/>
                  <a:gd name="T12" fmla="*/ 0 w 111"/>
                  <a:gd name="T13" fmla="*/ 56 h 111"/>
                  <a:gd name="T14" fmla="*/ 8 w 111"/>
                  <a:gd name="T15" fmla="*/ 83 h 111"/>
                  <a:gd name="T16" fmla="*/ 28 w 111"/>
                  <a:gd name="T17" fmla="*/ 104 h 111"/>
                  <a:gd name="T18" fmla="*/ 55 w 111"/>
                  <a:gd name="T19" fmla="*/ 111 h 111"/>
                  <a:gd name="T20" fmla="*/ 84 w 111"/>
                  <a:gd name="T21" fmla="*/ 104 h 111"/>
                  <a:gd name="T22" fmla="*/ 103 w 111"/>
                  <a:gd name="T23" fmla="*/ 83 h 111"/>
                  <a:gd name="T24" fmla="*/ 111 w 111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6"/>
                    </a:moveTo>
                    <a:lnTo>
                      <a:pt x="103" y="28"/>
                    </a:lnTo>
                    <a:lnTo>
                      <a:pt x="84" y="8"/>
                    </a:lnTo>
                    <a:lnTo>
                      <a:pt x="55" y="0"/>
                    </a:lnTo>
                    <a:lnTo>
                      <a:pt x="28" y="8"/>
                    </a:lnTo>
                    <a:lnTo>
                      <a:pt x="8" y="28"/>
                    </a:lnTo>
                    <a:lnTo>
                      <a:pt x="0" y="56"/>
                    </a:lnTo>
                    <a:lnTo>
                      <a:pt x="8" y="83"/>
                    </a:lnTo>
                    <a:lnTo>
                      <a:pt x="28" y="104"/>
                    </a:lnTo>
                    <a:lnTo>
                      <a:pt x="55" y="111"/>
                    </a:lnTo>
                    <a:lnTo>
                      <a:pt x="84" y="104"/>
                    </a:lnTo>
                    <a:lnTo>
                      <a:pt x="103" y="83"/>
                    </a:lnTo>
                    <a:lnTo>
                      <a:pt x="111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7" name="Freeform 847"/>
              <p:cNvSpPr>
                <a:spLocks/>
              </p:cNvSpPr>
              <p:nvPr/>
            </p:nvSpPr>
            <p:spPr bwMode="auto">
              <a:xfrm>
                <a:off x="1374" y="2930"/>
                <a:ext cx="16" cy="18"/>
              </a:xfrm>
              <a:custGeom>
                <a:avLst/>
                <a:gdLst>
                  <a:gd name="T0" fmla="*/ 110 w 110"/>
                  <a:gd name="T1" fmla="*/ 56 h 111"/>
                  <a:gd name="T2" fmla="*/ 103 w 110"/>
                  <a:gd name="T3" fmla="*/ 28 h 111"/>
                  <a:gd name="T4" fmla="*/ 83 w 110"/>
                  <a:gd name="T5" fmla="*/ 8 h 111"/>
                  <a:gd name="T6" fmla="*/ 56 w 110"/>
                  <a:gd name="T7" fmla="*/ 0 h 111"/>
                  <a:gd name="T8" fmla="*/ 27 w 110"/>
                  <a:gd name="T9" fmla="*/ 8 h 111"/>
                  <a:gd name="T10" fmla="*/ 8 w 110"/>
                  <a:gd name="T11" fmla="*/ 28 h 111"/>
                  <a:gd name="T12" fmla="*/ 0 w 110"/>
                  <a:gd name="T13" fmla="*/ 56 h 111"/>
                  <a:gd name="T14" fmla="*/ 8 w 110"/>
                  <a:gd name="T15" fmla="*/ 83 h 111"/>
                  <a:gd name="T16" fmla="*/ 27 w 110"/>
                  <a:gd name="T17" fmla="*/ 104 h 111"/>
                  <a:gd name="T18" fmla="*/ 56 w 110"/>
                  <a:gd name="T19" fmla="*/ 111 h 111"/>
                  <a:gd name="T20" fmla="*/ 83 w 110"/>
                  <a:gd name="T21" fmla="*/ 104 h 111"/>
                  <a:gd name="T22" fmla="*/ 103 w 110"/>
                  <a:gd name="T23" fmla="*/ 83 h 111"/>
                  <a:gd name="T24" fmla="*/ 110 w 110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6"/>
                    </a:moveTo>
                    <a:lnTo>
                      <a:pt x="103" y="28"/>
                    </a:lnTo>
                    <a:lnTo>
                      <a:pt x="83" y="8"/>
                    </a:lnTo>
                    <a:lnTo>
                      <a:pt x="56" y="0"/>
                    </a:lnTo>
                    <a:lnTo>
                      <a:pt x="27" y="8"/>
                    </a:lnTo>
                    <a:lnTo>
                      <a:pt x="8" y="28"/>
                    </a:lnTo>
                    <a:lnTo>
                      <a:pt x="0" y="56"/>
                    </a:lnTo>
                    <a:lnTo>
                      <a:pt x="8" y="83"/>
                    </a:lnTo>
                    <a:lnTo>
                      <a:pt x="27" y="104"/>
                    </a:lnTo>
                    <a:lnTo>
                      <a:pt x="56" y="111"/>
                    </a:lnTo>
                    <a:lnTo>
                      <a:pt x="83" y="104"/>
                    </a:lnTo>
                    <a:lnTo>
                      <a:pt x="103" y="83"/>
                    </a:lnTo>
                    <a:lnTo>
                      <a:pt x="110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8" name="Freeform 848"/>
              <p:cNvSpPr>
                <a:spLocks/>
              </p:cNvSpPr>
              <p:nvPr/>
            </p:nvSpPr>
            <p:spPr bwMode="auto">
              <a:xfrm>
                <a:off x="1550" y="2930"/>
                <a:ext cx="15" cy="18"/>
              </a:xfrm>
              <a:custGeom>
                <a:avLst/>
                <a:gdLst>
                  <a:gd name="T0" fmla="*/ 111 w 111"/>
                  <a:gd name="T1" fmla="*/ 56 h 111"/>
                  <a:gd name="T2" fmla="*/ 103 w 111"/>
                  <a:gd name="T3" fmla="*/ 28 h 111"/>
                  <a:gd name="T4" fmla="*/ 84 w 111"/>
                  <a:gd name="T5" fmla="*/ 8 h 111"/>
                  <a:gd name="T6" fmla="*/ 56 w 111"/>
                  <a:gd name="T7" fmla="*/ 0 h 111"/>
                  <a:gd name="T8" fmla="*/ 29 w 111"/>
                  <a:gd name="T9" fmla="*/ 8 h 111"/>
                  <a:gd name="T10" fmla="*/ 8 w 111"/>
                  <a:gd name="T11" fmla="*/ 28 h 111"/>
                  <a:gd name="T12" fmla="*/ 0 w 111"/>
                  <a:gd name="T13" fmla="*/ 56 h 111"/>
                  <a:gd name="T14" fmla="*/ 8 w 111"/>
                  <a:gd name="T15" fmla="*/ 83 h 111"/>
                  <a:gd name="T16" fmla="*/ 29 w 111"/>
                  <a:gd name="T17" fmla="*/ 104 h 111"/>
                  <a:gd name="T18" fmla="*/ 56 w 111"/>
                  <a:gd name="T19" fmla="*/ 111 h 111"/>
                  <a:gd name="T20" fmla="*/ 84 w 111"/>
                  <a:gd name="T21" fmla="*/ 104 h 111"/>
                  <a:gd name="T22" fmla="*/ 103 w 111"/>
                  <a:gd name="T23" fmla="*/ 83 h 111"/>
                  <a:gd name="T24" fmla="*/ 111 w 111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6"/>
                    </a:moveTo>
                    <a:lnTo>
                      <a:pt x="103" y="28"/>
                    </a:lnTo>
                    <a:lnTo>
                      <a:pt x="84" y="8"/>
                    </a:lnTo>
                    <a:lnTo>
                      <a:pt x="56" y="0"/>
                    </a:lnTo>
                    <a:lnTo>
                      <a:pt x="29" y="8"/>
                    </a:lnTo>
                    <a:lnTo>
                      <a:pt x="8" y="28"/>
                    </a:lnTo>
                    <a:lnTo>
                      <a:pt x="0" y="56"/>
                    </a:lnTo>
                    <a:lnTo>
                      <a:pt x="8" y="83"/>
                    </a:lnTo>
                    <a:lnTo>
                      <a:pt x="29" y="104"/>
                    </a:lnTo>
                    <a:lnTo>
                      <a:pt x="56" y="111"/>
                    </a:lnTo>
                    <a:lnTo>
                      <a:pt x="84" y="104"/>
                    </a:lnTo>
                    <a:lnTo>
                      <a:pt x="103" y="83"/>
                    </a:lnTo>
                    <a:lnTo>
                      <a:pt x="111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29" name="Freeform 849"/>
              <p:cNvSpPr>
                <a:spLocks/>
              </p:cNvSpPr>
              <p:nvPr/>
            </p:nvSpPr>
            <p:spPr bwMode="auto">
              <a:xfrm>
                <a:off x="1725" y="2930"/>
                <a:ext cx="16" cy="18"/>
              </a:xfrm>
              <a:custGeom>
                <a:avLst/>
                <a:gdLst>
                  <a:gd name="T0" fmla="*/ 110 w 110"/>
                  <a:gd name="T1" fmla="*/ 56 h 111"/>
                  <a:gd name="T2" fmla="*/ 103 w 110"/>
                  <a:gd name="T3" fmla="*/ 28 h 111"/>
                  <a:gd name="T4" fmla="*/ 82 w 110"/>
                  <a:gd name="T5" fmla="*/ 8 h 111"/>
                  <a:gd name="T6" fmla="*/ 55 w 110"/>
                  <a:gd name="T7" fmla="*/ 0 h 111"/>
                  <a:gd name="T8" fmla="*/ 27 w 110"/>
                  <a:gd name="T9" fmla="*/ 8 h 111"/>
                  <a:gd name="T10" fmla="*/ 7 w 110"/>
                  <a:gd name="T11" fmla="*/ 28 h 111"/>
                  <a:gd name="T12" fmla="*/ 0 w 110"/>
                  <a:gd name="T13" fmla="*/ 56 h 111"/>
                  <a:gd name="T14" fmla="*/ 7 w 110"/>
                  <a:gd name="T15" fmla="*/ 83 h 111"/>
                  <a:gd name="T16" fmla="*/ 27 w 110"/>
                  <a:gd name="T17" fmla="*/ 104 h 111"/>
                  <a:gd name="T18" fmla="*/ 55 w 110"/>
                  <a:gd name="T19" fmla="*/ 111 h 111"/>
                  <a:gd name="T20" fmla="*/ 82 w 110"/>
                  <a:gd name="T21" fmla="*/ 104 h 111"/>
                  <a:gd name="T22" fmla="*/ 103 w 110"/>
                  <a:gd name="T23" fmla="*/ 83 h 111"/>
                  <a:gd name="T24" fmla="*/ 110 w 110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6"/>
                    </a:moveTo>
                    <a:lnTo>
                      <a:pt x="103" y="28"/>
                    </a:lnTo>
                    <a:lnTo>
                      <a:pt x="82" y="8"/>
                    </a:lnTo>
                    <a:lnTo>
                      <a:pt x="55" y="0"/>
                    </a:lnTo>
                    <a:lnTo>
                      <a:pt x="27" y="8"/>
                    </a:lnTo>
                    <a:lnTo>
                      <a:pt x="7" y="28"/>
                    </a:lnTo>
                    <a:lnTo>
                      <a:pt x="0" y="56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55" y="111"/>
                    </a:lnTo>
                    <a:lnTo>
                      <a:pt x="82" y="104"/>
                    </a:lnTo>
                    <a:lnTo>
                      <a:pt x="103" y="83"/>
                    </a:lnTo>
                    <a:lnTo>
                      <a:pt x="110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0" name="Freeform 850"/>
              <p:cNvSpPr>
                <a:spLocks/>
              </p:cNvSpPr>
              <p:nvPr/>
            </p:nvSpPr>
            <p:spPr bwMode="auto">
              <a:xfrm>
                <a:off x="1901" y="2930"/>
                <a:ext cx="16" cy="18"/>
              </a:xfrm>
              <a:custGeom>
                <a:avLst/>
                <a:gdLst>
                  <a:gd name="T0" fmla="*/ 109 w 109"/>
                  <a:gd name="T1" fmla="*/ 56 h 111"/>
                  <a:gd name="T2" fmla="*/ 102 w 109"/>
                  <a:gd name="T3" fmla="*/ 28 h 111"/>
                  <a:gd name="T4" fmla="*/ 82 w 109"/>
                  <a:gd name="T5" fmla="*/ 8 h 111"/>
                  <a:gd name="T6" fmla="*/ 54 w 109"/>
                  <a:gd name="T7" fmla="*/ 0 h 111"/>
                  <a:gd name="T8" fmla="*/ 27 w 109"/>
                  <a:gd name="T9" fmla="*/ 8 h 111"/>
                  <a:gd name="T10" fmla="*/ 6 w 109"/>
                  <a:gd name="T11" fmla="*/ 28 h 111"/>
                  <a:gd name="T12" fmla="*/ 0 w 109"/>
                  <a:gd name="T13" fmla="*/ 56 h 111"/>
                  <a:gd name="T14" fmla="*/ 6 w 109"/>
                  <a:gd name="T15" fmla="*/ 83 h 111"/>
                  <a:gd name="T16" fmla="*/ 27 w 109"/>
                  <a:gd name="T17" fmla="*/ 104 h 111"/>
                  <a:gd name="T18" fmla="*/ 54 w 109"/>
                  <a:gd name="T19" fmla="*/ 111 h 111"/>
                  <a:gd name="T20" fmla="*/ 82 w 109"/>
                  <a:gd name="T21" fmla="*/ 104 h 111"/>
                  <a:gd name="T22" fmla="*/ 102 w 109"/>
                  <a:gd name="T23" fmla="*/ 83 h 111"/>
                  <a:gd name="T24" fmla="*/ 109 w 109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6"/>
                    </a:moveTo>
                    <a:lnTo>
                      <a:pt x="102" y="28"/>
                    </a:lnTo>
                    <a:lnTo>
                      <a:pt x="82" y="8"/>
                    </a:lnTo>
                    <a:lnTo>
                      <a:pt x="54" y="0"/>
                    </a:lnTo>
                    <a:lnTo>
                      <a:pt x="27" y="8"/>
                    </a:lnTo>
                    <a:lnTo>
                      <a:pt x="6" y="28"/>
                    </a:lnTo>
                    <a:lnTo>
                      <a:pt x="0" y="56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54" y="111"/>
                    </a:lnTo>
                    <a:lnTo>
                      <a:pt x="82" y="104"/>
                    </a:lnTo>
                    <a:lnTo>
                      <a:pt x="102" y="83"/>
                    </a:lnTo>
                    <a:lnTo>
                      <a:pt x="109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1" name="Freeform 851"/>
              <p:cNvSpPr>
                <a:spLocks/>
              </p:cNvSpPr>
              <p:nvPr/>
            </p:nvSpPr>
            <p:spPr bwMode="auto">
              <a:xfrm>
                <a:off x="2077" y="2930"/>
                <a:ext cx="15" cy="18"/>
              </a:xfrm>
              <a:custGeom>
                <a:avLst/>
                <a:gdLst>
                  <a:gd name="T0" fmla="*/ 110 w 110"/>
                  <a:gd name="T1" fmla="*/ 56 h 111"/>
                  <a:gd name="T2" fmla="*/ 103 w 110"/>
                  <a:gd name="T3" fmla="*/ 28 h 111"/>
                  <a:gd name="T4" fmla="*/ 82 w 110"/>
                  <a:gd name="T5" fmla="*/ 8 h 111"/>
                  <a:gd name="T6" fmla="*/ 55 w 110"/>
                  <a:gd name="T7" fmla="*/ 0 h 111"/>
                  <a:gd name="T8" fmla="*/ 27 w 110"/>
                  <a:gd name="T9" fmla="*/ 8 h 111"/>
                  <a:gd name="T10" fmla="*/ 7 w 110"/>
                  <a:gd name="T11" fmla="*/ 28 h 111"/>
                  <a:gd name="T12" fmla="*/ 0 w 110"/>
                  <a:gd name="T13" fmla="*/ 56 h 111"/>
                  <a:gd name="T14" fmla="*/ 7 w 110"/>
                  <a:gd name="T15" fmla="*/ 83 h 111"/>
                  <a:gd name="T16" fmla="*/ 27 w 110"/>
                  <a:gd name="T17" fmla="*/ 104 h 111"/>
                  <a:gd name="T18" fmla="*/ 55 w 110"/>
                  <a:gd name="T19" fmla="*/ 111 h 111"/>
                  <a:gd name="T20" fmla="*/ 82 w 110"/>
                  <a:gd name="T21" fmla="*/ 104 h 111"/>
                  <a:gd name="T22" fmla="*/ 103 w 110"/>
                  <a:gd name="T23" fmla="*/ 83 h 111"/>
                  <a:gd name="T24" fmla="*/ 110 w 110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6"/>
                    </a:moveTo>
                    <a:lnTo>
                      <a:pt x="103" y="28"/>
                    </a:lnTo>
                    <a:lnTo>
                      <a:pt x="82" y="8"/>
                    </a:lnTo>
                    <a:lnTo>
                      <a:pt x="55" y="0"/>
                    </a:lnTo>
                    <a:lnTo>
                      <a:pt x="27" y="8"/>
                    </a:lnTo>
                    <a:lnTo>
                      <a:pt x="7" y="28"/>
                    </a:lnTo>
                    <a:lnTo>
                      <a:pt x="0" y="56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55" y="111"/>
                    </a:lnTo>
                    <a:lnTo>
                      <a:pt x="82" y="104"/>
                    </a:lnTo>
                    <a:lnTo>
                      <a:pt x="103" y="83"/>
                    </a:lnTo>
                    <a:lnTo>
                      <a:pt x="110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2" name="Freeform 852"/>
              <p:cNvSpPr>
                <a:spLocks/>
              </p:cNvSpPr>
              <p:nvPr/>
            </p:nvSpPr>
            <p:spPr bwMode="auto">
              <a:xfrm>
                <a:off x="2252" y="2930"/>
                <a:ext cx="16" cy="18"/>
              </a:xfrm>
              <a:custGeom>
                <a:avLst/>
                <a:gdLst>
                  <a:gd name="T0" fmla="*/ 110 w 110"/>
                  <a:gd name="T1" fmla="*/ 56 h 111"/>
                  <a:gd name="T2" fmla="*/ 102 w 110"/>
                  <a:gd name="T3" fmla="*/ 28 h 111"/>
                  <a:gd name="T4" fmla="*/ 82 w 110"/>
                  <a:gd name="T5" fmla="*/ 8 h 111"/>
                  <a:gd name="T6" fmla="*/ 54 w 110"/>
                  <a:gd name="T7" fmla="*/ 0 h 111"/>
                  <a:gd name="T8" fmla="*/ 27 w 110"/>
                  <a:gd name="T9" fmla="*/ 8 h 111"/>
                  <a:gd name="T10" fmla="*/ 7 w 110"/>
                  <a:gd name="T11" fmla="*/ 28 h 111"/>
                  <a:gd name="T12" fmla="*/ 0 w 110"/>
                  <a:gd name="T13" fmla="*/ 56 h 111"/>
                  <a:gd name="T14" fmla="*/ 7 w 110"/>
                  <a:gd name="T15" fmla="*/ 83 h 111"/>
                  <a:gd name="T16" fmla="*/ 27 w 110"/>
                  <a:gd name="T17" fmla="*/ 104 h 111"/>
                  <a:gd name="T18" fmla="*/ 54 w 110"/>
                  <a:gd name="T19" fmla="*/ 111 h 111"/>
                  <a:gd name="T20" fmla="*/ 82 w 110"/>
                  <a:gd name="T21" fmla="*/ 104 h 111"/>
                  <a:gd name="T22" fmla="*/ 102 w 110"/>
                  <a:gd name="T23" fmla="*/ 83 h 111"/>
                  <a:gd name="T24" fmla="*/ 110 w 110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6"/>
                    </a:moveTo>
                    <a:lnTo>
                      <a:pt x="102" y="28"/>
                    </a:lnTo>
                    <a:lnTo>
                      <a:pt x="82" y="8"/>
                    </a:lnTo>
                    <a:lnTo>
                      <a:pt x="54" y="0"/>
                    </a:lnTo>
                    <a:lnTo>
                      <a:pt x="27" y="8"/>
                    </a:lnTo>
                    <a:lnTo>
                      <a:pt x="7" y="28"/>
                    </a:lnTo>
                    <a:lnTo>
                      <a:pt x="0" y="56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54" y="111"/>
                    </a:lnTo>
                    <a:lnTo>
                      <a:pt x="82" y="104"/>
                    </a:lnTo>
                    <a:lnTo>
                      <a:pt x="102" y="83"/>
                    </a:lnTo>
                    <a:lnTo>
                      <a:pt x="110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3" name="Freeform 853"/>
              <p:cNvSpPr>
                <a:spLocks/>
              </p:cNvSpPr>
              <p:nvPr/>
            </p:nvSpPr>
            <p:spPr bwMode="auto">
              <a:xfrm>
                <a:off x="2428" y="2930"/>
                <a:ext cx="16" cy="18"/>
              </a:xfrm>
              <a:custGeom>
                <a:avLst/>
                <a:gdLst>
                  <a:gd name="T0" fmla="*/ 111 w 111"/>
                  <a:gd name="T1" fmla="*/ 56 h 111"/>
                  <a:gd name="T2" fmla="*/ 103 w 111"/>
                  <a:gd name="T3" fmla="*/ 28 h 111"/>
                  <a:gd name="T4" fmla="*/ 83 w 111"/>
                  <a:gd name="T5" fmla="*/ 8 h 111"/>
                  <a:gd name="T6" fmla="*/ 55 w 111"/>
                  <a:gd name="T7" fmla="*/ 0 h 111"/>
                  <a:gd name="T8" fmla="*/ 28 w 111"/>
                  <a:gd name="T9" fmla="*/ 8 h 111"/>
                  <a:gd name="T10" fmla="*/ 8 w 111"/>
                  <a:gd name="T11" fmla="*/ 28 h 111"/>
                  <a:gd name="T12" fmla="*/ 0 w 111"/>
                  <a:gd name="T13" fmla="*/ 56 h 111"/>
                  <a:gd name="T14" fmla="*/ 8 w 111"/>
                  <a:gd name="T15" fmla="*/ 83 h 111"/>
                  <a:gd name="T16" fmla="*/ 28 w 111"/>
                  <a:gd name="T17" fmla="*/ 104 h 111"/>
                  <a:gd name="T18" fmla="*/ 55 w 111"/>
                  <a:gd name="T19" fmla="*/ 111 h 111"/>
                  <a:gd name="T20" fmla="*/ 83 w 111"/>
                  <a:gd name="T21" fmla="*/ 104 h 111"/>
                  <a:gd name="T22" fmla="*/ 103 w 111"/>
                  <a:gd name="T23" fmla="*/ 83 h 111"/>
                  <a:gd name="T24" fmla="*/ 111 w 111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6"/>
                    </a:moveTo>
                    <a:lnTo>
                      <a:pt x="103" y="28"/>
                    </a:lnTo>
                    <a:lnTo>
                      <a:pt x="83" y="8"/>
                    </a:lnTo>
                    <a:lnTo>
                      <a:pt x="55" y="0"/>
                    </a:lnTo>
                    <a:lnTo>
                      <a:pt x="28" y="8"/>
                    </a:lnTo>
                    <a:lnTo>
                      <a:pt x="8" y="28"/>
                    </a:lnTo>
                    <a:lnTo>
                      <a:pt x="0" y="56"/>
                    </a:lnTo>
                    <a:lnTo>
                      <a:pt x="8" y="83"/>
                    </a:lnTo>
                    <a:lnTo>
                      <a:pt x="28" y="104"/>
                    </a:lnTo>
                    <a:lnTo>
                      <a:pt x="55" y="111"/>
                    </a:lnTo>
                    <a:lnTo>
                      <a:pt x="83" y="104"/>
                    </a:lnTo>
                    <a:lnTo>
                      <a:pt x="103" y="83"/>
                    </a:lnTo>
                    <a:lnTo>
                      <a:pt x="111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4" name="Freeform 854"/>
              <p:cNvSpPr>
                <a:spLocks/>
              </p:cNvSpPr>
              <p:nvPr/>
            </p:nvSpPr>
            <p:spPr bwMode="auto">
              <a:xfrm>
                <a:off x="1298" y="3089"/>
                <a:ext cx="16" cy="19"/>
              </a:xfrm>
              <a:custGeom>
                <a:avLst/>
                <a:gdLst>
                  <a:gd name="T0" fmla="*/ 110 w 110"/>
                  <a:gd name="T1" fmla="*/ 55 h 111"/>
                  <a:gd name="T2" fmla="*/ 103 w 110"/>
                  <a:gd name="T3" fmla="*/ 28 h 111"/>
                  <a:gd name="T4" fmla="*/ 83 w 110"/>
                  <a:gd name="T5" fmla="*/ 7 h 111"/>
                  <a:gd name="T6" fmla="*/ 56 w 110"/>
                  <a:gd name="T7" fmla="*/ 0 h 111"/>
                  <a:gd name="T8" fmla="*/ 27 w 110"/>
                  <a:gd name="T9" fmla="*/ 7 h 111"/>
                  <a:gd name="T10" fmla="*/ 8 w 110"/>
                  <a:gd name="T11" fmla="*/ 28 h 111"/>
                  <a:gd name="T12" fmla="*/ 0 w 110"/>
                  <a:gd name="T13" fmla="*/ 55 h 111"/>
                  <a:gd name="T14" fmla="*/ 8 w 110"/>
                  <a:gd name="T15" fmla="*/ 82 h 111"/>
                  <a:gd name="T16" fmla="*/ 27 w 110"/>
                  <a:gd name="T17" fmla="*/ 103 h 111"/>
                  <a:gd name="T18" fmla="*/ 56 w 110"/>
                  <a:gd name="T19" fmla="*/ 111 h 111"/>
                  <a:gd name="T20" fmla="*/ 83 w 110"/>
                  <a:gd name="T21" fmla="*/ 103 h 111"/>
                  <a:gd name="T22" fmla="*/ 103 w 110"/>
                  <a:gd name="T23" fmla="*/ 82 h 111"/>
                  <a:gd name="T24" fmla="*/ 110 w 110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5"/>
                    </a:moveTo>
                    <a:lnTo>
                      <a:pt x="103" y="28"/>
                    </a:lnTo>
                    <a:lnTo>
                      <a:pt x="83" y="7"/>
                    </a:lnTo>
                    <a:lnTo>
                      <a:pt x="56" y="0"/>
                    </a:lnTo>
                    <a:lnTo>
                      <a:pt x="27" y="7"/>
                    </a:lnTo>
                    <a:lnTo>
                      <a:pt x="8" y="28"/>
                    </a:lnTo>
                    <a:lnTo>
                      <a:pt x="0" y="55"/>
                    </a:lnTo>
                    <a:lnTo>
                      <a:pt x="8" y="82"/>
                    </a:lnTo>
                    <a:lnTo>
                      <a:pt x="27" y="103"/>
                    </a:lnTo>
                    <a:lnTo>
                      <a:pt x="56" y="111"/>
                    </a:lnTo>
                    <a:lnTo>
                      <a:pt x="83" y="103"/>
                    </a:lnTo>
                    <a:lnTo>
                      <a:pt x="103" y="82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5" name="Freeform 855"/>
              <p:cNvSpPr>
                <a:spLocks/>
              </p:cNvSpPr>
              <p:nvPr/>
            </p:nvSpPr>
            <p:spPr bwMode="auto">
              <a:xfrm>
                <a:off x="1474" y="3089"/>
                <a:ext cx="16" cy="19"/>
              </a:xfrm>
              <a:custGeom>
                <a:avLst/>
                <a:gdLst>
                  <a:gd name="T0" fmla="*/ 111 w 111"/>
                  <a:gd name="T1" fmla="*/ 55 h 111"/>
                  <a:gd name="T2" fmla="*/ 103 w 111"/>
                  <a:gd name="T3" fmla="*/ 28 h 111"/>
                  <a:gd name="T4" fmla="*/ 84 w 111"/>
                  <a:gd name="T5" fmla="*/ 7 h 111"/>
                  <a:gd name="T6" fmla="*/ 56 w 111"/>
                  <a:gd name="T7" fmla="*/ 0 h 111"/>
                  <a:gd name="T8" fmla="*/ 29 w 111"/>
                  <a:gd name="T9" fmla="*/ 7 h 111"/>
                  <a:gd name="T10" fmla="*/ 8 w 111"/>
                  <a:gd name="T11" fmla="*/ 28 h 111"/>
                  <a:gd name="T12" fmla="*/ 0 w 111"/>
                  <a:gd name="T13" fmla="*/ 55 h 111"/>
                  <a:gd name="T14" fmla="*/ 8 w 111"/>
                  <a:gd name="T15" fmla="*/ 82 h 111"/>
                  <a:gd name="T16" fmla="*/ 29 w 111"/>
                  <a:gd name="T17" fmla="*/ 103 h 111"/>
                  <a:gd name="T18" fmla="*/ 56 w 111"/>
                  <a:gd name="T19" fmla="*/ 111 h 111"/>
                  <a:gd name="T20" fmla="*/ 84 w 111"/>
                  <a:gd name="T21" fmla="*/ 103 h 111"/>
                  <a:gd name="T22" fmla="*/ 103 w 111"/>
                  <a:gd name="T23" fmla="*/ 82 h 111"/>
                  <a:gd name="T24" fmla="*/ 111 w 111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5"/>
                    </a:moveTo>
                    <a:lnTo>
                      <a:pt x="103" y="28"/>
                    </a:lnTo>
                    <a:lnTo>
                      <a:pt x="84" y="7"/>
                    </a:lnTo>
                    <a:lnTo>
                      <a:pt x="56" y="0"/>
                    </a:lnTo>
                    <a:lnTo>
                      <a:pt x="29" y="7"/>
                    </a:lnTo>
                    <a:lnTo>
                      <a:pt x="8" y="28"/>
                    </a:lnTo>
                    <a:lnTo>
                      <a:pt x="0" y="55"/>
                    </a:lnTo>
                    <a:lnTo>
                      <a:pt x="8" y="82"/>
                    </a:lnTo>
                    <a:lnTo>
                      <a:pt x="29" y="103"/>
                    </a:lnTo>
                    <a:lnTo>
                      <a:pt x="56" y="111"/>
                    </a:lnTo>
                    <a:lnTo>
                      <a:pt x="84" y="103"/>
                    </a:lnTo>
                    <a:lnTo>
                      <a:pt x="103" y="82"/>
                    </a:lnTo>
                    <a:lnTo>
                      <a:pt x="111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6" name="Freeform 856"/>
              <p:cNvSpPr>
                <a:spLocks/>
              </p:cNvSpPr>
              <p:nvPr/>
            </p:nvSpPr>
            <p:spPr bwMode="auto">
              <a:xfrm>
                <a:off x="1650" y="3089"/>
                <a:ext cx="15" cy="19"/>
              </a:xfrm>
              <a:custGeom>
                <a:avLst/>
                <a:gdLst>
                  <a:gd name="T0" fmla="*/ 109 w 109"/>
                  <a:gd name="T1" fmla="*/ 55 h 111"/>
                  <a:gd name="T2" fmla="*/ 103 w 109"/>
                  <a:gd name="T3" fmla="*/ 28 h 111"/>
                  <a:gd name="T4" fmla="*/ 82 w 109"/>
                  <a:gd name="T5" fmla="*/ 7 h 111"/>
                  <a:gd name="T6" fmla="*/ 55 w 109"/>
                  <a:gd name="T7" fmla="*/ 0 h 111"/>
                  <a:gd name="T8" fmla="*/ 27 w 109"/>
                  <a:gd name="T9" fmla="*/ 7 h 111"/>
                  <a:gd name="T10" fmla="*/ 7 w 109"/>
                  <a:gd name="T11" fmla="*/ 28 h 111"/>
                  <a:gd name="T12" fmla="*/ 0 w 109"/>
                  <a:gd name="T13" fmla="*/ 55 h 111"/>
                  <a:gd name="T14" fmla="*/ 7 w 109"/>
                  <a:gd name="T15" fmla="*/ 82 h 111"/>
                  <a:gd name="T16" fmla="*/ 27 w 109"/>
                  <a:gd name="T17" fmla="*/ 103 h 111"/>
                  <a:gd name="T18" fmla="*/ 55 w 109"/>
                  <a:gd name="T19" fmla="*/ 111 h 111"/>
                  <a:gd name="T20" fmla="*/ 82 w 109"/>
                  <a:gd name="T21" fmla="*/ 103 h 111"/>
                  <a:gd name="T22" fmla="*/ 103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3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3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7" name="Freeform 857"/>
              <p:cNvSpPr>
                <a:spLocks/>
              </p:cNvSpPr>
              <p:nvPr/>
            </p:nvSpPr>
            <p:spPr bwMode="auto">
              <a:xfrm>
                <a:off x="1825" y="3089"/>
                <a:ext cx="16" cy="19"/>
              </a:xfrm>
              <a:custGeom>
                <a:avLst/>
                <a:gdLst>
                  <a:gd name="T0" fmla="*/ 109 w 109"/>
                  <a:gd name="T1" fmla="*/ 55 h 111"/>
                  <a:gd name="T2" fmla="*/ 102 w 109"/>
                  <a:gd name="T3" fmla="*/ 28 h 111"/>
                  <a:gd name="T4" fmla="*/ 82 w 109"/>
                  <a:gd name="T5" fmla="*/ 7 h 111"/>
                  <a:gd name="T6" fmla="*/ 54 w 109"/>
                  <a:gd name="T7" fmla="*/ 0 h 111"/>
                  <a:gd name="T8" fmla="*/ 27 w 109"/>
                  <a:gd name="T9" fmla="*/ 7 h 111"/>
                  <a:gd name="T10" fmla="*/ 6 w 109"/>
                  <a:gd name="T11" fmla="*/ 28 h 111"/>
                  <a:gd name="T12" fmla="*/ 0 w 109"/>
                  <a:gd name="T13" fmla="*/ 55 h 111"/>
                  <a:gd name="T14" fmla="*/ 6 w 109"/>
                  <a:gd name="T15" fmla="*/ 82 h 111"/>
                  <a:gd name="T16" fmla="*/ 27 w 109"/>
                  <a:gd name="T17" fmla="*/ 103 h 111"/>
                  <a:gd name="T18" fmla="*/ 54 w 109"/>
                  <a:gd name="T19" fmla="*/ 111 h 111"/>
                  <a:gd name="T20" fmla="*/ 82 w 109"/>
                  <a:gd name="T21" fmla="*/ 103 h 111"/>
                  <a:gd name="T22" fmla="*/ 102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2" y="28"/>
                    </a:lnTo>
                    <a:lnTo>
                      <a:pt x="82" y="7"/>
                    </a:lnTo>
                    <a:lnTo>
                      <a:pt x="54" y="0"/>
                    </a:lnTo>
                    <a:lnTo>
                      <a:pt x="27" y="7"/>
                    </a:lnTo>
                    <a:lnTo>
                      <a:pt x="6" y="28"/>
                    </a:lnTo>
                    <a:lnTo>
                      <a:pt x="0" y="55"/>
                    </a:lnTo>
                    <a:lnTo>
                      <a:pt x="6" y="82"/>
                    </a:lnTo>
                    <a:lnTo>
                      <a:pt x="27" y="103"/>
                    </a:lnTo>
                    <a:lnTo>
                      <a:pt x="54" y="111"/>
                    </a:lnTo>
                    <a:lnTo>
                      <a:pt x="82" y="103"/>
                    </a:lnTo>
                    <a:lnTo>
                      <a:pt x="102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8" name="Freeform 858"/>
              <p:cNvSpPr>
                <a:spLocks/>
              </p:cNvSpPr>
              <p:nvPr/>
            </p:nvSpPr>
            <p:spPr bwMode="auto">
              <a:xfrm>
                <a:off x="2001" y="3089"/>
                <a:ext cx="16" cy="19"/>
              </a:xfrm>
              <a:custGeom>
                <a:avLst/>
                <a:gdLst>
                  <a:gd name="T0" fmla="*/ 110 w 110"/>
                  <a:gd name="T1" fmla="*/ 55 h 111"/>
                  <a:gd name="T2" fmla="*/ 103 w 110"/>
                  <a:gd name="T3" fmla="*/ 28 h 111"/>
                  <a:gd name="T4" fmla="*/ 82 w 110"/>
                  <a:gd name="T5" fmla="*/ 7 h 111"/>
                  <a:gd name="T6" fmla="*/ 55 w 110"/>
                  <a:gd name="T7" fmla="*/ 0 h 111"/>
                  <a:gd name="T8" fmla="*/ 27 w 110"/>
                  <a:gd name="T9" fmla="*/ 7 h 111"/>
                  <a:gd name="T10" fmla="*/ 7 w 110"/>
                  <a:gd name="T11" fmla="*/ 28 h 111"/>
                  <a:gd name="T12" fmla="*/ 0 w 110"/>
                  <a:gd name="T13" fmla="*/ 55 h 111"/>
                  <a:gd name="T14" fmla="*/ 7 w 110"/>
                  <a:gd name="T15" fmla="*/ 82 h 111"/>
                  <a:gd name="T16" fmla="*/ 27 w 110"/>
                  <a:gd name="T17" fmla="*/ 103 h 111"/>
                  <a:gd name="T18" fmla="*/ 55 w 110"/>
                  <a:gd name="T19" fmla="*/ 111 h 111"/>
                  <a:gd name="T20" fmla="*/ 82 w 110"/>
                  <a:gd name="T21" fmla="*/ 103 h 111"/>
                  <a:gd name="T22" fmla="*/ 103 w 110"/>
                  <a:gd name="T23" fmla="*/ 82 h 111"/>
                  <a:gd name="T24" fmla="*/ 110 w 110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5"/>
                    </a:moveTo>
                    <a:lnTo>
                      <a:pt x="103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3" y="82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39" name="Freeform 859"/>
              <p:cNvSpPr>
                <a:spLocks/>
              </p:cNvSpPr>
              <p:nvPr/>
            </p:nvSpPr>
            <p:spPr bwMode="auto">
              <a:xfrm>
                <a:off x="2177" y="3089"/>
                <a:ext cx="15" cy="19"/>
              </a:xfrm>
              <a:custGeom>
                <a:avLst/>
                <a:gdLst>
                  <a:gd name="T0" fmla="*/ 110 w 110"/>
                  <a:gd name="T1" fmla="*/ 55 h 111"/>
                  <a:gd name="T2" fmla="*/ 102 w 110"/>
                  <a:gd name="T3" fmla="*/ 28 h 111"/>
                  <a:gd name="T4" fmla="*/ 82 w 110"/>
                  <a:gd name="T5" fmla="*/ 7 h 111"/>
                  <a:gd name="T6" fmla="*/ 54 w 110"/>
                  <a:gd name="T7" fmla="*/ 0 h 111"/>
                  <a:gd name="T8" fmla="*/ 27 w 110"/>
                  <a:gd name="T9" fmla="*/ 7 h 111"/>
                  <a:gd name="T10" fmla="*/ 7 w 110"/>
                  <a:gd name="T11" fmla="*/ 28 h 111"/>
                  <a:gd name="T12" fmla="*/ 0 w 110"/>
                  <a:gd name="T13" fmla="*/ 55 h 111"/>
                  <a:gd name="T14" fmla="*/ 7 w 110"/>
                  <a:gd name="T15" fmla="*/ 82 h 111"/>
                  <a:gd name="T16" fmla="*/ 27 w 110"/>
                  <a:gd name="T17" fmla="*/ 103 h 111"/>
                  <a:gd name="T18" fmla="*/ 54 w 110"/>
                  <a:gd name="T19" fmla="*/ 111 h 111"/>
                  <a:gd name="T20" fmla="*/ 82 w 110"/>
                  <a:gd name="T21" fmla="*/ 103 h 111"/>
                  <a:gd name="T22" fmla="*/ 102 w 110"/>
                  <a:gd name="T23" fmla="*/ 82 h 111"/>
                  <a:gd name="T24" fmla="*/ 110 w 110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5"/>
                    </a:moveTo>
                    <a:lnTo>
                      <a:pt x="102" y="28"/>
                    </a:lnTo>
                    <a:lnTo>
                      <a:pt x="82" y="7"/>
                    </a:lnTo>
                    <a:lnTo>
                      <a:pt x="54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4" y="111"/>
                    </a:lnTo>
                    <a:lnTo>
                      <a:pt x="82" y="103"/>
                    </a:lnTo>
                    <a:lnTo>
                      <a:pt x="102" y="82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0" name="Freeform 860"/>
              <p:cNvSpPr>
                <a:spLocks/>
              </p:cNvSpPr>
              <p:nvPr/>
            </p:nvSpPr>
            <p:spPr bwMode="auto">
              <a:xfrm>
                <a:off x="2352" y="3089"/>
                <a:ext cx="16" cy="19"/>
              </a:xfrm>
              <a:custGeom>
                <a:avLst/>
                <a:gdLst>
                  <a:gd name="T0" fmla="*/ 111 w 111"/>
                  <a:gd name="T1" fmla="*/ 55 h 111"/>
                  <a:gd name="T2" fmla="*/ 103 w 111"/>
                  <a:gd name="T3" fmla="*/ 28 h 111"/>
                  <a:gd name="T4" fmla="*/ 83 w 111"/>
                  <a:gd name="T5" fmla="*/ 7 h 111"/>
                  <a:gd name="T6" fmla="*/ 55 w 111"/>
                  <a:gd name="T7" fmla="*/ 0 h 111"/>
                  <a:gd name="T8" fmla="*/ 28 w 111"/>
                  <a:gd name="T9" fmla="*/ 7 h 111"/>
                  <a:gd name="T10" fmla="*/ 8 w 111"/>
                  <a:gd name="T11" fmla="*/ 28 h 111"/>
                  <a:gd name="T12" fmla="*/ 0 w 111"/>
                  <a:gd name="T13" fmla="*/ 55 h 111"/>
                  <a:gd name="T14" fmla="*/ 8 w 111"/>
                  <a:gd name="T15" fmla="*/ 82 h 111"/>
                  <a:gd name="T16" fmla="*/ 28 w 111"/>
                  <a:gd name="T17" fmla="*/ 103 h 111"/>
                  <a:gd name="T18" fmla="*/ 55 w 111"/>
                  <a:gd name="T19" fmla="*/ 111 h 111"/>
                  <a:gd name="T20" fmla="*/ 83 w 111"/>
                  <a:gd name="T21" fmla="*/ 103 h 111"/>
                  <a:gd name="T22" fmla="*/ 103 w 111"/>
                  <a:gd name="T23" fmla="*/ 82 h 111"/>
                  <a:gd name="T24" fmla="*/ 111 w 111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5"/>
                    </a:moveTo>
                    <a:lnTo>
                      <a:pt x="103" y="28"/>
                    </a:lnTo>
                    <a:lnTo>
                      <a:pt x="83" y="7"/>
                    </a:lnTo>
                    <a:lnTo>
                      <a:pt x="55" y="0"/>
                    </a:lnTo>
                    <a:lnTo>
                      <a:pt x="28" y="7"/>
                    </a:lnTo>
                    <a:lnTo>
                      <a:pt x="8" y="28"/>
                    </a:lnTo>
                    <a:lnTo>
                      <a:pt x="0" y="55"/>
                    </a:lnTo>
                    <a:lnTo>
                      <a:pt x="8" y="82"/>
                    </a:lnTo>
                    <a:lnTo>
                      <a:pt x="28" y="103"/>
                    </a:lnTo>
                    <a:lnTo>
                      <a:pt x="55" y="111"/>
                    </a:lnTo>
                    <a:lnTo>
                      <a:pt x="83" y="103"/>
                    </a:lnTo>
                    <a:lnTo>
                      <a:pt x="103" y="82"/>
                    </a:lnTo>
                    <a:lnTo>
                      <a:pt x="111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1" name="Freeform 861"/>
              <p:cNvSpPr>
                <a:spLocks/>
              </p:cNvSpPr>
              <p:nvPr/>
            </p:nvSpPr>
            <p:spPr bwMode="auto">
              <a:xfrm>
                <a:off x="2528" y="3089"/>
                <a:ext cx="16" cy="19"/>
              </a:xfrm>
              <a:custGeom>
                <a:avLst/>
                <a:gdLst>
                  <a:gd name="T0" fmla="*/ 110 w 110"/>
                  <a:gd name="T1" fmla="*/ 55 h 111"/>
                  <a:gd name="T2" fmla="*/ 102 w 110"/>
                  <a:gd name="T3" fmla="*/ 28 h 111"/>
                  <a:gd name="T4" fmla="*/ 83 w 110"/>
                  <a:gd name="T5" fmla="*/ 7 h 111"/>
                  <a:gd name="T6" fmla="*/ 55 w 110"/>
                  <a:gd name="T7" fmla="*/ 0 h 111"/>
                  <a:gd name="T8" fmla="*/ 27 w 110"/>
                  <a:gd name="T9" fmla="*/ 7 h 111"/>
                  <a:gd name="T10" fmla="*/ 7 w 110"/>
                  <a:gd name="T11" fmla="*/ 28 h 111"/>
                  <a:gd name="T12" fmla="*/ 0 w 110"/>
                  <a:gd name="T13" fmla="*/ 55 h 111"/>
                  <a:gd name="T14" fmla="*/ 7 w 110"/>
                  <a:gd name="T15" fmla="*/ 82 h 111"/>
                  <a:gd name="T16" fmla="*/ 27 w 110"/>
                  <a:gd name="T17" fmla="*/ 103 h 111"/>
                  <a:gd name="T18" fmla="*/ 55 w 110"/>
                  <a:gd name="T19" fmla="*/ 111 h 111"/>
                  <a:gd name="T20" fmla="*/ 83 w 110"/>
                  <a:gd name="T21" fmla="*/ 103 h 111"/>
                  <a:gd name="T22" fmla="*/ 102 w 110"/>
                  <a:gd name="T23" fmla="*/ 82 h 111"/>
                  <a:gd name="T24" fmla="*/ 110 w 110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5"/>
                    </a:moveTo>
                    <a:lnTo>
                      <a:pt x="102" y="28"/>
                    </a:lnTo>
                    <a:lnTo>
                      <a:pt x="83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3" y="103"/>
                    </a:lnTo>
                    <a:lnTo>
                      <a:pt x="102" y="82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2" name="Freeform 862"/>
              <p:cNvSpPr>
                <a:spLocks/>
              </p:cNvSpPr>
              <p:nvPr/>
            </p:nvSpPr>
            <p:spPr bwMode="auto">
              <a:xfrm>
                <a:off x="2626" y="2767"/>
                <a:ext cx="16" cy="18"/>
              </a:xfrm>
              <a:custGeom>
                <a:avLst/>
                <a:gdLst>
                  <a:gd name="T0" fmla="*/ 109 w 109"/>
                  <a:gd name="T1" fmla="*/ 54 h 110"/>
                  <a:gd name="T2" fmla="*/ 103 w 109"/>
                  <a:gd name="T3" fmla="*/ 27 h 110"/>
                  <a:gd name="T4" fmla="*/ 82 w 109"/>
                  <a:gd name="T5" fmla="*/ 6 h 110"/>
                  <a:gd name="T6" fmla="*/ 55 w 109"/>
                  <a:gd name="T7" fmla="*/ 0 h 110"/>
                  <a:gd name="T8" fmla="*/ 27 w 109"/>
                  <a:gd name="T9" fmla="*/ 6 h 110"/>
                  <a:gd name="T10" fmla="*/ 7 w 109"/>
                  <a:gd name="T11" fmla="*/ 27 h 110"/>
                  <a:gd name="T12" fmla="*/ 0 w 109"/>
                  <a:gd name="T13" fmla="*/ 54 h 110"/>
                  <a:gd name="T14" fmla="*/ 7 w 109"/>
                  <a:gd name="T15" fmla="*/ 83 h 110"/>
                  <a:gd name="T16" fmla="*/ 27 w 109"/>
                  <a:gd name="T17" fmla="*/ 102 h 110"/>
                  <a:gd name="T18" fmla="*/ 55 w 109"/>
                  <a:gd name="T19" fmla="*/ 110 h 110"/>
                  <a:gd name="T20" fmla="*/ 82 w 109"/>
                  <a:gd name="T21" fmla="*/ 102 h 110"/>
                  <a:gd name="T22" fmla="*/ 103 w 109"/>
                  <a:gd name="T23" fmla="*/ 83 h 110"/>
                  <a:gd name="T24" fmla="*/ 109 w 109"/>
                  <a:gd name="T25" fmla="*/ 5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0">
                    <a:moveTo>
                      <a:pt x="109" y="54"/>
                    </a:moveTo>
                    <a:lnTo>
                      <a:pt x="103" y="27"/>
                    </a:lnTo>
                    <a:lnTo>
                      <a:pt x="82" y="6"/>
                    </a:lnTo>
                    <a:lnTo>
                      <a:pt x="55" y="0"/>
                    </a:lnTo>
                    <a:lnTo>
                      <a:pt x="27" y="6"/>
                    </a:lnTo>
                    <a:lnTo>
                      <a:pt x="7" y="27"/>
                    </a:lnTo>
                    <a:lnTo>
                      <a:pt x="0" y="54"/>
                    </a:lnTo>
                    <a:lnTo>
                      <a:pt x="7" y="83"/>
                    </a:lnTo>
                    <a:lnTo>
                      <a:pt x="27" y="102"/>
                    </a:lnTo>
                    <a:lnTo>
                      <a:pt x="55" y="110"/>
                    </a:lnTo>
                    <a:lnTo>
                      <a:pt x="82" y="102"/>
                    </a:lnTo>
                    <a:lnTo>
                      <a:pt x="103" y="83"/>
                    </a:lnTo>
                    <a:lnTo>
                      <a:pt x="109" y="54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3" name="Freeform 863"/>
              <p:cNvSpPr>
                <a:spLocks/>
              </p:cNvSpPr>
              <p:nvPr/>
            </p:nvSpPr>
            <p:spPr bwMode="auto">
              <a:xfrm>
                <a:off x="2626" y="3089"/>
                <a:ext cx="16" cy="19"/>
              </a:xfrm>
              <a:custGeom>
                <a:avLst/>
                <a:gdLst>
                  <a:gd name="T0" fmla="*/ 109 w 109"/>
                  <a:gd name="T1" fmla="*/ 55 h 111"/>
                  <a:gd name="T2" fmla="*/ 103 w 109"/>
                  <a:gd name="T3" fmla="*/ 28 h 111"/>
                  <a:gd name="T4" fmla="*/ 82 w 109"/>
                  <a:gd name="T5" fmla="*/ 7 h 111"/>
                  <a:gd name="T6" fmla="*/ 55 w 109"/>
                  <a:gd name="T7" fmla="*/ 0 h 111"/>
                  <a:gd name="T8" fmla="*/ 27 w 109"/>
                  <a:gd name="T9" fmla="*/ 7 h 111"/>
                  <a:gd name="T10" fmla="*/ 7 w 109"/>
                  <a:gd name="T11" fmla="*/ 28 h 111"/>
                  <a:gd name="T12" fmla="*/ 0 w 109"/>
                  <a:gd name="T13" fmla="*/ 55 h 111"/>
                  <a:gd name="T14" fmla="*/ 7 w 109"/>
                  <a:gd name="T15" fmla="*/ 82 h 111"/>
                  <a:gd name="T16" fmla="*/ 27 w 109"/>
                  <a:gd name="T17" fmla="*/ 103 h 111"/>
                  <a:gd name="T18" fmla="*/ 55 w 109"/>
                  <a:gd name="T19" fmla="*/ 111 h 111"/>
                  <a:gd name="T20" fmla="*/ 82 w 109"/>
                  <a:gd name="T21" fmla="*/ 103 h 111"/>
                  <a:gd name="T22" fmla="*/ 103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3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3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4" name="Freeform 864"/>
              <p:cNvSpPr>
                <a:spLocks/>
              </p:cNvSpPr>
              <p:nvPr/>
            </p:nvSpPr>
            <p:spPr bwMode="auto">
              <a:xfrm>
                <a:off x="2971" y="3089"/>
                <a:ext cx="15" cy="19"/>
              </a:xfrm>
              <a:custGeom>
                <a:avLst/>
                <a:gdLst>
                  <a:gd name="T0" fmla="*/ 110 w 110"/>
                  <a:gd name="T1" fmla="*/ 55 h 111"/>
                  <a:gd name="T2" fmla="*/ 102 w 110"/>
                  <a:gd name="T3" fmla="*/ 28 h 111"/>
                  <a:gd name="T4" fmla="*/ 82 w 110"/>
                  <a:gd name="T5" fmla="*/ 7 h 111"/>
                  <a:gd name="T6" fmla="*/ 54 w 110"/>
                  <a:gd name="T7" fmla="*/ 0 h 111"/>
                  <a:gd name="T8" fmla="*/ 27 w 110"/>
                  <a:gd name="T9" fmla="*/ 7 h 111"/>
                  <a:gd name="T10" fmla="*/ 8 w 110"/>
                  <a:gd name="T11" fmla="*/ 28 h 111"/>
                  <a:gd name="T12" fmla="*/ 0 w 110"/>
                  <a:gd name="T13" fmla="*/ 55 h 111"/>
                  <a:gd name="T14" fmla="*/ 8 w 110"/>
                  <a:gd name="T15" fmla="*/ 82 h 111"/>
                  <a:gd name="T16" fmla="*/ 27 w 110"/>
                  <a:gd name="T17" fmla="*/ 103 h 111"/>
                  <a:gd name="T18" fmla="*/ 54 w 110"/>
                  <a:gd name="T19" fmla="*/ 111 h 111"/>
                  <a:gd name="T20" fmla="*/ 82 w 110"/>
                  <a:gd name="T21" fmla="*/ 103 h 111"/>
                  <a:gd name="T22" fmla="*/ 102 w 110"/>
                  <a:gd name="T23" fmla="*/ 82 h 111"/>
                  <a:gd name="T24" fmla="*/ 110 w 110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5"/>
                    </a:moveTo>
                    <a:lnTo>
                      <a:pt x="102" y="28"/>
                    </a:lnTo>
                    <a:lnTo>
                      <a:pt x="82" y="7"/>
                    </a:lnTo>
                    <a:lnTo>
                      <a:pt x="54" y="0"/>
                    </a:lnTo>
                    <a:lnTo>
                      <a:pt x="27" y="7"/>
                    </a:lnTo>
                    <a:lnTo>
                      <a:pt x="8" y="28"/>
                    </a:lnTo>
                    <a:lnTo>
                      <a:pt x="0" y="55"/>
                    </a:lnTo>
                    <a:lnTo>
                      <a:pt x="8" y="82"/>
                    </a:lnTo>
                    <a:lnTo>
                      <a:pt x="27" y="103"/>
                    </a:lnTo>
                    <a:lnTo>
                      <a:pt x="54" y="111"/>
                    </a:lnTo>
                    <a:lnTo>
                      <a:pt x="82" y="103"/>
                    </a:lnTo>
                    <a:lnTo>
                      <a:pt x="102" y="82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5" name="Freeform 865"/>
              <p:cNvSpPr>
                <a:spLocks/>
              </p:cNvSpPr>
              <p:nvPr/>
            </p:nvSpPr>
            <p:spPr bwMode="auto">
              <a:xfrm>
                <a:off x="3129" y="3089"/>
                <a:ext cx="15" cy="19"/>
              </a:xfrm>
              <a:custGeom>
                <a:avLst/>
                <a:gdLst>
                  <a:gd name="T0" fmla="*/ 109 w 109"/>
                  <a:gd name="T1" fmla="*/ 55 h 111"/>
                  <a:gd name="T2" fmla="*/ 102 w 109"/>
                  <a:gd name="T3" fmla="*/ 28 h 111"/>
                  <a:gd name="T4" fmla="*/ 82 w 109"/>
                  <a:gd name="T5" fmla="*/ 7 h 111"/>
                  <a:gd name="T6" fmla="*/ 55 w 109"/>
                  <a:gd name="T7" fmla="*/ 0 h 111"/>
                  <a:gd name="T8" fmla="*/ 27 w 109"/>
                  <a:gd name="T9" fmla="*/ 7 h 111"/>
                  <a:gd name="T10" fmla="*/ 7 w 109"/>
                  <a:gd name="T11" fmla="*/ 28 h 111"/>
                  <a:gd name="T12" fmla="*/ 0 w 109"/>
                  <a:gd name="T13" fmla="*/ 55 h 111"/>
                  <a:gd name="T14" fmla="*/ 7 w 109"/>
                  <a:gd name="T15" fmla="*/ 82 h 111"/>
                  <a:gd name="T16" fmla="*/ 27 w 109"/>
                  <a:gd name="T17" fmla="*/ 103 h 111"/>
                  <a:gd name="T18" fmla="*/ 55 w 109"/>
                  <a:gd name="T19" fmla="*/ 111 h 111"/>
                  <a:gd name="T20" fmla="*/ 82 w 109"/>
                  <a:gd name="T21" fmla="*/ 103 h 111"/>
                  <a:gd name="T22" fmla="*/ 102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2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2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6" name="Freeform 866"/>
              <p:cNvSpPr>
                <a:spLocks/>
              </p:cNvSpPr>
              <p:nvPr/>
            </p:nvSpPr>
            <p:spPr bwMode="auto">
              <a:xfrm>
                <a:off x="3029" y="2930"/>
                <a:ext cx="16" cy="18"/>
              </a:xfrm>
              <a:custGeom>
                <a:avLst/>
                <a:gdLst>
                  <a:gd name="T0" fmla="*/ 110 w 110"/>
                  <a:gd name="T1" fmla="*/ 56 h 111"/>
                  <a:gd name="T2" fmla="*/ 102 w 110"/>
                  <a:gd name="T3" fmla="*/ 28 h 111"/>
                  <a:gd name="T4" fmla="*/ 82 w 110"/>
                  <a:gd name="T5" fmla="*/ 8 h 111"/>
                  <a:gd name="T6" fmla="*/ 55 w 110"/>
                  <a:gd name="T7" fmla="*/ 0 h 111"/>
                  <a:gd name="T8" fmla="*/ 28 w 110"/>
                  <a:gd name="T9" fmla="*/ 8 h 111"/>
                  <a:gd name="T10" fmla="*/ 7 w 110"/>
                  <a:gd name="T11" fmla="*/ 28 h 111"/>
                  <a:gd name="T12" fmla="*/ 0 w 110"/>
                  <a:gd name="T13" fmla="*/ 56 h 111"/>
                  <a:gd name="T14" fmla="*/ 7 w 110"/>
                  <a:gd name="T15" fmla="*/ 83 h 111"/>
                  <a:gd name="T16" fmla="*/ 28 w 110"/>
                  <a:gd name="T17" fmla="*/ 104 h 111"/>
                  <a:gd name="T18" fmla="*/ 55 w 110"/>
                  <a:gd name="T19" fmla="*/ 111 h 111"/>
                  <a:gd name="T20" fmla="*/ 82 w 110"/>
                  <a:gd name="T21" fmla="*/ 104 h 111"/>
                  <a:gd name="T22" fmla="*/ 102 w 110"/>
                  <a:gd name="T23" fmla="*/ 83 h 111"/>
                  <a:gd name="T24" fmla="*/ 110 w 110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6"/>
                    </a:moveTo>
                    <a:lnTo>
                      <a:pt x="102" y="28"/>
                    </a:lnTo>
                    <a:lnTo>
                      <a:pt x="82" y="8"/>
                    </a:lnTo>
                    <a:lnTo>
                      <a:pt x="55" y="0"/>
                    </a:lnTo>
                    <a:lnTo>
                      <a:pt x="28" y="8"/>
                    </a:lnTo>
                    <a:lnTo>
                      <a:pt x="7" y="28"/>
                    </a:lnTo>
                    <a:lnTo>
                      <a:pt x="0" y="56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55" y="111"/>
                    </a:lnTo>
                    <a:lnTo>
                      <a:pt x="82" y="104"/>
                    </a:lnTo>
                    <a:lnTo>
                      <a:pt x="102" y="83"/>
                    </a:lnTo>
                    <a:lnTo>
                      <a:pt x="110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7" name="Freeform 867"/>
              <p:cNvSpPr>
                <a:spLocks/>
              </p:cNvSpPr>
              <p:nvPr/>
            </p:nvSpPr>
            <p:spPr bwMode="auto">
              <a:xfrm>
                <a:off x="3308" y="2767"/>
                <a:ext cx="16" cy="18"/>
              </a:xfrm>
              <a:custGeom>
                <a:avLst/>
                <a:gdLst>
                  <a:gd name="T0" fmla="*/ 110 w 110"/>
                  <a:gd name="T1" fmla="*/ 54 h 110"/>
                  <a:gd name="T2" fmla="*/ 103 w 110"/>
                  <a:gd name="T3" fmla="*/ 27 h 110"/>
                  <a:gd name="T4" fmla="*/ 82 w 110"/>
                  <a:gd name="T5" fmla="*/ 6 h 110"/>
                  <a:gd name="T6" fmla="*/ 55 w 110"/>
                  <a:gd name="T7" fmla="*/ 0 h 110"/>
                  <a:gd name="T8" fmla="*/ 27 w 110"/>
                  <a:gd name="T9" fmla="*/ 6 h 110"/>
                  <a:gd name="T10" fmla="*/ 7 w 110"/>
                  <a:gd name="T11" fmla="*/ 27 h 110"/>
                  <a:gd name="T12" fmla="*/ 0 w 110"/>
                  <a:gd name="T13" fmla="*/ 54 h 110"/>
                  <a:gd name="T14" fmla="*/ 7 w 110"/>
                  <a:gd name="T15" fmla="*/ 83 h 110"/>
                  <a:gd name="T16" fmla="*/ 27 w 110"/>
                  <a:gd name="T17" fmla="*/ 102 h 110"/>
                  <a:gd name="T18" fmla="*/ 55 w 110"/>
                  <a:gd name="T19" fmla="*/ 110 h 110"/>
                  <a:gd name="T20" fmla="*/ 82 w 110"/>
                  <a:gd name="T21" fmla="*/ 102 h 110"/>
                  <a:gd name="T22" fmla="*/ 103 w 110"/>
                  <a:gd name="T23" fmla="*/ 83 h 110"/>
                  <a:gd name="T24" fmla="*/ 110 w 110"/>
                  <a:gd name="T25" fmla="*/ 5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0">
                    <a:moveTo>
                      <a:pt x="110" y="54"/>
                    </a:moveTo>
                    <a:lnTo>
                      <a:pt x="103" y="27"/>
                    </a:lnTo>
                    <a:lnTo>
                      <a:pt x="82" y="6"/>
                    </a:lnTo>
                    <a:lnTo>
                      <a:pt x="55" y="0"/>
                    </a:lnTo>
                    <a:lnTo>
                      <a:pt x="27" y="6"/>
                    </a:lnTo>
                    <a:lnTo>
                      <a:pt x="7" y="27"/>
                    </a:lnTo>
                    <a:lnTo>
                      <a:pt x="0" y="54"/>
                    </a:lnTo>
                    <a:lnTo>
                      <a:pt x="7" y="83"/>
                    </a:lnTo>
                    <a:lnTo>
                      <a:pt x="27" y="102"/>
                    </a:lnTo>
                    <a:lnTo>
                      <a:pt x="55" y="110"/>
                    </a:lnTo>
                    <a:lnTo>
                      <a:pt x="82" y="102"/>
                    </a:lnTo>
                    <a:lnTo>
                      <a:pt x="103" y="83"/>
                    </a:lnTo>
                    <a:lnTo>
                      <a:pt x="110" y="54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8" name="Freeform 868"/>
              <p:cNvSpPr>
                <a:spLocks/>
              </p:cNvSpPr>
              <p:nvPr/>
            </p:nvSpPr>
            <p:spPr bwMode="auto">
              <a:xfrm>
                <a:off x="785" y="2767"/>
                <a:ext cx="16" cy="18"/>
              </a:xfrm>
              <a:custGeom>
                <a:avLst/>
                <a:gdLst>
                  <a:gd name="T0" fmla="*/ 111 w 111"/>
                  <a:gd name="T1" fmla="*/ 54 h 110"/>
                  <a:gd name="T2" fmla="*/ 103 w 111"/>
                  <a:gd name="T3" fmla="*/ 27 h 110"/>
                  <a:gd name="T4" fmla="*/ 83 w 111"/>
                  <a:gd name="T5" fmla="*/ 6 h 110"/>
                  <a:gd name="T6" fmla="*/ 56 w 111"/>
                  <a:gd name="T7" fmla="*/ 0 h 110"/>
                  <a:gd name="T8" fmla="*/ 28 w 111"/>
                  <a:gd name="T9" fmla="*/ 6 h 110"/>
                  <a:gd name="T10" fmla="*/ 8 w 111"/>
                  <a:gd name="T11" fmla="*/ 27 h 110"/>
                  <a:gd name="T12" fmla="*/ 0 w 111"/>
                  <a:gd name="T13" fmla="*/ 54 h 110"/>
                  <a:gd name="T14" fmla="*/ 8 w 111"/>
                  <a:gd name="T15" fmla="*/ 83 h 110"/>
                  <a:gd name="T16" fmla="*/ 28 w 111"/>
                  <a:gd name="T17" fmla="*/ 102 h 110"/>
                  <a:gd name="T18" fmla="*/ 56 w 111"/>
                  <a:gd name="T19" fmla="*/ 110 h 110"/>
                  <a:gd name="T20" fmla="*/ 83 w 111"/>
                  <a:gd name="T21" fmla="*/ 102 h 110"/>
                  <a:gd name="T22" fmla="*/ 103 w 111"/>
                  <a:gd name="T23" fmla="*/ 83 h 110"/>
                  <a:gd name="T24" fmla="*/ 111 w 111"/>
                  <a:gd name="T25" fmla="*/ 5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0">
                    <a:moveTo>
                      <a:pt x="111" y="54"/>
                    </a:moveTo>
                    <a:lnTo>
                      <a:pt x="103" y="27"/>
                    </a:lnTo>
                    <a:lnTo>
                      <a:pt x="83" y="6"/>
                    </a:lnTo>
                    <a:lnTo>
                      <a:pt x="56" y="0"/>
                    </a:lnTo>
                    <a:lnTo>
                      <a:pt x="28" y="6"/>
                    </a:lnTo>
                    <a:lnTo>
                      <a:pt x="8" y="27"/>
                    </a:lnTo>
                    <a:lnTo>
                      <a:pt x="0" y="54"/>
                    </a:lnTo>
                    <a:lnTo>
                      <a:pt x="8" y="83"/>
                    </a:lnTo>
                    <a:lnTo>
                      <a:pt x="28" y="102"/>
                    </a:lnTo>
                    <a:lnTo>
                      <a:pt x="56" y="110"/>
                    </a:lnTo>
                    <a:lnTo>
                      <a:pt x="83" y="102"/>
                    </a:lnTo>
                    <a:lnTo>
                      <a:pt x="103" y="83"/>
                    </a:lnTo>
                    <a:lnTo>
                      <a:pt x="111" y="54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49" name="Freeform 869"/>
              <p:cNvSpPr>
                <a:spLocks/>
              </p:cNvSpPr>
              <p:nvPr/>
            </p:nvSpPr>
            <p:spPr bwMode="auto">
              <a:xfrm>
                <a:off x="610" y="3089"/>
                <a:ext cx="15" cy="19"/>
              </a:xfrm>
              <a:custGeom>
                <a:avLst/>
                <a:gdLst>
                  <a:gd name="T0" fmla="*/ 111 w 111"/>
                  <a:gd name="T1" fmla="*/ 55 h 111"/>
                  <a:gd name="T2" fmla="*/ 103 w 111"/>
                  <a:gd name="T3" fmla="*/ 28 h 111"/>
                  <a:gd name="T4" fmla="*/ 84 w 111"/>
                  <a:gd name="T5" fmla="*/ 7 h 111"/>
                  <a:gd name="T6" fmla="*/ 56 w 111"/>
                  <a:gd name="T7" fmla="*/ 0 h 111"/>
                  <a:gd name="T8" fmla="*/ 28 w 111"/>
                  <a:gd name="T9" fmla="*/ 7 h 111"/>
                  <a:gd name="T10" fmla="*/ 8 w 111"/>
                  <a:gd name="T11" fmla="*/ 28 h 111"/>
                  <a:gd name="T12" fmla="*/ 0 w 111"/>
                  <a:gd name="T13" fmla="*/ 55 h 111"/>
                  <a:gd name="T14" fmla="*/ 8 w 111"/>
                  <a:gd name="T15" fmla="*/ 82 h 111"/>
                  <a:gd name="T16" fmla="*/ 28 w 111"/>
                  <a:gd name="T17" fmla="*/ 103 h 111"/>
                  <a:gd name="T18" fmla="*/ 56 w 111"/>
                  <a:gd name="T19" fmla="*/ 111 h 111"/>
                  <a:gd name="T20" fmla="*/ 84 w 111"/>
                  <a:gd name="T21" fmla="*/ 103 h 111"/>
                  <a:gd name="T22" fmla="*/ 103 w 111"/>
                  <a:gd name="T23" fmla="*/ 82 h 111"/>
                  <a:gd name="T24" fmla="*/ 111 w 111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5"/>
                    </a:moveTo>
                    <a:lnTo>
                      <a:pt x="103" y="28"/>
                    </a:lnTo>
                    <a:lnTo>
                      <a:pt x="84" y="7"/>
                    </a:lnTo>
                    <a:lnTo>
                      <a:pt x="56" y="0"/>
                    </a:lnTo>
                    <a:lnTo>
                      <a:pt x="28" y="7"/>
                    </a:lnTo>
                    <a:lnTo>
                      <a:pt x="8" y="28"/>
                    </a:lnTo>
                    <a:lnTo>
                      <a:pt x="0" y="55"/>
                    </a:lnTo>
                    <a:lnTo>
                      <a:pt x="8" y="82"/>
                    </a:lnTo>
                    <a:lnTo>
                      <a:pt x="28" y="103"/>
                    </a:lnTo>
                    <a:lnTo>
                      <a:pt x="56" y="111"/>
                    </a:lnTo>
                    <a:lnTo>
                      <a:pt x="84" y="103"/>
                    </a:lnTo>
                    <a:lnTo>
                      <a:pt x="103" y="82"/>
                    </a:lnTo>
                    <a:lnTo>
                      <a:pt x="111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0" name="Freeform 870"/>
              <p:cNvSpPr>
                <a:spLocks/>
              </p:cNvSpPr>
              <p:nvPr/>
            </p:nvSpPr>
            <p:spPr bwMode="auto">
              <a:xfrm>
                <a:off x="510" y="2930"/>
                <a:ext cx="15" cy="18"/>
              </a:xfrm>
              <a:custGeom>
                <a:avLst/>
                <a:gdLst>
                  <a:gd name="T0" fmla="*/ 110 w 110"/>
                  <a:gd name="T1" fmla="*/ 56 h 111"/>
                  <a:gd name="T2" fmla="*/ 103 w 110"/>
                  <a:gd name="T3" fmla="*/ 28 h 111"/>
                  <a:gd name="T4" fmla="*/ 83 w 110"/>
                  <a:gd name="T5" fmla="*/ 8 h 111"/>
                  <a:gd name="T6" fmla="*/ 55 w 110"/>
                  <a:gd name="T7" fmla="*/ 0 h 111"/>
                  <a:gd name="T8" fmla="*/ 27 w 110"/>
                  <a:gd name="T9" fmla="*/ 8 h 111"/>
                  <a:gd name="T10" fmla="*/ 8 w 110"/>
                  <a:gd name="T11" fmla="*/ 28 h 111"/>
                  <a:gd name="T12" fmla="*/ 0 w 110"/>
                  <a:gd name="T13" fmla="*/ 56 h 111"/>
                  <a:gd name="T14" fmla="*/ 8 w 110"/>
                  <a:gd name="T15" fmla="*/ 83 h 111"/>
                  <a:gd name="T16" fmla="*/ 27 w 110"/>
                  <a:gd name="T17" fmla="*/ 104 h 111"/>
                  <a:gd name="T18" fmla="*/ 55 w 110"/>
                  <a:gd name="T19" fmla="*/ 111 h 111"/>
                  <a:gd name="T20" fmla="*/ 83 w 110"/>
                  <a:gd name="T21" fmla="*/ 104 h 111"/>
                  <a:gd name="T22" fmla="*/ 103 w 110"/>
                  <a:gd name="T23" fmla="*/ 83 h 111"/>
                  <a:gd name="T24" fmla="*/ 110 w 110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1">
                    <a:moveTo>
                      <a:pt x="110" y="56"/>
                    </a:moveTo>
                    <a:lnTo>
                      <a:pt x="103" y="28"/>
                    </a:lnTo>
                    <a:lnTo>
                      <a:pt x="83" y="8"/>
                    </a:lnTo>
                    <a:lnTo>
                      <a:pt x="55" y="0"/>
                    </a:lnTo>
                    <a:lnTo>
                      <a:pt x="27" y="8"/>
                    </a:lnTo>
                    <a:lnTo>
                      <a:pt x="8" y="28"/>
                    </a:lnTo>
                    <a:lnTo>
                      <a:pt x="0" y="56"/>
                    </a:lnTo>
                    <a:lnTo>
                      <a:pt x="8" y="83"/>
                    </a:lnTo>
                    <a:lnTo>
                      <a:pt x="27" y="104"/>
                    </a:lnTo>
                    <a:lnTo>
                      <a:pt x="55" y="111"/>
                    </a:lnTo>
                    <a:lnTo>
                      <a:pt x="83" y="104"/>
                    </a:lnTo>
                    <a:lnTo>
                      <a:pt x="103" y="83"/>
                    </a:lnTo>
                    <a:lnTo>
                      <a:pt x="110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1" name="Freeform 871"/>
              <p:cNvSpPr>
                <a:spLocks/>
              </p:cNvSpPr>
              <p:nvPr/>
            </p:nvSpPr>
            <p:spPr bwMode="auto">
              <a:xfrm>
                <a:off x="3721" y="2930"/>
                <a:ext cx="16" cy="18"/>
              </a:xfrm>
              <a:custGeom>
                <a:avLst/>
                <a:gdLst>
                  <a:gd name="T0" fmla="*/ 111 w 111"/>
                  <a:gd name="T1" fmla="*/ 56 h 111"/>
                  <a:gd name="T2" fmla="*/ 103 w 111"/>
                  <a:gd name="T3" fmla="*/ 28 h 111"/>
                  <a:gd name="T4" fmla="*/ 84 w 111"/>
                  <a:gd name="T5" fmla="*/ 8 h 111"/>
                  <a:gd name="T6" fmla="*/ 56 w 111"/>
                  <a:gd name="T7" fmla="*/ 0 h 111"/>
                  <a:gd name="T8" fmla="*/ 29 w 111"/>
                  <a:gd name="T9" fmla="*/ 8 h 111"/>
                  <a:gd name="T10" fmla="*/ 8 w 111"/>
                  <a:gd name="T11" fmla="*/ 28 h 111"/>
                  <a:gd name="T12" fmla="*/ 0 w 111"/>
                  <a:gd name="T13" fmla="*/ 56 h 111"/>
                  <a:gd name="T14" fmla="*/ 8 w 111"/>
                  <a:gd name="T15" fmla="*/ 83 h 111"/>
                  <a:gd name="T16" fmla="*/ 29 w 111"/>
                  <a:gd name="T17" fmla="*/ 104 h 111"/>
                  <a:gd name="T18" fmla="*/ 56 w 111"/>
                  <a:gd name="T19" fmla="*/ 111 h 111"/>
                  <a:gd name="T20" fmla="*/ 84 w 111"/>
                  <a:gd name="T21" fmla="*/ 104 h 111"/>
                  <a:gd name="T22" fmla="*/ 103 w 111"/>
                  <a:gd name="T23" fmla="*/ 83 h 111"/>
                  <a:gd name="T24" fmla="*/ 111 w 111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11">
                    <a:moveTo>
                      <a:pt x="111" y="56"/>
                    </a:moveTo>
                    <a:lnTo>
                      <a:pt x="103" y="28"/>
                    </a:lnTo>
                    <a:lnTo>
                      <a:pt x="84" y="8"/>
                    </a:lnTo>
                    <a:lnTo>
                      <a:pt x="56" y="0"/>
                    </a:lnTo>
                    <a:lnTo>
                      <a:pt x="29" y="8"/>
                    </a:lnTo>
                    <a:lnTo>
                      <a:pt x="8" y="28"/>
                    </a:lnTo>
                    <a:lnTo>
                      <a:pt x="0" y="56"/>
                    </a:lnTo>
                    <a:lnTo>
                      <a:pt x="8" y="83"/>
                    </a:lnTo>
                    <a:lnTo>
                      <a:pt x="29" y="104"/>
                    </a:lnTo>
                    <a:lnTo>
                      <a:pt x="56" y="111"/>
                    </a:lnTo>
                    <a:lnTo>
                      <a:pt x="84" y="104"/>
                    </a:lnTo>
                    <a:lnTo>
                      <a:pt x="103" y="83"/>
                    </a:lnTo>
                    <a:lnTo>
                      <a:pt x="111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2" name="Freeform 872"/>
              <p:cNvSpPr>
                <a:spLocks/>
              </p:cNvSpPr>
              <p:nvPr/>
            </p:nvSpPr>
            <p:spPr bwMode="auto">
              <a:xfrm>
                <a:off x="3554" y="2928"/>
                <a:ext cx="16" cy="18"/>
              </a:xfrm>
              <a:custGeom>
                <a:avLst/>
                <a:gdLst>
                  <a:gd name="T0" fmla="*/ 110 w 110"/>
                  <a:gd name="T1" fmla="*/ 55 h 110"/>
                  <a:gd name="T2" fmla="*/ 103 w 110"/>
                  <a:gd name="T3" fmla="*/ 27 h 110"/>
                  <a:gd name="T4" fmla="*/ 83 w 110"/>
                  <a:gd name="T5" fmla="*/ 7 h 110"/>
                  <a:gd name="T6" fmla="*/ 55 w 110"/>
                  <a:gd name="T7" fmla="*/ 0 h 110"/>
                  <a:gd name="T8" fmla="*/ 28 w 110"/>
                  <a:gd name="T9" fmla="*/ 7 h 110"/>
                  <a:gd name="T10" fmla="*/ 7 w 110"/>
                  <a:gd name="T11" fmla="*/ 27 h 110"/>
                  <a:gd name="T12" fmla="*/ 0 w 110"/>
                  <a:gd name="T13" fmla="*/ 55 h 110"/>
                  <a:gd name="T14" fmla="*/ 7 w 110"/>
                  <a:gd name="T15" fmla="*/ 82 h 110"/>
                  <a:gd name="T16" fmla="*/ 28 w 110"/>
                  <a:gd name="T17" fmla="*/ 103 h 110"/>
                  <a:gd name="T18" fmla="*/ 55 w 110"/>
                  <a:gd name="T19" fmla="*/ 110 h 110"/>
                  <a:gd name="T20" fmla="*/ 83 w 110"/>
                  <a:gd name="T21" fmla="*/ 103 h 110"/>
                  <a:gd name="T22" fmla="*/ 103 w 110"/>
                  <a:gd name="T23" fmla="*/ 82 h 110"/>
                  <a:gd name="T24" fmla="*/ 110 w 110"/>
                  <a:gd name="T25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03" y="27"/>
                    </a:lnTo>
                    <a:lnTo>
                      <a:pt x="83" y="7"/>
                    </a:lnTo>
                    <a:lnTo>
                      <a:pt x="55" y="0"/>
                    </a:lnTo>
                    <a:lnTo>
                      <a:pt x="28" y="7"/>
                    </a:lnTo>
                    <a:lnTo>
                      <a:pt x="7" y="27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8" y="103"/>
                    </a:lnTo>
                    <a:lnTo>
                      <a:pt x="55" y="110"/>
                    </a:lnTo>
                    <a:lnTo>
                      <a:pt x="83" y="103"/>
                    </a:lnTo>
                    <a:lnTo>
                      <a:pt x="103" y="82"/>
                    </a:lnTo>
                    <a:lnTo>
                      <a:pt x="110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3" name="Freeform 873"/>
              <p:cNvSpPr>
                <a:spLocks/>
              </p:cNvSpPr>
              <p:nvPr/>
            </p:nvSpPr>
            <p:spPr bwMode="auto">
              <a:xfrm>
                <a:off x="3663" y="3089"/>
                <a:ext cx="15" cy="19"/>
              </a:xfrm>
              <a:custGeom>
                <a:avLst/>
                <a:gdLst>
                  <a:gd name="T0" fmla="*/ 109 w 109"/>
                  <a:gd name="T1" fmla="*/ 55 h 111"/>
                  <a:gd name="T2" fmla="*/ 102 w 109"/>
                  <a:gd name="T3" fmla="*/ 28 h 111"/>
                  <a:gd name="T4" fmla="*/ 82 w 109"/>
                  <a:gd name="T5" fmla="*/ 7 h 111"/>
                  <a:gd name="T6" fmla="*/ 55 w 109"/>
                  <a:gd name="T7" fmla="*/ 0 h 111"/>
                  <a:gd name="T8" fmla="*/ 27 w 109"/>
                  <a:gd name="T9" fmla="*/ 7 h 111"/>
                  <a:gd name="T10" fmla="*/ 8 w 109"/>
                  <a:gd name="T11" fmla="*/ 28 h 111"/>
                  <a:gd name="T12" fmla="*/ 0 w 109"/>
                  <a:gd name="T13" fmla="*/ 55 h 111"/>
                  <a:gd name="T14" fmla="*/ 8 w 109"/>
                  <a:gd name="T15" fmla="*/ 82 h 111"/>
                  <a:gd name="T16" fmla="*/ 27 w 109"/>
                  <a:gd name="T17" fmla="*/ 103 h 111"/>
                  <a:gd name="T18" fmla="*/ 55 w 109"/>
                  <a:gd name="T19" fmla="*/ 111 h 111"/>
                  <a:gd name="T20" fmla="*/ 82 w 109"/>
                  <a:gd name="T21" fmla="*/ 103 h 111"/>
                  <a:gd name="T22" fmla="*/ 102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2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8" y="28"/>
                    </a:lnTo>
                    <a:lnTo>
                      <a:pt x="0" y="55"/>
                    </a:lnTo>
                    <a:lnTo>
                      <a:pt x="8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2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4" name="Freeform 874"/>
              <p:cNvSpPr>
                <a:spLocks/>
              </p:cNvSpPr>
              <p:nvPr/>
            </p:nvSpPr>
            <p:spPr bwMode="auto">
              <a:xfrm>
                <a:off x="3821" y="3089"/>
                <a:ext cx="16" cy="19"/>
              </a:xfrm>
              <a:custGeom>
                <a:avLst/>
                <a:gdLst>
                  <a:gd name="T0" fmla="*/ 109 w 109"/>
                  <a:gd name="T1" fmla="*/ 55 h 111"/>
                  <a:gd name="T2" fmla="*/ 103 w 109"/>
                  <a:gd name="T3" fmla="*/ 28 h 111"/>
                  <a:gd name="T4" fmla="*/ 82 w 109"/>
                  <a:gd name="T5" fmla="*/ 7 h 111"/>
                  <a:gd name="T6" fmla="*/ 55 w 109"/>
                  <a:gd name="T7" fmla="*/ 0 h 111"/>
                  <a:gd name="T8" fmla="*/ 27 w 109"/>
                  <a:gd name="T9" fmla="*/ 7 h 111"/>
                  <a:gd name="T10" fmla="*/ 7 w 109"/>
                  <a:gd name="T11" fmla="*/ 28 h 111"/>
                  <a:gd name="T12" fmla="*/ 0 w 109"/>
                  <a:gd name="T13" fmla="*/ 55 h 111"/>
                  <a:gd name="T14" fmla="*/ 7 w 109"/>
                  <a:gd name="T15" fmla="*/ 82 h 111"/>
                  <a:gd name="T16" fmla="*/ 27 w 109"/>
                  <a:gd name="T17" fmla="*/ 103 h 111"/>
                  <a:gd name="T18" fmla="*/ 55 w 109"/>
                  <a:gd name="T19" fmla="*/ 111 h 111"/>
                  <a:gd name="T20" fmla="*/ 82 w 109"/>
                  <a:gd name="T21" fmla="*/ 103 h 111"/>
                  <a:gd name="T22" fmla="*/ 103 w 109"/>
                  <a:gd name="T23" fmla="*/ 82 h 111"/>
                  <a:gd name="T24" fmla="*/ 109 w 109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5"/>
                    </a:moveTo>
                    <a:lnTo>
                      <a:pt x="103" y="28"/>
                    </a:lnTo>
                    <a:lnTo>
                      <a:pt x="82" y="7"/>
                    </a:lnTo>
                    <a:lnTo>
                      <a:pt x="55" y="0"/>
                    </a:lnTo>
                    <a:lnTo>
                      <a:pt x="27" y="7"/>
                    </a:lnTo>
                    <a:lnTo>
                      <a:pt x="7" y="28"/>
                    </a:lnTo>
                    <a:lnTo>
                      <a:pt x="0" y="55"/>
                    </a:lnTo>
                    <a:lnTo>
                      <a:pt x="7" y="82"/>
                    </a:lnTo>
                    <a:lnTo>
                      <a:pt x="27" y="103"/>
                    </a:lnTo>
                    <a:lnTo>
                      <a:pt x="55" y="111"/>
                    </a:lnTo>
                    <a:lnTo>
                      <a:pt x="82" y="103"/>
                    </a:lnTo>
                    <a:lnTo>
                      <a:pt x="103" y="82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5" name="Freeform 875"/>
              <p:cNvSpPr>
                <a:spLocks/>
              </p:cNvSpPr>
              <p:nvPr/>
            </p:nvSpPr>
            <p:spPr bwMode="auto">
              <a:xfrm>
                <a:off x="926" y="1974"/>
                <a:ext cx="16" cy="19"/>
              </a:xfrm>
              <a:custGeom>
                <a:avLst/>
                <a:gdLst>
                  <a:gd name="T0" fmla="*/ 109 w 109"/>
                  <a:gd name="T1" fmla="*/ 56 h 111"/>
                  <a:gd name="T2" fmla="*/ 101 w 109"/>
                  <a:gd name="T3" fmla="*/ 29 h 111"/>
                  <a:gd name="T4" fmla="*/ 82 w 109"/>
                  <a:gd name="T5" fmla="*/ 8 h 111"/>
                  <a:gd name="T6" fmla="*/ 54 w 109"/>
                  <a:gd name="T7" fmla="*/ 0 h 111"/>
                  <a:gd name="T8" fmla="*/ 27 w 109"/>
                  <a:gd name="T9" fmla="*/ 8 h 111"/>
                  <a:gd name="T10" fmla="*/ 6 w 109"/>
                  <a:gd name="T11" fmla="*/ 29 h 111"/>
                  <a:gd name="T12" fmla="*/ 0 w 109"/>
                  <a:gd name="T13" fmla="*/ 56 h 111"/>
                  <a:gd name="T14" fmla="*/ 6 w 109"/>
                  <a:gd name="T15" fmla="*/ 83 h 111"/>
                  <a:gd name="T16" fmla="*/ 27 w 109"/>
                  <a:gd name="T17" fmla="*/ 104 h 111"/>
                  <a:gd name="T18" fmla="*/ 54 w 109"/>
                  <a:gd name="T19" fmla="*/ 111 h 111"/>
                  <a:gd name="T20" fmla="*/ 82 w 109"/>
                  <a:gd name="T21" fmla="*/ 104 h 111"/>
                  <a:gd name="T22" fmla="*/ 101 w 109"/>
                  <a:gd name="T23" fmla="*/ 83 h 111"/>
                  <a:gd name="T24" fmla="*/ 109 w 109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6"/>
                    </a:moveTo>
                    <a:lnTo>
                      <a:pt x="101" y="29"/>
                    </a:lnTo>
                    <a:lnTo>
                      <a:pt x="82" y="8"/>
                    </a:lnTo>
                    <a:lnTo>
                      <a:pt x="54" y="0"/>
                    </a:lnTo>
                    <a:lnTo>
                      <a:pt x="27" y="8"/>
                    </a:lnTo>
                    <a:lnTo>
                      <a:pt x="6" y="29"/>
                    </a:lnTo>
                    <a:lnTo>
                      <a:pt x="0" y="56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54" y="111"/>
                    </a:lnTo>
                    <a:lnTo>
                      <a:pt x="82" y="104"/>
                    </a:lnTo>
                    <a:lnTo>
                      <a:pt x="101" y="83"/>
                    </a:lnTo>
                    <a:lnTo>
                      <a:pt x="109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6" name="Freeform 876"/>
              <p:cNvSpPr>
                <a:spLocks/>
              </p:cNvSpPr>
              <p:nvPr/>
            </p:nvSpPr>
            <p:spPr bwMode="auto">
              <a:xfrm>
                <a:off x="926" y="2119"/>
                <a:ext cx="16" cy="18"/>
              </a:xfrm>
              <a:custGeom>
                <a:avLst/>
                <a:gdLst>
                  <a:gd name="T0" fmla="*/ 109 w 109"/>
                  <a:gd name="T1" fmla="*/ 55 h 110"/>
                  <a:gd name="T2" fmla="*/ 101 w 109"/>
                  <a:gd name="T3" fmla="*/ 27 h 110"/>
                  <a:gd name="T4" fmla="*/ 82 w 109"/>
                  <a:gd name="T5" fmla="*/ 7 h 110"/>
                  <a:gd name="T6" fmla="*/ 54 w 109"/>
                  <a:gd name="T7" fmla="*/ 0 h 110"/>
                  <a:gd name="T8" fmla="*/ 27 w 109"/>
                  <a:gd name="T9" fmla="*/ 7 h 110"/>
                  <a:gd name="T10" fmla="*/ 6 w 109"/>
                  <a:gd name="T11" fmla="*/ 27 h 110"/>
                  <a:gd name="T12" fmla="*/ 0 w 109"/>
                  <a:gd name="T13" fmla="*/ 55 h 110"/>
                  <a:gd name="T14" fmla="*/ 6 w 109"/>
                  <a:gd name="T15" fmla="*/ 83 h 110"/>
                  <a:gd name="T16" fmla="*/ 27 w 109"/>
                  <a:gd name="T17" fmla="*/ 102 h 110"/>
                  <a:gd name="T18" fmla="*/ 54 w 109"/>
                  <a:gd name="T19" fmla="*/ 110 h 110"/>
                  <a:gd name="T20" fmla="*/ 82 w 109"/>
                  <a:gd name="T21" fmla="*/ 102 h 110"/>
                  <a:gd name="T22" fmla="*/ 101 w 109"/>
                  <a:gd name="T23" fmla="*/ 83 h 110"/>
                  <a:gd name="T24" fmla="*/ 109 w 109"/>
                  <a:gd name="T25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0">
                    <a:moveTo>
                      <a:pt x="109" y="55"/>
                    </a:moveTo>
                    <a:lnTo>
                      <a:pt x="101" y="27"/>
                    </a:lnTo>
                    <a:lnTo>
                      <a:pt x="82" y="7"/>
                    </a:lnTo>
                    <a:lnTo>
                      <a:pt x="54" y="0"/>
                    </a:lnTo>
                    <a:lnTo>
                      <a:pt x="27" y="7"/>
                    </a:lnTo>
                    <a:lnTo>
                      <a:pt x="6" y="27"/>
                    </a:lnTo>
                    <a:lnTo>
                      <a:pt x="0" y="55"/>
                    </a:lnTo>
                    <a:lnTo>
                      <a:pt x="6" y="83"/>
                    </a:lnTo>
                    <a:lnTo>
                      <a:pt x="27" y="102"/>
                    </a:lnTo>
                    <a:lnTo>
                      <a:pt x="54" y="110"/>
                    </a:lnTo>
                    <a:lnTo>
                      <a:pt x="82" y="102"/>
                    </a:lnTo>
                    <a:lnTo>
                      <a:pt x="101" y="83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7" name="Freeform 877"/>
              <p:cNvSpPr>
                <a:spLocks/>
              </p:cNvSpPr>
              <p:nvPr/>
            </p:nvSpPr>
            <p:spPr bwMode="auto">
              <a:xfrm>
                <a:off x="3449" y="1974"/>
                <a:ext cx="15" cy="19"/>
              </a:xfrm>
              <a:custGeom>
                <a:avLst/>
                <a:gdLst>
                  <a:gd name="T0" fmla="*/ 109 w 109"/>
                  <a:gd name="T1" fmla="*/ 56 h 111"/>
                  <a:gd name="T2" fmla="*/ 102 w 109"/>
                  <a:gd name="T3" fmla="*/ 29 h 111"/>
                  <a:gd name="T4" fmla="*/ 82 w 109"/>
                  <a:gd name="T5" fmla="*/ 8 h 111"/>
                  <a:gd name="T6" fmla="*/ 54 w 109"/>
                  <a:gd name="T7" fmla="*/ 0 h 111"/>
                  <a:gd name="T8" fmla="*/ 27 w 109"/>
                  <a:gd name="T9" fmla="*/ 8 h 111"/>
                  <a:gd name="T10" fmla="*/ 6 w 109"/>
                  <a:gd name="T11" fmla="*/ 29 h 111"/>
                  <a:gd name="T12" fmla="*/ 0 w 109"/>
                  <a:gd name="T13" fmla="*/ 56 h 111"/>
                  <a:gd name="T14" fmla="*/ 6 w 109"/>
                  <a:gd name="T15" fmla="*/ 83 h 111"/>
                  <a:gd name="T16" fmla="*/ 27 w 109"/>
                  <a:gd name="T17" fmla="*/ 104 h 111"/>
                  <a:gd name="T18" fmla="*/ 54 w 109"/>
                  <a:gd name="T19" fmla="*/ 111 h 111"/>
                  <a:gd name="T20" fmla="*/ 82 w 109"/>
                  <a:gd name="T21" fmla="*/ 104 h 111"/>
                  <a:gd name="T22" fmla="*/ 102 w 109"/>
                  <a:gd name="T23" fmla="*/ 83 h 111"/>
                  <a:gd name="T24" fmla="*/ 109 w 109"/>
                  <a:gd name="T25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1">
                    <a:moveTo>
                      <a:pt x="109" y="56"/>
                    </a:moveTo>
                    <a:lnTo>
                      <a:pt x="102" y="29"/>
                    </a:lnTo>
                    <a:lnTo>
                      <a:pt x="82" y="8"/>
                    </a:lnTo>
                    <a:lnTo>
                      <a:pt x="54" y="0"/>
                    </a:lnTo>
                    <a:lnTo>
                      <a:pt x="27" y="8"/>
                    </a:lnTo>
                    <a:lnTo>
                      <a:pt x="6" y="29"/>
                    </a:lnTo>
                    <a:lnTo>
                      <a:pt x="0" y="56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54" y="111"/>
                    </a:lnTo>
                    <a:lnTo>
                      <a:pt x="82" y="104"/>
                    </a:lnTo>
                    <a:lnTo>
                      <a:pt x="102" y="83"/>
                    </a:lnTo>
                    <a:lnTo>
                      <a:pt x="109" y="56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8" name="Freeform 878"/>
              <p:cNvSpPr>
                <a:spLocks/>
              </p:cNvSpPr>
              <p:nvPr/>
            </p:nvSpPr>
            <p:spPr bwMode="auto">
              <a:xfrm>
                <a:off x="3449" y="2119"/>
                <a:ext cx="15" cy="18"/>
              </a:xfrm>
              <a:custGeom>
                <a:avLst/>
                <a:gdLst>
                  <a:gd name="T0" fmla="*/ 109 w 109"/>
                  <a:gd name="T1" fmla="*/ 55 h 110"/>
                  <a:gd name="T2" fmla="*/ 102 w 109"/>
                  <a:gd name="T3" fmla="*/ 27 h 110"/>
                  <a:gd name="T4" fmla="*/ 82 w 109"/>
                  <a:gd name="T5" fmla="*/ 7 h 110"/>
                  <a:gd name="T6" fmla="*/ 54 w 109"/>
                  <a:gd name="T7" fmla="*/ 0 h 110"/>
                  <a:gd name="T8" fmla="*/ 27 w 109"/>
                  <a:gd name="T9" fmla="*/ 7 h 110"/>
                  <a:gd name="T10" fmla="*/ 6 w 109"/>
                  <a:gd name="T11" fmla="*/ 27 h 110"/>
                  <a:gd name="T12" fmla="*/ 0 w 109"/>
                  <a:gd name="T13" fmla="*/ 55 h 110"/>
                  <a:gd name="T14" fmla="*/ 6 w 109"/>
                  <a:gd name="T15" fmla="*/ 83 h 110"/>
                  <a:gd name="T16" fmla="*/ 27 w 109"/>
                  <a:gd name="T17" fmla="*/ 102 h 110"/>
                  <a:gd name="T18" fmla="*/ 54 w 109"/>
                  <a:gd name="T19" fmla="*/ 110 h 110"/>
                  <a:gd name="T20" fmla="*/ 82 w 109"/>
                  <a:gd name="T21" fmla="*/ 102 h 110"/>
                  <a:gd name="T22" fmla="*/ 102 w 109"/>
                  <a:gd name="T23" fmla="*/ 83 h 110"/>
                  <a:gd name="T24" fmla="*/ 109 w 109"/>
                  <a:gd name="T25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0">
                    <a:moveTo>
                      <a:pt x="109" y="55"/>
                    </a:moveTo>
                    <a:lnTo>
                      <a:pt x="102" y="27"/>
                    </a:lnTo>
                    <a:lnTo>
                      <a:pt x="82" y="7"/>
                    </a:lnTo>
                    <a:lnTo>
                      <a:pt x="54" y="0"/>
                    </a:lnTo>
                    <a:lnTo>
                      <a:pt x="27" y="7"/>
                    </a:lnTo>
                    <a:lnTo>
                      <a:pt x="6" y="27"/>
                    </a:lnTo>
                    <a:lnTo>
                      <a:pt x="0" y="55"/>
                    </a:lnTo>
                    <a:lnTo>
                      <a:pt x="6" y="83"/>
                    </a:lnTo>
                    <a:lnTo>
                      <a:pt x="27" y="102"/>
                    </a:lnTo>
                    <a:lnTo>
                      <a:pt x="54" y="110"/>
                    </a:lnTo>
                    <a:lnTo>
                      <a:pt x="82" y="102"/>
                    </a:lnTo>
                    <a:lnTo>
                      <a:pt x="102" y="83"/>
                    </a:lnTo>
                    <a:lnTo>
                      <a:pt x="109" y="55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59" name="Freeform 879"/>
              <p:cNvSpPr>
                <a:spLocks/>
              </p:cNvSpPr>
              <p:nvPr/>
            </p:nvSpPr>
            <p:spPr bwMode="auto">
              <a:xfrm>
                <a:off x="1206" y="3081"/>
                <a:ext cx="88" cy="34"/>
              </a:xfrm>
              <a:custGeom>
                <a:avLst/>
                <a:gdLst>
                  <a:gd name="T0" fmla="*/ 0 w 615"/>
                  <a:gd name="T1" fmla="*/ 0 h 207"/>
                  <a:gd name="T2" fmla="*/ 0 w 615"/>
                  <a:gd name="T3" fmla="*/ 207 h 207"/>
                  <a:gd name="T4" fmla="*/ 615 w 615"/>
                  <a:gd name="T5" fmla="*/ 104 h 207"/>
                  <a:gd name="T6" fmla="*/ 0 w 615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7">
                    <a:moveTo>
                      <a:pt x="0" y="0"/>
                    </a:moveTo>
                    <a:lnTo>
                      <a:pt x="0" y="207"/>
                    </a:lnTo>
                    <a:lnTo>
                      <a:pt x="615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0" name="Freeform 880"/>
              <p:cNvSpPr>
                <a:spLocks/>
              </p:cNvSpPr>
              <p:nvPr/>
            </p:nvSpPr>
            <p:spPr bwMode="auto">
              <a:xfrm>
                <a:off x="1206" y="3081"/>
                <a:ext cx="88" cy="34"/>
              </a:xfrm>
              <a:custGeom>
                <a:avLst/>
                <a:gdLst>
                  <a:gd name="T0" fmla="*/ 0 w 615"/>
                  <a:gd name="T1" fmla="*/ 0 h 207"/>
                  <a:gd name="T2" fmla="*/ 0 w 615"/>
                  <a:gd name="T3" fmla="*/ 207 h 207"/>
                  <a:gd name="T4" fmla="*/ 615 w 615"/>
                  <a:gd name="T5" fmla="*/ 104 h 207"/>
                  <a:gd name="T6" fmla="*/ 0 w 615"/>
                  <a:gd name="T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" h="207">
                    <a:moveTo>
                      <a:pt x="0" y="0"/>
                    </a:moveTo>
                    <a:lnTo>
                      <a:pt x="0" y="207"/>
                    </a:lnTo>
                    <a:lnTo>
                      <a:pt x="615" y="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1" name="Freeform 881"/>
              <p:cNvSpPr>
                <a:spLocks/>
              </p:cNvSpPr>
              <p:nvPr/>
            </p:nvSpPr>
            <p:spPr bwMode="auto">
              <a:xfrm>
                <a:off x="2642" y="3082"/>
                <a:ext cx="88" cy="34"/>
              </a:xfrm>
              <a:custGeom>
                <a:avLst/>
                <a:gdLst>
                  <a:gd name="T0" fmla="*/ 0 w 616"/>
                  <a:gd name="T1" fmla="*/ 0 h 206"/>
                  <a:gd name="T2" fmla="*/ 0 w 616"/>
                  <a:gd name="T3" fmla="*/ 206 h 206"/>
                  <a:gd name="T4" fmla="*/ 616 w 616"/>
                  <a:gd name="T5" fmla="*/ 104 h 206"/>
                  <a:gd name="T6" fmla="*/ 0 w 61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6">
                    <a:moveTo>
                      <a:pt x="0" y="0"/>
                    </a:moveTo>
                    <a:lnTo>
                      <a:pt x="0" y="206"/>
                    </a:lnTo>
                    <a:lnTo>
                      <a:pt x="616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2" name="Freeform 882"/>
              <p:cNvSpPr>
                <a:spLocks/>
              </p:cNvSpPr>
              <p:nvPr/>
            </p:nvSpPr>
            <p:spPr bwMode="auto">
              <a:xfrm>
                <a:off x="2642" y="3082"/>
                <a:ext cx="88" cy="34"/>
              </a:xfrm>
              <a:custGeom>
                <a:avLst/>
                <a:gdLst>
                  <a:gd name="T0" fmla="*/ 0 w 616"/>
                  <a:gd name="T1" fmla="*/ 0 h 206"/>
                  <a:gd name="T2" fmla="*/ 0 w 616"/>
                  <a:gd name="T3" fmla="*/ 206 h 206"/>
                  <a:gd name="T4" fmla="*/ 616 w 616"/>
                  <a:gd name="T5" fmla="*/ 104 h 206"/>
                  <a:gd name="T6" fmla="*/ 0 w 616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6">
                    <a:moveTo>
                      <a:pt x="0" y="0"/>
                    </a:moveTo>
                    <a:lnTo>
                      <a:pt x="0" y="206"/>
                    </a:lnTo>
                    <a:lnTo>
                      <a:pt x="616" y="10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3" name="Line 883"/>
              <p:cNvSpPr>
                <a:spLocks noChangeShapeType="1"/>
              </p:cNvSpPr>
              <p:nvPr/>
            </p:nvSpPr>
            <p:spPr bwMode="auto">
              <a:xfrm>
                <a:off x="1040" y="2254"/>
                <a:ext cx="1" cy="9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4" name="Line 884"/>
              <p:cNvSpPr>
                <a:spLocks noChangeShapeType="1"/>
              </p:cNvSpPr>
              <p:nvPr/>
            </p:nvSpPr>
            <p:spPr bwMode="auto">
              <a:xfrm>
                <a:off x="3560" y="2261"/>
                <a:ext cx="1" cy="8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5" name="Freeform 885"/>
              <p:cNvSpPr>
                <a:spLocks/>
              </p:cNvSpPr>
              <p:nvPr/>
            </p:nvSpPr>
            <p:spPr bwMode="auto">
              <a:xfrm>
                <a:off x="1089" y="2430"/>
                <a:ext cx="21" cy="31"/>
              </a:xfrm>
              <a:custGeom>
                <a:avLst/>
                <a:gdLst>
                  <a:gd name="T0" fmla="*/ 0 w 147"/>
                  <a:gd name="T1" fmla="*/ 186 h 186"/>
                  <a:gd name="T2" fmla="*/ 73 w 147"/>
                  <a:gd name="T3" fmla="*/ 186 h 186"/>
                  <a:gd name="T4" fmla="*/ 102 w 147"/>
                  <a:gd name="T5" fmla="*/ 179 h 186"/>
                  <a:gd name="T6" fmla="*/ 125 w 147"/>
                  <a:gd name="T7" fmla="*/ 159 h 186"/>
                  <a:gd name="T8" fmla="*/ 142 w 147"/>
                  <a:gd name="T9" fmla="*/ 129 h 186"/>
                  <a:gd name="T10" fmla="*/ 147 w 147"/>
                  <a:gd name="T11" fmla="*/ 93 h 186"/>
                  <a:gd name="T12" fmla="*/ 142 w 147"/>
                  <a:gd name="T13" fmla="*/ 58 h 186"/>
                  <a:gd name="T14" fmla="*/ 125 w 147"/>
                  <a:gd name="T15" fmla="*/ 28 h 186"/>
                  <a:gd name="T16" fmla="*/ 102 w 147"/>
                  <a:gd name="T17" fmla="*/ 8 h 186"/>
                  <a:gd name="T18" fmla="*/ 73 w 147"/>
                  <a:gd name="T19" fmla="*/ 0 h 186"/>
                  <a:gd name="T20" fmla="*/ 0 w 147"/>
                  <a:gd name="T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86">
                    <a:moveTo>
                      <a:pt x="0" y="186"/>
                    </a:moveTo>
                    <a:lnTo>
                      <a:pt x="73" y="186"/>
                    </a:lnTo>
                    <a:lnTo>
                      <a:pt x="102" y="179"/>
                    </a:lnTo>
                    <a:lnTo>
                      <a:pt x="125" y="159"/>
                    </a:lnTo>
                    <a:lnTo>
                      <a:pt x="142" y="129"/>
                    </a:lnTo>
                    <a:lnTo>
                      <a:pt x="147" y="93"/>
                    </a:lnTo>
                    <a:lnTo>
                      <a:pt x="142" y="58"/>
                    </a:lnTo>
                    <a:lnTo>
                      <a:pt x="125" y="28"/>
                    </a:lnTo>
                    <a:lnTo>
                      <a:pt x="102" y="8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6" name="Freeform 886"/>
              <p:cNvSpPr>
                <a:spLocks/>
              </p:cNvSpPr>
              <p:nvPr/>
            </p:nvSpPr>
            <p:spPr bwMode="auto">
              <a:xfrm>
                <a:off x="1089" y="2405"/>
                <a:ext cx="19" cy="56"/>
              </a:xfrm>
              <a:custGeom>
                <a:avLst/>
                <a:gdLst>
                  <a:gd name="T0" fmla="*/ 73 w 133"/>
                  <a:gd name="T1" fmla="*/ 148 h 334"/>
                  <a:gd name="T2" fmla="*/ 103 w 133"/>
                  <a:gd name="T3" fmla="*/ 139 h 334"/>
                  <a:gd name="T4" fmla="*/ 124 w 133"/>
                  <a:gd name="T5" fmla="*/ 111 h 334"/>
                  <a:gd name="T6" fmla="*/ 133 w 133"/>
                  <a:gd name="T7" fmla="*/ 74 h 334"/>
                  <a:gd name="T8" fmla="*/ 124 w 133"/>
                  <a:gd name="T9" fmla="*/ 37 h 334"/>
                  <a:gd name="T10" fmla="*/ 103 w 133"/>
                  <a:gd name="T11" fmla="*/ 10 h 334"/>
                  <a:gd name="T12" fmla="*/ 73 w 133"/>
                  <a:gd name="T13" fmla="*/ 0 h 334"/>
                  <a:gd name="T14" fmla="*/ 0 w 133"/>
                  <a:gd name="T15" fmla="*/ 0 h 334"/>
                  <a:gd name="T16" fmla="*/ 0 w 133"/>
                  <a:gd name="T1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334">
                    <a:moveTo>
                      <a:pt x="73" y="148"/>
                    </a:moveTo>
                    <a:lnTo>
                      <a:pt x="103" y="139"/>
                    </a:lnTo>
                    <a:lnTo>
                      <a:pt x="124" y="111"/>
                    </a:lnTo>
                    <a:lnTo>
                      <a:pt x="133" y="74"/>
                    </a:lnTo>
                    <a:lnTo>
                      <a:pt x="124" y="37"/>
                    </a:lnTo>
                    <a:lnTo>
                      <a:pt x="103" y="1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7" name="Freeform 887"/>
              <p:cNvSpPr>
                <a:spLocks/>
              </p:cNvSpPr>
              <p:nvPr/>
            </p:nvSpPr>
            <p:spPr bwMode="auto">
              <a:xfrm>
                <a:off x="1122" y="2405"/>
                <a:ext cx="11" cy="56"/>
              </a:xfrm>
              <a:custGeom>
                <a:avLst/>
                <a:gdLst>
                  <a:gd name="T0" fmla="*/ 0 w 74"/>
                  <a:gd name="T1" fmla="*/ 334 h 334"/>
                  <a:gd name="T2" fmla="*/ 0 w 74"/>
                  <a:gd name="T3" fmla="*/ 0 h 334"/>
                  <a:gd name="T4" fmla="*/ 74 w 74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34">
                    <a:moveTo>
                      <a:pt x="0" y="334"/>
                    </a:move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8" name="Freeform 888"/>
              <p:cNvSpPr>
                <a:spLocks/>
              </p:cNvSpPr>
              <p:nvPr/>
            </p:nvSpPr>
            <p:spPr bwMode="auto">
              <a:xfrm>
                <a:off x="1133" y="2405"/>
                <a:ext cx="10" cy="31"/>
              </a:xfrm>
              <a:custGeom>
                <a:avLst/>
                <a:gdLst>
                  <a:gd name="T0" fmla="*/ 0 w 73"/>
                  <a:gd name="T1" fmla="*/ 185 h 185"/>
                  <a:gd name="T2" fmla="*/ 28 w 73"/>
                  <a:gd name="T3" fmla="*/ 179 h 185"/>
                  <a:gd name="T4" fmla="*/ 52 w 73"/>
                  <a:gd name="T5" fmla="*/ 158 h 185"/>
                  <a:gd name="T6" fmla="*/ 68 w 73"/>
                  <a:gd name="T7" fmla="*/ 129 h 185"/>
                  <a:gd name="T8" fmla="*/ 73 w 73"/>
                  <a:gd name="T9" fmla="*/ 93 h 185"/>
                  <a:gd name="T10" fmla="*/ 68 w 73"/>
                  <a:gd name="T11" fmla="*/ 57 h 185"/>
                  <a:gd name="T12" fmla="*/ 52 w 73"/>
                  <a:gd name="T13" fmla="*/ 27 h 185"/>
                  <a:gd name="T14" fmla="*/ 28 w 73"/>
                  <a:gd name="T15" fmla="*/ 6 h 185"/>
                  <a:gd name="T16" fmla="*/ 0 w 73"/>
                  <a:gd name="T1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85">
                    <a:moveTo>
                      <a:pt x="0" y="185"/>
                    </a:moveTo>
                    <a:lnTo>
                      <a:pt x="28" y="179"/>
                    </a:lnTo>
                    <a:lnTo>
                      <a:pt x="52" y="158"/>
                    </a:lnTo>
                    <a:lnTo>
                      <a:pt x="68" y="129"/>
                    </a:lnTo>
                    <a:lnTo>
                      <a:pt x="73" y="93"/>
                    </a:lnTo>
                    <a:lnTo>
                      <a:pt x="68" y="57"/>
                    </a:lnTo>
                    <a:lnTo>
                      <a:pt x="52" y="27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69" name="Line 889"/>
              <p:cNvSpPr>
                <a:spLocks noChangeShapeType="1"/>
              </p:cNvSpPr>
              <p:nvPr/>
            </p:nvSpPr>
            <p:spPr bwMode="auto">
              <a:xfrm flipH="1">
                <a:off x="1122" y="243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0" name="Freeform 890"/>
              <p:cNvSpPr>
                <a:spLocks/>
              </p:cNvSpPr>
              <p:nvPr/>
            </p:nvSpPr>
            <p:spPr bwMode="auto">
              <a:xfrm>
                <a:off x="3612" y="2430"/>
                <a:ext cx="21" cy="31"/>
              </a:xfrm>
              <a:custGeom>
                <a:avLst/>
                <a:gdLst>
                  <a:gd name="T0" fmla="*/ 0 w 148"/>
                  <a:gd name="T1" fmla="*/ 186 h 186"/>
                  <a:gd name="T2" fmla="*/ 74 w 148"/>
                  <a:gd name="T3" fmla="*/ 186 h 186"/>
                  <a:gd name="T4" fmla="*/ 102 w 148"/>
                  <a:gd name="T5" fmla="*/ 179 h 186"/>
                  <a:gd name="T6" fmla="*/ 126 w 148"/>
                  <a:gd name="T7" fmla="*/ 159 h 186"/>
                  <a:gd name="T8" fmla="*/ 142 w 148"/>
                  <a:gd name="T9" fmla="*/ 129 h 186"/>
                  <a:gd name="T10" fmla="*/ 148 w 148"/>
                  <a:gd name="T11" fmla="*/ 93 h 186"/>
                  <a:gd name="T12" fmla="*/ 142 w 148"/>
                  <a:gd name="T13" fmla="*/ 58 h 186"/>
                  <a:gd name="T14" fmla="*/ 126 w 148"/>
                  <a:gd name="T15" fmla="*/ 28 h 186"/>
                  <a:gd name="T16" fmla="*/ 102 w 148"/>
                  <a:gd name="T17" fmla="*/ 8 h 186"/>
                  <a:gd name="T18" fmla="*/ 74 w 148"/>
                  <a:gd name="T19" fmla="*/ 0 h 186"/>
                  <a:gd name="T20" fmla="*/ 0 w 148"/>
                  <a:gd name="T2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86">
                    <a:moveTo>
                      <a:pt x="0" y="186"/>
                    </a:moveTo>
                    <a:lnTo>
                      <a:pt x="74" y="186"/>
                    </a:lnTo>
                    <a:lnTo>
                      <a:pt x="102" y="179"/>
                    </a:lnTo>
                    <a:lnTo>
                      <a:pt x="126" y="159"/>
                    </a:lnTo>
                    <a:lnTo>
                      <a:pt x="142" y="129"/>
                    </a:lnTo>
                    <a:lnTo>
                      <a:pt x="148" y="93"/>
                    </a:lnTo>
                    <a:lnTo>
                      <a:pt x="142" y="58"/>
                    </a:lnTo>
                    <a:lnTo>
                      <a:pt x="126" y="28"/>
                    </a:lnTo>
                    <a:lnTo>
                      <a:pt x="102" y="8"/>
                    </a:lnTo>
                    <a:lnTo>
                      <a:pt x="7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1" name="Freeform 891"/>
              <p:cNvSpPr>
                <a:spLocks/>
              </p:cNvSpPr>
              <p:nvPr/>
            </p:nvSpPr>
            <p:spPr bwMode="auto">
              <a:xfrm>
                <a:off x="3612" y="2405"/>
                <a:ext cx="19" cy="56"/>
              </a:xfrm>
              <a:custGeom>
                <a:avLst/>
                <a:gdLst>
                  <a:gd name="T0" fmla="*/ 74 w 134"/>
                  <a:gd name="T1" fmla="*/ 148 h 334"/>
                  <a:gd name="T2" fmla="*/ 103 w 134"/>
                  <a:gd name="T3" fmla="*/ 139 h 334"/>
                  <a:gd name="T4" fmla="*/ 125 w 134"/>
                  <a:gd name="T5" fmla="*/ 111 h 334"/>
                  <a:gd name="T6" fmla="*/ 134 w 134"/>
                  <a:gd name="T7" fmla="*/ 74 h 334"/>
                  <a:gd name="T8" fmla="*/ 125 w 134"/>
                  <a:gd name="T9" fmla="*/ 37 h 334"/>
                  <a:gd name="T10" fmla="*/ 103 w 134"/>
                  <a:gd name="T11" fmla="*/ 10 h 334"/>
                  <a:gd name="T12" fmla="*/ 74 w 134"/>
                  <a:gd name="T13" fmla="*/ 0 h 334"/>
                  <a:gd name="T14" fmla="*/ 0 w 134"/>
                  <a:gd name="T15" fmla="*/ 0 h 334"/>
                  <a:gd name="T16" fmla="*/ 0 w 134"/>
                  <a:gd name="T1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34">
                    <a:moveTo>
                      <a:pt x="74" y="148"/>
                    </a:moveTo>
                    <a:lnTo>
                      <a:pt x="103" y="139"/>
                    </a:lnTo>
                    <a:lnTo>
                      <a:pt x="125" y="111"/>
                    </a:lnTo>
                    <a:lnTo>
                      <a:pt x="134" y="74"/>
                    </a:lnTo>
                    <a:lnTo>
                      <a:pt x="125" y="37"/>
                    </a:lnTo>
                    <a:lnTo>
                      <a:pt x="103" y="10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33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2" name="Freeform 892"/>
              <p:cNvSpPr>
                <a:spLocks/>
              </p:cNvSpPr>
              <p:nvPr/>
            </p:nvSpPr>
            <p:spPr bwMode="auto">
              <a:xfrm>
                <a:off x="3646" y="2405"/>
                <a:ext cx="10" cy="56"/>
              </a:xfrm>
              <a:custGeom>
                <a:avLst/>
                <a:gdLst>
                  <a:gd name="T0" fmla="*/ 0 w 73"/>
                  <a:gd name="T1" fmla="*/ 334 h 334"/>
                  <a:gd name="T2" fmla="*/ 0 w 73"/>
                  <a:gd name="T3" fmla="*/ 0 h 334"/>
                  <a:gd name="T4" fmla="*/ 73 w 73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334">
                    <a:moveTo>
                      <a:pt x="0" y="334"/>
                    </a:moveTo>
                    <a:lnTo>
                      <a:pt x="0" y="0"/>
                    </a:lnTo>
                    <a:lnTo>
                      <a:pt x="73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3" name="Freeform 893"/>
              <p:cNvSpPr>
                <a:spLocks/>
              </p:cNvSpPr>
              <p:nvPr/>
            </p:nvSpPr>
            <p:spPr bwMode="auto">
              <a:xfrm>
                <a:off x="3656" y="2405"/>
                <a:ext cx="11" cy="31"/>
              </a:xfrm>
              <a:custGeom>
                <a:avLst/>
                <a:gdLst>
                  <a:gd name="T0" fmla="*/ 0 w 74"/>
                  <a:gd name="T1" fmla="*/ 185 h 185"/>
                  <a:gd name="T2" fmla="*/ 28 w 74"/>
                  <a:gd name="T3" fmla="*/ 179 h 185"/>
                  <a:gd name="T4" fmla="*/ 52 w 74"/>
                  <a:gd name="T5" fmla="*/ 158 h 185"/>
                  <a:gd name="T6" fmla="*/ 69 w 74"/>
                  <a:gd name="T7" fmla="*/ 129 h 185"/>
                  <a:gd name="T8" fmla="*/ 74 w 74"/>
                  <a:gd name="T9" fmla="*/ 93 h 185"/>
                  <a:gd name="T10" fmla="*/ 69 w 74"/>
                  <a:gd name="T11" fmla="*/ 57 h 185"/>
                  <a:gd name="T12" fmla="*/ 52 w 74"/>
                  <a:gd name="T13" fmla="*/ 27 h 185"/>
                  <a:gd name="T14" fmla="*/ 28 w 74"/>
                  <a:gd name="T15" fmla="*/ 6 h 185"/>
                  <a:gd name="T16" fmla="*/ 0 w 74"/>
                  <a:gd name="T1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85">
                    <a:moveTo>
                      <a:pt x="0" y="185"/>
                    </a:moveTo>
                    <a:lnTo>
                      <a:pt x="28" y="179"/>
                    </a:lnTo>
                    <a:lnTo>
                      <a:pt x="52" y="158"/>
                    </a:lnTo>
                    <a:lnTo>
                      <a:pt x="69" y="129"/>
                    </a:lnTo>
                    <a:lnTo>
                      <a:pt x="74" y="93"/>
                    </a:lnTo>
                    <a:lnTo>
                      <a:pt x="69" y="57"/>
                    </a:lnTo>
                    <a:lnTo>
                      <a:pt x="52" y="27"/>
                    </a:lnTo>
                    <a:lnTo>
                      <a:pt x="28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4" name="Line 894"/>
              <p:cNvSpPr>
                <a:spLocks noChangeShapeType="1"/>
              </p:cNvSpPr>
              <p:nvPr/>
            </p:nvSpPr>
            <p:spPr bwMode="auto">
              <a:xfrm flipH="1">
                <a:off x="3646" y="243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5" name="Freeform 895"/>
              <p:cNvSpPr>
                <a:spLocks/>
              </p:cNvSpPr>
              <p:nvPr/>
            </p:nvSpPr>
            <p:spPr bwMode="auto">
              <a:xfrm>
                <a:off x="672" y="1728"/>
                <a:ext cx="19" cy="32"/>
              </a:xfrm>
              <a:custGeom>
                <a:avLst/>
                <a:gdLst>
                  <a:gd name="T0" fmla="*/ 133 w 133"/>
                  <a:gd name="T1" fmla="*/ 19 h 194"/>
                  <a:gd name="T2" fmla="*/ 59 w 133"/>
                  <a:gd name="T3" fmla="*/ 0 h 194"/>
                  <a:gd name="T4" fmla="*/ 29 w 133"/>
                  <a:gd name="T5" fmla="*/ 11 h 194"/>
                  <a:gd name="T6" fmla="*/ 7 w 133"/>
                  <a:gd name="T7" fmla="*/ 40 h 194"/>
                  <a:gd name="T8" fmla="*/ 0 w 133"/>
                  <a:gd name="T9" fmla="*/ 78 h 194"/>
                  <a:gd name="T10" fmla="*/ 9 w 133"/>
                  <a:gd name="T11" fmla="*/ 116 h 194"/>
                  <a:gd name="T12" fmla="*/ 32 w 133"/>
                  <a:gd name="T13" fmla="*/ 142 h 194"/>
                  <a:gd name="T14" fmla="*/ 115 w 133"/>
                  <a:gd name="T1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194">
                    <a:moveTo>
                      <a:pt x="133" y="19"/>
                    </a:moveTo>
                    <a:lnTo>
                      <a:pt x="59" y="0"/>
                    </a:lnTo>
                    <a:lnTo>
                      <a:pt x="29" y="11"/>
                    </a:lnTo>
                    <a:lnTo>
                      <a:pt x="7" y="40"/>
                    </a:lnTo>
                    <a:lnTo>
                      <a:pt x="0" y="78"/>
                    </a:lnTo>
                    <a:lnTo>
                      <a:pt x="9" y="116"/>
                    </a:lnTo>
                    <a:lnTo>
                      <a:pt x="32" y="142"/>
                    </a:lnTo>
                    <a:lnTo>
                      <a:pt x="115" y="19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6" name="Freeform 896"/>
              <p:cNvSpPr>
                <a:spLocks/>
              </p:cNvSpPr>
              <p:nvPr/>
            </p:nvSpPr>
            <p:spPr bwMode="auto">
              <a:xfrm>
                <a:off x="685" y="1760"/>
                <a:ext cx="9" cy="24"/>
              </a:xfrm>
              <a:custGeom>
                <a:avLst/>
                <a:gdLst>
                  <a:gd name="T0" fmla="*/ 0 w 60"/>
                  <a:gd name="T1" fmla="*/ 141 h 141"/>
                  <a:gd name="T2" fmla="*/ 30 w 60"/>
                  <a:gd name="T3" fmla="*/ 130 h 141"/>
                  <a:gd name="T4" fmla="*/ 52 w 60"/>
                  <a:gd name="T5" fmla="*/ 102 h 141"/>
                  <a:gd name="T6" fmla="*/ 60 w 60"/>
                  <a:gd name="T7" fmla="*/ 64 h 141"/>
                  <a:gd name="T8" fmla="*/ 50 w 60"/>
                  <a:gd name="T9" fmla="*/ 27 h 141"/>
                  <a:gd name="T10" fmla="*/ 27 w 60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41">
                    <a:moveTo>
                      <a:pt x="0" y="141"/>
                    </a:moveTo>
                    <a:lnTo>
                      <a:pt x="30" y="130"/>
                    </a:lnTo>
                    <a:lnTo>
                      <a:pt x="52" y="102"/>
                    </a:lnTo>
                    <a:lnTo>
                      <a:pt x="60" y="64"/>
                    </a:lnTo>
                    <a:lnTo>
                      <a:pt x="50" y="27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7" name="Freeform 897"/>
              <p:cNvSpPr>
                <a:spLocks/>
              </p:cNvSpPr>
              <p:nvPr/>
            </p:nvSpPr>
            <p:spPr bwMode="auto">
              <a:xfrm>
                <a:off x="672" y="1778"/>
                <a:ext cx="13" cy="6"/>
              </a:xfrm>
              <a:custGeom>
                <a:avLst/>
                <a:gdLst>
                  <a:gd name="T0" fmla="*/ 0 w 88"/>
                  <a:gd name="T1" fmla="*/ 0 h 37"/>
                  <a:gd name="T2" fmla="*/ 42 w 88"/>
                  <a:gd name="T3" fmla="*/ 26 h 37"/>
                  <a:gd name="T4" fmla="*/ 88 w 8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37">
                    <a:moveTo>
                      <a:pt x="0" y="0"/>
                    </a:moveTo>
                    <a:lnTo>
                      <a:pt x="42" y="26"/>
                    </a:lnTo>
                    <a:lnTo>
                      <a:pt x="88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8" name="Line 898"/>
              <p:cNvSpPr>
                <a:spLocks noChangeShapeType="1"/>
              </p:cNvSpPr>
              <p:nvPr/>
            </p:nvSpPr>
            <p:spPr bwMode="auto">
              <a:xfrm flipV="1">
                <a:off x="710" y="1728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79" name="Line 899"/>
              <p:cNvSpPr>
                <a:spLocks noChangeShapeType="1"/>
              </p:cNvSpPr>
              <p:nvPr/>
            </p:nvSpPr>
            <p:spPr bwMode="auto">
              <a:xfrm>
                <a:off x="706" y="174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0" name="Freeform 900"/>
              <p:cNvSpPr>
                <a:spLocks/>
              </p:cNvSpPr>
              <p:nvPr/>
            </p:nvSpPr>
            <p:spPr bwMode="auto">
              <a:xfrm>
                <a:off x="731" y="1747"/>
                <a:ext cx="13" cy="37"/>
              </a:xfrm>
              <a:custGeom>
                <a:avLst/>
                <a:gdLst>
                  <a:gd name="T0" fmla="*/ 0 w 88"/>
                  <a:gd name="T1" fmla="*/ 222 h 222"/>
                  <a:gd name="T2" fmla="*/ 0 w 88"/>
                  <a:gd name="T3" fmla="*/ 0 h 222"/>
                  <a:gd name="T4" fmla="*/ 88 w 88"/>
                  <a:gd name="T5" fmla="*/ 0 h 222"/>
                  <a:gd name="T6" fmla="*/ 88 w 88"/>
                  <a:gd name="T7" fmla="*/ 3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22">
                    <a:moveTo>
                      <a:pt x="0" y="222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8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1" name="Line 901"/>
              <p:cNvSpPr>
                <a:spLocks noChangeShapeType="1"/>
              </p:cNvSpPr>
              <p:nvPr/>
            </p:nvSpPr>
            <p:spPr bwMode="auto">
              <a:xfrm flipV="1">
                <a:off x="757" y="1747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2" name="Line 902"/>
              <p:cNvSpPr>
                <a:spLocks noChangeShapeType="1"/>
              </p:cNvSpPr>
              <p:nvPr/>
            </p:nvSpPr>
            <p:spPr bwMode="auto">
              <a:xfrm flipV="1">
                <a:off x="757" y="1728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3" name="Freeform 903"/>
              <p:cNvSpPr>
                <a:spLocks/>
              </p:cNvSpPr>
              <p:nvPr/>
            </p:nvSpPr>
            <p:spPr bwMode="auto">
              <a:xfrm>
                <a:off x="769" y="1747"/>
                <a:ext cx="10" cy="37"/>
              </a:xfrm>
              <a:custGeom>
                <a:avLst/>
                <a:gdLst>
                  <a:gd name="T0" fmla="*/ 0 w 66"/>
                  <a:gd name="T1" fmla="*/ 222 h 222"/>
                  <a:gd name="T2" fmla="*/ 0 w 66"/>
                  <a:gd name="T3" fmla="*/ 0 h 222"/>
                  <a:gd name="T4" fmla="*/ 66 w 6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4" name="Freeform 904"/>
              <p:cNvSpPr>
                <a:spLocks/>
              </p:cNvSpPr>
              <p:nvPr/>
            </p:nvSpPr>
            <p:spPr bwMode="auto">
              <a:xfrm>
                <a:off x="779" y="1747"/>
                <a:ext cx="7" cy="10"/>
              </a:xfrm>
              <a:custGeom>
                <a:avLst/>
                <a:gdLst>
                  <a:gd name="T0" fmla="*/ 52 w 52"/>
                  <a:gd name="T1" fmla="*/ 64 h 64"/>
                  <a:gd name="T2" fmla="*/ 44 w 52"/>
                  <a:gd name="T3" fmla="*/ 31 h 64"/>
                  <a:gd name="T4" fmla="*/ 26 w 52"/>
                  <a:gd name="T5" fmla="*/ 8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4" y="31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5" name="Line 905"/>
              <p:cNvSpPr>
                <a:spLocks noChangeShapeType="1"/>
              </p:cNvSpPr>
              <p:nvPr/>
            </p:nvSpPr>
            <p:spPr bwMode="auto">
              <a:xfrm>
                <a:off x="786" y="175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6" name="Freeform 906"/>
              <p:cNvSpPr>
                <a:spLocks/>
              </p:cNvSpPr>
              <p:nvPr/>
            </p:nvSpPr>
            <p:spPr bwMode="auto">
              <a:xfrm>
                <a:off x="799" y="1747"/>
                <a:ext cx="17" cy="55"/>
              </a:xfrm>
              <a:custGeom>
                <a:avLst/>
                <a:gdLst>
                  <a:gd name="T0" fmla="*/ 15 w 118"/>
                  <a:gd name="T1" fmla="*/ 334 h 334"/>
                  <a:gd name="T2" fmla="*/ 67 w 118"/>
                  <a:gd name="T3" fmla="*/ 334 h 334"/>
                  <a:gd name="T4" fmla="*/ 93 w 118"/>
                  <a:gd name="T5" fmla="*/ 325 h 334"/>
                  <a:gd name="T6" fmla="*/ 111 w 118"/>
                  <a:gd name="T7" fmla="*/ 301 h 334"/>
                  <a:gd name="T8" fmla="*/ 118 w 118"/>
                  <a:gd name="T9" fmla="*/ 268 h 334"/>
                  <a:gd name="T10" fmla="*/ 118 w 118"/>
                  <a:gd name="T11" fmla="*/ 0 h 334"/>
                  <a:gd name="T12" fmla="*/ 52 w 118"/>
                  <a:gd name="T13" fmla="*/ 0 h 334"/>
                  <a:gd name="T14" fmla="*/ 26 w 118"/>
                  <a:gd name="T15" fmla="*/ 8 h 334"/>
                  <a:gd name="T16" fmla="*/ 7 w 118"/>
                  <a:gd name="T17" fmla="*/ 31 h 334"/>
                  <a:gd name="T18" fmla="*/ 0 w 118"/>
                  <a:gd name="T19" fmla="*/ 64 h 334"/>
                  <a:gd name="T20" fmla="*/ 0 w 118"/>
                  <a:gd name="T21" fmla="*/ 157 h 334"/>
                  <a:gd name="T22" fmla="*/ 7 w 118"/>
                  <a:gd name="T23" fmla="*/ 190 h 334"/>
                  <a:gd name="T24" fmla="*/ 26 w 118"/>
                  <a:gd name="T25" fmla="*/ 214 h 334"/>
                  <a:gd name="T26" fmla="*/ 52 w 118"/>
                  <a:gd name="T27" fmla="*/ 222 h 334"/>
                  <a:gd name="T28" fmla="*/ 118 w 118"/>
                  <a:gd name="T29" fmla="*/ 22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334">
                    <a:moveTo>
                      <a:pt x="15" y="334"/>
                    </a:moveTo>
                    <a:lnTo>
                      <a:pt x="67" y="334"/>
                    </a:lnTo>
                    <a:lnTo>
                      <a:pt x="93" y="325"/>
                    </a:lnTo>
                    <a:lnTo>
                      <a:pt x="111" y="301"/>
                    </a:lnTo>
                    <a:lnTo>
                      <a:pt x="118" y="268"/>
                    </a:lnTo>
                    <a:lnTo>
                      <a:pt x="118" y="0"/>
                    </a:lnTo>
                    <a:lnTo>
                      <a:pt x="52" y="0"/>
                    </a:lnTo>
                    <a:lnTo>
                      <a:pt x="26" y="8"/>
                    </a:lnTo>
                    <a:lnTo>
                      <a:pt x="7" y="31"/>
                    </a:lnTo>
                    <a:lnTo>
                      <a:pt x="0" y="64"/>
                    </a:lnTo>
                    <a:lnTo>
                      <a:pt x="0" y="157"/>
                    </a:lnTo>
                    <a:lnTo>
                      <a:pt x="7" y="190"/>
                    </a:lnTo>
                    <a:lnTo>
                      <a:pt x="26" y="214"/>
                    </a:lnTo>
                    <a:lnTo>
                      <a:pt x="52" y="222"/>
                    </a:lnTo>
                    <a:lnTo>
                      <a:pt x="118" y="222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7" name="Line 907"/>
              <p:cNvSpPr>
                <a:spLocks noChangeShapeType="1"/>
              </p:cNvSpPr>
              <p:nvPr/>
            </p:nvSpPr>
            <p:spPr bwMode="auto">
              <a:xfrm flipH="1">
                <a:off x="855" y="178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8" name="Freeform 908"/>
              <p:cNvSpPr>
                <a:spLocks/>
              </p:cNvSpPr>
              <p:nvPr/>
            </p:nvSpPr>
            <p:spPr bwMode="auto">
              <a:xfrm>
                <a:off x="845" y="1770"/>
                <a:ext cx="10" cy="14"/>
              </a:xfrm>
              <a:custGeom>
                <a:avLst/>
                <a:gdLst>
                  <a:gd name="T0" fmla="*/ 0 w 66"/>
                  <a:gd name="T1" fmla="*/ 0 h 84"/>
                  <a:gd name="T2" fmla="*/ 9 w 66"/>
                  <a:gd name="T3" fmla="*/ 43 h 84"/>
                  <a:gd name="T4" fmla="*/ 34 w 66"/>
                  <a:gd name="T5" fmla="*/ 73 h 84"/>
                  <a:gd name="T6" fmla="*/ 66 w 66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4">
                    <a:moveTo>
                      <a:pt x="0" y="0"/>
                    </a:moveTo>
                    <a:lnTo>
                      <a:pt x="9" y="43"/>
                    </a:lnTo>
                    <a:lnTo>
                      <a:pt x="34" y="73"/>
                    </a:lnTo>
                    <a:lnTo>
                      <a:pt x="66" y="8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89" name="Line 909"/>
              <p:cNvSpPr>
                <a:spLocks noChangeShapeType="1"/>
              </p:cNvSpPr>
              <p:nvPr/>
            </p:nvSpPr>
            <p:spPr bwMode="auto">
              <a:xfrm flipV="1">
                <a:off x="845" y="1742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0" name="Freeform 910"/>
              <p:cNvSpPr>
                <a:spLocks/>
              </p:cNvSpPr>
              <p:nvPr/>
            </p:nvSpPr>
            <p:spPr bwMode="auto">
              <a:xfrm>
                <a:off x="845" y="1728"/>
                <a:ext cx="10" cy="14"/>
              </a:xfrm>
              <a:custGeom>
                <a:avLst/>
                <a:gdLst>
                  <a:gd name="T0" fmla="*/ 66 w 66"/>
                  <a:gd name="T1" fmla="*/ 0 h 84"/>
                  <a:gd name="T2" fmla="*/ 34 w 66"/>
                  <a:gd name="T3" fmla="*/ 12 h 84"/>
                  <a:gd name="T4" fmla="*/ 9 w 66"/>
                  <a:gd name="T5" fmla="*/ 43 h 84"/>
                  <a:gd name="T6" fmla="*/ 0 w 66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4">
                    <a:moveTo>
                      <a:pt x="66" y="0"/>
                    </a:moveTo>
                    <a:lnTo>
                      <a:pt x="34" y="12"/>
                    </a:lnTo>
                    <a:lnTo>
                      <a:pt x="9" y="43"/>
                    </a:lnTo>
                    <a:lnTo>
                      <a:pt x="0" y="8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1" name="Line 911"/>
              <p:cNvSpPr>
                <a:spLocks noChangeShapeType="1"/>
              </p:cNvSpPr>
              <p:nvPr/>
            </p:nvSpPr>
            <p:spPr bwMode="auto">
              <a:xfrm>
                <a:off x="855" y="172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2" name="Freeform 912"/>
              <p:cNvSpPr>
                <a:spLocks/>
              </p:cNvSpPr>
              <p:nvPr/>
            </p:nvSpPr>
            <p:spPr bwMode="auto">
              <a:xfrm>
                <a:off x="875" y="1747"/>
                <a:ext cx="17" cy="12"/>
              </a:xfrm>
              <a:custGeom>
                <a:avLst/>
                <a:gdLst>
                  <a:gd name="T0" fmla="*/ 117 w 117"/>
                  <a:gd name="T1" fmla="*/ 74 h 74"/>
                  <a:gd name="T2" fmla="*/ 109 w 117"/>
                  <a:gd name="T3" fmla="*/ 37 h 74"/>
                  <a:gd name="T4" fmla="*/ 88 w 117"/>
                  <a:gd name="T5" fmla="*/ 10 h 74"/>
                  <a:gd name="T6" fmla="*/ 58 w 117"/>
                  <a:gd name="T7" fmla="*/ 0 h 74"/>
                  <a:gd name="T8" fmla="*/ 29 w 117"/>
                  <a:gd name="T9" fmla="*/ 10 h 74"/>
                  <a:gd name="T10" fmla="*/ 8 w 117"/>
                  <a:gd name="T11" fmla="*/ 37 h 74"/>
                  <a:gd name="T12" fmla="*/ 0 w 117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74">
                    <a:moveTo>
                      <a:pt x="117" y="74"/>
                    </a:moveTo>
                    <a:lnTo>
                      <a:pt x="109" y="37"/>
                    </a:lnTo>
                    <a:lnTo>
                      <a:pt x="88" y="10"/>
                    </a:lnTo>
                    <a:lnTo>
                      <a:pt x="58" y="0"/>
                    </a:lnTo>
                    <a:lnTo>
                      <a:pt x="29" y="10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3" name="Line 913"/>
              <p:cNvSpPr>
                <a:spLocks noChangeShapeType="1"/>
              </p:cNvSpPr>
              <p:nvPr/>
            </p:nvSpPr>
            <p:spPr bwMode="auto">
              <a:xfrm>
                <a:off x="892" y="1759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4" name="Freeform 914"/>
              <p:cNvSpPr>
                <a:spLocks/>
              </p:cNvSpPr>
              <p:nvPr/>
            </p:nvSpPr>
            <p:spPr bwMode="auto">
              <a:xfrm>
                <a:off x="875" y="1771"/>
                <a:ext cx="17" cy="13"/>
              </a:xfrm>
              <a:custGeom>
                <a:avLst/>
                <a:gdLst>
                  <a:gd name="T0" fmla="*/ 0 w 117"/>
                  <a:gd name="T1" fmla="*/ 0 h 74"/>
                  <a:gd name="T2" fmla="*/ 8 w 117"/>
                  <a:gd name="T3" fmla="*/ 37 h 74"/>
                  <a:gd name="T4" fmla="*/ 29 w 117"/>
                  <a:gd name="T5" fmla="*/ 65 h 74"/>
                  <a:gd name="T6" fmla="*/ 58 w 117"/>
                  <a:gd name="T7" fmla="*/ 74 h 74"/>
                  <a:gd name="T8" fmla="*/ 88 w 117"/>
                  <a:gd name="T9" fmla="*/ 65 h 74"/>
                  <a:gd name="T10" fmla="*/ 109 w 117"/>
                  <a:gd name="T11" fmla="*/ 37 h 74"/>
                  <a:gd name="T12" fmla="*/ 117 w 117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74">
                    <a:moveTo>
                      <a:pt x="0" y="0"/>
                    </a:moveTo>
                    <a:lnTo>
                      <a:pt x="8" y="37"/>
                    </a:lnTo>
                    <a:lnTo>
                      <a:pt x="29" y="65"/>
                    </a:lnTo>
                    <a:lnTo>
                      <a:pt x="58" y="74"/>
                    </a:lnTo>
                    <a:lnTo>
                      <a:pt x="88" y="65"/>
                    </a:lnTo>
                    <a:lnTo>
                      <a:pt x="109" y="37"/>
                    </a:lnTo>
                    <a:lnTo>
                      <a:pt x="11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5" name="Line 915"/>
              <p:cNvSpPr>
                <a:spLocks noChangeShapeType="1"/>
              </p:cNvSpPr>
              <p:nvPr/>
            </p:nvSpPr>
            <p:spPr bwMode="auto">
              <a:xfrm flipV="1">
                <a:off x="875" y="1759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6" name="Freeform 916"/>
              <p:cNvSpPr>
                <a:spLocks/>
              </p:cNvSpPr>
              <p:nvPr/>
            </p:nvSpPr>
            <p:spPr bwMode="auto">
              <a:xfrm>
                <a:off x="904" y="1747"/>
                <a:ext cx="10" cy="37"/>
              </a:xfrm>
              <a:custGeom>
                <a:avLst/>
                <a:gdLst>
                  <a:gd name="T0" fmla="*/ 0 w 66"/>
                  <a:gd name="T1" fmla="*/ 222 h 222"/>
                  <a:gd name="T2" fmla="*/ 0 w 66"/>
                  <a:gd name="T3" fmla="*/ 0 h 222"/>
                  <a:gd name="T4" fmla="*/ 66 w 6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7" name="Freeform 917"/>
              <p:cNvSpPr>
                <a:spLocks/>
              </p:cNvSpPr>
              <p:nvPr/>
            </p:nvSpPr>
            <p:spPr bwMode="auto">
              <a:xfrm>
                <a:off x="914" y="1747"/>
                <a:ext cx="7" cy="10"/>
              </a:xfrm>
              <a:custGeom>
                <a:avLst/>
                <a:gdLst>
                  <a:gd name="T0" fmla="*/ 52 w 52"/>
                  <a:gd name="T1" fmla="*/ 64 h 64"/>
                  <a:gd name="T2" fmla="*/ 46 w 52"/>
                  <a:gd name="T3" fmla="*/ 31 h 64"/>
                  <a:gd name="T4" fmla="*/ 26 w 52"/>
                  <a:gd name="T5" fmla="*/ 8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6" y="31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8" name="Line 918"/>
              <p:cNvSpPr>
                <a:spLocks noChangeShapeType="1"/>
              </p:cNvSpPr>
              <p:nvPr/>
            </p:nvSpPr>
            <p:spPr bwMode="auto">
              <a:xfrm>
                <a:off x="921" y="175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99" name="Freeform 919"/>
              <p:cNvSpPr>
                <a:spLocks/>
              </p:cNvSpPr>
              <p:nvPr/>
            </p:nvSpPr>
            <p:spPr bwMode="auto">
              <a:xfrm>
                <a:off x="934" y="1747"/>
                <a:ext cx="9" cy="37"/>
              </a:xfrm>
              <a:custGeom>
                <a:avLst/>
                <a:gdLst>
                  <a:gd name="T0" fmla="*/ 0 w 66"/>
                  <a:gd name="T1" fmla="*/ 222 h 222"/>
                  <a:gd name="T2" fmla="*/ 0 w 66"/>
                  <a:gd name="T3" fmla="*/ 0 h 222"/>
                  <a:gd name="T4" fmla="*/ 66 w 6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0" name="Freeform 920"/>
              <p:cNvSpPr>
                <a:spLocks/>
              </p:cNvSpPr>
              <p:nvPr/>
            </p:nvSpPr>
            <p:spPr bwMode="auto">
              <a:xfrm>
                <a:off x="943" y="1747"/>
                <a:ext cx="8" cy="10"/>
              </a:xfrm>
              <a:custGeom>
                <a:avLst/>
                <a:gdLst>
                  <a:gd name="T0" fmla="*/ 52 w 52"/>
                  <a:gd name="T1" fmla="*/ 64 h 64"/>
                  <a:gd name="T2" fmla="*/ 44 w 52"/>
                  <a:gd name="T3" fmla="*/ 31 h 64"/>
                  <a:gd name="T4" fmla="*/ 26 w 52"/>
                  <a:gd name="T5" fmla="*/ 8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4" y="31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1" name="Line 921"/>
              <p:cNvSpPr>
                <a:spLocks noChangeShapeType="1"/>
              </p:cNvSpPr>
              <p:nvPr/>
            </p:nvSpPr>
            <p:spPr bwMode="auto">
              <a:xfrm>
                <a:off x="951" y="175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2" name="Line 922"/>
              <p:cNvSpPr>
                <a:spLocks noChangeShapeType="1"/>
              </p:cNvSpPr>
              <p:nvPr/>
            </p:nvSpPr>
            <p:spPr bwMode="auto">
              <a:xfrm flipH="1">
                <a:off x="970" y="178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3" name="Freeform 923"/>
              <p:cNvSpPr>
                <a:spLocks/>
              </p:cNvSpPr>
              <p:nvPr/>
            </p:nvSpPr>
            <p:spPr bwMode="auto">
              <a:xfrm>
                <a:off x="963" y="1774"/>
                <a:ext cx="7" cy="10"/>
              </a:xfrm>
              <a:custGeom>
                <a:avLst/>
                <a:gdLst>
                  <a:gd name="T0" fmla="*/ 0 w 44"/>
                  <a:gd name="T1" fmla="*/ 0 h 55"/>
                  <a:gd name="T2" fmla="*/ 6 w 44"/>
                  <a:gd name="T3" fmla="*/ 27 h 55"/>
                  <a:gd name="T4" fmla="*/ 23 w 44"/>
                  <a:gd name="T5" fmla="*/ 48 h 55"/>
                  <a:gd name="T6" fmla="*/ 44 w 44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6" y="27"/>
                    </a:lnTo>
                    <a:lnTo>
                      <a:pt x="23" y="48"/>
                    </a:lnTo>
                    <a:lnTo>
                      <a:pt x="44" y="5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4" name="Line 924"/>
              <p:cNvSpPr>
                <a:spLocks noChangeShapeType="1"/>
              </p:cNvSpPr>
              <p:nvPr/>
            </p:nvSpPr>
            <p:spPr bwMode="auto">
              <a:xfrm flipV="1">
                <a:off x="963" y="175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5" name="Freeform 925"/>
              <p:cNvSpPr>
                <a:spLocks/>
              </p:cNvSpPr>
              <p:nvPr/>
            </p:nvSpPr>
            <p:spPr bwMode="auto">
              <a:xfrm>
                <a:off x="963" y="1747"/>
                <a:ext cx="17" cy="12"/>
              </a:xfrm>
              <a:custGeom>
                <a:avLst/>
                <a:gdLst>
                  <a:gd name="T0" fmla="*/ 118 w 118"/>
                  <a:gd name="T1" fmla="*/ 74 h 74"/>
                  <a:gd name="T2" fmla="*/ 110 w 118"/>
                  <a:gd name="T3" fmla="*/ 37 h 74"/>
                  <a:gd name="T4" fmla="*/ 89 w 118"/>
                  <a:gd name="T5" fmla="*/ 10 h 74"/>
                  <a:gd name="T6" fmla="*/ 59 w 118"/>
                  <a:gd name="T7" fmla="*/ 0 h 74"/>
                  <a:gd name="T8" fmla="*/ 30 w 118"/>
                  <a:gd name="T9" fmla="*/ 10 h 74"/>
                  <a:gd name="T10" fmla="*/ 8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0" y="37"/>
                    </a:lnTo>
                    <a:lnTo>
                      <a:pt x="89" y="10"/>
                    </a:lnTo>
                    <a:lnTo>
                      <a:pt x="59" y="0"/>
                    </a:lnTo>
                    <a:lnTo>
                      <a:pt x="30" y="10"/>
                    </a:lnTo>
                    <a:lnTo>
                      <a:pt x="8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6" name="Freeform 926"/>
              <p:cNvSpPr>
                <a:spLocks/>
              </p:cNvSpPr>
              <p:nvPr/>
            </p:nvSpPr>
            <p:spPr bwMode="auto">
              <a:xfrm>
                <a:off x="963" y="1759"/>
                <a:ext cx="17" cy="6"/>
              </a:xfrm>
              <a:custGeom>
                <a:avLst/>
                <a:gdLst>
                  <a:gd name="T0" fmla="*/ 118 w 118"/>
                  <a:gd name="T1" fmla="*/ 0 h 37"/>
                  <a:gd name="T2" fmla="*/ 118 w 118"/>
                  <a:gd name="T3" fmla="*/ 37 h 37"/>
                  <a:gd name="T4" fmla="*/ 0 w 118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7">
                    <a:moveTo>
                      <a:pt x="118" y="0"/>
                    </a:moveTo>
                    <a:lnTo>
                      <a:pt x="118" y="3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7" name="Line 927"/>
              <p:cNvSpPr>
                <a:spLocks noChangeShapeType="1"/>
              </p:cNvSpPr>
              <p:nvPr/>
            </p:nvSpPr>
            <p:spPr bwMode="auto">
              <a:xfrm flipH="1">
                <a:off x="1000" y="178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8" name="Freeform 928"/>
              <p:cNvSpPr>
                <a:spLocks/>
              </p:cNvSpPr>
              <p:nvPr/>
            </p:nvSpPr>
            <p:spPr bwMode="auto">
              <a:xfrm>
                <a:off x="993" y="1773"/>
                <a:ext cx="7" cy="11"/>
              </a:xfrm>
              <a:custGeom>
                <a:avLst/>
                <a:gdLst>
                  <a:gd name="T0" fmla="*/ 0 w 52"/>
                  <a:gd name="T1" fmla="*/ 0 h 65"/>
                  <a:gd name="T2" fmla="*/ 6 w 52"/>
                  <a:gd name="T3" fmla="*/ 33 h 65"/>
                  <a:gd name="T4" fmla="*/ 26 w 52"/>
                  <a:gd name="T5" fmla="*/ 57 h 65"/>
                  <a:gd name="T6" fmla="*/ 52 w 5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0" y="0"/>
                    </a:moveTo>
                    <a:lnTo>
                      <a:pt x="6" y="33"/>
                    </a:lnTo>
                    <a:lnTo>
                      <a:pt x="26" y="57"/>
                    </a:lnTo>
                    <a:lnTo>
                      <a:pt x="52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09" name="Line 929"/>
              <p:cNvSpPr>
                <a:spLocks noChangeShapeType="1"/>
              </p:cNvSpPr>
              <p:nvPr/>
            </p:nvSpPr>
            <p:spPr bwMode="auto">
              <a:xfrm flipV="1">
                <a:off x="993" y="1757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0" name="Freeform 930"/>
              <p:cNvSpPr>
                <a:spLocks/>
              </p:cNvSpPr>
              <p:nvPr/>
            </p:nvSpPr>
            <p:spPr bwMode="auto">
              <a:xfrm>
                <a:off x="993" y="1747"/>
                <a:ext cx="7" cy="10"/>
              </a:xfrm>
              <a:custGeom>
                <a:avLst/>
                <a:gdLst>
                  <a:gd name="T0" fmla="*/ 52 w 52"/>
                  <a:gd name="T1" fmla="*/ 0 h 64"/>
                  <a:gd name="T2" fmla="*/ 26 w 52"/>
                  <a:gd name="T3" fmla="*/ 8 h 64"/>
                  <a:gd name="T4" fmla="*/ 6 w 52"/>
                  <a:gd name="T5" fmla="*/ 31 h 64"/>
                  <a:gd name="T6" fmla="*/ 0 w 52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0"/>
                    </a:moveTo>
                    <a:lnTo>
                      <a:pt x="26" y="8"/>
                    </a:lnTo>
                    <a:lnTo>
                      <a:pt x="6" y="31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1" name="Line 931"/>
              <p:cNvSpPr>
                <a:spLocks noChangeShapeType="1"/>
              </p:cNvSpPr>
              <p:nvPr/>
            </p:nvSpPr>
            <p:spPr bwMode="auto">
              <a:xfrm>
                <a:off x="1000" y="174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2" name="Line 932"/>
              <p:cNvSpPr>
                <a:spLocks noChangeShapeType="1"/>
              </p:cNvSpPr>
              <p:nvPr/>
            </p:nvSpPr>
            <p:spPr bwMode="auto">
              <a:xfrm flipV="1">
                <a:off x="1022" y="1728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3" name="Line 933"/>
              <p:cNvSpPr>
                <a:spLocks noChangeShapeType="1"/>
              </p:cNvSpPr>
              <p:nvPr/>
            </p:nvSpPr>
            <p:spPr bwMode="auto">
              <a:xfrm>
                <a:off x="1018" y="174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4" name="Line 934"/>
              <p:cNvSpPr>
                <a:spLocks noChangeShapeType="1"/>
              </p:cNvSpPr>
              <p:nvPr/>
            </p:nvSpPr>
            <p:spPr bwMode="auto">
              <a:xfrm flipV="1">
                <a:off x="1043" y="1747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5" name="Line 935"/>
              <p:cNvSpPr>
                <a:spLocks noChangeShapeType="1"/>
              </p:cNvSpPr>
              <p:nvPr/>
            </p:nvSpPr>
            <p:spPr bwMode="auto">
              <a:xfrm flipV="1">
                <a:off x="1043" y="1728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6" name="Freeform 936"/>
              <p:cNvSpPr>
                <a:spLocks/>
              </p:cNvSpPr>
              <p:nvPr/>
            </p:nvSpPr>
            <p:spPr bwMode="auto">
              <a:xfrm>
                <a:off x="1056" y="1747"/>
                <a:ext cx="17" cy="12"/>
              </a:xfrm>
              <a:custGeom>
                <a:avLst/>
                <a:gdLst>
                  <a:gd name="T0" fmla="*/ 118 w 118"/>
                  <a:gd name="T1" fmla="*/ 74 h 74"/>
                  <a:gd name="T2" fmla="*/ 111 w 118"/>
                  <a:gd name="T3" fmla="*/ 37 h 74"/>
                  <a:gd name="T4" fmla="*/ 89 w 118"/>
                  <a:gd name="T5" fmla="*/ 10 h 74"/>
                  <a:gd name="T6" fmla="*/ 60 w 118"/>
                  <a:gd name="T7" fmla="*/ 0 h 74"/>
                  <a:gd name="T8" fmla="*/ 30 w 118"/>
                  <a:gd name="T9" fmla="*/ 10 h 74"/>
                  <a:gd name="T10" fmla="*/ 9 w 118"/>
                  <a:gd name="T11" fmla="*/ 37 h 74"/>
                  <a:gd name="T12" fmla="*/ 0 w 11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118" y="74"/>
                    </a:moveTo>
                    <a:lnTo>
                      <a:pt x="111" y="37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0" y="10"/>
                    </a:lnTo>
                    <a:lnTo>
                      <a:pt x="9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7" name="Line 937"/>
              <p:cNvSpPr>
                <a:spLocks noChangeShapeType="1"/>
              </p:cNvSpPr>
              <p:nvPr/>
            </p:nvSpPr>
            <p:spPr bwMode="auto">
              <a:xfrm>
                <a:off x="1073" y="1759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8" name="Freeform 938"/>
              <p:cNvSpPr>
                <a:spLocks/>
              </p:cNvSpPr>
              <p:nvPr/>
            </p:nvSpPr>
            <p:spPr bwMode="auto">
              <a:xfrm>
                <a:off x="1056" y="1771"/>
                <a:ext cx="17" cy="13"/>
              </a:xfrm>
              <a:custGeom>
                <a:avLst/>
                <a:gdLst>
                  <a:gd name="T0" fmla="*/ 0 w 118"/>
                  <a:gd name="T1" fmla="*/ 0 h 74"/>
                  <a:gd name="T2" fmla="*/ 9 w 118"/>
                  <a:gd name="T3" fmla="*/ 37 h 74"/>
                  <a:gd name="T4" fmla="*/ 30 w 118"/>
                  <a:gd name="T5" fmla="*/ 65 h 74"/>
                  <a:gd name="T6" fmla="*/ 60 w 118"/>
                  <a:gd name="T7" fmla="*/ 74 h 74"/>
                  <a:gd name="T8" fmla="*/ 89 w 118"/>
                  <a:gd name="T9" fmla="*/ 65 h 74"/>
                  <a:gd name="T10" fmla="*/ 111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9" y="37"/>
                    </a:lnTo>
                    <a:lnTo>
                      <a:pt x="30" y="65"/>
                    </a:lnTo>
                    <a:lnTo>
                      <a:pt x="60" y="74"/>
                    </a:lnTo>
                    <a:lnTo>
                      <a:pt x="89" y="65"/>
                    </a:lnTo>
                    <a:lnTo>
                      <a:pt x="111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19" name="Line 939"/>
              <p:cNvSpPr>
                <a:spLocks noChangeShapeType="1"/>
              </p:cNvSpPr>
              <p:nvPr/>
            </p:nvSpPr>
            <p:spPr bwMode="auto">
              <a:xfrm flipV="1">
                <a:off x="1056" y="1759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0" name="Freeform 940"/>
              <p:cNvSpPr>
                <a:spLocks/>
              </p:cNvSpPr>
              <p:nvPr/>
            </p:nvSpPr>
            <p:spPr bwMode="auto">
              <a:xfrm>
                <a:off x="1086" y="1747"/>
                <a:ext cx="9" cy="37"/>
              </a:xfrm>
              <a:custGeom>
                <a:avLst/>
                <a:gdLst>
                  <a:gd name="T0" fmla="*/ 0 w 66"/>
                  <a:gd name="T1" fmla="*/ 222 h 222"/>
                  <a:gd name="T2" fmla="*/ 0 w 66"/>
                  <a:gd name="T3" fmla="*/ 0 h 222"/>
                  <a:gd name="T4" fmla="*/ 66 w 66"/>
                  <a:gd name="T5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2">
                    <a:moveTo>
                      <a:pt x="0" y="222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1" name="Freeform 941"/>
              <p:cNvSpPr>
                <a:spLocks/>
              </p:cNvSpPr>
              <p:nvPr/>
            </p:nvSpPr>
            <p:spPr bwMode="auto">
              <a:xfrm>
                <a:off x="1095" y="1747"/>
                <a:ext cx="7" cy="10"/>
              </a:xfrm>
              <a:custGeom>
                <a:avLst/>
                <a:gdLst>
                  <a:gd name="T0" fmla="*/ 52 w 52"/>
                  <a:gd name="T1" fmla="*/ 64 h 64"/>
                  <a:gd name="T2" fmla="*/ 46 w 52"/>
                  <a:gd name="T3" fmla="*/ 31 h 64"/>
                  <a:gd name="T4" fmla="*/ 26 w 52"/>
                  <a:gd name="T5" fmla="*/ 8 h 64"/>
                  <a:gd name="T6" fmla="*/ 0 w 52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4">
                    <a:moveTo>
                      <a:pt x="52" y="64"/>
                    </a:moveTo>
                    <a:lnTo>
                      <a:pt x="46" y="31"/>
                    </a:lnTo>
                    <a:lnTo>
                      <a:pt x="26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2" name="Line 942"/>
              <p:cNvSpPr>
                <a:spLocks noChangeShapeType="1"/>
              </p:cNvSpPr>
              <p:nvPr/>
            </p:nvSpPr>
            <p:spPr bwMode="auto">
              <a:xfrm>
                <a:off x="1102" y="1757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3" name="Freeform 943"/>
              <p:cNvSpPr>
                <a:spLocks/>
              </p:cNvSpPr>
              <p:nvPr/>
            </p:nvSpPr>
            <p:spPr bwMode="auto">
              <a:xfrm>
                <a:off x="1132" y="1753"/>
                <a:ext cx="21" cy="31"/>
              </a:xfrm>
              <a:custGeom>
                <a:avLst/>
                <a:gdLst>
                  <a:gd name="T0" fmla="*/ 0 w 148"/>
                  <a:gd name="T1" fmla="*/ 185 h 185"/>
                  <a:gd name="T2" fmla="*/ 74 w 148"/>
                  <a:gd name="T3" fmla="*/ 185 h 185"/>
                  <a:gd name="T4" fmla="*/ 102 w 148"/>
                  <a:gd name="T5" fmla="*/ 178 h 185"/>
                  <a:gd name="T6" fmla="*/ 126 w 148"/>
                  <a:gd name="T7" fmla="*/ 158 h 185"/>
                  <a:gd name="T8" fmla="*/ 141 w 148"/>
                  <a:gd name="T9" fmla="*/ 128 h 185"/>
                  <a:gd name="T10" fmla="*/ 148 w 148"/>
                  <a:gd name="T11" fmla="*/ 93 h 185"/>
                  <a:gd name="T12" fmla="*/ 141 w 148"/>
                  <a:gd name="T13" fmla="*/ 57 h 185"/>
                  <a:gd name="T14" fmla="*/ 126 w 148"/>
                  <a:gd name="T15" fmla="*/ 27 h 185"/>
                  <a:gd name="T16" fmla="*/ 102 w 148"/>
                  <a:gd name="T17" fmla="*/ 6 h 185"/>
                  <a:gd name="T18" fmla="*/ 74 w 148"/>
                  <a:gd name="T19" fmla="*/ 0 h 185"/>
                  <a:gd name="T20" fmla="*/ 0 w 148"/>
                  <a:gd name="T21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85">
                    <a:moveTo>
                      <a:pt x="0" y="185"/>
                    </a:moveTo>
                    <a:lnTo>
                      <a:pt x="74" y="185"/>
                    </a:lnTo>
                    <a:lnTo>
                      <a:pt x="102" y="178"/>
                    </a:lnTo>
                    <a:lnTo>
                      <a:pt x="126" y="158"/>
                    </a:lnTo>
                    <a:lnTo>
                      <a:pt x="141" y="128"/>
                    </a:lnTo>
                    <a:lnTo>
                      <a:pt x="148" y="93"/>
                    </a:lnTo>
                    <a:lnTo>
                      <a:pt x="141" y="57"/>
                    </a:lnTo>
                    <a:lnTo>
                      <a:pt x="126" y="27"/>
                    </a:lnTo>
                    <a:lnTo>
                      <a:pt x="102" y="6"/>
                    </a:lnTo>
                    <a:lnTo>
                      <a:pt x="7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4" name="Freeform 944"/>
              <p:cNvSpPr>
                <a:spLocks/>
              </p:cNvSpPr>
              <p:nvPr/>
            </p:nvSpPr>
            <p:spPr bwMode="auto">
              <a:xfrm>
                <a:off x="1132" y="1728"/>
                <a:ext cx="19" cy="56"/>
              </a:xfrm>
              <a:custGeom>
                <a:avLst/>
                <a:gdLst>
                  <a:gd name="T0" fmla="*/ 74 w 132"/>
                  <a:gd name="T1" fmla="*/ 150 h 335"/>
                  <a:gd name="T2" fmla="*/ 103 w 132"/>
                  <a:gd name="T3" fmla="*/ 140 h 335"/>
                  <a:gd name="T4" fmla="*/ 125 w 132"/>
                  <a:gd name="T5" fmla="*/ 113 h 335"/>
                  <a:gd name="T6" fmla="*/ 132 w 132"/>
                  <a:gd name="T7" fmla="*/ 76 h 335"/>
                  <a:gd name="T8" fmla="*/ 125 w 132"/>
                  <a:gd name="T9" fmla="*/ 37 h 335"/>
                  <a:gd name="T10" fmla="*/ 103 w 132"/>
                  <a:gd name="T11" fmla="*/ 11 h 335"/>
                  <a:gd name="T12" fmla="*/ 74 w 132"/>
                  <a:gd name="T13" fmla="*/ 0 h 335"/>
                  <a:gd name="T14" fmla="*/ 0 w 132"/>
                  <a:gd name="T15" fmla="*/ 0 h 335"/>
                  <a:gd name="T16" fmla="*/ 0 w 132"/>
                  <a:gd name="T17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335">
                    <a:moveTo>
                      <a:pt x="74" y="150"/>
                    </a:moveTo>
                    <a:lnTo>
                      <a:pt x="103" y="140"/>
                    </a:lnTo>
                    <a:lnTo>
                      <a:pt x="125" y="113"/>
                    </a:lnTo>
                    <a:lnTo>
                      <a:pt x="132" y="76"/>
                    </a:lnTo>
                    <a:lnTo>
                      <a:pt x="125" y="37"/>
                    </a:lnTo>
                    <a:lnTo>
                      <a:pt x="103" y="11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33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5" name="Freeform 945"/>
              <p:cNvSpPr>
                <a:spLocks/>
              </p:cNvSpPr>
              <p:nvPr/>
            </p:nvSpPr>
            <p:spPr bwMode="auto">
              <a:xfrm>
                <a:off x="1166" y="1747"/>
                <a:ext cx="17" cy="12"/>
              </a:xfrm>
              <a:custGeom>
                <a:avLst/>
                <a:gdLst>
                  <a:gd name="T0" fmla="*/ 119 w 119"/>
                  <a:gd name="T1" fmla="*/ 74 h 74"/>
                  <a:gd name="T2" fmla="*/ 111 w 119"/>
                  <a:gd name="T3" fmla="*/ 37 h 74"/>
                  <a:gd name="T4" fmla="*/ 89 w 119"/>
                  <a:gd name="T5" fmla="*/ 10 h 74"/>
                  <a:gd name="T6" fmla="*/ 60 w 119"/>
                  <a:gd name="T7" fmla="*/ 0 h 74"/>
                  <a:gd name="T8" fmla="*/ 31 w 119"/>
                  <a:gd name="T9" fmla="*/ 10 h 74"/>
                  <a:gd name="T10" fmla="*/ 9 w 119"/>
                  <a:gd name="T11" fmla="*/ 37 h 74"/>
                  <a:gd name="T12" fmla="*/ 0 w 119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119" y="74"/>
                    </a:moveTo>
                    <a:lnTo>
                      <a:pt x="111" y="37"/>
                    </a:lnTo>
                    <a:lnTo>
                      <a:pt x="89" y="10"/>
                    </a:lnTo>
                    <a:lnTo>
                      <a:pt x="60" y="0"/>
                    </a:lnTo>
                    <a:lnTo>
                      <a:pt x="31" y="10"/>
                    </a:lnTo>
                    <a:lnTo>
                      <a:pt x="9" y="37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6" name="Line 946"/>
              <p:cNvSpPr>
                <a:spLocks noChangeShapeType="1"/>
              </p:cNvSpPr>
              <p:nvPr/>
            </p:nvSpPr>
            <p:spPr bwMode="auto">
              <a:xfrm>
                <a:off x="1183" y="1759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7" name="Freeform 947"/>
              <p:cNvSpPr>
                <a:spLocks/>
              </p:cNvSpPr>
              <p:nvPr/>
            </p:nvSpPr>
            <p:spPr bwMode="auto">
              <a:xfrm>
                <a:off x="1166" y="1771"/>
                <a:ext cx="17" cy="13"/>
              </a:xfrm>
              <a:custGeom>
                <a:avLst/>
                <a:gdLst>
                  <a:gd name="T0" fmla="*/ 0 w 119"/>
                  <a:gd name="T1" fmla="*/ 0 h 74"/>
                  <a:gd name="T2" fmla="*/ 9 w 119"/>
                  <a:gd name="T3" fmla="*/ 37 h 74"/>
                  <a:gd name="T4" fmla="*/ 31 w 119"/>
                  <a:gd name="T5" fmla="*/ 65 h 74"/>
                  <a:gd name="T6" fmla="*/ 60 w 119"/>
                  <a:gd name="T7" fmla="*/ 74 h 74"/>
                  <a:gd name="T8" fmla="*/ 89 w 119"/>
                  <a:gd name="T9" fmla="*/ 65 h 74"/>
                  <a:gd name="T10" fmla="*/ 111 w 119"/>
                  <a:gd name="T11" fmla="*/ 37 h 74"/>
                  <a:gd name="T12" fmla="*/ 119 w 119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0" y="0"/>
                    </a:moveTo>
                    <a:lnTo>
                      <a:pt x="9" y="37"/>
                    </a:lnTo>
                    <a:lnTo>
                      <a:pt x="31" y="65"/>
                    </a:lnTo>
                    <a:lnTo>
                      <a:pt x="60" y="74"/>
                    </a:lnTo>
                    <a:lnTo>
                      <a:pt x="89" y="65"/>
                    </a:lnTo>
                    <a:lnTo>
                      <a:pt x="111" y="37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8" name="Line 948"/>
              <p:cNvSpPr>
                <a:spLocks noChangeShapeType="1"/>
              </p:cNvSpPr>
              <p:nvPr/>
            </p:nvSpPr>
            <p:spPr bwMode="auto">
              <a:xfrm flipV="1">
                <a:off x="1166" y="1759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29" name="Line 949"/>
              <p:cNvSpPr>
                <a:spLocks noChangeShapeType="1"/>
              </p:cNvSpPr>
              <p:nvPr/>
            </p:nvSpPr>
            <p:spPr bwMode="auto">
              <a:xfrm flipV="1">
                <a:off x="1195" y="1747"/>
                <a:ext cx="17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0" name="Line 950"/>
              <p:cNvSpPr>
                <a:spLocks noChangeShapeType="1"/>
              </p:cNvSpPr>
              <p:nvPr/>
            </p:nvSpPr>
            <p:spPr bwMode="auto">
              <a:xfrm>
                <a:off x="1195" y="1747"/>
                <a:ext cx="17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1" name="Line 951"/>
              <p:cNvSpPr>
                <a:spLocks noChangeShapeType="1"/>
              </p:cNvSpPr>
              <p:nvPr/>
            </p:nvSpPr>
            <p:spPr bwMode="auto">
              <a:xfrm flipV="1">
                <a:off x="695" y="1832"/>
                <a:ext cx="1" cy="1470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2" name="Freeform 952"/>
              <p:cNvSpPr>
                <a:spLocks/>
              </p:cNvSpPr>
              <p:nvPr/>
            </p:nvSpPr>
            <p:spPr bwMode="auto">
              <a:xfrm>
                <a:off x="695" y="1824"/>
                <a:ext cx="384" cy="1478"/>
              </a:xfrm>
              <a:custGeom>
                <a:avLst/>
                <a:gdLst>
                  <a:gd name="T0" fmla="*/ 0 w 2689"/>
                  <a:gd name="T1" fmla="*/ 0 h 8868"/>
                  <a:gd name="T2" fmla="*/ 2689 w 2689"/>
                  <a:gd name="T3" fmla="*/ 0 h 8868"/>
                  <a:gd name="T4" fmla="*/ 2689 w 2689"/>
                  <a:gd name="T5" fmla="*/ 8868 h 8868"/>
                  <a:gd name="T6" fmla="*/ 0 w 2689"/>
                  <a:gd name="T7" fmla="*/ 8868 h 8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9" h="8868">
                    <a:moveTo>
                      <a:pt x="0" y="0"/>
                    </a:moveTo>
                    <a:lnTo>
                      <a:pt x="2689" y="0"/>
                    </a:lnTo>
                    <a:lnTo>
                      <a:pt x="2689" y="8868"/>
                    </a:lnTo>
                    <a:lnTo>
                      <a:pt x="0" y="886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3" name="Line 953"/>
              <p:cNvSpPr>
                <a:spLocks noChangeShapeType="1"/>
              </p:cNvSpPr>
              <p:nvPr/>
            </p:nvSpPr>
            <p:spPr bwMode="auto">
              <a:xfrm flipV="1">
                <a:off x="3215" y="1846"/>
                <a:ext cx="1" cy="1469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4" name="Freeform 954"/>
              <p:cNvSpPr>
                <a:spLocks/>
              </p:cNvSpPr>
              <p:nvPr/>
            </p:nvSpPr>
            <p:spPr bwMode="auto">
              <a:xfrm>
                <a:off x="3215" y="1837"/>
                <a:ext cx="384" cy="1478"/>
              </a:xfrm>
              <a:custGeom>
                <a:avLst/>
                <a:gdLst>
                  <a:gd name="T0" fmla="*/ 0 w 2689"/>
                  <a:gd name="T1" fmla="*/ 0 h 8868"/>
                  <a:gd name="T2" fmla="*/ 2689 w 2689"/>
                  <a:gd name="T3" fmla="*/ 0 h 8868"/>
                  <a:gd name="T4" fmla="*/ 2689 w 2689"/>
                  <a:gd name="T5" fmla="*/ 8868 h 8868"/>
                  <a:gd name="T6" fmla="*/ 0 w 2689"/>
                  <a:gd name="T7" fmla="*/ 8868 h 8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9" h="8868">
                    <a:moveTo>
                      <a:pt x="0" y="0"/>
                    </a:moveTo>
                    <a:lnTo>
                      <a:pt x="2689" y="0"/>
                    </a:lnTo>
                    <a:lnTo>
                      <a:pt x="2689" y="8868"/>
                    </a:lnTo>
                    <a:lnTo>
                      <a:pt x="0" y="886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5" name="Freeform 955"/>
              <p:cNvSpPr>
                <a:spLocks/>
              </p:cNvSpPr>
              <p:nvPr/>
            </p:nvSpPr>
            <p:spPr bwMode="auto">
              <a:xfrm>
                <a:off x="3128" y="1749"/>
                <a:ext cx="19" cy="32"/>
              </a:xfrm>
              <a:custGeom>
                <a:avLst/>
                <a:gdLst>
                  <a:gd name="T0" fmla="*/ 134 w 134"/>
                  <a:gd name="T1" fmla="*/ 19 h 193"/>
                  <a:gd name="T2" fmla="*/ 60 w 134"/>
                  <a:gd name="T3" fmla="*/ 0 h 193"/>
                  <a:gd name="T4" fmla="*/ 30 w 134"/>
                  <a:gd name="T5" fmla="*/ 11 h 193"/>
                  <a:gd name="T6" fmla="*/ 8 w 134"/>
                  <a:gd name="T7" fmla="*/ 39 h 193"/>
                  <a:gd name="T8" fmla="*/ 0 w 134"/>
                  <a:gd name="T9" fmla="*/ 78 h 193"/>
                  <a:gd name="T10" fmla="*/ 10 w 134"/>
                  <a:gd name="T11" fmla="*/ 115 h 193"/>
                  <a:gd name="T12" fmla="*/ 33 w 134"/>
                  <a:gd name="T13" fmla="*/ 142 h 193"/>
                  <a:gd name="T14" fmla="*/ 115 w 134"/>
                  <a:gd name="T15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93">
                    <a:moveTo>
                      <a:pt x="134" y="19"/>
                    </a:moveTo>
                    <a:lnTo>
                      <a:pt x="60" y="0"/>
                    </a:lnTo>
                    <a:lnTo>
                      <a:pt x="30" y="11"/>
                    </a:lnTo>
                    <a:lnTo>
                      <a:pt x="8" y="39"/>
                    </a:lnTo>
                    <a:lnTo>
                      <a:pt x="0" y="78"/>
                    </a:lnTo>
                    <a:lnTo>
                      <a:pt x="10" y="115"/>
                    </a:lnTo>
                    <a:lnTo>
                      <a:pt x="33" y="142"/>
                    </a:lnTo>
                    <a:lnTo>
                      <a:pt x="115" y="193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6" name="Freeform 956"/>
              <p:cNvSpPr>
                <a:spLocks/>
              </p:cNvSpPr>
              <p:nvPr/>
            </p:nvSpPr>
            <p:spPr bwMode="auto">
              <a:xfrm>
                <a:off x="3141" y="1781"/>
                <a:ext cx="8" cy="24"/>
              </a:xfrm>
              <a:custGeom>
                <a:avLst/>
                <a:gdLst>
                  <a:gd name="T0" fmla="*/ 0 w 59"/>
                  <a:gd name="T1" fmla="*/ 142 h 142"/>
                  <a:gd name="T2" fmla="*/ 31 w 59"/>
                  <a:gd name="T3" fmla="*/ 131 h 142"/>
                  <a:gd name="T4" fmla="*/ 52 w 59"/>
                  <a:gd name="T5" fmla="*/ 103 h 142"/>
                  <a:gd name="T6" fmla="*/ 59 w 59"/>
                  <a:gd name="T7" fmla="*/ 65 h 142"/>
                  <a:gd name="T8" fmla="*/ 50 w 59"/>
                  <a:gd name="T9" fmla="*/ 28 h 142"/>
                  <a:gd name="T10" fmla="*/ 26 w 59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42">
                    <a:moveTo>
                      <a:pt x="0" y="142"/>
                    </a:moveTo>
                    <a:lnTo>
                      <a:pt x="31" y="131"/>
                    </a:lnTo>
                    <a:lnTo>
                      <a:pt x="52" y="103"/>
                    </a:lnTo>
                    <a:lnTo>
                      <a:pt x="59" y="65"/>
                    </a:lnTo>
                    <a:lnTo>
                      <a:pt x="50" y="28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7" name="Freeform 957"/>
              <p:cNvSpPr>
                <a:spLocks/>
              </p:cNvSpPr>
              <p:nvPr/>
            </p:nvSpPr>
            <p:spPr bwMode="auto">
              <a:xfrm>
                <a:off x="3128" y="1799"/>
                <a:ext cx="13" cy="6"/>
              </a:xfrm>
              <a:custGeom>
                <a:avLst/>
                <a:gdLst>
                  <a:gd name="T0" fmla="*/ 0 w 89"/>
                  <a:gd name="T1" fmla="*/ 0 h 37"/>
                  <a:gd name="T2" fmla="*/ 43 w 89"/>
                  <a:gd name="T3" fmla="*/ 26 h 37"/>
                  <a:gd name="T4" fmla="*/ 89 w 89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37">
                    <a:moveTo>
                      <a:pt x="0" y="0"/>
                    </a:moveTo>
                    <a:lnTo>
                      <a:pt x="43" y="26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8" name="Line 958"/>
              <p:cNvSpPr>
                <a:spLocks noChangeShapeType="1"/>
              </p:cNvSpPr>
              <p:nvPr/>
            </p:nvSpPr>
            <p:spPr bwMode="auto">
              <a:xfrm flipV="1">
                <a:off x="3166" y="1749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9" name="Line 959"/>
              <p:cNvSpPr>
                <a:spLocks noChangeShapeType="1"/>
              </p:cNvSpPr>
              <p:nvPr/>
            </p:nvSpPr>
            <p:spPr bwMode="auto">
              <a:xfrm>
                <a:off x="3162" y="176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0" name="Freeform 960"/>
              <p:cNvSpPr>
                <a:spLocks/>
              </p:cNvSpPr>
              <p:nvPr/>
            </p:nvSpPr>
            <p:spPr bwMode="auto">
              <a:xfrm>
                <a:off x="3187" y="1768"/>
                <a:ext cx="13" cy="37"/>
              </a:xfrm>
              <a:custGeom>
                <a:avLst/>
                <a:gdLst>
                  <a:gd name="T0" fmla="*/ 0 w 89"/>
                  <a:gd name="T1" fmla="*/ 224 h 224"/>
                  <a:gd name="T2" fmla="*/ 0 w 89"/>
                  <a:gd name="T3" fmla="*/ 0 h 224"/>
                  <a:gd name="T4" fmla="*/ 89 w 89"/>
                  <a:gd name="T5" fmla="*/ 0 h 224"/>
                  <a:gd name="T6" fmla="*/ 89 w 89"/>
                  <a:gd name="T7" fmla="*/ 3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224">
                    <a:moveTo>
                      <a:pt x="0" y="224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37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1" name="Line 961"/>
              <p:cNvSpPr>
                <a:spLocks noChangeShapeType="1"/>
              </p:cNvSpPr>
              <p:nvPr/>
            </p:nvSpPr>
            <p:spPr bwMode="auto">
              <a:xfrm flipV="1">
                <a:off x="3213" y="1768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2" name="Line 962"/>
              <p:cNvSpPr>
                <a:spLocks noChangeShapeType="1"/>
              </p:cNvSpPr>
              <p:nvPr/>
            </p:nvSpPr>
            <p:spPr bwMode="auto">
              <a:xfrm flipV="1">
                <a:off x="3213" y="1749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3" name="Freeform 963"/>
              <p:cNvSpPr>
                <a:spLocks/>
              </p:cNvSpPr>
              <p:nvPr/>
            </p:nvSpPr>
            <p:spPr bwMode="auto">
              <a:xfrm>
                <a:off x="3225" y="1768"/>
                <a:ext cx="10" cy="37"/>
              </a:xfrm>
              <a:custGeom>
                <a:avLst/>
                <a:gdLst>
                  <a:gd name="T0" fmla="*/ 0 w 67"/>
                  <a:gd name="T1" fmla="*/ 224 h 224"/>
                  <a:gd name="T2" fmla="*/ 0 w 67"/>
                  <a:gd name="T3" fmla="*/ 0 h 224"/>
                  <a:gd name="T4" fmla="*/ 67 w 67"/>
                  <a:gd name="T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24">
                    <a:moveTo>
                      <a:pt x="0" y="224"/>
                    </a:moveTo>
                    <a:lnTo>
                      <a:pt x="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4" name="Freeform 964"/>
              <p:cNvSpPr>
                <a:spLocks/>
              </p:cNvSpPr>
              <p:nvPr/>
            </p:nvSpPr>
            <p:spPr bwMode="auto">
              <a:xfrm>
                <a:off x="3235" y="1768"/>
                <a:ext cx="7" cy="11"/>
              </a:xfrm>
              <a:custGeom>
                <a:avLst/>
                <a:gdLst>
                  <a:gd name="T0" fmla="*/ 51 w 51"/>
                  <a:gd name="T1" fmla="*/ 66 h 66"/>
                  <a:gd name="T2" fmla="*/ 45 w 51"/>
                  <a:gd name="T3" fmla="*/ 33 h 66"/>
                  <a:gd name="T4" fmla="*/ 26 w 51"/>
                  <a:gd name="T5" fmla="*/ 9 h 66"/>
                  <a:gd name="T6" fmla="*/ 0 w 5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51" y="66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5" name="Line 965"/>
              <p:cNvSpPr>
                <a:spLocks noChangeShapeType="1"/>
              </p:cNvSpPr>
              <p:nvPr/>
            </p:nvSpPr>
            <p:spPr bwMode="auto">
              <a:xfrm>
                <a:off x="3242" y="177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6" name="Freeform 966"/>
              <p:cNvSpPr>
                <a:spLocks/>
              </p:cNvSpPr>
              <p:nvPr/>
            </p:nvSpPr>
            <p:spPr bwMode="auto">
              <a:xfrm>
                <a:off x="3255" y="1768"/>
                <a:ext cx="17" cy="56"/>
              </a:xfrm>
              <a:custGeom>
                <a:avLst/>
                <a:gdLst>
                  <a:gd name="T0" fmla="*/ 15 w 118"/>
                  <a:gd name="T1" fmla="*/ 335 h 335"/>
                  <a:gd name="T2" fmla="*/ 66 w 118"/>
                  <a:gd name="T3" fmla="*/ 335 h 335"/>
                  <a:gd name="T4" fmla="*/ 92 w 118"/>
                  <a:gd name="T5" fmla="*/ 327 h 335"/>
                  <a:gd name="T6" fmla="*/ 112 w 118"/>
                  <a:gd name="T7" fmla="*/ 303 h 335"/>
                  <a:gd name="T8" fmla="*/ 118 w 118"/>
                  <a:gd name="T9" fmla="*/ 270 h 335"/>
                  <a:gd name="T10" fmla="*/ 118 w 118"/>
                  <a:gd name="T11" fmla="*/ 0 h 335"/>
                  <a:gd name="T12" fmla="*/ 52 w 118"/>
                  <a:gd name="T13" fmla="*/ 0 h 335"/>
                  <a:gd name="T14" fmla="*/ 26 w 118"/>
                  <a:gd name="T15" fmla="*/ 9 h 335"/>
                  <a:gd name="T16" fmla="*/ 6 w 118"/>
                  <a:gd name="T17" fmla="*/ 33 h 335"/>
                  <a:gd name="T18" fmla="*/ 0 w 118"/>
                  <a:gd name="T19" fmla="*/ 66 h 335"/>
                  <a:gd name="T20" fmla="*/ 0 w 118"/>
                  <a:gd name="T21" fmla="*/ 159 h 335"/>
                  <a:gd name="T22" fmla="*/ 6 w 118"/>
                  <a:gd name="T23" fmla="*/ 191 h 335"/>
                  <a:gd name="T24" fmla="*/ 26 w 118"/>
                  <a:gd name="T25" fmla="*/ 215 h 335"/>
                  <a:gd name="T26" fmla="*/ 52 w 118"/>
                  <a:gd name="T27" fmla="*/ 224 h 335"/>
                  <a:gd name="T28" fmla="*/ 118 w 118"/>
                  <a:gd name="T29" fmla="*/ 224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335">
                    <a:moveTo>
                      <a:pt x="15" y="335"/>
                    </a:moveTo>
                    <a:lnTo>
                      <a:pt x="66" y="335"/>
                    </a:lnTo>
                    <a:lnTo>
                      <a:pt x="92" y="327"/>
                    </a:lnTo>
                    <a:lnTo>
                      <a:pt x="112" y="303"/>
                    </a:lnTo>
                    <a:lnTo>
                      <a:pt x="118" y="270"/>
                    </a:lnTo>
                    <a:lnTo>
                      <a:pt x="118" y="0"/>
                    </a:lnTo>
                    <a:lnTo>
                      <a:pt x="52" y="0"/>
                    </a:lnTo>
                    <a:lnTo>
                      <a:pt x="26" y="9"/>
                    </a:lnTo>
                    <a:lnTo>
                      <a:pt x="6" y="33"/>
                    </a:lnTo>
                    <a:lnTo>
                      <a:pt x="0" y="66"/>
                    </a:lnTo>
                    <a:lnTo>
                      <a:pt x="0" y="159"/>
                    </a:lnTo>
                    <a:lnTo>
                      <a:pt x="6" y="191"/>
                    </a:lnTo>
                    <a:lnTo>
                      <a:pt x="26" y="215"/>
                    </a:lnTo>
                    <a:lnTo>
                      <a:pt x="52" y="224"/>
                    </a:lnTo>
                    <a:lnTo>
                      <a:pt x="118" y="22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7" name="Line 967"/>
              <p:cNvSpPr>
                <a:spLocks noChangeShapeType="1"/>
              </p:cNvSpPr>
              <p:nvPr/>
            </p:nvSpPr>
            <p:spPr bwMode="auto">
              <a:xfrm flipH="1">
                <a:off x="3311" y="180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8" name="Freeform 968"/>
              <p:cNvSpPr>
                <a:spLocks/>
              </p:cNvSpPr>
              <p:nvPr/>
            </p:nvSpPr>
            <p:spPr bwMode="auto">
              <a:xfrm>
                <a:off x="3301" y="1791"/>
                <a:ext cx="10" cy="14"/>
              </a:xfrm>
              <a:custGeom>
                <a:avLst/>
                <a:gdLst>
                  <a:gd name="T0" fmla="*/ 0 w 66"/>
                  <a:gd name="T1" fmla="*/ 0 h 84"/>
                  <a:gd name="T2" fmla="*/ 9 w 66"/>
                  <a:gd name="T3" fmla="*/ 42 h 84"/>
                  <a:gd name="T4" fmla="*/ 33 w 66"/>
                  <a:gd name="T5" fmla="*/ 72 h 84"/>
                  <a:gd name="T6" fmla="*/ 66 w 66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4">
                    <a:moveTo>
                      <a:pt x="0" y="0"/>
                    </a:moveTo>
                    <a:lnTo>
                      <a:pt x="9" y="42"/>
                    </a:lnTo>
                    <a:lnTo>
                      <a:pt x="33" y="72"/>
                    </a:lnTo>
                    <a:lnTo>
                      <a:pt x="66" y="8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9" name="Line 969"/>
              <p:cNvSpPr>
                <a:spLocks noChangeShapeType="1"/>
              </p:cNvSpPr>
              <p:nvPr/>
            </p:nvSpPr>
            <p:spPr bwMode="auto">
              <a:xfrm flipV="1">
                <a:off x="3301" y="1763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0" name="Freeform 970"/>
              <p:cNvSpPr>
                <a:spLocks/>
              </p:cNvSpPr>
              <p:nvPr/>
            </p:nvSpPr>
            <p:spPr bwMode="auto">
              <a:xfrm>
                <a:off x="3301" y="1749"/>
                <a:ext cx="10" cy="14"/>
              </a:xfrm>
              <a:custGeom>
                <a:avLst/>
                <a:gdLst>
                  <a:gd name="T0" fmla="*/ 66 w 66"/>
                  <a:gd name="T1" fmla="*/ 0 h 84"/>
                  <a:gd name="T2" fmla="*/ 33 w 66"/>
                  <a:gd name="T3" fmla="*/ 11 h 84"/>
                  <a:gd name="T4" fmla="*/ 9 w 66"/>
                  <a:gd name="T5" fmla="*/ 43 h 84"/>
                  <a:gd name="T6" fmla="*/ 0 w 66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84">
                    <a:moveTo>
                      <a:pt x="66" y="0"/>
                    </a:moveTo>
                    <a:lnTo>
                      <a:pt x="33" y="11"/>
                    </a:lnTo>
                    <a:lnTo>
                      <a:pt x="9" y="43"/>
                    </a:lnTo>
                    <a:lnTo>
                      <a:pt x="0" y="84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1" name="Line 971"/>
              <p:cNvSpPr>
                <a:spLocks noChangeShapeType="1"/>
              </p:cNvSpPr>
              <p:nvPr/>
            </p:nvSpPr>
            <p:spPr bwMode="auto">
              <a:xfrm>
                <a:off x="3311" y="174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2" name="Freeform 972"/>
              <p:cNvSpPr>
                <a:spLocks/>
              </p:cNvSpPr>
              <p:nvPr/>
            </p:nvSpPr>
            <p:spPr bwMode="auto">
              <a:xfrm>
                <a:off x="3331" y="1768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1 w 118"/>
                  <a:gd name="T3" fmla="*/ 37 h 75"/>
                  <a:gd name="T4" fmla="*/ 89 w 118"/>
                  <a:gd name="T5" fmla="*/ 11 h 75"/>
                  <a:gd name="T6" fmla="*/ 60 w 118"/>
                  <a:gd name="T7" fmla="*/ 0 h 75"/>
                  <a:gd name="T8" fmla="*/ 29 w 118"/>
                  <a:gd name="T9" fmla="*/ 11 h 75"/>
                  <a:gd name="T10" fmla="*/ 8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1" y="37"/>
                    </a:lnTo>
                    <a:lnTo>
                      <a:pt x="89" y="11"/>
                    </a:lnTo>
                    <a:lnTo>
                      <a:pt x="60" y="0"/>
                    </a:lnTo>
                    <a:lnTo>
                      <a:pt x="29" y="11"/>
                    </a:lnTo>
                    <a:lnTo>
                      <a:pt x="8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3" name="Line 973"/>
              <p:cNvSpPr>
                <a:spLocks noChangeShapeType="1"/>
              </p:cNvSpPr>
              <p:nvPr/>
            </p:nvSpPr>
            <p:spPr bwMode="auto">
              <a:xfrm>
                <a:off x="3348" y="178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4" name="Freeform 974"/>
              <p:cNvSpPr>
                <a:spLocks/>
              </p:cNvSpPr>
              <p:nvPr/>
            </p:nvSpPr>
            <p:spPr bwMode="auto">
              <a:xfrm>
                <a:off x="3331" y="1793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8 w 118"/>
                  <a:gd name="T3" fmla="*/ 37 h 74"/>
                  <a:gd name="T4" fmla="*/ 29 w 118"/>
                  <a:gd name="T5" fmla="*/ 64 h 74"/>
                  <a:gd name="T6" fmla="*/ 60 w 118"/>
                  <a:gd name="T7" fmla="*/ 74 h 74"/>
                  <a:gd name="T8" fmla="*/ 89 w 118"/>
                  <a:gd name="T9" fmla="*/ 64 h 74"/>
                  <a:gd name="T10" fmla="*/ 111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8" y="37"/>
                    </a:lnTo>
                    <a:lnTo>
                      <a:pt x="29" y="64"/>
                    </a:lnTo>
                    <a:lnTo>
                      <a:pt x="60" y="74"/>
                    </a:lnTo>
                    <a:lnTo>
                      <a:pt x="89" y="64"/>
                    </a:lnTo>
                    <a:lnTo>
                      <a:pt x="111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5" name="Line 975"/>
              <p:cNvSpPr>
                <a:spLocks noChangeShapeType="1"/>
              </p:cNvSpPr>
              <p:nvPr/>
            </p:nvSpPr>
            <p:spPr bwMode="auto">
              <a:xfrm flipV="1">
                <a:off x="3331" y="178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6" name="Freeform 976"/>
              <p:cNvSpPr>
                <a:spLocks/>
              </p:cNvSpPr>
              <p:nvPr/>
            </p:nvSpPr>
            <p:spPr bwMode="auto">
              <a:xfrm>
                <a:off x="3360" y="1768"/>
                <a:ext cx="10" cy="37"/>
              </a:xfrm>
              <a:custGeom>
                <a:avLst/>
                <a:gdLst>
                  <a:gd name="T0" fmla="*/ 0 w 66"/>
                  <a:gd name="T1" fmla="*/ 224 h 224"/>
                  <a:gd name="T2" fmla="*/ 0 w 66"/>
                  <a:gd name="T3" fmla="*/ 0 h 224"/>
                  <a:gd name="T4" fmla="*/ 66 w 66"/>
                  <a:gd name="T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4">
                    <a:moveTo>
                      <a:pt x="0" y="224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7" name="Freeform 977"/>
              <p:cNvSpPr>
                <a:spLocks/>
              </p:cNvSpPr>
              <p:nvPr/>
            </p:nvSpPr>
            <p:spPr bwMode="auto">
              <a:xfrm>
                <a:off x="3370" y="1768"/>
                <a:ext cx="7" cy="11"/>
              </a:xfrm>
              <a:custGeom>
                <a:avLst/>
                <a:gdLst>
                  <a:gd name="T0" fmla="*/ 52 w 52"/>
                  <a:gd name="T1" fmla="*/ 66 h 66"/>
                  <a:gd name="T2" fmla="*/ 45 w 52"/>
                  <a:gd name="T3" fmla="*/ 33 h 66"/>
                  <a:gd name="T4" fmla="*/ 26 w 52"/>
                  <a:gd name="T5" fmla="*/ 9 h 66"/>
                  <a:gd name="T6" fmla="*/ 0 w 52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6">
                    <a:moveTo>
                      <a:pt x="52" y="66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8" name="Line 978"/>
              <p:cNvSpPr>
                <a:spLocks noChangeShapeType="1"/>
              </p:cNvSpPr>
              <p:nvPr/>
            </p:nvSpPr>
            <p:spPr bwMode="auto">
              <a:xfrm>
                <a:off x="3377" y="177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9" name="Freeform 979"/>
              <p:cNvSpPr>
                <a:spLocks/>
              </p:cNvSpPr>
              <p:nvPr/>
            </p:nvSpPr>
            <p:spPr bwMode="auto">
              <a:xfrm>
                <a:off x="3390" y="1768"/>
                <a:ext cx="9" cy="37"/>
              </a:xfrm>
              <a:custGeom>
                <a:avLst/>
                <a:gdLst>
                  <a:gd name="T0" fmla="*/ 0 w 67"/>
                  <a:gd name="T1" fmla="*/ 224 h 224"/>
                  <a:gd name="T2" fmla="*/ 0 w 67"/>
                  <a:gd name="T3" fmla="*/ 0 h 224"/>
                  <a:gd name="T4" fmla="*/ 67 w 67"/>
                  <a:gd name="T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24">
                    <a:moveTo>
                      <a:pt x="0" y="224"/>
                    </a:moveTo>
                    <a:lnTo>
                      <a:pt x="0" y="0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0" name="Freeform 980"/>
              <p:cNvSpPr>
                <a:spLocks/>
              </p:cNvSpPr>
              <p:nvPr/>
            </p:nvSpPr>
            <p:spPr bwMode="auto">
              <a:xfrm>
                <a:off x="3399" y="1768"/>
                <a:ext cx="8" cy="11"/>
              </a:xfrm>
              <a:custGeom>
                <a:avLst/>
                <a:gdLst>
                  <a:gd name="T0" fmla="*/ 51 w 51"/>
                  <a:gd name="T1" fmla="*/ 66 h 66"/>
                  <a:gd name="T2" fmla="*/ 45 w 51"/>
                  <a:gd name="T3" fmla="*/ 33 h 66"/>
                  <a:gd name="T4" fmla="*/ 25 w 51"/>
                  <a:gd name="T5" fmla="*/ 9 h 66"/>
                  <a:gd name="T6" fmla="*/ 0 w 5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51" y="66"/>
                    </a:moveTo>
                    <a:lnTo>
                      <a:pt x="45" y="33"/>
                    </a:lnTo>
                    <a:lnTo>
                      <a:pt x="25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1" name="Line 981"/>
              <p:cNvSpPr>
                <a:spLocks noChangeShapeType="1"/>
              </p:cNvSpPr>
              <p:nvPr/>
            </p:nvSpPr>
            <p:spPr bwMode="auto">
              <a:xfrm>
                <a:off x="3407" y="177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2" name="Line 982"/>
              <p:cNvSpPr>
                <a:spLocks noChangeShapeType="1"/>
              </p:cNvSpPr>
              <p:nvPr/>
            </p:nvSpPr>
            <p:spPr bwMode="auto">
              <a:xfrm flipH="1">
                <a:off x="3426" y="180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3" name="Freeform 983"/>
              <p:cNvSpPr>
                <a:spLocks/>
              </p:cNvSpPr>
              <p:nvPr/>
            </p:nvSpPr>
            <p:spPr bwMode="auto">
              <a:xfrm>
                <a:off x="3419" y="1796"/>
                <a:ext cx="7" cy="9"/>
              </a:xfrm>
              <a:custGeom>
                <a:avLst/>
                <a:gdLst>
                  <a:gd name="T0" fmla="*/ 0 w 44"/>
                  <a:gd name="T1" fmla="*/ 0 h 56"/>
                  <a:gd name="T2" fmla="*/ 5 w 44"/>
                  <a:gd name="T3" fmla="*/ 28 h 56"/>
                  <a:gd name="T4" fmla="*/ 22 w 44"/>
                  <a:gd name="T5" fmla="*/ 48 h 56"/>
                  <a:gd name="T6" fmla="*/ 44 w 44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6">
                    <a:moveTo>
                      <a:pt x="0" y="0"/>
                    </a:moveTo>
                    <a:lnTo>
                      <a:pt x="5" y="28"/>
                    </a:lnTo>
                    <a:lnTo>
                      <a:pt x="22" y="48"/>
                    </a:lnTo>
                    <a:lnTo>
                      <a:pt x="44" y="5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4" name="Line 984"/>
              <p:cNvSpPr>
                <a:spLocks noChangeShapeType="1"/>
              </p:cNvSpPr>
              <p:nvPr/>
            </p:nvSpPr>
            <p:spPr bwMode="auto">
              <a:xfrm flipV="1">
                <a:off x="3419" y="178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5" name="Freeform 985"/>
              <p:cNvSpPr>
                <a:spLocks/>
              </p:cNvSpPr>
              <p:nvPr/>
            </p:nvSpPr>
            <p:spPr bwMode="auto">
              <a:xfrm>
                <a:off x="3419" y="1768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1 w 118"/>
                  <a:gd name="T3" fmla="*/ 37 h 75"/>
                  <a:gd name="T4" fmla="*/ 89 w 118"/>
                  <a:gd name="T5" fmla="*/ 11 h 75"/>
                  <a:gd name="T6" fmla="*/ 59 w 118"/>
                  <a:gd name="T7" fmla="*/ 0 h 75"/>
                  <a:gd name="T8" fmla="*/ 29 w 118"/>
                  <a:gd name="T9" fmla="*/ 11 h 75"/>
                  <a:gd name="T10" fmla="*/ 8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1" y="37"/>
                    </a:lnTo>
                    <a:lnTo>
                      <a:pt x="89" y="11"/>
                    </a:lnTo>
                    <a:lnTo>
                      <a:pt x="59" y="0"/>
                    </a:lnTo>
                    <a:lnTo>
                      <a:pt x="29" y="11"/>
                    </a:lnTo>
                    <a:lnTo>
                      <a:pt x="8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6" name="Freeform 986"/>
              <p:cNvSpPr>
                <a:spLocks/>
              </p:cNvSpPr>
              <p:nvPr/>
            </p:nvSpPr>
            <p:spPr bwMode="auto">
              <a:xfrm>
                <a:off x="3419" y="1780"/>
                <a:ext cx="17" cy="6"/>
              </a:xfrm>
              <a:custGeom>
                <a:avLst/>
                <a:gdLst>
                  <a:gd name="T0" fmla="*/ 118 w 118"/>
                  <a:gd name="T1" fmla="*/ 0 h 38"/>
                  <a:gd name="T2" fmla="*/ 118 w 118"/>
                  <a:gd name="T3" fmla="*/ 38 h 38"/>
                  <a:gd name="T4" fmla="*/ 0 w 118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8" h="38">
                    <a:moveTo>
                      <a:pt x="118" y="0"/>
                    </a:moveTo>
                    <a:lnTo>
                      <a:pt x="118" y="38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7" name="Line 987"/>
              <p:cNvSpPr>
                <a:spLocks noChangeShapeType="1"/>
              </p:cNvSpPr>
              <p:nvPr/>
            </p:nvSpPr>
            <p:spPr bwMode="auto">
              <a:xfrm flipH="1">
                <a:off x="3456" y="18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8" name="Freeform 988"/>
              <p:cNvSpPr>
                <a:spLocks/>
              </p:cNvSpPr>
              <p:nvPr/>
            </p:nvSpPr>
            <p:spPr bwMode="auto">
              <a:xfrm>
                <a:off x="3449" y="1794"/>
                <a:ext cx="7" cy="11"/>
              </a:xfrm>
              <a:custGeom>
                <a:avLst/>
                <a:gdLst>
                  <a:gd name="T0" fmla="*/ 0 w 51"/>
                  <a:gd name="T1" fmla="*/ 0 h 65"/>
                  <a:gd name="T2" fmla="*/ 7 w 51"/>
                  <a:gd name="T3" fmla="*/ 32 h 65"/>
                  <a:gd name="T4" fmla="*/ 25 w 51"/>
                  <a:gd name="T5" fmla="*/ 56 h 65"/>
                  <a:gd name="T6" fmla="*/ 51 w 51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5">
                    <a:moveTo>
                      <a:pt x="0" y="0"/>
                    </a:moveTo>
                    <a:lnTo>
                      <a:pt x="7" y="32"/>
                    </a:lnTo>
                    <a:lnTo>
                      <a:pt x="25" y="56"/>
                    </a:lnTo>
                    <a:lnTo>
                      <a:pt x="51" y="6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9" name="Line 989"/>
              <p:cNvSpPr>
                <a:spLocks noChangeShapeType="1"/>
              </p:cNvSpPr>
              <p:nvPr/>
            </p:nvSpPr>
            <p:spPr bwMode="auto">
              <a:xfrm flipV="1">
                <a:off x="3449" y="177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0" name="Freeform 990"/>
              <p:cNvSpPr>
                <a:spLocks/>
              </p:cNvSpPr>
              <p:nvPr/>
            </p:nvSpPr>
            <p:spPr bwMode="auto">
              <a:xfrm>
                <a:off x="3449" y="1768"/>
                <a:ext cx="7" cy="11"/>
              </a:xfrm>
              <a:custGeom>
                <a:avLst/>
                <a:gdLst>
                  <a:gd name="T0" fmla="*/ 51 w 51"/>
                  <a:gd name="T1" fmla="*/ 0 h 66"/>
                  <a:gd name="T2" fmla="*/ 25 w 51"/>
                  <a:gd name="T3" fmla="*/ 9 h 66"/>
                  <a:gd name="T4" fmla="*/ 7 w 51"/>
                  <a:gd name="T5" fmla="*/ 33 h 66"/>
                  <a:gd name="T6" fmla="*/ 0 w 5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6">
                    <a:moveTo>
                      <a:pt x="51" y="0"/>
                    </a:moveTo>
                    <a:lnTo>
                      <a:pt x="25" y="9"/>
                    </a:lnTo>
                    <a:lnTo>
                      <a:pt x="7" y="33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1" name="Line 991"/>
              <p:cNvSpPr>
                <a:spLocks noChangeShapeType="1"/>
              </p:cNvSpPr>
              <p:nvPr/>
            </p:nvSpPr>
            <p:spPr bwMode="auto">
              <a:xfrm>
                <a:off x="3456" y="176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2" name="Line 992"/>
              <p:cNvSpPr>
                <a:spLocks noChangeShapeType="1"/>
              </p:cNvSpPr>
              <p:nvPr/>
            </p:nvSpPr>
            <p:spPr bwMode="auto">
              <a:xfrm flipV="1">
                <a:off x="3478" y="1749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3" name="Line 993"/>
              <p:cNvSpPr>
                <a:spLocks noChangeShapeType="1"/>
              </p:cNvSpPr>
              <p:nvPr/>
            </p:nvSpPr>
            <p:spPr bwMode="auto">
              <a:xfrm>
                <a:off x="3474" y="1768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4" name="Line 994"/>
              <p:cNvSpPr>
                <a:spLocks noChangeShapeType="1"/>
              </p:cNvSpPr>
              <p:nvPr/>
            </p:nvSpPr>
            <p:spPr bwMode="auto">
              <a:xfrm flipV="1">
                <a:off x="3499" y="1768"/>
                <a:ext cx="1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5" name="Line 995"/>
              <p:cNvSpPr>
                <a:spLocks noChangeShapeType="1"/>
              </p:cNvSpPr>
              <p:nvPr/>
            </p:nvSpPr>
            <p:spPr bwMode="auto">
              <a:xfrm flipV="1">
                <a:off x="3499" y="1749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6" name="Freeform 996"/>
              <p:cNvSpPr>
                <a:spLocks/>
              </p:cNvSpPr>
              <p:nvPr/>
            </p:nvSpPr>
            <p:spPr bwMode="auto">
              <a:xfrm>
                <a:off x="3512" y="1768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1 w 118"/>
                  <a:gd name="T3" fmla="*/ 37 h 75"/>
                  <a:gd name="T4" fmla="*/ 89 w 118"/>
                  <a:gd name="T5" fmla="*/ 11 h 75"/>
                  <a:gd name="T6" fmla="*/ 59 w 118"/>
                  <a:gd name="T7" fmla="*/ 0 h 75"/>
                  <a:gd name="T8" fmla="*/ 30 w 118"/>
                  <a:gd name="T9" fmla="*/ 11 h 75"/>
                  <a:gd name="T10" fmla="*/ 8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1" y="37"/>
                    </a:lnTo>
                    <a:lnTo>
                      <a:pt x="89" y="11"/>
                    </a:lnTo>
                    <a:lnTo>
                      <a:pt x="59" y="0"/>
                    </a:lnTo>
                    <a:lnTo>
                      <a:pt x="30" y="11"/>
                    </a:lnTo>
                    <a:lnTo>
                      <a:pt x="8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7" name="Line 997"/>
              <p:cNvSpPr>
                <a:spLocks noChangeShapeType="1"/>
              </p:cNvSpPr>
              <p:nvPr/>
            </p:nvSpPr>
            <p:spPr bwMode="auto">
              <a:xfrm>
                <a:off x="3529" y="178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8" name="Freeform 998"/>
              <p:cNvSpPr>
                <a:spLocks/>
              </p:cNvSpPr>
              <p:nvPr/>
            </p:nvSpPr>
            <p:spPr bwMode="auto">
              <a:xfrm>
                <a:off x="3512" y="1793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8 w 118"/>
                  <a:gd name="T3" fmla="*/ 37 h 74"/>
                  <a:gd name="T4" fmla="*/ 30 w 118"/>
                  <a:gd name="T5" fmla="*/ 64 h 74"/>
                  <a:gd name="T6" fmla="*/ 59 w 118"/>
                  <a:gd name="T7" fmla="*/ 74 h 74"/>
                  <a:gd name="T8" fmla="*/ 89 w 118"/>
                  <a:gd name="T9" fmla="*/ 64 h 74"/>
                  <a:gd name="T10" fmla="*/ 111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8" y="37"/>
                    </a:lnTo>
                    <a:lnTo>
                      <a:pt x="30" y="64"/>
                    </a:lnTo>
                    <a:lnTo>
                      <a:pt x="59" y="74"/>
                    </a:lnTo>
                    <a:lnTo>
                      <a:pt x="89" y="64"/>
                    </a:lnTo>
                    <a:lnTo>
                      <a:pt x="111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9" name="Line 999"/>
              <p:cNvSpPr>
                <a:spLocks noChangeShapeType="1"/>
              </p:cNvSpPr>
              <p:nvPr/>
            </p:nvSpPr>
            <p:spPr bwMode="auto">
              <a:xfrm flipV="1">
                <a:off x="3512" y="178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0" name="Freeform 1000"/>
              <p:cNvSpPr>
                <a:spLocks/>
              </p:cNvSpPr>
              <p:nvPr/>
            </p:nvSpPr>
            <p:spPr bwMode="auto">
              <a:xfrm>
                <a:off x="3542" y="1768"/>
                <a:ext cx="9" cy="37"/>
              </a:xfrm>
              <a:custGeom>
                <a:avLst/>
                <a:gdLst>
                  <a:gd name="T0" fmla="*/ 0 w 66"/>
                  <a:gd name="T1" fmla="*/ 224 h 224"/>
                  <a:gd name="T2" fmla="*/ 0 w 66"/>
                  <a:gd name="T3" fmla="*/ 0 h 224"/>
                  <a:gd name="T4" fmla="*/ 66 w 66"/>
                  <a:gd name="T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224">
                    <a:moveTo>
                      <a:pt x="0" y="224"/>
                    </a:moveTo>
                    <a:lnTo>
                      <a:pt x="0" y="0"/>
                    </a:lnTo>
                    <a:lnTo>
                      <a:pt x="66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1" name="Freeform 1001"/>
              <p:cNvSpPr>
                <a:spLocks/>
              </p:cNvSpPr>
              <p:nvPr/>
            </p:nvSpPr>
            <p:spPr bwMode="auto">
              <a:xfrm>
                <a:off x="3551" y="1768"/>
                <a:ext cx="7" cy="11"/>
              </a:xfrm>
              <a:custGeom>
                <a:avLst/>
                <a:gdLst>
                  <a:gd name="T0" fmla="*/ 52 w 52"/>
                  <a:gd name="T1" fmla="*/ 66 h 66"/>
                  <a:gd name="T2" fmla="*/ 45 w 52"/>
                  <a:gd name="T3" fmla="*/ 33 h 66"/>
                  <a:gd name="T4" fmla="*/ 26 w 52"/>
                  <a:gd name="T5" fmla="*/ 9 h 66"/>
                  <a:gd name="T6" fmla="*/ 0 w 52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6">
                    <a:moveTo>
                      <a:pt x="52" y="66"/>
                    </a:moveTo>
                    <a:lnTo>
                      <a:pt x="45" y="33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2" name="Line 1002"/>
              <p:cNvSpPr>
                <a:spLocks noChangeShapeType="1"/>
              </p:cNvSpPr>
              <p:nvPr/>
            </p:nvSpPr>
            <p:spPr bwMode="auto">
              <a:xfrm>
                <a:off x="3558" y="1779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3" name="Freeform 1003"/>
              <p:cNvSpPr>
                <a:spLocks/>
              </p:cNvSpPr>
              <p:nvPr/>
            </p:nvSpPr>
            <p:spPr bwMode="auto">
              <a:xfrm>
                <a:off x="3588" y="1774"/>
                <a:ext cx="21" cy="31"/>
              </a:xfrm>
              <a:custGeom>
                <a:avLst/>
                <a:gdLst>
                  <a:gd name="T0" fmla="*/ 0 w 148"/>
                  <a:gd name="T1" fmla="*/ 187 h 187"/>
                  <a:gd name="T2" fmla="*/ 74 w 148"/>
                  <a:gd name="T3" fmla="*/ 187 h 187"/>
                  <a:gd name="T4" fmla="*/ 102 w 148"/>
                  <a:gd name="T5" fmla="*/ 179 h 187"/>
                  <a:gd name="T6" fmla="*/ 126 w 148"/>
                  <a:gd name="T7" fmla="*/ 160 h 187"/>
                  <a:gd name="T8" fmla="*/ 142 w 148"/>
                  <a:gd name="T9" fmla="*/ 129 h 187"/>
                  <a:gd name="T10" fmla="*/ 148 w 148"/>
                  <a:gd name="T11" fmla="*/ 94 h 187"/>
                  <a:gd name="T12" fmla="*/ 142 w 148"/>
                  <a:gd name="T13" fmla="*/ 58 h 187"/>
                  <a:gd name="T14" fmla="*/ 126 w 148"/>
                  <a:gd name="T15" fmla="*/ 28 h 187"/>
                  <a:gd name="T16" fmla="*/ 102 w 148"/>
                  <a:gd name="T17" fmla="*/ 8 h 187"/>
                  <a:gd name="T18" fmla="*/ 74 w 148"/>
                  <a:gd name="T19" fmla="*/ 0 h 187"/>
                  <a:gd name="T20" fmla="*/ 0 w 148"/>
                  <a:gd name="T21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8" h="187">
                    <a:moveTo>
                      <a:pt x="0" y="187"/>
                    </a:moveTo>
                    <a:lnTo>
                      <a:pt x="74" y="187"/>
                    </a:lnTo>
                    <a:lnTo>
                      <a:pt x="102" y="179"/>
                    </a:lnTo>
                    <a:lnTo>
                      <a:pt x="126" y="160"/>
                    </a:lnTo>
                    <a:lnTo>
                      <a:pt x="142" y="129"/>
                    </a:lnTo>
                    <a:lnTo>
                      <a:pt x="148" y="94"/>
                    </a:lnTo>
                    <a:lnTo>
                      <a:pt x="142" y="58"/>
                    </a:lnTo>
                    <a:lnTo>
                      <a:pt x="126" y="28"/>
                    </a:lnTo>
                    <a:lnTo>
                      <a:pt x="102" y="8"/>
                    </a:lnTo>
                    <a:lnTo>
                      <a:pt x="7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4" name="Freeform 1004"/>
              <p:cNvSpPr>
                <a:spLocks/>
              </p:cNvSpPr>
              <p:nvPr/>
            </p:nvSpPr>
            <p:spPr bwMode="auto">
              <a:xfrm>
                <a:off x="3588" y="1749"/>
                <a:ext cx="19" cy="56"/>
              </a:xfrm>
              <a:custGeom>
                <a:avLst/>
                <a:gdLst>
                  <a:gd name="T0" fmla="*/ 74 w 134"/>
                  <a:gd name="T1" fmla="*/ 148 h 335"/>
                  <a:gd name="T2" fmla="*/ 103 w 134"/>
                  <a:gd name="T3" fmla="*/ 139 h 335"/>
                  <a:gd name="T4" fmla="*/ 125 w 134"/>
                  <a:gd name="T5" fmla="*/ 111 h 335"/>
                  <a:gd name="T6" fmla="*/ 134 w 134"/>
                  <a:gd name="T7" fmla="*/ 74 h 335"/>
                  <a:gd name="T8" fmla="*/ 125 w 134"/>
                  <a:gd name="T9" fmla="*/ 37 h 335"/>
                  <a:gd name="T10" fmla="*/ 103 w 134"/>
                  <a:gd name="T11" fmla="*/ 10 h 335"/>
                  <a:gd name="T12" fmla="*/ 74 w 134"/>
                  <a:gd name="T13" fmla="*/ 0 h 335"/>
                  <a:gd name="T14" fmla="*/ 0 w 134"/>
                  <a:gd name="T15" fmla="*/ 0 h 335"/>
                  <a:gd name="T16" fmla="*/ 0 w 134"/>
                  <a:gd name="T17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335">
                    <a:moveTo>
                      <a:pt x="74" y="148"/>
                    </a:moveTo>
                    <a:lnTo>
                      <a:pt x="103" y="139"/>
                    </a:lnTo>
                    <a:lnTo>
                      <a:pt x="125" y="111"/>
                    </a:lnTo>
                    <a:lnTo>
                      <a:pt x="134" y="74"/>
                    </a:lnTo>
                    <a:lnTo>
                      <a:pt x="125" y="37"/>
                    </a:lnTo>
                    <a:lnTo>
                      <a:pt x="103" y="10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33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5" name="Freeform 1005"/>
              <p:cNvSpPr>
                <a:spLocks/>
              </p:cNvSpPr>
              <p:nvPr/>
            </p:nvSpPr>
            <p:spPr bwMode="auto">
              <a:xfrm>
                <a:off x="3622" y="1768"/>
                <a:ext cx="17" cy="12"/>
              </a:xfrm>
              <a:custGeom>
                <a:avLst/>
                <a:gdLst>
                  <a:gd name="T0" fmla="*/ 118 w 118"/>
                  <a:gd name="T1" fmla="*/ 75 h 75"/>
                  <a:gd name="T2" fmla="*/ 110 w 118"/>
                  <a:gd name="T3" fmla="*/ 37 h 75"/>
                  <a:gd name="T4" fmla="*/ 88 w 118"/>
                  <a:gd name="T5" fmla="*/ 11 h 75"/>
                  <a:gd name="T6" fmla="*/ 58 w 118"/>
                  <a:gd name="T7" fmla="*/ 0 h 75"/>
                  <a:gd name="T8" fmla="*/ 29 w 118"/>
                  <a:gd name="T9" fmla="*/ 11 h 75"/>
                  <a:gd name="T10" fmla="*/ 7 w 118"/>
                  <a:gd name="T11" fmla="*/ 37 h 75"/>
                  <a:gd name="T12" fmla="*/ 0 w 118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5">
                    <a:moveTo>
                      <a:pt x="118" y="75"/>
                    </a:moveTo>
                    <a:lnTo>
                      <a:pt x="110" y="37"/>
                    </a:lnTo>
                    <a:lnTo>
                      <a:pt x="88" y="11"/>
                    </a:lnTo>
                    <a:lnTo>
                      <a:pt x="58" y="0"/>
                    </a:lnTo>
                    <a:lnTo>
                      <a:pt x="29" y="11"/>
                    </a:lnTo>
                    <a:lnTo>
                      <a:pt x="7" y="37"/>
                    </a:lnTo>
                    <a:lnTo>
                      <a:pt x="0" y="75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6" name="Line 1006"/>
              <p:cNvSpPr>
                <a:spLocks noChangeShapeType="1"/>
              </p:cNvSpPr>
              <p:nvPr/>
            </p:nvSpPr>
            <p:spPr bwMode="auto">
              <a:xfrm>
                <a:off x="3639" y="178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7" name="Freeform 1007"/>
              <p:cNvSpPr>
                <a:spLocks/>
              </p:cNvSpPr>
              <p:nvPr/>
            </p:nvSpPr>
            <p:spPr bwMode="auto">
              <a:xfrm>
                <a:off x="3622" y="1793"/>
                <a:ext cx="17" cy="12"/>
              </a:xfrm>
              <a:custGeom>
                <a:avLst/>
                <a:gdLst>
                  <a:gd name="T0" fmla="*/ 0 w 118"/>
                  <a:gd name="T1" fmla="*/ 0 h 74"/>
                  <a:gd name="T2" fmla="*/ 7 w 118"/>
                  <a:gd name="T3" fmla="*/ 37 h 74"/>
                  <a:gd name="T4" fmla="*/ 29 w 118"/>
                  <a:gd name="T5" fmla="*/ 64 h 74"/>
                  <a:gd name="T6" fmla="*/ 58 w 118"/>
                  <a:gd name="T7" fmla="*/ 74 h 74"/>
                  <a:gd name="T8" fmla="*/ 88 w 118"/>
                  <a:gd name="T9" fmla="*/ 64 h 74"/>
                  <a:gd name="T10" fmla="*/ 110 w 118"/>
                  <a:gd name="T11" fmla="*/ 37 h 74"/>
                  <a:gd name="T12" fmla="*/ 118 w 118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74">
                    <a:moveTo>
                      <a:pt x="0" y="0"/>
                    </a:moveTo>
                    <a:lnTo>
                      <a:pt x="7" y="37"/>
                    </a:lnTo>
                    <a:lnTo>
                      <a:pt x="29" y="64"/>
                    </a:lnTo>
                    <a:lnTo>
                      <a:pt x="58" y="74"/>
                    </a:lnTo>
                    <a:lnTo>
                      <a:pt x="88" y="64"/>
                    </a:lnTo>
                    <a:lnTo>
                      <a:pt x="110" y="37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8" name="Line 1008"/>
              <p:cNvSpPr>
                <a:spLocks noChangeShapeType="1"/>
              </p:cNvSpPr>
              <p:nvPr/>
            </p:nvSpPr>
            <p:spPr bwMode="auto">
              <a:xfrm flipV="1">
                <a:off x="3622" y="1780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9" name="Line 1009"/>
              <p:cNvSpPr>
                <a:spLocks noChangeShapeType="1"/>
              </p:cNvSpPr>
              <p:nvPr/>
            </p:nvSpPr>
            <p:spPr bwMode="auto">
              <a:xfrm flipV="1">
                <a:off x="3651" y="1768"/>
                <a:ext cx="17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0" name="Line 1010"/>
              <p:cNvSpPr>
                <a:spLocks noChangeShapeType="1"/>
              </p:cNvSpPr>
              <p:nvPr/>
            </p:nvSpPr>
            <p:spPr bwMode="auto">
              <a:xfrm>
                <a:off x="3651" y="1768"/>
                <a:ext cx="17" cy="37"/>
              </a:xfrm>
              <a:prstGeom prst="line">
                <a:avLst/>
              </a:prstGeom>
              <a:noFill/>
              <a:ln w="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1" name="Freeform 1011"/>
              <p:cNvSpPr>
                <a:spLocks/>
              </p:cNvSpPr>
              <p:nvPr/>
            </p:nvSpPr>
            <p:spPr bwMode="auto">
              <a:xfrm>
                <a:off x="737" y="3144"/>
                <a:ext cx="56" cy="95"/>
              </a:xfrm>
              <a:custGeom>
                <a:avLst/>
                <a:gdLst>
                  <a:gd name="T0" fmla="*/ 0 w 394"/>
                  <a:gd name="T1" fmla="*/ 570 h 570"/>
                  <a:gd name="T2" fmla="*/ 0 w 394"/>
                  <a:gd name="T3" fmla="*/ 74 h 570"/>
                  <a:gd name="T4" fmla="*/ 74 w 394"/>
                  <a:gd name="T5" fmla="*/ 0 h 570"/>
                  <a:gd name="T6" fmla="*/ 196 w 394"/>
                  <a:gd name="T7" fmla="*/ 123 h 570"/>
                  <a:gd name="T8" fmla="*/ 320 w 394"/>
                  <a:gd name="T9" fmla="*/ 0 h 570"/>
                  <a:gd name="T10" fmla="*/ 394 w 394"/>
                  <a:gd name="T11" fmla="*/ 74 h 570"/>
                  <a:gd name="T12" fmla="*/ 394 w 394"/>
                  <a:gd name="T13" fmla="*/ 57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570">
                    <a:moveTo>
                      <a:pt x="0" y="570"/>
                    </a:moveTo>
                    <a:lnTo>
                      <a:pt x="0" y="74"/>
                    </a:lnTo>
                    <a:lnTo>
                      <a:pt x="74" y="0"/>
                    </a:lnTo>
                    <a:lnTo>
                      <a:pt x="196" y="123"/>
                    </a:lnTo>
                    <a:lnTo>
                      <a:pt x="320" y="0"/>
                    </a:lnTo>
                    <a:lnTo>
                      <a:pt x="394" y="74"/>
                    </a:lnTo>
                    <a:lnTo>
                      <a:pt x="394" y="570"/>
                    </a:lnTo>
                  </a:path>
                </a:pathLst>
              </a:custGeom>
              <a:noFill/>
              <a:ln w="0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292" name="Freeform 1012"/>
            <p:cNvSpPr>
              <a:spLocks/>
            </p:cNvSpPr>
            <p:nvPr/>
          </p:nvSpPr>
          <p:spPr bwMode="auto">
            <a:xfrm>
              <a:off x="914" y="3140"/>
              <a:ext cx="57" cy="95"/>
            </a:xfrm>
            <a:custGeom>
              <a:avLst/>
              <a:gdLst>
                <a:gd name="T0" fmla="*/ 0 w 394"/>
                <a:gd name="T1" fmla="*/ 570 h 570"/>
                <a:gd name="T2" fmla="*/ 0 w 394"/>
                <a:gd name="T3" fmla="*/ 74 h 570"/>
                <a:gd name="T4" fmla="*/ 74 w 394"/>
                <a:gd name="T5" fmla="*/ 0 h 570"/>
                <a:gd name="T6" fmla="*/ 198 w 394"/>
                <a:gd name="T7" fmla="*/ 125 h 570"/>
                <a:gd name="T8" fmla="*/ 320 w 394"/>
                <a:gd name="T9" fmla="*/ 0 h 570"/>
                <a:gd name="T10" fmla="*/ 394 w 394"/>
                <a:gd name="T11" fmla="*/ 74 h 570"/>
                <a:gd name="T12" fmla="*/ 394 w 394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70">
                  <a:moveTo>
                    <a:pt x="0" y="570"/>
                  </a:moveTo>
                  <a:lnTo>
                    <a:pt x="0" y="74"/>
                  </a:lnTo>
                  <a:lnTo>
                    <a:pt x="74" y="0"/>
                  </a:lnTo>
                  <a:lnTo>
                    <a:pt x="198" y="125"/>
                  </a:lnTo>
                  <a:lnTo>
                    <a:pt x="320" y="0"/>
                  </a:lnTo>
                  <a:lnTo>
                    <a:pt x="394" y="74"/>
                  </a:lnTo>
                  <a:lnTo>
                    <a:pt x="394" y="570"/>
                  </a:lnTo>
                </a:path>
              </a:pathLst>
            </a:custGeom>
            <a:noFill/>
            <a:ln w="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3" name="Freeform 1013"/>
            <p:cNvSpPr>
              <a:spLocks/>
            </p:cNvSpPr>
            <p:nvPr/>
          </p:nvSpPr>
          <p:spPr bwMode="auto">
            <a:xfrm>
              <a:off x="3439" y="3144"/>
              <a:ext cx="57" cy="95"/>
            </a:xfrm>
            <a:custGeom>
              <a:avLst/>
              <a:gdLst>
                <a:gd name="T0" fmla="*/ 0 w 393"/>
                <a:gd name="T1" fmla="*/ 570 h 570"/>
                <a:gd name="T2" fmla="*/ 0 w 393"/>
                <a:gd name="T3" fmla="*/ 74 h 570"/>
                <a:gd name="T4" fmla="*/ 74 w 393"/>
                <a:gd name="T5" fmla="*/ 0 h 570"/>
                <a:gd name="T6" fmla="*/ 197 w 393"/>
                <a:gd name="T7" fmla="*/ 125 h 570"/>
                <a:gd name="T8" fmla="*/ 320 w 393"/>
                <a:gd name="T9" fmla="*/ 0 h 570"/>
                <a:gd name="T10" fmla="*/ 393 w 393"/>
                <a:gd name="T11" fmla="*/ 74 h 570"/>
                <a:gd name="T12" fmla="*/ 393 w 393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570">
                  <a:moveTo>
                    <a:pt x="0" y="570"/>
                  </a:moveTo>
                  <a:lnTo>
                    <a:pt x="0" y="74"/>
                  </a:lnTo>
                  <a:lnTo>
                    <a:pt x="74" y="0"/>
                  </a:lnTo>
                  <a:lnTo>
                    <a:pt x="197" y="125"/>
                  </a:lnTo>
                  <a:lnTo>
                    <a:pt x="320" y="0"/>
                  </a:lnTo>
                  <a:lnTo>
                    <a:pt x="393" y="74"/>
                  </a:lnTo>
                  <a:lnTo>
                    <a:pt x="393" y="570"/>
                  </a:lnTo>
                </a:path>
              </a:pathLst>
            </a:custGeom>
            <a:noFill/>
            <a:ln w="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4" name="Line 1014"/>
            <p:cNvSpPr>
              <a:spLocks noChangeShapeType="1"/>
            </p:cNvSpPr>
            <p:nvPr/>
          </p:nvSpPr>
          <p:spPr bwMode="auto">
            <a:xfrm flipV="1">
              <a:off x="990" y="3231"/>
              <a:ext cx="1" cy="56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5" name="Line 1015"/>
            <p:cNvSpPr>
              <a:spLocks noChangeShapeType="1"/>
            </p:cNvSpPr>
            <p:nvPr/>
          </p:nvSpPr>
          <p:spPr bwMode="auto">
            <a:xfrm>
              <a:off x="990" y="3256"/>
              <a:ext cx="21" cy="1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6" name="Line 1016"/>
            <p:cNvSpPr>
              <a:spLocks noChangeShapeType="1"/>
            </p:cNvSpPr>
            <p:nvPr/>
          </p:nvSpPr>
          <p:spPr bwMode="auto">
            <a:xfrm>
              <a:off x="1011" y="3231"/>
              <a:ext cx="1" cy="56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7" name="Line 1017"/>
            <p:cNvSpPr>
              <a:spLocks noChangeShapeType="1"/>
            </p:cNvSpPr>
            <p:nvPr/>
          </p:nvSpPr>
          <p:spPr bwMode="auto">
            <a:xfrm flipV="1">
              <a:off x="3510" y="3224"/>
              <a:ext cx="1" cy="56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8" name="Line 1018"/>
            <p:cNvSpPr>
              <a:spLocks noChangeShapeType="1"/>
            </p:cNvSpPr>
            <p:nvPr/>
          </p:nvSpPr>
          <p:spPr bwMode="auto">
            <a:xfrm>
              <a:off x="3510" y="3249"/>
              <a:ext cx="21" cy="1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299" name="Line 1019"/>
            <p:cNvSpPr>
              <a:spLocks noChangeShapeType="1"/>
            </p:cNvSpPr>
            <p:nvPr/>
          </p:nvSpPr>
          <p:spPr bwMode="auto">
            <a:xfrm>
              <a:off x="3531" y="3224"/>
              <a:ext cx="1" cy="56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0" name="Line 1020"/>
            <p:cNvSpPr>
              <a:spLocks noChangeShapeType="1"/>
            </p:cNvSpPr>
            <p:nvPr/>
          </p:nvSpPr>
          <p:spPr bwMode="auto">
            <a:xfrm>
              <a:off x="747" y="3037"/>
              <a:ext cx="1" cy="82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1" name="Line 1021"/>
            <p:cNvSpPr>
              <a:spLocks noChangeShapeType="1"/>
            </p:cNvSpPr>
            <p:nvPr/>
          </p:nvSpPr>
          <p:spPr bwMode="auto">
            <a:xfrm>
              <a:off x="966" y="3037"/>
              <a:ext cx="1" cy="89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2" name="Line 1022"/>
            <p:cNvSpPr>
              <a:spLocks noChangeShapeType="1"/>
            </p:cNvSpPr>
            <p:nvPr/>
          </p:nvSpPr>
          <p:spPr bwMode="auto">
            <a:xfrm>
              <a:off x="3270" y="3037"/>
              <a:ext cx="1" cy="72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3" name="Line 1023"/>
            <p:cNvSpPr>
              <a:spLocks noChangeShapeType="1"/>
            </p:cNvSpPr>
            <p:nvPr/>
          </p:nvSpPr>
          <p:spPr bwMode="auto">
            <a:xfrm>
              <a:off x="3486" y="3037"/>
              <a:ext cx="1" cy="78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4" name="Line 1024"/>
            <p:cNvSpPr>
              <a:spLocks noChangeShapeType="1"/>
            </p:cNvSpPr>
            <p:nvPr/>
          </p:nvSpPr>
          <p:spPr bwMode="auto">
            <a:xfrm flipH="1">
              <a:off x="2943" y="3258"/>
              <a:ext cx="10" cy="1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5" name="Freeform 1025"/>
            <p:cNvSpPr>
              <a:spLocks/>
            </p:cNvSpPr>
            <p:nvPr/>
          </p:nvSpPr>
          <p:spPr bwMode="auto">
            <a:xfrm>
              <a:off x="2931" y="3240"/>
              <a:ext cx="12" cy="18"/>
            </a:xfrm>
            <a:custGeom>
              <a:avLst/>
              <a:gdLst>
                <a:gd name="T0" fmla="*/ 0 w 88"/>
                <a:gd name="T1" fmla="*/ 0 h 112"/>
                <a:gd name="T2" fmla="*/ 7 w 88"/>
                <a:gd name="T3" fmla="*/ 43 h 112"/>
                <a:gd name="T4" fmla="*/ 26 w 88"/>
                <a:gd name="T5" fmla="*/ 79 h 112"/>
                <a:gd name="T6" fmla="*/ 55 w 88"/>
                <a:gd name="T7" fmla="*/ 103 h 112"/>
                <a:gd name="T8" fmla="*/ 88 w 88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">
                  <a:moveTo>
                    <a:pt x="0" y="0"/>
                  </a:moveTo>
                  <a:lnTo>
                    <a:pt x="7" y="43"/>
                  </a:lnTo>
                  <a:lnTo>
                    <a:pt x="26" y="79"/>
                  </a:lnTo>
                  <a:lnTo>
                    <a:pt x="55" y="103"/>
                  </a:lnTo>
                  <a:lnTo>
                    <a:pt x="88" y="112"/>
                  </a:lnTo>
                </a:path>
              </a:pathLst>
            </a:custGeom>
            <a:noFill/>
            <a:ln w="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6" name="Line 1026"/>
            <p:cNvSpPr>
              <a:spLocks noChangeShapeType="1"/>
            </p:cNvSpPr>
            <p:nvPr/>
          </p:nvSpPr>
          <p:spPr bwMode="auto">
            <a:xfrm flipV="1">
              <a:off x="2931" y="3203"/>
              <a:ext cx="1" cy="37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7" name="Freeform 1027"/>
            <p:cNvSpPr>
              <a:spLocks/>
            </p:cNvSpPr>
            <p:nvPr/>
          </p:nvSpPr>
          <p:spPr bwMode="auto">
            <a:xfrm>
              <a:off x="2931" y="3184"/>
              <a:ext cx="12" cy="19"/>
            </a:xfrm>
            <a:custGeom>
              <a:avLst/>
              <a:gdLst>
                <a:gd name="T0" fmla="*/ 88 w 88"/>
                <a:gd name="T1" fmla="*/ 0 h 113"/>
                <a:gd name="T2" fmla="*/ 55 w 88"/>
                <a:gd name="T3" fmla="*/ 9 h 113"/>
                <a:gd name="T4" fmla="*/ 26 w 88"/>
                <a:gd name="T5" fmla="*/ 33 h 113"/>
                <a:gd name="T6" fmla="*/ 7 w 88"/>
                <a:gd name="T7" fmla="*/ 69 h 113"/>
                <a:gd name="T8" fmla="*/ 0 w 88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3">
                  <a:moveTo>
                    <a:pt x="88" y="0"/>
                  </a:moveTo>
                  <a:lnTo>
                    <a:pt x="55" y="9"/>
                  </a:lnTo>
                  <a:lnTo>
                    <a:pt x="26" y="33"/>
                  </a:lnTo>
                  <a:lnTo>
                    <a:pt x="7" y="69"/>
                  </a:lnTo>
                  <a:lnTo>
                    <a:pt x="0" y="113"/>
                  </a:lnTo>
                </a:path>
              </a:pathLst>
            </a:custGeom>
            <a:noFill/>
            <a:ln w="0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08" name="Line 1028"/>
            <p:cNvSpPr>
              <a:spLocks noChangeShapeType="1"/>
            </p:cNvSpPr>
            <p:nvPr/>
          </p:nvSpPr>
          <p:spPr bwMode="auto">
            <a:xfrm>
              <a:off x="2943" y="3184"/>
              <a:ext cx="10" cy="1"/>
            </a:xfrm>
            <a:prstGeom prst="line">
              <a:avLst/>
            </a:prstGeom>
            <a:noFill/>
            <a:ln w="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2CF6-096A-42FA-9C73-4E6E4DF1D617}" type="slidenum">
              <a:rPr lang="en-GB"/>
              <a:pPr/>
              <a:t>18</a:t>
            </a:fld>
            <a:endParaRPr lang="en-GB"/>
          </a:p>
        </p:txBody>
      </p:sp>
      <p:pic>
        <p:nvPicPr>
          <p:cNvPr id="737283" name="Picture 3" descr="String-con-bo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862" y="3245345"/>
            <a:ext cx="2378250" cy="172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5791199" y="1125071"/>
            <a:ext cx="3150393" cy="10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2000" dirty="0" smtClean="0">
                <a:solidFill>
                  <a:srgbClr val="0000CC"/>
                </a:solidFill>
                <a:latin typeface="+mj-lt"/>
              </a:rPr>
              <a:t>Cryo-units lenth: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de-DE" sz="2000" dirty="0" smtClean="0">
                <a:solidFill>
                  <a:srgbClr val="0000CC"/>
                </a:solidFill>
                <a:latin typeface="+mj-lt"/>
              </a:rPr>
              <a:t>XFEL:   6*strings = 6*12 CMs Pr X:    3*strings = 3*10 CMs</a:t>
            </a:r>
            <a:endParaRPr lang="en-GB" sz="2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738309" name="Line 1029"/>
          <p:cNvSpPr>
            <a:spLocks noChangeShapeType="1"/>
          </p:cNvSpPr>
          <p:nvPr/>
        </p:nvSpPr>
        <p:spPr bwMode="auto">
          <a:xfrm>
            <a:off x="5688807" y="4587872"/>
            <a:ext cx="896112" cy="59372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 type="stealth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0" name="Text Box 1030"/>
          <p:cNvSpPr txBox="1">
            <a:spLocks noChangeArrowheads="1"/>
          </p:cNvSpPr>
          <p:nvPr/>
        </p:nvSpPr>
        <p:spPr bwMode="auto">
          <a:xfrm>
            <a:off x="6680184" y="4963912"/>
            <a:ext cx="181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b="1" u="sng" dirty="0">
                <a:solidFill>
                  <a:schemeClr val="accent2"/>
                </a:solidFill>
              </a:rPr>
              <a:t>S</a:t>
            </a:r>
            <a:r>
              <a:rPr lang="de-DE" sz="1800" dirty="0">
                <a:solidFill>
                  <a:schemeClr val="accent2"/>
                </a:solidFill>
              </a:rPr>
              <a:t>tring </a:t>
            </a:r>
            <a:r>
              <a:rPr lang="de-DE" sz="1800" b="1" u="sng" dirty="0">
                <a:solidFill>
                  <a:schemeClr val="accent2"/>
                </a:solidFill>
              </a:rPr>
              <a:t>C</a:t>
            </a:r>
            <a:r>
              <a:rPr lang="de-DE" sz="1800" dirty="0">
                <a:solidFill>
                  <a:schemeClr val="accent2"/>
                </a:solidFill>
              </a:rPr>
              <a:t>onnection </a:t>
            </a:r>
            <a:r>
              <a:rPr lang="de-DE" sz="1800" b="1" u="sng" dirty="0" smtClean="0">
                <a:solidFill>
                  <a:schemeClr val="accent2"/>
                </a:solidFill>
              </a:rPr>
              <a:t>B</a:t>
            </a:r>
            <a:r>
              <a:rPr lang="de-DE" sz="1800" dirty="0" smtClean="0">
                <a:solidFill>
                  <a:schemeClr val="accent2"/>
                </a:solidFill>
              </a:rPr>
              <a:t>oxes</a:t>
            </a:r>
          </a:p>
        </p:txBody>
      </p:sp>
      <p:sp>
        <p:nvSpPr>
          <p:cNvPr id="738311" name="Text Box 1031"/>
          <p:cNvSpPr txBox="1">
            <a:spLocks noChangeArrowheads="1"/>
          </p:cNvSpPr>
          <p:nvPr/>
        </p:nvSpPr>
        <p:spPr bwMode="auto">
          <a:xfrm>
            <a:off x="6580425" y="5836780"/>
            <a:ext cx="1912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600" dirty="0">
                <a:solidFill>
                  <a:srgbClr val="0000CC"/>
                </a:solidFill>
                <a:latin typeface="+mj-lt"/>
              </a:rPr>
              <a:t>contain all cryogenic instrumentation</a:t>
            </a:r>
            <a:endParaRPr lang="en-GB" sz="16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0458" y="6298781"/>
            <a:ext cx="19335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i="1" dirty="0">
                <a:solidFill>
                  <a:srgbClr val="04617B">
                    <a:shade val="90000"/>
                  </a:srgbClr>
                </a:solidFill>
              </a:rPr>
              <a:t>Bernd Petersen DESY MKS</a:t>
            </a:r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9057" y="635232"/>
            <a:ext cx="7283450" cy="381000"/>
          </a:xfrm>
        </p:spPr>
        <p:txBody>
          <a:bodyPr>
            <a:noAutofit/>
          </a:bodyPr>
          <a:lstStyle/>
          <a:p>
            <a:r>
              <a:rPr lang="de-DE" sz="3200" dirty="0"/>
              <a:t>Linac cryogenic </a:t>
            </a:r>
            <a:r>
              <a:rPr lang="de-DE" sz="3200" dirty="0" smtClean="0"/>
              <a:t>segmentation</a:t>
            </a:r>
            <a:endParaRPr lang="en-GB" sz="3200" dirty="0"/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4" y="1125071"/>
            <a:ext cx="5041107" cy="23971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000" y="3657600"/>
            <a:ext cx="735807" cy="21791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59124" y="2321797"/>
            <a:ext cx="36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Heat load/CM @2K  (Scale from XFEL)</a:t>
            </a:r>
          </a:p>
          <a:p>
            <a:r>
              <a:rPr lang="en-US" dirty="0" smtClean="0">
                <a:latin typeface="+mj-lt"/>
              </a:rPr>
              <a:t>&lt; 9W -static, &lt; 50W -dynamic</a:t>
            </a:r>
            <a:endParaRPr lang="en-US" dirty="0">
              <a:latin typeface="+mj-lt"/>
            </a:endParaRPr>
          </a:p>
        </p:txBody>
      </p:sp>
      <p:sp>
        <p:nvSpPr>
          <p:cNvPr id="1037" name="Date Placeholder 10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038" name="Footer Placeholder 10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PrX Collab. Meeting, FNAL, Oct.25-27, 2011</a:t>
            </a:r>
            <a:endParaRPr lang="en-GB" dirty="0"/>
          </a:p>
        </p:txBody>
      </p:sp>
      <p:pic>
        <p:nvPicPr>
          <p:cNvPr id="740354" name="Picture 2" descr="3D_XFEL_SCB_EA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2771775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355" name="Picture 3" descr="3D_XFEL_End_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103688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0356" name="Picture 4" descr="3D_XFEL_Feed_BC_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375285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57" name="Text Box 5"/>
          <p:cNvSpPr txBox="1">
            <a:spLocks noChangeArrowheads="1"/>
          </p:cNvSpPr>
          <p:nvPr/>
        </p:nvSpPr>
        <p:spPr bwMode="auto">
          <a:xfrm>
            <a:off x="395288" y="4508500"/>
            <a:ext cx="2663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dirty="0">
                <a:latin typeface="+mj-lt"/>
              </a:rPr>
              <a:t>Bunch Compressor Bypass Transferline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dirty="0">
                <a:latin typeface="+mj-lt"/>
              </a:rPr>
              <a:t>(only 1-phase helium</a:t>
            </a:r>
            <a:r>
              <a:rPr lang="de-DE" sz="1800" dirty="0"/>
              <a:t>)</a:t>
            </a:r>
            <a:endParaRPr lang="en-GB" sz="1800" dirty="0"/>
          </a:p>
        </p:txBody>
      </p:sp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5219700" y="42926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/>
              <a:t>Feed-Box</a:t>
            </a:r>
            <a:endParaRPr lang="en-GB" sz="1800"/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4500563" y="40052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/>
              <a:t>JT</a:t>
            </a:r>
            <a:endParaRPr lang="en-GB" sz="1800"/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2124075" y="364490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/>
              <a:t>Cool-down/warm-up</a:t>
            </a:r>
            <a:endParaRPr lang="en-GB" sz="1800"/>
          </a:p>
        </p:txBody>
      </p:sp>
      <p:sp>
        <p:nvSpPr>
          <p:cNvPr id="740361" name="Line 9"/>
          <p:cNvSpPr>
            <a:spLocks noChangeShapeType="1"/>
          </p:cNvSpPr>
          <p:nvPr/>
        </p:nvSpPr>
        <p:spPr bwMode="auto">
          <a:xfrm>
            <a:off x="3563938" y="4005263"/>
            <a:ext cx="28733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2" name="Line 10"/>
          <p:cNvSpPr>
            <a:spLocks noChangeShapeType="1"/>
          </p:cNvSpPr>
          <p:nvPr/>
        </p:nvSpPr>
        <p:spPr bwMode="auto">
          <a:xfrm flipH="1">
            <a:off x="4356100" y="4292600"/>
            <a:ext cx="3603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6877050" y="1989138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/>
              <a:t>End-BOX</a:t>
            </a:r>
            <a:endParaRPr lang="en-GB" sz="1800"/>
          </a:p>
        </p:txBody>
      </p:sp>
      <p:sp>
        <p:nvSpPr>
          <p:cNvPr id="740364" name="Text Box 12"/>
          <p:cNvSpPr txBox="1">
            <a:spLocks noChangeArrowheads="1"/>
          </p:cNvSpPr>
          <p:nvPr/>
        </p:nvSpPr>
        <p:spPr bwMode="auto">
          <a:xfrm>
            <a:off x="323851" y="1484313"/>
            <a:ext cx="2571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sz="1800" dirty="0"/>
              <a:t>‚regular‘ string connection box</a:t>
            </a:r>
            <a:endParaRPr lang="en-GB" sz="1800" dirty="0"/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1600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2400" dirty="0"/>
              <a:t>Linac cryogenic </a:t>
            </a:r>
            <a:r>
              <a:rPr lang="de-DE" sz="2400" dirty="0" smtClean="0"/>
              <a:t>components (XFEL design)</a:t>
            </a:r>
            <a:endParaRPr lang="en-GB" sz="2400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553200" cy="515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Layout, general parameters</a:t>
            </a:r>
          </a:p>
          <a:p>
            <a:r>
              <a:rPr lang="en-US" dirty="0" smtClean="0"/>
              <a:t>Components: cavity, magnet, CM, HLRF</a:t>
            </a:r>
          </a:p>
          <a:p>
            <a:r>
              <a:rPr lang="en-US" dirty="0" smtClean="0"/>
              <a:t>HLRF</a:t>
            </a:r>
          </a:p>
          <a:p>
            <a:r>
              <a:rPr lang="en-US" dirty="0" smtClean="0"/>
              <a:t>LLRF and long-pulse  operation issues</a:t>
            </a:r>
          </a:p>
          <a:p>
            <a:r>
              <a:rPr lang="en-US" dirty="0" smtClean="0"/>
              <a:t>Lattice and beam dynamics studies.</a:t>
            </a:r>
          </a:p>
          <a:p>
            <a:r>
              <a:rPr lang="en-US" dirty="0" smtClean="0"/>
              <a:t>Plan FY12.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239000" cy="48736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/>
              <a:t>3-8 </a:t>
            </a:r>
            <a:r>
              <a:rPr lang="en-US" sz="3200" dirty="0" err="1"/>
              <a:t>GeV</a:t>
            </a:r>
            <a:r>
              <a:rPr lang="en-US" sz="3200" dirty="0"/>
              <a:t> pulsed </a:t>
            </a:r>
            <a:r>
              <a:rPr lang="en-US" sz="3200" dirty="0" smtClean="0"/>
              <a:t>LINAC: some outstanding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Only VS is regulated (flat), individual cavity gradients tilt (A &amp; </a:t>
            </a:r>
            <a:r>
              <a:rPr lang="el-GR" sz="2400" dirty="0" smtClean="0"/>
              <a:t>φ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Non constant beam energy gain along bunch train.</a:t>
            </a:r>
          </a:p>
          <a:p>
            <a:pPr lvl="1"/>
            <a:r>
              <a:rPr lang="en-US" sz="2000" dirty="0" smtClean="0"/>
              <a:t>Potential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grow, final energy spread  and beam loss due to tilts in amplitudes and phases.</a:t>
            </a:r>
          </a:p>
          <a:p>
            <a:pPr lvl="1"/>
            <a:r>
              <a:rPr lang="en-US" sz="2000" dirty="0" smtClean="0"/>
              <a:t>How do we fix cavity tilts?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LFD: peak to peak detuning, in particular for long pulses.</a:t>
            </a:r>
          </a:p>
          <a:p>
            <a:pPr lvl="1"/>
            <a:r>
              <a:rPr lang="en-US" sz="2000" dirty="0" smtClean="0"/>
              <a:t>Impact of fill time in LFD.</a:t>
            </a:r>
          </a:p>
          <a:p>
            <a:pPr lvl="1"/>
            <a:r>
              <a:rPr lang="en-US" sz="2000" dirty="0" smtClean="0"/>
              <a:t>Active compensation or stiffer mechanical systems?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Gradient spread.</a:t>
            </a:r>
          </a:p>
          <a:p>
            <a:pPr lvl="1"/>
            <a:r>
              <a:rPr lang="en-US" sz="2000" dirty="0" smtClean="0"/>
              <a:t>Reduce gradient spread or minimize impact.</a:t>
            </a:r>
          </a:p>
          <a:p>
            <a:pPr lvl="1"/>
            <a:r>
              <a:rPr lang="en-US" sz="2000" dirty="0" smtClean="0"/>
              <a:t>Find optimum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load</a:t>
            </a:r>
            <a:r>
              <a:rPr lang="en-US" sz="2000" dirty="0" smtClean="0"/>
              <a:t>  and power distribution for a given gradient spread.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Bringing up the LINAC</a:t>
            </a:r>
            <a:endParaRPr lang="en-US" sz="2400" dirty="0"/>
          </a:p>
          <a:p>
            <a:pPr lvl="1"/>
            <a:r>
              <a:rPr lang="en-US" sz="2000" dirty="0" smtClean="0"/>
              <a:t>How much gradient overhead is needed to go from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beam</a:t>
            </a:r>
            <a:r>
              <a:rPr lang="en-US" sz="2000" i="1" dirty="0" smtClean="0"/>
              <a:t>=0</a:t>
            </a:r>
            <a:r>
              <a:rPr lang="en-US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 err="1" smtClean="0"/>
              <a:t>I</a:t>
            </a:r>
            <a:r>
              <a:rPr lang="en-US" sz="2000" i="1" baseline="-25000" dirty="0" err="1"/>
              <a:t>beam</a:t>
            </a:r>
            <a:r>
              <a:rPr lang="en-US" sz="2000" dirty="0" smtClean="0"/>
              <a:t>=max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01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Summary of preliminary studies for pulsed </a:t>
            </a:r>
            <a:r>
              <a:rPr lang="en-US" sz="3600" dirty="0" err="1" smtClean="0"/>
              <a:t>linac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Beam losses are smaller than for CW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Intra-beam stripping is well below 0.1 W/m</a:t>
            </a:r>
          </a:p>
          <a:p>
            <a:pPr lvl="1">
              <a:buFontTx/>
              <a:buChar char="-"/>
            </a:pPr>
            <a:r>
              <a:rPr lang="en-US" dirty="0" smtClean="0"/>
              <a:t>Magnetic stripping is small for reasonable beam displacement (&lt;20mm)</a:t>
            </a:r>
            <a:endParaRPr lang="en-US" sz="1400" dirty="0" smtClean="0"/>
          </a:p>
          <a:p>
            <a:endParaRPr lang="en-US" sz="900" dirty="0" smtClean="0"/>
          </a:p>
          <a:p>
            <a:r>
              <a:rPr lang="en-US" dirty="0" smtClean="0"/>
              <a:t>LLRF control</a:t>
            </a:r>
          </a:p>
          <a:p>
            <a:pPr lvl="1">
              <a:buFontTx/>
              <a:buChar char="-"/>
            </a:pPr>
            <a:r>
              <a:rPr lang="en-US" u="sng" dirty="0" err="1" smtClean="0"/>
              <a:t>TraceWin</a:t>
            </a:r>
            <a:r>
              <a:rPr lang="en-US" dirty="0" smtClean="0"/>
              <a:t>  static simulated for  scheme with 1 klystron per 2 CM</a:t>
            </a:r>
          </a:p>
          <a:p>
            <a:pPr lvl="2"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</a:rPr>
              <a:t>With VS control at the level below~0.5 % and 0.5 deg (individual cavity error ~10%  and 10 deg) allow keep energy jitter  at 8 </a:t>
            </a:r>
            <a:r>
              <a:rPr lang="en-US" dirty="0" err="1" smtClean="0">
                <a:solidFill>
                  <a:srgbClr val="0000CC"/>
                </a:solidFill>
              </a:rPr>
              <a:t>GeV</a:t>
            </a:r>
            <a:r>
              <a:rPr lang="en-US" dirty="0" smtClean="0">
                <a:solidFill>
                  <a:srgbClr val="0000CC"/>
                </a:solidFill>
              </a:rPr>
              <a:t> below 10 </a:t>
            </a:r>
            <a:r>
              <a:rPr lang="en-US" dirty="0" err="1" smtClean="0">
                <a:solidFill>
                  <a:srgbClr val="0000CC"/>
                </a:solidFill>
              </a:rPr>
              <a:t>MeV</a:t>
            </a:r>
            <a:r>
              <a:rPr lang="en-US" dirty="0" smtClean="0">
                <a:solidFill>
                  <a:srgbClr val="0000CC"/>
                </a:solidFill>
              </a:rPr>
              <a:t>. (needed for injection)</a:t>
            </a:r>
          </a:p>
          <a:p>
            <a:pPr lvl="1">
              <a:buFontTx/>
              <a:buChar char="-"/>
            </a:pPr>
            <a:r>
              <a:rPr lang="en-US" dirty="0" smtClean="0"/>
              <a:t>Dynamics simulations with LFD/</a:t>
            </a:r>
            <a:r>
              <a:rPr lang="en-US" dirty="0" err="1" smtClean="0"/>
              <a:t>microphonics</a:t>
            </a:r>
            <a:r>
              <a:rPr lang="en-US" dirty="0" smtClean="0"/>
              <a:t> and Acc. gradient spread underway (see presentations: </a:t>
            </a:r>
            <a:r>
              <a:rPr lang="en-US" dirty="0" err="1" smtClean="0"/>
              <a:t>G.Cancello</a:t>
            </a:r>
            <a:r>
              <a:rPr lang="en-US" dirty="0" smtClean="0"/>
              <a:t>, </a:t>
            </a:r>
            <a:r>
              <a:rPr lang="en-US" dirty="0" err="1" smtClean="0"/>
              <a:t>B.Chase</a:t>
            </a:r>
            <a:r>
              <a:rPr lang="en-US" dirty="0" smtClean="0"/>
              <a:t>, </a:t>
            </a:r>
            <a:r>
              <a:rPr lang="en-US" dirty="0" err="1" smtClean="0"/>
              <a:t>Y.Eidelman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791200" cy="53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8ms pulse Test for Project 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953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j-lt"/>
              </a:rPr>
              <a:t>Long Pulse test in Fermilab HTS for proposed Project X parameters</a:t>
            </a:r>
          </a:p>
          <a:p>
            <a:pPr marL="393192" lvl="1" indent="0">
              <a:buNone/>
            </a:pPr>
            <a:r>
              <a:rPr lang="en-US" sz="2000" dirty="0" smtClean="0">
                <a:latin typeface="+mj-lt"/>
              </a:rPr>
              <a:t>- </a:t>
            </a:r>
            <a:r>
              <a:rPr lang="en-US" sz="2000" i="1" dirty="0" smtClean="0">
                <a:solidFill>
                  <a:srgbClr val="008000"/>
                </a:solidFill>
                <a:latin typeface="+mj-lt"/>
              </a:rPr>
              <a:t>4ms fill, 4.3 ms flattop, 24 MV/m</a:t>
            </a:r>
          </a:p>
          <a:p>
            <a:r>
              <a:rPr lang="en-US" sz="2400" dirty="0" smtClean="0">
                <a:latin typeface="+mj-lt"/>
              </a:rPr>
              <a:t>Successfully reduced LFD from several kHz to better than 50 Hz </a:t>
            </a:r>
          </a:p>
          <a:p>
            <a:pPr lvl="1">
              <a:buFontTx/>
              <a:buChar char="-"/>
            </a:pPr>
            <a:r>
              <a:rPr lang="en-US" sz="2000" i="1" dirty="0" smtClean="0">
                <a:solidFill>
                  <a:srgbClr val="008000"/>
                </a:solidFill>
                <a:latin typeface="+mj-lt"/>
              </a:rPr>
              <a:t>Very limited time available</a:t>
            </a:r>
          </a:p>
          <a:p>
            <a:pPr lvl="1">
              <a:buFontTx/>
              <a:buChar char="-"/>
            </a:pPr>
            <a:r>
              <a:rPr lang="en-US" sz="2000" i="1" dirty="0" smtClean="0">
                <a:solidFill>
                  <a:srgbClr val="008000"/>
                </a:solidFill>
                <a:latin typeface="+mj-lt"/>
              </a:rPr>
              <a:t>Some stability problems observed</a:t>
            </a:r>
          </a:p>
          <a:p>
            <a:r>
              <a:rPr lang="en-US" sz="2400" dirty="0" smtClean="0">
                <a:latin typeface="+mj-lt"/>
              </a:rPr>
              <a:t>Compensation would not possible using ‘Standard’ half-sine pulse</a:t>
            </a:r>
          </a:p>
          <a:p>
            <a:r>
              <a:rPr lang="en-US" sz="2400" dirty="0" smtClean="0">
                <a:latin typeface="+mj-lt"/>
              </a:rPr>
              <a:t>Plans for testing 2 cavities in long pulse regime at NML </a:t>
            </a:r>
            <a:r>
              <a:rPr lang="en-US" sz="2400" dirty="0" err="1" smtClean="0">
                <a:latin typeface="+mj-lt"/>
              </a:rPr>
              <a:t>cryomodule</a:t>
            </a:r>
            <a:r>
              <a:rPr lang="en-US" sz="2400" dirty="0" smtClean="0">
                <a:latin typeface="+mj-lt"/>
              </a:rPr>
              <a:t> #1 (Nov-Dec.2011)</a:t>
            </a:r>
          </a:p>
          <a:p>
            <a:endParaRPr lang="en-US" sz="9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LFD model used in modeling of longitudinal dynamics are different from measurements (max ~60 Hz, but smaller detuning in flat-top). Need improved model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200" t="23571" r="54945" b="15819"/>
          <a:stretch>
            <a:fillRect/>
          </a:stretch>
        </p:blipFill>
        <p:spPr bwMode="auto">
          <a:xfrm>
            <a:off x="5410200" y="9906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3552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vity detunings 20 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5029200"/>
            <a:ext cx="3429000" cy="132588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277232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173" y="304800"/>
            <a:ext cx="8899827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Some result of dynamic simulations with LLRF stabilization:</a:t>
            </a:r>
          </a:p>
          <a:p>
            <a:pPr lvl="0" algn="ctr">
              <a:spcBef>
                <a:spcPct val="0"/>
              </a:spcBef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20% gradient spread, LFD, u-phonics, beam and coupler errors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avity_voltages_diff_grad_open_l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4572000" cy="28956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447800"/>
            <a:ext cx="44196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063" indent="-1190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RF station is DESY-FLASH ACC6-7</a:t>
            </a:r>
          </a:p>
          <a:p>
            <a:pPr marL="119063" indent="-1190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All other 12 RF stations have 2 low gradient cavities at 18MV and 14 cavities at 26MV.</a:t>
            </a:r>
          </a:p>
          <a:p>
            <a:pPr marL="119063" indent="-119063">
              <a:spcBef>
                <a:spcPct val="20000"/>
              </a:spcBef>
            </a:pPr>
            <a:endParaRPr lang="en-US" sz="1600" dirty="0" smtClean="0"/>
          </a:p>
          <a:p>
            <a:pPr marL="119063" indent="-1190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Simulation assumptions:</a:t>
            </a:r>
          </a:p>
          <a:p>
            <a:pPr marL="463550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LFD: ~ 60 Hz at 25 MV.</a:t>
            </a:r>
          </a:p>
          <a:p>
            <a:pPr marL="463550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µ-phonics: ±5Hz uniformly distributed.</a:t>
            </a:r>
          </a:p>
          <a:p>
            <a:pPr marL="463550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Beam errors:</a:t>
            </a:r>
          </a:p>
          <a:p>
            <a:pPr marL="463550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Coupler error: 10% uniformly distributed.</a:t>
            </a:r>
          </a:p>
        </p:txBody>
      </p:sp>
      <p:pic>
        <p:nvPicPr>
          <p:cNvPr id="6" name="Picture 5" descr="RF_ST_all_phases_diff_grad_err_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4114800"/>
            <a:ext cx="4343400" cy="2582740"/>
          </a:xfrm>
          <a:prstGeom prst="rect">
            <a:avLst/>
          </a:prstGeom>
        </p:spPr>
      </p:pic>
      <p:pic>
        <p:nvPicPr>
          <p:cNvPr id="7" name="Picture 6" descr="Center of bunch Energy gain along Lin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191000"/>
            <a:ext cx="4953000" cy="2286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64580" y="4587240"/>
            <a:ext cx="167640" cy="16916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4495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Head of the bunch train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715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Tail of the bunch train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601980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C00000"/>
                </a:solidFill>
              </a:rPr>
              <a:t>G.Cancelo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914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Lattice:  Envelopes and Tracking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0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497763" cy="360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plitude (MV) vs. Position of the Center (m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4267200" cy="2667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2514600"/>
            <a:ext cx="2362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E</a:t>
            </a:r>
            <a:r>
              <a:rPr lang="en-US" sz="1600" baseline="-25000" dirty="0" err="1" smtClean="0">
                <a:latin typeface="+mj-lt"/>
              </a:rPr>
              <a:t>acc</a:t>
            </a:r>
            <a:r>
              <a:rPr lang="en-US" sz="1600" dirty="0" smtClean="0">
                <a:latin typeface="+mj-lt"/>
              </a:rPr>
              <a:t> = 25 MV/m: L=1.038m</a:t>
            </a:r>
            <a:endParaRPr lang="en-US" sz="1600" dirty="0">
              <a:latin typeface="+mj-lt"/>
            </a:endParaRPr>
          </a:p>
        </p:txBody>
      </p:sp>
      <p:pic>
        <p:nvPicPr>
          <p:cNvPr id="6" name="Content Placeholder 3" descr="Amplitude (MV) vs. Position of the Center (m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2997" y="1143000"/>
            <a:ext cx="4054308" cy="2667000"/>
          </a:xfrm>
          <a:prstGeom prst="rect">
            <a:avLst/>
          </a:prstGeom>
        </p:spPr>
      </p:pic>
      <p:pic>
        <p:nvPicPr>
          <p:cNvPr id="12" name="Content Placeholder 3" descr="Emmitan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810000"/>
            <a:ext cx="4038600" cy="2371298"/>
          </a:xfrm>
          <a:prstGeom prst="rect">
            <a:avLst/>
          </a:prstGeom>
        </p:spPr>
      </p:pic>
      <p:pic>
        <p:nvPicPr>
          <p:cNvPr id="13" name="Content Placeholder 3" descr="Emmitan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8099" y="3810002"/>
            <a:ext cx="4015901" cy="237129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3962400"/>
            <a:ext cx="2514600" cy="2954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Advance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02" y="1143000"/>
            <a:ext cx="2942897" cy="38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Cavity Energy Gain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8800" y="1143000"/>
            <a:ext cx="2795752" cy="4389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Quadrupole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Gradient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86400" y="3962400"/>
            <a:ext cx="2450479" cy="30778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Synchronous Phase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487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FY12 R&amp;D plan for  Pulsed Linac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Complete lattice design and specifications for beam alignments and RF tolerances (</a:t>
            </a:r>
            <a:r>
              <a:rPr lang="en-US" dirty="0" err="1" smtClean="0"/>
              <a:t>N.Solyak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Beam dynamics, losses, system specifications</a:t>
            </a:r>
          </a:p>
          <a:p>
            <a:pPr lvl="1"/>
            <a:r>
              <a:rPr lang="en-US" dirty="0" smtClean="0"/>
              <a:t>Failure analysis</a:t>
            </a:r>
          </a:p>
          <a:p>
            <a:pPr lvl="1"/>
            <a:r>
              <a:rPr lang="en-US" dirty="0" smtClean="0"/>
              <a:t>Long-pulse operation stability requirements</a:t>
            </a:r>
          </a:p>
          <a:p>
            <a:pPr lvl="1"/>
            <a:r>
              <a:rPr lang="en-US" dirty="0" smtClean="0"/>
              <a:t>Concept Design of the beam collimation system and Radiation issues, Specs</a:t>
            </a:r>
          </a:p>
          <a:p>
            <a:pPr lvl="1"/>
            <a:r>
              <a:rPr lang="en-US" dirty="0" smtClean="0"/>
              <a:t>Develop specs for linac components</a:t>
            </a:r>
          </a:p>
          <a:p>
            <a:pPr lvl="1"/>
            <a:r>
              <a:rPr lang="en-US" dirty="0" smtClean="0"/>
              <a:t>Review  modified ILC like CM design (cavity, </a:t>
            </a:r>
            <a:r>
              <a:rPr lang="en-US" dirty="0" err="1" smtClean="0"/>
              <a:t>coupler,magnets,cryo</a:t>
            </a:r>
            <a:r>
              <a:rPr lang="en-US" dirty="0" smtClean="0"/>
              <a:t>) as a baseline for pulse linac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r>
              <a:rPr lang="en-US" dirty="0" smtClean="0"/>
              <a:t>Design of the transport lines to and from pulsed </a:t>
            </a:r>
            <a:r>
              <a:rPr lang="en-US" dirty="0" err="1" smtClean="0"/>
              <a:t>linac</a:t>
            </a:r>
            <a:r>
              <a:rPr lang="en-US" dirty="0" smtClean="0"/>
              <a:t>, functional specs (</a:t>
            </a:r>
            <a:r>
              <a:rPr lang="en-US" dirty="0" err="1" smtClean="0"/>
              <a:t>D.Johnson</a:t>
            </a:r>
            <a:r>
              <a:rPr lang="en-US" dirty="0" smtClean="0"/>
              <a:t>)</a:t>
            </a:r>
          </a:p>
          <a:p>
            <a:endParaRPr lang="en-US" sz="1500" dirty="0" smtClean="0"/>
          </a:p>
          <a:p>
            <a:r>
              <a:rPr lang="en-US" u="none" strike="noStrike" dirty="0" smtClean="0">
                <a:effectLst/>
              </a:rPr>
              <a:t>Develop  conceptual design of the HLRF system (modulators, klystrons, PDS, controls) – </a:t>
            </a:r>
            <a:r>
              <a:rPr lang="en-US" u="none" strike="noStrike" dirty="0" err="1" smtClean="0">
                <a:effectLst/>
              </a:rPr>
              <a:t>J.Reid</a:t>
            </a:r>
            <a:endParaRPr lang="en-US" u="none" strike="noStrike" dirty="0" smtClean="0">
              <a:effectLst/>
            </a:endParaRPr>
          </a:p>
          <a:p>
            <a:pPr lvl="1"/>
            <a:r>
              <a:rPr lang="en-US" dirty="0" smtClean="0"/>
              <a:t>Define baseline configuration and alternatives based on requirements and cost analysis</a:t>
            </a:r>
          </a:p>
          <a:p>
            <a:pPr lvl="1"/>
            <a:r>
              <a:rPr lang="en-US" u="none" strike="noStrike" dirty="0" smtClean="0">
                <a:effectLst/>
              </a:rPr>
              <a:t>Write specifications and cost estimations for HLRF system</a:t>
            </a:r>
            <a:endParaRPr lang="en-US" dirty="0"/>
          </a:p>
          <a:p>
            <a:pPr lvl="1"/>
            <a:endParaRPr lang="en-US" sz="1500" dirty="0" smtClean="0"/>
          </a:p>
          <a:p>
            <a:r>
              <a:rPr lang="en-US" dirty="0" smtClean="0"/>
              <a:t>LLRF performances study and develop specifications for long pulse operation regime (</a:t>
            </a:r>
            <a:r>
              <a:rPr lang="en-US" dirty="0" err="1" smtClean="0"/>
              <a:t>B.Chase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 LLRF control  system for cavity, operating in long-pulse regime, based on multiple tests of ILC like cavities in HTS and NML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dirty="0" smtClean="0"/>
              <a:t>Develop models and software for long-pulse operations with LLRF controls</a:t>
            </a:r>
          </a:p>
          <a:p>
            <a:pPr lvl="1"/>
            <a:r>
              <a:rPr lang="en-US" dirty="0" smtClean="0"/>
              <a:t>Develop specifications and  costing of LLRF system.</a:t>
            </a:r>
            <a:endParaRPr lang="en-US" sz="2900" dirty="0" smtClean="0"/>
          </a:p>
          <a:p>
            <a:pPr fontAlgn="b"/>
            <a:r>
              <a:rPr lang="en-US" dirty="0" smtClean="0"/>
              <a:t>Complete conceptual and EM design of </a:t>
            </a:r>
            <a:r>
              <a:rPr lang="en-US" dirty="0" err="1" smtClean="0"/>
              <a:t>splittable</a:t>
            </a:r>
            <a:r>
              <a:rPr lang="en-US" dirty="0" smtClean="0"/>
              <a:t> SC magnet (</a:t>
            </a:r>
            <a:r>
              <a:rPr lang="en-US" dirty="0" err="1" smtClean="0"/>
              <a:t>V.Kashikhin</a:t>
            </a:r>
            <a:r>
              <a:rPr lang="en-US" dirty="0" smtClean="0"/>
              <a:t>)</a:t>
            </a:r>
          </a:p>
          <a:p>
            <a:pPr fontAlgn="b"/>
            <a:r>
              <a:rPr lang="en-US" dirty="0" smtClean="0"/>
              <a:t>Conceptual design of the cryogenic systems and specifications (</a:t>
            </a:r>
            <a:r>
              <a:rPr lang="en-US" dirty="0" err="1" smtClean="0"/>
              <a:t>A.Klebaner</a:t>
            </a:r>
            <a:r>
              <a:rPr lang="en-US" dirty="0" smtClean="0"/>
              <a:t>)</a:t>
            </a:r>
          </a:p>
          <a:p>
            <a:pPr fontAlgn="b"/>
            <a:r>
              <a:rPr lang="en-US" dirty="0" smtClean="0"/>
              <a:t>Create specifications for beam diagnostics in Linac and transport lines (</a:t>
            </a:r>
            <a:r>
              <a:rPr lang="en-US" dirty="0" err="1" smtClean="0"/>
              <a:t>M.Wendt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2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239000" cy="5334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/>
            </a:r>
            <a:br>
              <a:rPr lang="en-US" sz="5400" dirty="0" smtClean="0">
                <a:solidFill>
                  <a:srgbClr val="000000"/>
                </a:solidFill>
              </a:rPr>
            </a:br>
            <a:r>
              <a:rPr lang="en-US" sz="4000" dirty="0" smtClean="0"/>
              <a:t>Resources in FY12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910407"/>
              </p:ext>
            </p:extLst>
          </p:nvPr>
        </p:nvGraphicFramePr>
        <p:xfrm>
          <a:off x="304800" y="1524000"/>
          <a:ext cx="8305800" cy="50292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76450"/>
                <a:gridCol w="859945"/>
                <a:gridCol w="744585"/>
                <a:gridCol w="4624820"/>
              </a:tblGrid>
              <a:tr h="25457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M&amp;S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Task force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N. </a:t>
                      </a:r>
                      <a:r>
                        <a:rPr lang="en-US" sz="1400" u="none" strike="noStrike" dirty="0" err="1">
                          <a:effectLst/>
                        </a:rPr>
                        <a:t>Solyak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Management, specs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J-P </a:t>
                      </a:r>
                      <a:r>
                        <a:rPr lang="en-US" sz="1400" u="none" strike="noStrike" dirty="0" err="1">
                          <a:effectLst/>
                        </a:rPr>
                        <a:t>carneiro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dynamics, losses, system specifications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5091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G.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Cancelo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Y</a:t>
                      </a:r>
                      <a:r>
                        <a:rPr lang="en-US" sz="1400" u="none" strike="noStrike" dirty="0">
                          <a:effectLst/>
                        </a:rPr>
                        <a:t>. </a:t>
                      </a:r>
                      <a:r>
                        <a:rPr lang="en-US" sz="1400" u="none" strike="noStrike" dirty="0" err="1">
                          <a:effectLst/>
                        </a:rPr>
                        <a:t>Eidelman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0.5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LLRF </a:t>
                      </a:r>
                      <a:r>
                        <a:rPr lang="en-US" sz="1400" u="none" strike="noStrike" dirty="0" smtClean="0">
                          <a:effectLst/>
                        </a:rPr>
                        <a:t>requirements,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specification </a:t>
                      </a:r>
                      <a:r>
                        <a:rPr lang="en-US" sz="1400" u="none" strike="noStrike" dirty="0">
                          <a:effectLst/>
                        </a:rPr>
                        <a:t>and performances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I. </a:t>
                      </a:r>
                      <a:r>
                        <a:rPr lang="en-US" sz="1400" u="none" strike="noStrike" dirty="0" err="1">
                          <a:effectLst/>
                        </a:rPr>
                        <a:t>Tropin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collimation and losses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F.Ostiguy</a:t>
                      </a:r>
                      <a:r>
                        <a:rPr lang="en-US" sz="1400" u="none" strike="noStrike" dirty="0" smtClean="0">
                          <a:effectLst/>
                        </a:rPr>
                        <a:t>, B</a:t>
                      </a:r>
                      <a:r>
                        <a:rPr lang="en-US" sz="1400" u="none" strike="noStrike" dirty="0">
                          <a:effectLst/>
                        </a:rPr>
                        <a:t>.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Shteynas</a:t>
                      </a:r>
                      <a:r>
                        <a:rPr lang="en-US" sz="1400" u="none" strike="noStrike" dirty="0" smtClean="0">
                          <a:effectLst/>
                        </a:rPr>
                        <a:t>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Beam Collimation studies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A. </a:t>
                      </a:r>
                      <a:r>
                        <a:rPr lang="en-US" sz="1400" u="none" strike="noStrike" dirty="0" err="1">
                          <a:effectLst/>
                        </a:rPr>
                        <a:t>Saini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Failure analysis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509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B. Chase, </a:t>
                      </a:r>
                      <a:r>
                        <a:rPr lang="en-US" sz="1400" u="none" strike="noStrike" dirty="0" smtClean="0">
                          <a:effectLst/>
                        </a:rPr>
                        <a:t>W.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Shappert</a:t>
                      </a:r>
                      <a:r>
                        <a:rPr lang="en-US" sz="1400" u="none" strike="noStrike" dirty="0" smtClean="0">
                          <a:effectLst/>
                        </a:rPr>
                        <a:t>, Y.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Pischalnikov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LLRF, LFD,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Microphonics</a:t>
                      </a:r>
                      <a:r>
                        <a:rPr lang="en-US" sz="1400" u="none" strike="noStrike" dirty="0" smtClean="0">
                          <a:effectLst/>
                        </a:rPr>
                        <a:t> long-pulse tests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</a:rPr>
                        <a:t>J.Reid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HLRF:  specs, design, alternatives, 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D. Johnson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</a:t>
                      </a:r>
                      <a:r>
                        <a:rPr lang="en-US" sz="1400" u="none" strike="noStrike" dirty="0" smtClean="0">
                          <a:effectLst/>
                        </a:rPr>
                        <a:t>delivery: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Linac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to R&amp;MI </a:t>
                      </a:r>
                      <a:r>
                        <a:rPr lang="en-US" sz="1400" u="none" strike="noStrike" dirty="0" smtClean="0">
                          <a:effectLst/>
                        </a:rPr>
                        <a:t>Transport lines design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65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M. Wendt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BPM: design &amp; tests, RT diagnostics, alignment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V.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Kashikhin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concept of magnet design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M. Champion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Cavity, Coupler &amp; </a:t>
                      </a:r>
                      <a:r>
                        <a:rPr lang="en-US" sz="1400" u="none" strike="noStrike" dirty="0" err="1">
                          <a:effectLst/>
                        </a:rPr>
                        <a:t>cryomodule</a:t>
                      </a:r>
                      <a:r>
                        <a:rPr lang="en-US" sz="1400" u="none" strike="noStrike" dirty="0">
                          <a:effectLst/>
                        </a:rPr>
                        <a:t> design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 </a:t>
                      </a:r>
                      <a:r>
                        <a:rPr lang="en-US" sz="1400" u="none" strike="noStrike" dirty="0" err="1">
                          <a:effectLst/>
                        </a:rPr>
                        <a:t>Leibfritz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CM tests at NML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A.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Klebaner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Cryogenic: Conceptual design and specifications</a:t>
                      </a:r>
                    </a:p>
                  </a:txBody>
                  <a:tcPr marR="0" marT="0" marB="0" anchor="ctr"/>
                </a:tc>
              </a:tr>
              <a:tr h="2545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 Patrick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Pulse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Linac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controls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1454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  <a:tr h="290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FTE,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Systems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81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086600" cy="13715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Project X Technical Meeting Tuesday,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July 6, 2010</a:t>
            </a:r>
            <a:endParaRPr lang="en-US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71800"/>
            <a:ext cx="8077200" cy="3505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HOMs in 650 MHz section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of the Project-X </a:t>
            </a:r>
            <a:r>
              <a:rPr lang="en-US" sz="3600" b="1" dirty="0" err="1" smtClean="0">
                <a:solidFill>
                  <a:srgbClr val="FF0000"/>
                </a:solidFill>
              </a:rPr>
              <a:t>linac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V. </a:t>
            </a:r>
            <a:r>
              <a:rPr lang="en-US" sz="2800" dirty="0" err="1" smtClean="0">
                <a:solidFill>
                  <a:srgbClr val="0000FF"/>
                </a:solidFill>
              </a:rPr>
              <a:t>Yakovlev</a:t>
            </a:r>
            <a:r>
              <a:rPr lang="en-US" sz="2800" dirty="0" smtClean="0">
                <a:solidFill>
                  <a:srgbClr val="0000FF"/>
                </a:solidFill>
              </a:rPr>
              <a:t>, N. </a:t>
            </a:r>
            <a:r>
              <a:rPr lang="en-US" sz="2800" dirty="0" err="1" smtClean="0">
                <a:solidFill>
                  <a:srgbClr val="0000FF"/>
                </a:solidFill>
              </a:rPr>
              <a:t>Solyak</a:t>
            </a:r>
            <a:r>
              <a:rPr lang="en-US" sz="2800" dirty="0" smtClean="0">
                <a:solidFill>
                  <a:srgbClr val="0000FF"/>
                </a:solidFill>
              </a:rPr>
              <a:t>, A. </a:t>
            </a:r>
            <a:r>
              <a:rPr lang="en-US" sz="2800" dirty="0" err="1" smtClean="0">
                <a:solidFill>
                  <a:srgbClr val="0000FF"/>
                </a:solidFill>
              </a:rPr>
              <a:t>Vostrikov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A. </a:t>
            </a:r>
            <a:r>
              <a:rPr lang="en-US" sz="2800" dirty="0" err="1" smtClean="0">
                <a:solidFill>
                  <a:srgbClr val="0000FF"/>
                </a:solidFill>
              </a:rPr>
              <a:t>Saini</a:t>
            </a:r>
            <a:r>
              <a:rPr lang="en-US" sz="2800" dirty="0" smtClean="0">
                <a:solidFill>
                  <a:srgbClr val="0000FF"/>
                </a:solidFill>
              </a:rPr>
              <a:t>, T. </a:t>
            </a:r>
            <a:r>
              <a:rPr lang="en-US" sz="2800" dirty="0" err="1" smtClean="0">
                <a:solidFill>
                  <a:srgbClr val="0000FF"/>
                </a:solidFill>
              </a:rPr>
              <a:t>Khabiboulline</a:t>
            </a:r>
            <a:r>
              <a:rPr lang="en-US" sz="2800" dirty="0" smtClean="0">
                <a:solidFill>
                  <a:srgbClr val="0000FF"/>
                </a:solidFill>
              </a:rPr>
              <a:t>, I. </a:t>
            </a:r>
            <a:r>
              <a:rPr lang="en-US" sz="2800" dirty="0" err="1" smtClean="0">
                <a:solidFill>
                  <a:srgbClr val="0000FF"/>
                </a:solidFill>
              </a:rPr>
              <a:t>Gonin</a:t>
            </a:r>
            <a:r>
              <a:rPr lang="en-US" sz="2800" dirty="0" smtClean="0">
                <a:solidFill>
                  <a:srgbClr val="0000FF"/>
                </a:solidFill>
              </a:rPr>
              <a:t> and A. </a:t>
            </a:r>
            <a:r>
              <a:rPr lang="en-US" sz="2800" dirty="0" err="1" smtClean="0">
                <a:solidFill>
                  <a:srgbClr val="0000FF"/>
                </a:solidFill>
              </a:rPr>
              <a:t>Lunin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589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2" descr="ILC2009_cavity_LowR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Lucida Calligraphy" pitchFamily="66" charset="0"/>
              </a:rPr>
              <a:t>Thank you </a:t>
            </a:r>
          </a:p>
          <a:p>
            <a:pPr algn="ctr"/>
            <a:r>
              <a:rPr lang="en-US" sz="6000" dirty="0" smtClean="0">
                <a:latin typeface="Lucida Calligraphy" pitchFamily="66" charset="0"/>
              </a:rPr>
              <a:t>for your attention</a:t>
            </a:r>
            <a:endParaRPr lang="en-US" sz="6000" dirty="0">
              <a:latin typeface="Lucida Calligraphy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095E1-D902-4E10-9080-75D3A36505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Back – up Slides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>
            <a:off x="457200" y="2209800"/>
            <a:ext cx="20574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67000" y="2209800"/>
            <a:ext cx="441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390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290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Concepts of SC </a:t>
            </a:r>
            <a:r>
              <a:rPr lang="en-US" sz="3200" dirty="0"/>
              <a:t>CW </a:t>
            </a:r>
            <a:r>
              <a:rPr lang="en-US" sz="3200" dirty="0" smtClean="0"/>
              <a:t>3GeV and Pulsed 3-8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r>
              <a:rPr lang="en-US" sz="3200" dirty="0" err="1" smtClean="0"/>
              <a:t>Linac</a:t>
            </a:r>
            <a:endParaRPr lang="en-US" sz="32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14600" y="1600199"/>
            <a:ext cx="6248400" cy="1539957"/>
            <a:chOff x="1902811" y="2819400"/>
            <a:chExt cx="4962822" cy="1540547"/>
          </a:xfrm>
        </p:grpSpPr>
        <p:sp>
          <p:nvSpPr>
            <p:cNvPr id="17" name="Rectangle 16"/>
            <p:cNvSpPr/>
            <p:nvPr/>
          </p:nvSpPr>
          <p:spPr>
            <a:xfrm>
              <a:off x="2023855" y="2819400"/>
              <a:ext cx="665745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000" dirty="0" smtClean="0">
                  <a:solidFill>
                    <a:schemeClr val="tx1"/>
                  </a:solidFill>
                </a:rPr>
                <a:t>HWR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89600" y="2819400"/>
              <a:ext cx="665744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SSR1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5344" y="2819400"/>
              <a:ext cx="698527" cy="38114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SSR2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21089" y="2819400"/>
              <a:ext cx="786789" cy="3811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i="1" dirty="0">
                  <a:solidFill>
                    <a:schemeClr val="tx1"/>
                  </a:solidFill>
                </a:rPr>
                <a:t>β</a:t>
              </a:r>
              <a:r>
                <a:rPr lang="en-US" sz="2400" dirty="0">
                  <a:solidFill>
                    <a:schemeClr val="tx1"/>
                  </a:solidFill>
                </a:rPr>
                <a:t>=0.6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7878" y="2819400"/>
              <a:ext cx="762832" cy="3811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i="1" dirty="0">
                  <a:solidFill>
                    <a:schemeClr val="tx1"/>
                  </a:solidFill>
                </a:rPr>
                <a:t>β</a:t>
              </a:r>
              <a:r>
                <a:rPr lang="en-US" sz="2400" dirty="0">
                  <a:solidFill>
                    <a:schemeClr val="tx1"/>
                  </a:solidFill>
                </a:rPr>
                <a:t>=0.9</a:t>
              </a:r>
            </a:p>
          </p:txBody>
        </p:sp>
        <p:sp>
          <p:nvSpPr>
            <p:cNvPr id="25" name="Left-Right Arrow 24"/>
            <p:cNvSpPr/>
            <p:nvPr/>
          </p:nvSpPr>
          <p:spPr>
            <a:xfrm>
              <a:off x="1963333" y="3581692"/>
              <a:ext cx="2151061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/>
            </a:p>
          </p:txBody>
        </p:sp>
        <p:sp>
          <p:nvSpPr>
            <p:cNvPr id="1036299" name="TextBox 42"/>
            <p:cNvSpPr txBox="1">
              <a:spLocks noChangeArrowheads="1"/>
            </p:cNvSpPr>
            <p:nvPr/>
          </p:nvSpPr>
          <p:spPr bwMode="auto">
            <a:xfrm>
              <a:off x="1902811" y="3734151"/>
              <a:ext cx="2118278" cy="62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325 MHz</a:t>
              </a:r>
            </a:p>
            <a:p>
              <a:pPr algn="ctr">
                <a:lnSpc>
                  <a:spcPts val="18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2.5-160 </a:t>
              </a:r>
              <a:r>
                <a:rPr lang="en-US" sz="2000" b="1" dirty="0" err="1">
                  <a:solidFill>
                    <a:srgbClr val="0000FF"/>
                  </a:solidFill>
                  <a:latin typeface="+mj-lt"/>
                </a:rPr>
                <a:t>MeV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8" name="Left-Right Arrow 27"/>
            <p:cNvSpPr/>
            <p:nvPr/>
          </p:nvSpPr>
          <p:spPr>
            <a:xfrm>
              <a:off x="4142134" y="3581692"/>
              <a:ext cx="1392010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55189" y="2819400"/>
              <a:ext cx="1210444" cy="3811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ILC</a:t>
              </a: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5594666" y="3581693"/>
              <a:ext cx="1270967" cy="152458"/>
            </a:xfrm>
            <a:prstGeom prst="left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sz="2400"/>
            </a:p>
          </p:txBody>
        </p:sp>
        <p:sp>
          <p:nvSpPr>
            <p:cNvPr id="1036303" name="TextBox 47"/>
            <p:cNvSpPr txBox="1">
              <a:spLocks noChangeArrowheads="1"/>
            </p:cNvSpPr>
            <p:nvPr/>
          </p:nvSpPr>
          <p:spPr bwMode="auto">
            <a:xfrm>
              <a:off x="5776233" y="3734151"/>
              <a:ext cx="907833" cy="56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1.3 </a:t>
              </a:r>
              <a:r>
                <a:rPr lang="en-US" sz="2000" b="1" dirty="0">
                  <a:solidFill>
                    <a:srgbClr val="0000FF"/>
                  </a:solidFill>
                  <a:latin typeface="+mj-lt"/>
                </a:rPr>
                <a:t>GHz </a:t>
              </a:r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3-8</a:t>
              </a:r>
              <a:r>
                <a:rPr lang="en-US" sz="2000" b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+mj-lt"/>
                </a:rPr>
                <a:t>GeV</a:t>
              </a:r>
              <a:endParaRPr lang="en-US" sz="2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1036304" name="TextBox 47"/>
          <p:cNvSpPr txBox="1">
            <a:spLocks noChangeArrowheads="1"/>
          </p:cNvSpPr>
          <p:nvPr/>
        </p:nvSpPr>
        <p:spPr bwMode="auto">
          <a:xfrm>
            <a:off x="5410200" y="2514600"/>
            <a:ext cx="16764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latin typeface="+mj-lt"/>
              </a:rPr>
              <a:t>650 MHz 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0.16-3 </a:t>
            </a:r>
            <a:r>
              <a:rPr lang="en-US" sz="2000" b="1" dirty="0" err="1">
                <a:solidFill>
                  <a:srgbClr val="0000FF"/>
                </a:solidFill>
                <a:latin typeface="+mj-lt"/>
              </a:rPr>
              <a:t>GeV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04800" y="3352800"/>
          <a:ext cx="8492109" cy="259855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81200"/>
                <a:gridCol w="1143000"/>
                <a:gridCol w="1371600"/>
                <a:gridCol w="1447800"/>
                <a:gridCol w="2548509"/>
              </a:tblGrid>
              <a:tr h="238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Freq,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MHz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/6/1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/10/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32-160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/20/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0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160-520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0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520-3000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 / 19/ 19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25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 28/ 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73237" y="1600200"/>
            <a:ext cx="741363" cy="3810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MEBT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1" y="1600200"/>
            <a:ext cx="609599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RFQ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600200"/>
            <a:ext cx="685800" cy="381000"/>
          </a:xfrm>
          <a:prstGeom prst="rect">
            <a:avLst/>
          </a:prstGeom>
          <a:solidFill>
            <a:srgbClr val="C0C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500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gun</a:t>
            </a:r>
            <a:endParaRPr lang="en-US" sz="1400" baseline="50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RT (~15m)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Left-Right Arrow 26"/>
          <p:cNvSpPr/>
          <p:nvPr/>
        </p:nvSpPr>
        <p:spPr bwMode="auto">
          <a:xfrm>
            <a:off x="457200" y="2362200"/>
            <a:ext cx="2057400" cy="15240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n-US" sz="2400"/>
          </a:p>
        </p:txBody>
      </p:sp>
      <p:sp>
        <p:nvSpPr>
          <p:cNvPr id="36" name="Rectangle 35"/>
          <p:cNvSpPr/>
          <p:nvPr/>
        </p:nvSpPr>
        <p:spPr>
          <a:xfrm>
            <a:off x="7520608" y="2035957"/>
            <a:ext cx="914400" cy="326243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Pulsed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95800" y="2030897"/>
            <a:ext cx="609600" cy="326243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CW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143000" y="2057400"/>
            <a:ext cx="609600" cy="295466"/>
          </a:xfrm>
          <a:prstGeom prst="rect">
            <a:avLst/>
          </a:prstGeom>
          <a:solidFill>
            <a:schemeClr val="tx1"/>
          </a:solidFill>
        </p:spPr>
        <p:txBody>
          <a:bodyPr wrap="square" lIns="9144" tIns="9144" rIns="9144" bIns="9144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RT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57200"/>
            <a:ext cx="5257800" cy="3621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6474" y="1066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XFEL heat load specifications for XFEL </a:t>
            </a:r>
            <a:r>
              <a:rPr lang="en-US" dirty="0" err="1" smtClean="0"/>
              <a:t>Cryomodule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4114800"/>
            <a:ext cx="528828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18" y="4495800"/>
            <a:ext cx="3461924" cy="10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13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4000" y="5943600"/>
            <a:ext cx="7391400" cy="4572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676400" y="609600"/>
            <a:ext cx="7086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Acc. Gradient spread in FLASH/DESY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1219200"/>
            <a:ext cx="754380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73038" lvl="0" indent="-1730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ACC6 &amp; 7 reach 25MV/m on average with 20% &amp; 10% spread respectively.</a:t>
            </a:r>
          </a:p>
          <a:p>
            <a:pPr marL="173038" lvl="0" indent="-1730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Fix RF distribution.</a:t>
            </a:r>
          </a:p>
          <a:p>
            <a:pPr marL="622300" lvl="1" indent="-1651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And equal power distribution: </a:t>
            </a:r>
          </a:p>
          <a:p>
            <a:pPr marL="1033463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Operate all cavities below the lowest quenching limit of all cavities in the RF station. Loose 20% gradient.</a:t>
            </a:r>
          </a:p>
          <a:p>
            <a:pPr marL="622300" lvl="1" indent="-1651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Proportional power distribution: </a:t>
            </a:r>
          </a:p>
          <a:p>
            <a:pPr marL="1033463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Cavities operated at different gradients to achieve desired VS. </a:t>
            </a:r>
          </a:p>
          <a:p>
            <a:pPr marL="1033463" lvl="2" indent="-2381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Flattop tilts. They get worse for longer flattops.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900" dirty="0" smtClean="0"/>
          </a:p>
          <a:p>
            <a:pPr marL="173038" lvl="0" indent="-173038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Fix couplers</a:t>
            </a:r>
          </a:p>
          <a:p>
            <a:pPr marL="622300" lvl="1" indent="-1651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Can be optimized for a single beam loading condition.</a:t>
            </a:r>
          </a:p>
          <a:p>
            <a:pPr marL="622300" lvl="1" indent="-1651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Tilts for all other beam loading conditions.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900" dirty="0" smtClean="0"/>
          </a:p>
          <a:p>
            <a:pPr marL="225425" lvl="0" indent="-2254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Cavity tilts.</a:t>
            </a:r>
          </a:p>
          <a:p>
            <a:pPr marL="622300" lvl="1" indent="-1651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Cavity tilts and </a:t>
            </a:r>
            <a:r>
              <a:rPr lang="en-US" dirty="0" err="1" smtClean="0"/>
              <a:t>cryomodule</a:t>
            </a:r>
            <a:r>
              <a:rPr lang="en-US" dirty="0" smtClean="0"/>
              <a:t> misalignment generate orbit errors.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900" dirty="0" smtClean="0"/>
          </a:p>
          <a:p>
            <a:pPr marL="225425" lvl="0" indent="-2254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Beam OFF, beam ON.</a:t>
            </a:r>
          </a:p>
          <a:p>
            <a:pPr marL="688975" lvl="1" indent="-23177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Tilt slopes are a function of gradient distribution in the RF station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16592"/>
              </p:ext>
            </p:extLst>
          </p:nvPr>
        </p:nvGraphicFramePr>
        <p:xfrm>
          <a:off x="381000" y="1333500"/>
          <a:ext cx="838200" cy="491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</a:tblGrid>
              <a:tr h="1766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ACC6 (MV)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29.77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30.81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28.63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28.18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17.84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18.36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22.45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22.23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Avg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=24.8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ACC7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26.56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26.56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27.47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27.47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32.05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32.05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23.81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23.81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=27.5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5867400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State of the art for cavity spread around 25 MV is ~10%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835" y="60960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  <a:p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E5DD-351D-4792-9588-1051603F19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roject_X_Diagram_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506008" cy="3048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858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Reference design: accelerator scope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662069"/>
            <a:ext cx="4647528" cy="284210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Warm </a:t>
            </a:r>
            <a:r>
              <a:rPr lang="en-US" sz="2200" dirty="0" err="1" smtClean="0"/>
              <a:t>cw</a:t>
            </a:r>
            <a:r>
              <a:rPr lang="en-US" sz="2200" dirty="0" smtClean="0"/>
              <a:t> front end 162.5 MHz, 5 </a:t>
            </a:r>
            <a:r>
              <a:rPr lang="en-US" sz="2200" dirty="0" err="1" smtClean="0"/>
              <a:t>mA</a:t>
            </a:r>
            <a:r>
              <a:rPr lang="en-US" sz="2200" dirty="0" smtClean="0"/>
              <a:t> (H- ion source, RFQ, MEBT, chopper)</a:t>
            </a:r>
          </a:p>
          <a:p>
            <a:r>
              <a:rPr lang="en-US" sz="2200" dirty="0" smtClean="0"/>
              <a:t>3-GeV </a:t>
            </a:r>
            <a:r>
              <a:rPr lang="en-US" sz="2200" dirty="0" err="1" smtClean="0"/>
              <a:t>cw</a:t>
            </a:r>
            <a:r>
              <a:rPr lang="en-US" sz="2200" dirty="0" smtClean="0"/>
              <a:t> SCRF </a:t>
            </a:r>
            <a:r>
              <a:rPr lang="en-US" sz="2200" dirty="0" err="1" smtClean="0"/>
              <a:t>linac</a:t>
            </a:r>
            <a:r>
              <a:rPr lang="en-US" sz="2200" dirty="0" smtClean="0"/>
              <a:t> (162.5,325, 650 MHz), 1-mA average beam current</a:t>
            </a:r>
          </a:p>
          <a:p>
            <a:r>
              <a:rPr lang="en-US" sz="2200" dirty="0" smtClean="0"/>
              <a:t>Transverse beam splitter for 3-GeV experiments</a:t>
            </a:r>
          </a:p>
          <a:p>
            <a:r>
              <a:rPr lang="en-US" sz="2200" dirty="0" smtClean="0">
                <a:solidFill>
                  <a:srgbClr val="0000CC"/>
                </a:solidFill>
              </a:rPr>
              <a:t>3-8 </a:t>
            </a:r>
            <a:r>
              <a:rPr lang="en-US" sz="2200" dirty="0" err="1" smtClean="0">
                <a:solidFill>
                  <a:srgbClr val="0000CC"/>
                </a:solidFill>
              </a:rPr>
              <a:t>GeV</a:t>
            </a:r>
            <a:r>
              <a:rPr lang="en-US" sz="2200" dirty="0" smtClean="0">
                <a:solidFill>
                  <a:srgbClr val="0000CC"/>
                </a:solidFill>
              </a:rPr>
              <a:t>: pulsed </a:t>
            </a:r>
            <a:r>
              <a:rPr lang="en-US" sz="2200" dirty="0" err="1" smtClean="0">
                <a:solidFill>
                  <a:srgbClr val="0000CC"/>
                </a:solidFill>
              </a:rPr>
              <a:t>linac</a:t>
            </a:r>
            <a:r>
              <a:rPr lang="en-US" sz="2200" dirty="0" smtClean="0">
                <a:solidFill>
                  <a:srgbClr val="0000CC"/>
                </a:solidFill>
              </a:rPr>
              <a:t> (5% duty cycle), 1.3 GHz</a:t>
            </a:r>
          </a:p>
          <a:p>
            <a:r>
              <a:rPr lang="en-US" sz="2200" dirty="0" smtClean="0"/>
              <a:t>Recycler and MI upgrades</a:t>
            </a:r>
          </a:p>
          <a:p>
            <a:r>
              <a:rPr lang="en-US" sz="2200" dirty="0" smtClean="0"/>
              <a:t>Various beam transport lines</a:t>
            </a:r>
          </a:p>
          <a:p>
            <a:endParaRPr lang="en-US" sz="22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8671936">
            <a:off x="6709551" y="2040489"/>
            <a:ext cx="11318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5% duty cycle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0" y="2133600"/>
            <a:ext cx="1103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Pulsed dipole</a:t>
            </a:r>
          </a:p>
        </p:txBody>
      </p:sp>
      <p:cxnSp>
        <p:nvCxnSpPr>
          <p:cNvPr id="11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6225381" y="2309019"/>
            <a:ext cx="485775" cy="74453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" name="Rectangle 1"/>
          <p:cNvSpPr/>
          <p:nvPr/>
        </p:nvSpPr>
        <p:spPr>
          <a:xfrm>
            <a:off x="1600200" y="472440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latin typeface="+mj-lt"/>
              </a:rPr>
              <a:t>Pulsed </a:t>
            </a:r>
            <a:r>
              <a:rPr lang="en-US" u="sng" dirty="0">
                <a:solidFill>
                  <a:srgbClr val="C00000"/>
                </a:solidFill>
                <a:latin typeface="+mj-lt"/>
              </a:rPr>
              <a:t>1.3 GHz linac </a:t>
            </a:r>
            <a:r>
              <a:rPr lang="en-US" u="sng" dirty="0" smtClean="0">
                <a:solidFill>
                  <a:srgbClr val="C00000"/>
                </a:solidFill>
                <a:latin typeface="+mj-lt"/>
              </a:rPr>
              <a:t>baseline configuration </a:t>
            </a:r>
            <a:r>
              <a:rPr lang="en-US" u="sng" dirty="0" smtClean="0">
                <a:solidFill>
                  <a:srgbClr val="C00000"/>
                </a:solidFill>
                <a:latin typeface="+mj-lt"/>
              </a:rPr>
              <a:t>(established  Nov. </a:t>
            </a:r>
            <a:r>
              <a:rPr lang="en-US" u="sng" dirty="0">
                <a:solidFill>
                  <a:srgbClr val="C00000"/>
                </a:solidFill>
                <a:latin typeface="+mj-lt"/>
              </a:rPr>
              <a:t>2010)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+mj-lt"/>
              </a:rPr>
              <a:t>25 MV/m gradient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+mj-lt"/>
              </a:rPr>
              <a:t>1 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mA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(2mA) beam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current in 4.3 ms pulses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+mj-lt"/>
              </a:rPr>
              <a:t>1 Klystron per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8 (16)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cavities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(1 or 2 CM’s)</a:t>
            </a:r>
            <a:endParaRPr lang="en-US" dirty="0">
              <a:solidFill>
                <a:srgbClr val="C00000"/>
              </a:solidFill>
              <a:latin typeface="+mj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+mj-lt"/>
              </a:rPr>
              <a:t>8.3 </a:t>
            </a:r>
            <a:r>
              <a:rPr lang="en-US" dirty="0" err="1">
                <a:solidFill>
                  <a:srgbClr val="C00000"/>
                </a:solidFill>
                <a:latin typeface="+mj-lt"/>
              </a:rPr>
              <a:t>ms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, 10 Hz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273129"/>
            <a:ext cx="5791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Concept of beam chopping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4244" y="1479321"/>
            <a:ext cx="5029200" cy="1524000"/>
          </a:xfrm>
        </p:spPr>
        <p:txBody>
          <a:bodyPr>
            <a:normAutofit fontScale="85000" lnSpcReduction="10000"/>
          </a:bodyPr>
          <a:lstStyle/>
          <a:p>
            <a:pPr marL="169863" indent="-169863"/>
            <a:r>
              <a:rPr lang="en-US" sz="2400" dirty="0" smtClean="0"/>
              <a:t>Linac beam current has a periodic time structure (at 10 Hz) with two major components.</a:t>
            </a:r>
          </a:p>
          <a:p>
            <a:pPr marL="169863" indent="-169863"/>
            <a:endParaRPr lang="en-US" sz="900" dirty="0" smtClean="0"/>
          </a:p>
          <a:p>
            <a:pPr marL="169863" indent="-169863"/>
            <a:r>
              <a:rPr lang="en-US" sz="2400" dirty="0"/>
              <a:t>Example for injection at 10Hz (with 1 mA):</a:t>
            </a:r>
          </a:p>
          <a:p>
            <a:pPr marL="169863" indent="-169863"/>
            <a:endParaRPr lang="en-US" sz="24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24" y="3003321"/>
            <a:ext cx="6521824" cy="3366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068"/>
          <p:cNvPicPr>
            <a:picLocks noChangeAspect="1" noChangeArrowheads="1"/>
          </p:cNvPicPr>
          <p:nvPr/>
        </p:nvPicPr>
        <p:blipFill>
          <a:blip r:embed="rId4" cstate="print"/>
          <a:srcRect l="2492" t="3645" r="18683" b="3040"/>
          <a:stretch>
            <a:fillRect/>
          </a:stretch>
        </p:blipFill>
        <p:spPr bwMode="auto">
          <a:xfrm>
            <a:off x="5099327" y="1035129"/>
            <a:ext cx="3859119" cy="34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3821373"/>
            <a:ext cx="219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to Recycler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7848600" cy="5913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Chopping for injection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59" y="1408450"/>
            <a:ext cx="8194341" cy="21945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RF frequency at injection into the Recycler :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~</a:t>
            </a:r>
            <a:r>
              <a:rPr lang="en-US" dirty="0" smtClean="0"/>
              <a:t>50 MHz</a:t>
            </a:r>
          </a:p>
          <a:p>
            <a:r>
              <a:rPr lang="en-US" dirty="0" smtClean="0"/>
              <a:t>Chopper needs to provide a kicker gap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cs typeface="Times New Roman" pitchFamily="18" charset="0"/>
              </a:rPr>
              <a:t>200 ns per 11 µs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and needs to remove bunches that fall into “wrong” phase of ring </a:t>
            </a:r>
            <a:r>
              <a:rPr lang="en-US" dirty="0" err="1" smtClean="0"/>
              <a:t>rf</a:t>
            </a:r>
            <a:r>
              <a:rPr lang="en-US" dirty="0" smtClean="0"/>
              <a:t> voltage.</a:t>
            </a:r>
          </a:p>
          <a:p>
            <a:pPr lvl="1"/>
            <a:r>
              <a:rPr lang="en-US" dirty="0" smtClean="0"/>
              <a:t>50% of bunches are removed ( ion source at 2 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80% of bunches are removed ( ion source at 5 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042" y="3505201"/>
            <a:ext cx="5298746" cy="28619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09897" y="576214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Recycler RF</a:t>
            </a:r>
            <a:endParaRPr lang="en-US" dirty="0">
              <a:solidFill>
                <a:srgbClr val="003399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048000" y="5762145"/>
            <a:ext cx="261897" cy="184665"/>
          </a:xfrm>
          <a:prstGeom prst="straightConnector1">
            <a:avLst/>
          </a:prstGeom>
          <a:ln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528654"/>
            <a:ext cx="3886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162.5 MHz bunches to be removed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267266" y="3910659"/>
            <a:ext cx="313898" cy="2866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28564" y="3972341"/>
            <a:ext cx="43218" cy="238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6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6200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IC-2 </a:t>
            </a:r>
            <a:r>
              <a:rPr lang="en-US" sz="3200" dirty="0" err="1" smtClean="0"/>
              <a:t>siting</a:t>
            </a:r>
            <a:r>
              <a:rPr lang="en-US" sz="3200" dirty="0" smtClean="0"/>
              <a:t> (with pulsed 3-8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r>
              <a:rPr lang="en-US" sz="3200" dirty="0" err="1" smtClean="0"/>
              <a:t>linac</a:t>
            </a:r>
            <a:r>
              <a:rPr lang="en-US" sz="3200" dirty="0" smtClean="0"/>
              <a:t>)</a:t>
            </a:r>
          </a:p>
        </p:txBody>
      </p:sp>
      <p:pic>
        <p:nvPicPr>
          <p:cNvPr id="9221" name="Picture 1" descr="Site 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21155"/>
            <a:ext cx="6324600" cy="48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4724400" y="3962400"/>
            <a:ext cx="16002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733800" y="4397298"/>
            <a:ext cx="838200" cy="45720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502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Pulsed </a:t>
            </a:r>
            <a:r>
              <a:rPr lang="en-US" b="1" dirty="0" err="1" smtClean="0">
                <a:solidFill>
                  <a:srgbClr val="0000FF"/>
                </a:solidFill>
              </a:rPr>
              <a:t>Linac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CW </a:t>
            </a:r>
            <a:r>
              <a:rPr lang="en-US" b="1" dirty="0" err="1" smtClean="0">
                <a:solidFill>
                  <a:srgbClr val="FF0000"/>
                </a:solidFill>
              </a:rPr>
              <a:t>Linac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81800" y="4800600"/>
            <a:ext cx="213360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Pulsed 3-8 </a:t>
            </a:r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GeV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Linac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is based on ILC / XFEL technology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257800"/>
            <a:ext cx="9144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5334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Transport line to Recycler </a:t>
            </a:r>
            <a:endParaRPr lang="en-US" sz="16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6" idx="3"/>
          </p:cNvCxnSpPr>
          <p:nvPr/>
        </p:nvCxnSpPr>
        <p:spPr>
          <a:xfrm>
            <a:off x="1313180" y="3461266"/>
            <a:ext cx="3258820" cy="8059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3276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Switchyard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572000" cy="67205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Transport Lines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N.Solyak, Pulsed Linac</a:t>
            </a: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3733801"/>
            <a:ext cx="8686800" cy="2667000"/>
            <a:chOff x="2310" y="1856"/>
            <a:chExt cx="7815" cy="547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310" y="1856"/>
              <a:ext cx="7815" cy="5479"/>
              <a:chOff x="2310" y="1580"/>
              <a:chExt cx="7815" cy="5479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2310" y="1580"/>
                <a:ext cx="7815" cy="5479"/>
                <a:chOff x="2295" y="1757"/>
                <a:chExt cx="7815" cy="5479"/>
              </a:xfrm>
            </p:grpSpPr>
            <p:pic>
              <p:nvPicPr>
                <p:cNvPr id="2053" name="Picture 5" descr="ltomi_la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483" t="1762" b="11894"/>
                <a:stretch>
                  <a:fillRect/>
                </a:stretch>
              </p:blipFill>
              <p:spPr bwMode="auto">
                <a:xfrm>
                  <a:off x="2295" y="1757"/>
                  <a:ext cx="7815" cy="5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4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5" y="2244"/>
                  <a:ext cx="15" cy="422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3878" y="2244"/>
                  <a:ext cx="15" cy="422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4381" y="2252"/>
                  <a:ext cx="15" cy="422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5904" y="2222"/>
                  <a:ext cx="7" cy="424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6661" y="2207"/>
                  <a:ext cx="15" cy="4259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8162" y="2214"/>
                  <a:ext cx="7" cy="42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82" y="3038"/>
                  <a:ext cx="436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A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73" y="3030"/>
                  <a:ext cx="480" cy="3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00" y="3038"/>
                  <a:ext cx="420" cy="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C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60" y="3029"/>
                  <a:ext cx="503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31" y="2993"/>
                  <a:ext cx="495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E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133" y="2978"/>
                  <a:ext cx="458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F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482" y="2956"/>
                  <a:ext cx="465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Calibri" pitchFamily="34" charset="0"/>
                    </a:rPr>
                    <a:t>G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8820" y="3810"/>
                <a:ext cx="675" cy="2070"/>
                <a:chOff x="8820" y="3810"/>
                <a:chExt cx="675" cy="2070"/>
              </a:xfrm>
            </p:grpSpPr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120" y="4230"/>
                  <a:ext cx="30" cy="16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820" y="3810"/>
                  <a:ext cx="675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foil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070" name="Text Box 22"/>
              <p:cNvSpPr txBox="1">
                <a:spLocks noChangeArrowheads="1"/>
              </p:cNvSpPr>
              <p:nvPr/>
            </p:nvSpPr>
            <p:spPr bwMode="auto">
              <a:xfrm>
                <a:off x="8190" y="2550"/>
                <a:ext cx="135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debuncher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 flipV="1">
                <a:off x="8610" y="1905"/>
                <a:ext cx="9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4395" y="3540"/>
              <a:ext cx="144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Momentum collimation foil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4560" y="2310"/>
              <a:ext cx="540" cy="1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81000" y="838200"/>
            <a:ext cx="8763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" name="Picture 12" descr="projectx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09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311843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066800"/>
            <a:ext cx="4038600" cy="25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066800" y="4876800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8 GeV transport line from Proton Driver design showing basic layout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4800" y="1752600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+mj-lt"/>
              </a:rPr>
              <a:t>3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GeV</a:t>
            </a:r>
            <a:r>
              <a:rPr lang="en-US" b="1" dirty="0" smtClean="0">
                <a:solidFill>
                  <a:srgbClr val="0000CC"/>
                </a:solidFill>
                <a:latin typeface="+mj-lt"/>
              </a:rPr>
              <a:t> Matching from HE650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+mj-lt"/>
              </a:rPr>
              <a:t>(need upgrade)</a:t>
            </a:r>
            <a:endParaRPr lang="en-US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19200" y="1143000"/>
            <a:ext cx="1855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+mj-lt"/>
              </a:rPr>
              <a:t>3 </a:t>
            </a:r>
            <a:r>
              <a:rPr lang="en-US" b="1" dirty="0" err="1" smtClean="0">
                <a:solidFill>
                  <a:srgbClr val="0000CC"/>
                </a:solidFill>
                <a:latin typeface="+mj-lt"/>
              </a:rPr>
              <a:t>GeV</a:t>
            </a:r>
            <a:r>
              <a:rPr lang="en-US" b="1" dirty="0" smtClean="0">
                <a:solidFill>
                  <a:srgbClr val="0000CC"/>
                </a:solidFill>
                <a:latin typeface="+mj-lt"/>
              </a:rPr>
              <a:t> Switchyard</a:t>
            </a:r>
            <a:endParaRPr lang="en-US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74714" y="609600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C00000"/>
                </a:solidFill>
              </a:rPr>
              <a:t>D.Johnson</a:t>
            </a:r>
            <a:r>
              <a:rPr lang="en-US" sz="1400" i="1" dirty="0" smtClean="0">
                <a:solidFill>
                  <a:srgbClr val="C00000"/>
                </a:solidFill>
              </a:rPr>
              <a:t> talk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962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Parameters of the Pulsed </a:t>
            </a:r>
            <a:r>
              <a:rPr lang="en-US" sz="3600" dirty="0" err="1" smtClean="0"/>
              <a:t>Linac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458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err="1" smtClean="0"/>
              <a:t>Cryomodule</a:t>
            </a:r>
            <a:r>
              <a:rPr lang="en-US" u="sng" dirty="0" smtClean="0"/>
              <a:t>: </a:t>
            </a:r>
            <a:r>
              <a:rPr lang="en-US" dirty="0" smtClean="0"/>
              <a:t>ILC type with SC quad in center of CM  (8cav/CM)</a:t>
            </a:r>
            <a:endParaRPr lang="en-US" sz="1300" u="sng" dirty="0" smtClean="0"/>
          </a:p>
          <a:p>
            <a:r>
              <a:rPr lang="en-US" u="sng" dirty="0" smtClean="0"/>
              <a:t>Focusing</a:t>
            </a:r>
            <a:r>
              <a:rPr lang="en-US" dirty="0" smtClean="0"/>
              <a:t> :  FODO Lattice, each Quad has x/y correctors and BPM </a:t>
            </a:r>
            <a:endParaRPr lang="en-US" sz="1100" dirty="0" smtClean="0"/>
          </a:p>
          <a:p>
            <a:r>
              <a:rPr lang="en-US" u="sng" dirty="0" smtClean="0"/>
              <a:t>Cavity: </a:t>
            </a:r>
          </a:p>
          <a:p>
            <a:pPr lvl="1"/>
            <a:r>
              <a:rPr lang="en-US" i="1" dirty="0" smtClean="0">
                <a:solidFill>
                  <a:srgbClr val="0000CC"/>
                </a:solidFill>
                <a:latin typeface="+mj-lt"/>
              </a:rPr>
              <a:t>Average Gradient 25 MV/m;  max spread ±10%</a:t>
            </a:r>
          </a:p>
          <a:p>
            <a:pPr lvl="1">
              <a:lnSpc>
                <a:spcPct val="110000"/>
              </a:lnSpc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Q</a:t>
            </a:r>
            <a:r>
              <a:rPr lang="en-US" i="1" baseline="-25000" dirty="0" smtClean="0">
                <a:solidFill>
                  <a:srgbClr val="0000CC"/>
                </a:solidFill>
                <a:latin typeface="+mj-lt"/>
              </a:rPr>
              <a:t>0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=1∙10</a:t>
            </a:r>
            <a:r>
              <a:rPr lang="en-US" i="1" baseline="30000" dirty="0" smtClean="0">
                <a:solidFill>
                  <a:srgbClr val="0000CC"/>
                </a:solidFill>
                <a:latin typeface="+mj-lt"/>
              </a:rPr>
              <a:t>10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;  </a:t>
            </a:r>
            <a:r>
              <a:rPr lang="en-US" i="1" dirty="0" err="1" smtClean="0">
                <a:solidFill>
                  <a:srgbClr val="0000CC"/>
                </a:solidFill>
                <a:latin typeface="+mj-lt"/>
              </a:rPr>
              <a:t>Q</a:t>
            </a:r>
            <a:r>
              <a:rPr lang="en-US" i="1" baseline="-25000" dirty="0" err="1" smtClean="0">
                <a:solidFill>
                  <a:srgbClr val="0000CC"/>
                </a:solidFill>
                <a:latin typeface="+mj-lt"/>
              </a:rPr>
              <a:t>load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=1 ∙ 10</a:t>
            </a:r>
            <a:r>
              <a:rPr lang="en-US" i="1" baseline="30000" dirty="0" smtClean="0">
                <a:solidFill>
                  <a:srgbClr val="0000CC"/>
                </a:solidFill>
                <a:latin typeface="+mj-lt"/>
              </a:rPr>
              <a:t>7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  </a:t>
            </a:r>
            <a:r>
              <a:rPr lang="en-US" sz="2300" i="1" dirty="0" smtClean="0">
                <a:solidFill>
                  <a:srgbClr val="FF0000"/>
                </a:solidFill>
                <a:latin typeface="+mj-lt"/>
              </a:rPr>
              <a:t>(Note:  </a:t>
            </a:r>
            <a:r>
              <a:rPr lang="en-US" sz="2300" i="1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300" i="1" baseline="-25000" dirty="0" err="1" smtClean="0">
                <a:solidFill>
                  <a:srgbClr val="FF0000"/>
                </a:solidFill>
                <a:latin typeface="+mj-lt"/>
              </a:rPr>
              <a:t>load</a:t>
            </a:r>
            <a:r>
              <a:rPr lang="en-US" sz="2300" i="1" dirty="0" smtClean="0">
                <a:solidFill>
                  <a:srgbClr val="FF0000"/>
                </a:solidFill>
                <a:latin typeface="+mj-lt"/>
              </a:rPr>
              <a:t> for a matched cavity at 25MV, </a:t>
            </a:r>
            <a:r>
              <a:rPr lang="en-US" sz="2300" i="1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300" i="1" baseline="-25000" dirty="0" err="1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300" i="1" dirty="0" smtClean="0">
                <a:solidFill>
                  <a:srgbClr val="FF0000"/>
                </a:solidFill>
                <a:latin typeface="+mj-lt"/>
              </a:rPr>
              <a:t>=1mA is 2.5∙10</a:t>
            </a:r>
            <a:r>
              <a:rPr lang="en-US" sz="2300" i="1" baseline="30000" dirty="0" smtClean="0">
                <a:solidFill>
                  <a:srgbClr val="FF0000"/>
                </a:solidFill>
                <a:latin typeface="+mj-lt"/>
              </a:rPr>
              <a:t>7</a:t>
            </a:r>
            <a:r>
              <a:rPr lang="en-US" sz="2300" i="1" dirty="0" smtClean="0">
                <a:solidFill>
                  <a:srgbClr val="FF0000"/>
                </a:solidFill>
                <a:latin typeface="+mj-lt"/>
              </a:rPr>
              <a:t> =&gt; BW</a:t>
            </a:r>
            <a:r>
              <a:rPr lang="en-US" sz="2300" i="1" baseline="-25000" dirty="0" smtClean="0">
                <a:solidFill>
                  <a:srgbClr val="FF0000"/>
                </a:solidFill>
                <a:latin typeface="+mj-lt"/>
              </a:rPr>
              <a:t>1/2</a:t>
            </a:r>
            <a:r>
              <a:rPr lang="en-US" sz="2300" i="1" dirty="0" smtClean="0">
                <a:solidFill>
                  <a:srgbClr val="FF0000"/>
                </a:solidFill>
                <a:latin typeface="+mj-lt"/>
              </a:rPr>
              <a:t> =26Hz, too small to deal with LFD and </a:t>
            </a:r>
            <a:r>
              <a:rPr lang="en-US" sz="2300" i="1" dirty="0" err="1" smtClean="0">
                <a:solidFill>
                  <a:srgbClr val="FF0000"/>
                </a:solidFill>
                <a:latin typeface="+mj-lt"/>
              </a:rPr>
              <a:t>microphonics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i="1" dirty="0" smtClean="0">
              <a:solidFill>
                <a:srgbClr val="0000CC"/>
              </a:solidFill>
              <a:latin typeface="+mj-lt"/>
            </a:endParaRPr>
          </a:p>
          <a:p>
            <a:pPr lvl="1">
              <a:lnSpc>
                <a:spcPct val="110000"/>
              </a:lnSpc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Filling time = 4 ms, flat-top = 4.3 ms  </a:t>
            </a:r>
            <a:endParaRPr lang="en-US" sz="1100" dirty="0" smtClean="0"/>
          </a:p>
          <a:p>
            <a:r>
              <a:rPr lang="en-US" u="sng" dirty="0" smtClean="0"/>
              <a:t>RF source</a:t>
            </a:r>
            <a:r>
              <a:rPr lang="en-US" dirty="0" smtClean="0"/>
              <a:t>: 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Pulse length = 8.3 ms;  Rep. rate = 10 Hz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0.4 (0.8) MW klystron per  1(2)  CM’s (5o kW/</a:t>
            </a:r>
            <a:r>
              <a:rPr lang="en-US" i="1" dirty="0" err="1" smtClean="0">
                <a:solidFill>
                  <a:srgbClr val="0000CC"/>
                </a:solidFill>
                <a:latin typeface="+mj-lt"/>
              </a:rPr>
              <a:t>cav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 with ~60% overhead)</a:t>
            </a:r>
          </a:p>
          <a:p>
            <a:pPr lvl="1">
              <a:buFontTx/>
              <a:buChar char="-"/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Other options: Individual pulsed solid state source per cavity (?) ~50 kW</a:t>
            </a:r>
            <a:endParaRPr lang="en-US" sz="1100" dirty="0" smtClean="0"/>
          </a:p>
          <a:p>
            <a:r>
              <a:rPr lang="en-US" u="sng" dirty="0" smtClean="0"/>
              <a:t>H</a:t>
            </a:r>
            <a:r>
              <a:rPr lang="en-US" u="sng" baseline="30000" dirty="0" smtClean="0"/>
              <a:t>-</a:t>
            </a:r>
            <a:r>
              <a:rPr lang="en-US" u="sng" dirty="0" smtClean="0"/>
              <a:t> beam:</a:t>
            </a:r>
          </a:p>
          <a:p>
            <a:pPr lvl="1">
              <a:buNone/>
            </a:pPr>
            <a:r>
              <a:rPr lang="en-US" i="1" dirty="0" smtClean="0">
                <a:solidFill>
                  <a:srgbClr val="0000CC"/>
                </a:solidFill>
              </a:rPr>
              <a:t>- 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Current = 1 (2) mA;  (10 mA peak @ 162.5 MHz)</a:t>
            </a:r>
          </a:p>
          <a:p>
            <a:pPr lvl="1">
              <a:buNone/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- Energy 3GeV; emittance~ 0.25 mm*</a:t>
            </a:r>
            <a:r>
              <a:rPr lang="en-US" i="1" dirty="0" err="1" smtClean="0">
                <a:solidFill>
                  <a:srgbClr val="0000CC"/>
                </a:solidFill>
                <a:latin typeface="+mj-lt"/>
              </a:rPr>
              <a:t>mrad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; </a:t>
            </a:r>
            <a:r>
              <a:rPr lang="en-US" i="1" dirty="0" smtClean="0">
                <a:solidFill>
                  <a:srgbClr val="0000CC"/>
                </a:solidFill>
                <a:latin typeface="+mj-lt"/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00CC"/>
                </a:solidFill>
                <a:latin typeface="+mj-lt"/>
                <a:sym typeface="Symbol"/>
              </a:rPr>
              <a:t>E</a:t>
            </a:r>
            <a:r>
              <a:rPr lang="en-US" i="1" dirty="0" smtClean="0">
                <a:solidFill>
                  <a:srgbClr val="0000CC"/>
                </a:solidFill>
                <a:latin typeface="+mj-lt"/>
                <a:sym typeface="Symbol"/>
              </a:rPr>
              <a:t>/E=0.5MeV(init), &lt; 10 MeV (</a:t>
            </a:r>
            <a:r>
              <a:rPr lang="en-US" i="1" dirty="0" smtClean="0">
                <a:solidFill>
                  <a:srgbClr val="0000CC"/>
                </a:solidFill>
                <a:latin typeface="+mj-lt"/>
                <a:sym typeface="Symbol"/>
              </a:rPr>
              <a:t>exit)</a:t>
            </a:r>
            <a:endParaRPr lang="en-US" i="1" dirty="0" smtClean="0">
              <a:solidFill>
                <a:srgbClr val="0000CC"/>
              </a:solidFill>
              <a:latin typeface="+mj-lt"/>
            </a:endParaRPr>
          </a:p>
          <a:p>
            <a:pPr lvl="1">
              <a:buNone/>
            </a:pPr>
            <a:r>
              <a:rPr lang="en-US" i="1" dirty="0" smtClean="0">
                <a:solidFill>
                  <a:srgbClr val="0000CC"/>
                </a:solidFill>
                <a:latin typeface="+mj-lt"/>
              </a:rPr>
              <a:t>- </a:t>
            </a:r>
            <a:r>
              <a:rPr lang="en-US" i="1" dirty="0" err="1" smtClean="0">
                <a:solidFill>
                  <a:srgbClr val="0000CC"/>
                </a:solidFill>
                <a:latin typeface="+mj-lt"/>
              </a:rPr>
              <a:t>Synhronous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0000CC"/>
                </a:solidFill>
                <a:latin typeface="+mj-lt"/>
              </a:rPr>
              <a:t>phase  -10</a:t>
            </a:r>
            <a:r>
              <a:rPr lang="en-US" i="1" dirty="0" smtClean="0">
                <a:solidFill>
                  <a:srgbClr val="0000CC"/>
                </a:solidFill>
                <a:latin typeface="+mj-lt"/>
                <a:sym typeface="Symbol"/>
              </a:rPr>
              <a:t></a:t>
            </a:r>
            <a:endParaRPr lang="en-US" i="1" dirty="0" smtClean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9AC8B-3C60-44BC-AE77-1BC09C225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Pulsed Linac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PrX Collab. Meeting, FNAL, Oct.25-27, 2011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28850</TotalTime>
  <Words>2562</Words>
  <Application>Microsoft Office PowerPoint</Application>
  <PresentationFormat>On-screen Show (4:3)</PresentationFormat>
  <Paragraphs>510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Project X Pulsed Linac (3-8 GeV) Goals,  Deliverables in FY12</vt:lpstr>
      <vt:lpstr>Plan of talk</vt:lpstr>
      <vt:lpstr>Concepts of SC CW 3GeV and Pulsed 3-8 GeV Linac</vt:lpstr>
      <vt:lpstr>Reference design: accelerator scope</vt:lpstr>
      <vt:lpstr>Concept of beam chopping</vt:lpstr>
      <vt:lpstr>Chopping for injection</vt:lpstr>
      <vt:lpstr>IC-2 siting (with pulsed 3-8 GeV linac)</vt:lpstr>
      <vt:lpstr>Transport Lines</vt:lpstr>
      <vt:lpstr>Basic Parameters of the Pulsed Linac</vt:lpstr>
      <vt:lpstr>ILC type 1.3 GHz cavity</vt:lpstr>
      <vt:lpstr> ILC type-IV (1.3 GHz) cryomodule</vt:lpstr>
      <vt:lpstr>SC Splittable quadrupole with conduction cooling (V.Kashikhin)</vt:lpstr>
      <vt:lpstr>Quadrupole  in Cryomodule </vt:lpstr>
      <vt:lpstr>Quadrupole Gradient vs. Current </vt:lpstr>
      <vt:lpstr>1.3 GHz Pulsed Linac RF Parameters</vt:lpstr>
      <vt:lpstr>1.3 GHz Pulsed Linac RF Summary</vt:lpstr>
      <vt:lpstr>PowerPoint Presentation</vt:lpstr>
      <vt:lpstr>Linac cryogenic segmentation</vt:lpstr>
      <vt:lpstr>PowerPoint Presentation</vt:lpstr>
      <vt:lpstr>3-8 GeV pulsed LINAC: some outstanding issues</vt:lpstr>
      <vt:lpstr>Summary of preliminary studies for pulsed linac</vt:lpstr>
      <vt:lpstr>First 8ms pulse Test for Project X</vt:lpstr>
      <vt:lpstr>PowerPoint Presentation</vt:lpstr>
      <vt:lpstr>Lattice:  Envelopes and Tracking</vt:lpstr>
      <vt:lpstr>Cavity Energy Gain</vt:lpstr>
      <vt:lpstr>FY12 R&amp;D plan for  Pulsed Linac</vt:lpstr>
      <vt:lpstr> Resources in FY12</vt:lpstr>
      <vt:lpstr>Project X Technical Meeting Tuesday,  July 6, 2010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Technical Meeting Tuesday, Dec. 15</dc:title>
  <dc:creator>yakovlev</dc:creator>
  <cp:lastModifiedBy>Nikolay A. Solyak x8841 12664N</cp:lastModifiedBy>
  <cp:revision>613</cp:revision>
  <dcterms:created xsi:type="dcterms:W3CDTF">2009-12-14T16:52:19Z</dcterms:created>
  <dcterms:modified xsi:type="dcterms:W3CDTF">2011-10-25T18:42:06Z</dcterms:modified>
</cp:coreProperties>
</file>