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notesSlides/notesSlide6.xml" ContentType="application/vnd.openxmlformats-officedocument.presentationml.notesSlide+xml"/>
  <Default Extension="xls" ContentType="application/vnd.ms-exce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322" r:id="rId3"/>
    <p:sldId id="319" r:id="rId4"/>
    <p:sldId id="286" r:id="rId5"/>
    <p:sldId id="315" r:id="rId6"/>
    <p:sldId id="281" r:id="rId7"/>
    <p:sldId id="283" r:id="rId8"/>
    <p:sldId id="291" r:id="rId9"/>
    <p:sldId id="294" r:id="rId10"/>
    <p:sldId id="297" r:id="rId11"/>
    <p:sldId id="312" r:id="rId12"/>
    <p:sldId id="311" r:id="rId13"/>
    <p:sldId id="310" r:id="rId14"/>
    <p:sldId id="265" r:id="rId15"/>
    <p:sldId id="270" r:id="rId16"/>
    <p:sldId id="302" r:id="rId17"/>
    <p:sldId id="267" r:id="rId18"/>
    <p:sldId id="268" r:id="rId19"/>
    <p:sldId id="269" r:id="rId20"/>
    <p:sldId id="301" r:id="rId21"/>
    <p:sldId id="304" r:id="rId22"/>
    <p:sldId id="31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798" autoAdjust="0"/>
    <p:restoredTop sz="93830" autoAdjust="0"/>
  </p:normalViewPr>
  <p:slideViewPr>
    <p:cSldViewPr>
      <p:cViewPr>
        <p:scale>
          <a:sx n="100" d="100"/>
          <a:sy n="100" d="100"/>
        </p:scale>
        <p:origin x="-136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6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8B924-1484-0A46-8E27-AB551931378A}" type="datetimeFigureOut">
              <a:rPr lang="en-US" smtClean="0"/>
              <a:pPr/>
              <a:t>10/25/11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F8E49-5DCF-864F-8C8A-BDD748657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23E4D-154A-4C20-8D93-47863E28185B}" type="datetimeFigureOut">
              <a:rPr lang="en-US" smtClean="0"/>
              <a:pPr/>
              <a:t>10/25/11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90070-9DFC-4416-A204-9FEFA6D6D6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 measurements done with a scaled version of the reference line.  </a:t>
            </a:r>
            <a:r>
              <a:rPr lang="en-US" smtClean="0"/>
              <a:t>(long 7/8</a:t>
            </a:r>
            <a:r>
              <a:rPr lang="en-US" dirty="0" smtClean="0"/>
              <a:t>” inch RFS </a:t>
            </a:r>
            <a:r>
              <a:rPr lang="en-US" smtClean="0"/>
              <a:t>cable replaced with short 0.141 </a:t>
            </a:r>
            <a:r>
              <a:rPr lang="en-US" dirty="0" smtClean="0"/>
              <a:t>cable with similar </a:t>
            </a:r>
            <a:r>
              <a:rPr lang="en-US" smtClean="0"/>
              <a:t>temperature characteristics)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1718F-DBAD-43A0-A8CF-2007D645FB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4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DB3AD5-2325-9345-89A3-FEAE37160BB6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feedback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3A3907-BC8A-534E-A14E-9662E321D14A}" type="slidenum">
              <a:rPr lang="en-US"/>
              <a:pPr/>
              <a:t>15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Piezo and feedback operating together.  Cav 1 is not under piezo control  after phase shifter control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C58E4-2E9F-AD49-85B6-4B87DC0BA9C1}" type="slidenum">
              <a:rPr lang="en-US"/>
              <a:pPr/>
              <a:t>17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Disturbance .2 150 degrees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D87EE-49D0-6B46-B9C5-487E1E878693}" type="slidenum">
              <a:rPr lang="en-US"/>
              <a:pPr/>
              <a:t>18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Closeup of disturbance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D3D97D-5829-C645-82C2-C3ED5A287FAA}" type="slidenum">
              <a:rPr lang="en-US"/>
              <a:pPr/>
              <a:t>19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Compensated fb 200, 1e7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01ACE-4FF0-0240-80C5-896737D5CE72}" type="datetime1">
              <a:rPr lang="en-US" smtClean="0"/>
              <a:t>10/25/11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325C-C3A3-6447-8E93-B592C3679F01}" type="datetime1">
              <a:rPr lang="en-US" smtClean="0"/>
              <a:t>10/25/11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E180-D28A-DB4B-849D-9A8FA7A23A38}" type="datetime1">
              <a:rPr lang="en-US" smtClean="0"/>
              <a:t>10/25/11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4466-ECFB-824D-975A-6BF52869975E}" type="datetime1">
              <a:rPr lang="en-US" smtClean="0"/>
              <a:t>10/25/11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B194-B5BC-044B-98D3-2F5E86AB28BC}" type="datetime1">
              <a:rPr lang="en-US" smtClean="0"/>
              <a:t>10/25/11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1AE3-16AA-2249-BC22-22BF71E9F02A}" type="datetime1">
              <a:rPr lang="en-US" smtClean="0"/>
              <a:t>10/25/11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26BD-9341-3C49-AD49-525F15732CF4}" type="datetime1">
              <a:rPr lang="en-US" smtClean="0"/>
              <a:t>10/25/11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006E-9C0F-204C-8BEB-72D7B3175F1F}" type="datetime1">
              <a:rPr lang="en-US" smtClean="0"/>
              <a:t>10/25/11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897F-C533-8441-9DFE-6C4554AFAB4C}" type="datetime1">
              <a:rPr lang="en-US" smtClean="0"/>
              <a:t>10/25/11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4D13-A141-CF42-91E5-07F0FD9608C3}" type="datetime1">
              <a:rPr lang="en-US" smtClean="0"/>
              <a:t>10/25/11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B7A8-C23B-F74B-88E9-BBC41402DDBE}" type="datetime1">
              <a:rPr lang="en-US" smtClean="0"/>
              <a:t>10/25/11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df"/><Relationship Id="rId17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7E9E-3B43-724E-9721-1526873079C3}" type="datetime1">
              <a:rPr lang="en-US" smtClean="0"/>
              <a:t>10/25/11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B. Chase    October 25-27, 2011 Project X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8755D-F744-4555-BEFB-5BA95AD306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erm ess.pdf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152400" y="6477000"/>
            <a:ext cx="1219200" cy="22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9460" y="1395412"/>
            <a:ext cx="504626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LLRF</a:t>
            </a:r>
            <a:r>
              <a:rPr lang="en-US" sz="4000" dirty="0" smtClean="0"/>
              <a:t> Requirements</a:t>
            </a:r>
            <a:r>
              <a:rPr lang="en-US" sz="4000" dirty="0" smtClean="0"/>
              <a:t>,</a:t>
            </a:r>
            <a:r>
              <a:rPr lang="en-US" sz="4000" dirty="0" smtClean="0"/>
              <a:t> Status </a:t>
            </a:r>
            <a:r>
              <a:rPr lang="en-US" sz="4000" dirty="0" smtClean="0"/>
              <a:t>and</a:t>
            </a:r>
            <a:r>
              <a:rPr lang="en-US" sz="4000" dirty="0" smtClean="0"/>
              <a:t> Plans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45720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Brian Chase</a:t>
            </a:r>
            <a:endParaRPr lang="en-US" sz="2800" dirty="0" smtClean="0"/>
          </a:p>
          <a:p>
            <a:r>
              <a:rPr lang="en-US" sz="2800" dirty="0" smtClean="0"/>
              <a:t>For the </a:t>
            </a:r>
            <a:r>
              <a:rPr lang="en-US" sz="2800" dirty="0" err="1" smtClean="0"/>
              <a:t>ProjX</a:t>
            </a:r>
            <a:endParaRPr lang="en-US" sz="2800" dirty="0" smtClean="0"/>
          </a:p>
          <a:p>
            <a:r>
              <a:rPr lang="en-US" sz="2800" dirty="0" smtClean="0"/>
              <a:t>LLRF Collaboration</a:t>
            </a:r>
            <a:endParaRPr lang="en-US" sz="2800" dirty="0"/>
          </a:p>
        </p:txBody>
      </p:sp>
      <p:pic>
        <p:nvPicPr>
          <p:cNvPr id="4" name="Picture 3" descr="DSC_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060" y="0"/>
            <a:ext cx="45549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MF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5368" r="-15368"/>
          <a:stretch>
            <a:fillRect/>
          </a:stretch>
        </p:blipFill>
        <p:spPr>
          <a:xfrm>
            <a:off x="1600200" y="1295400"/>
            <a:ext cx="8229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257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MFC - 32 Chanel Controller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4648200"/>
            <a:ext cx="927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8 Ch ADCs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8489" y="3581400"/>
            <a:ext cx="1062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AD 9010 </a:t>
            </a:r>
            <a:r>
              <a:rPr lang="en-US" sz="1400" dirty="0" err="1" smtClean="0">
                <a:solidFill>
                  <a:srgbClr val="FFFF00"/>
                </a:solidFill>
              </a:rPr>
              <a:t>Clk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3836" y="2362200"/>
            <a:ext cx="470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DSP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7149" y="3505200"/>
            <a:ext cx="577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FPGA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4953000" y="4343400"/>
            <a:ext cx="609600" cy="1524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3"/>
          </p:cNvCxnSpPr>
          <p:nvPr/>
        </p:nvCxnSpPr>
        <p:spPr>
          <a:xfrm flipV="1">
            <a:off x="5270582" y="4800600"/>
            <a:ext cx="368218" cy="148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67200" y="2286000"/>
            <a:ext cx="927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srgbClr val="FFFF00"/>
                </a:solidFill>
              </a:rPr>
              <a:t>8 Ch ADCs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4953000" y="26670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05400" y="23622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BB99-AB57-4C2F-BBFD-A17BE53CE7A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1600200"/>
            <a:ext cx="2590800" cy="307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Technologies of interest: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-Multi-channel ADCs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-Low Voltage Differential Signaling (LVDS) high speed serial connections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-Differential IF signal paths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-8 channel coax connectors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-Shielded enclosure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-Low cost per channel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Firmware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CM_LLRF_Control_Syt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276" y="8039101"/>
            <a:ext cx="10916840" cy="6591300"/>
          </a:xfrm>
          <a:prstGeom prst="rect">
            <a:avLst/>
          </a:prstGeom>
        </p:spPr>
      </p:pic>
      <p:sp>
        <p:nvSpPr>
          <p:cNvPr id="7" name="Rectangle 897"/>
          <p:cNvSpPr>
            <a:spLocks noChangeArrowheads="1"/>
          </p:cNvSpPr>
          <p:nvPr/>
        </p:nvSpPr>
        <p:spPr bwMode="auto">
          <a:xfrm>
            <a:off x="19621777" y="7262068"/>
            <a:ext cx="6313679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702175"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Control System Schematic 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8" name="Picture 7" descr="CM_LLRF_Control_Syt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676" y="8191501"/>
            <a:ext cx="10916840" cy="6591300"/>
          </a:xfrm>
          <a:prstGeom prst="rect">
            <a:avLst/>
          </a:prstGeom>
        </p:spPr>
      </p:pic>
      <p:pic>
        <p:nvPicPr>
          <p:cNvPr id="9" name="Picture 8" descr="CM_LLRF_Control_Sytem.png"/>
          <p:cNvPicPr>
            <a:picLocks noChangeAspect="1"/>
          </p:cNvPicPr>
          <p:nvPr/>
        </p:nvPicPr>
        <p:blipFill>
          <a:blip r:embed="rId2"/>
          <a:srcRect l="10972" t="49327" r="7837"/>
          <a:stretch>
            <a:fillRect/>
          </a:stretch>
        </p:blipFill>
        <p:spPr>
          <a:xfrm>
            <a:off x="135234" y="2843902"/>
            <a:ext cx="8979782" cy="31564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778000"/>
            <a:ext cx="3543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Adjustable notch filter at 8pi/9 (F,Q)</a:t>
            </a:r>
          </a:p>
          <a:p>
            <a:r>
              <a:rPr lang="en-US" dirty="0" smtClean="0"/>
              <a:t>Fixed notch filter at 7pi/9</a:t>
            </a:r>
          </a:p>
          <a:p>
            <a:r>
              <a:rPr lang="en-US" dirty="0" smtClean="0"/>
              <a:t>PI controller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93345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1.3 GHz 8 Channel Receiver / Transmitter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14400" y="1219200"/>
            <a:ext cx="7162800" cy="3268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100" y="46482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8 Channels of 1.3 GHz to 13 MHz down converters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1 transmitter with 13 MHz IQ modulation and 1.3 GHz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Minimum 76 dB of channel to channel isolation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RF to IF conversion loss of 4 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IF output noise floor of -153 </a:t>
            </a:r>
            <a:r>
              <a:rPr lang="en-US" sz="1400" dirty="0" err="1" smtClean="0"/>
              <a:t>dBm</a:t>
            </a:r>
            <a:r>
              <a:rPr lang="en-US" sz="1400" dirty="0" smtClean="0"/>
              <a:t>/</a:t>
            </a:r>
            <a:r>
              <a:rPr lang="en-US" sz="1400" dirty="0" err="1" smtClean="0"/>
              <a:t>sqrt</a:t>
            </a:r>
            <a:r>
              <a:rPr lang="en-US" sz="1400" dirty="0" smtClean="0"/>
              <a:t>(Hz)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RF input 1 dB compression of 12.5 </a:t>
            </a:r>
            <a:r>
              <a:rPr lang="en-US" sz="1400" dirty="0" err="1" smtClean="0"/>
              <a:t>dBm</a:t>
            </a:r>
            <a:endParaRPr lang="en-U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Type-N RF input connectors, </a:t>
            </a:r>
            <a:r>
              <a:rPr lang="en-US" sz="1400" dirty="0" err="1" smtClean="0"/>
              <a:t>Harting</a:t>
            </a:r>
            <a:r>
              <a:rPr lang="en-US" sz="1400" dirty="0" smtClean="0"/>
              <a:t> 8 coax IF output connector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Phase temperature stability of 0.06 degrees/ degree 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Amplitude Temperature stability of 0.008 dB / degree 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540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1.3 GHz Phase Averaging Reference Line</a:t>
            </a:r>
            <a:br>
              <a:rPr lang="en-US" sz="3600" dirty="0" smtClean="0"/>
            </a:br>
            <a:r>
              <a:rPr lang="en-US" sz="3600" dirty="0" smtClean="0"/>
              <a:t>for Fermilab SRF Beam Test Facility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1600200"/>
            <a:ext cx="8692037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7300" y="60325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</a:t>
            </a:r>
            <a:r>
              <a:rPr lang="en-US" dirty="0" err="1" smtClean="0"/>
              <a:t>Cullerton’s</a:t>
            </a:r>
            <a:r>
              <a:rPr lang="en-US" dirty="0" smtClean="0"/>
              <a:t> talk Tuesday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791200"/>
            <a:ext cx="4051300" cy="23981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910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CM1 Feedback and </a:t>
            </a:r>
            <a:r>
              <a:rPr lang="en-US" sz="3600" dirty="0" err="1" smtClean="0"/>
              <a:t>Piezo</a:t>
            </a:r>
            <a:r>
              <a:rPr lang="en-US" sz="3600" dirty="0" smtClean="0"/>
              <a:t> control Off</a:t>
            </a:r>
            <a:endParaRPr lang="en-US" sz="3600" dirty="0"/>
          </a:p>
        </p:txBody>
      </p:sp>
      <p:pic>
        <p:nvPicPr>
          <p:cNvPr id="10244" name="Picture 4" descr="CNS62PC201110111029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1" y="990600"/>
            <a:ext cx="7086600" cy="545105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Preliminary Results</a:t>
            </a:r>
            <a:br>
              <a:rPr lang="en-US" sz="2800" dirty="0" smtClean="0"/>
            </a:br>
            <a:r>
              <a:rPr lang="en-US" sz="2800" dirty="0" smtClean="0"/>
              <a:t>Feedback and Active Detuning Compensation On</a:t>
            </a:r>
            <a:endParaRPr lang="en-US" sz="28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CNS62PC20111011153222"/>
          <p:cNvPicPr>
            <a:picLocks noChangeAspect="1" noChangeArrowheads="1"/>
          </p:cNvPicPr>
          <p:nvPr/>
        </p:nvPicPr>
        <p:blipFill>
          <a:blip r:embed="rId3"/>
          <a:srcRect l="3300" t="10084" b="30924"/>
          <a:stretch>
            <a:fillRect/>
          </a:stretch>
        </p:blipFill>
        <p:spPr bwMode="auto">
          <a:xfrm>
            <a:off x="223017" y="1600200"/>
            <a:ext cx="8697967" cy="488609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7"/>
          <p:cNvSpPr>
            <a:spLocks noChangeArrowheads="1"/>
          </p:cNvSpPr>
          <p:nvPr/>
        </p:nvSpPr>
        <p:spPr bwMode="auto">
          <a:xfrm>
            <a:off x="2253140" y="4613679"/>
            <a:ext cx="5008000" cy="33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510" tIns="10255" rIns="20510" bIns="10255" anchor="ctr"/>
          <a:lstStyle/>
          <a:p>
            <a:pPr algn="ctr" defTabSz="1054698">
              <a:defRPr/>
            </a:pPr>
            <a:r>
              <a:rPr lang="en-US" sz="900" dirty="0">
                <a:solidFill>
                  <a:schemeClr val="tx2"/>
                </a:solidFill>
              </a:rPr>
              <a:t>Cavity Detuning  </a:t>
            </a:r>
          </a:p>
        </p:txBody>
      </p:sp>
      <p:sp>
        <p:nvSpPr>
          <p:cNvPr id="3" name="Rectangle 897"/>
          <p:cNvSpPr>
            <a:spLocks noChangeArrowheads="1"/>
          </p:cNvSpPr>
          <p:nvPr/>
        </p:nvSpPr>
        <p:spPr bwMode="auto">
          <a:xfrm>
            <a:off x="2492765" y="4966309"/>
            <a:ext cx="4190404" cy="25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510" tIns="10255" rIns="20510" bIns="10255" anchor="ctr"/>
          <a:lstStyle/>
          <a:p>
            <a:pPr algn="ctr" defTabSz="1054698">
              <a:defRPr/>
            </a:pPr>
            <a:r>
              <a:rPr lang="en-US" sz="700" dirty="0">
                <a:solidFill>
                  <a:schemeClr val="tx2"/>
                </a:solidFill>
              </a:rPr>
              <a:t>Feedback and </a:t>
            </a:r>
            <a:r>
              <a:rPr lang="en-US" sz="700" dirty="0" err="1">
                <a:solidFill>
                  <a:schemeClr val="tx2"/>
                </a:solidFill>
              </a:rPr>
              <a:t>Piezzo</a:t>
            </a:r>
            <a:r>
              <a:rPr lang="en-US" sz="700" dirty="0">
                <a:solidFill>
                  <a:schemeClr val="tx2"/>
                </a:solidFill>
              </a:rPr>
              <a:t> Control On </a:t>
            </a:r>
          </a:p>
        </p:txBody>
      </p:sp>
      <p:pic>
        <p:nvPicPr>
          <p:cNvPr id="4" name="Picture 3" descr="Cav1000PDetuning_ZM.png"/>
          <p:cNvPicPr>
            <a:picLocks noChangeAspect="1"/>
          </p:cNvPicPr>
          <p:nvPr/>
        </p:nvPicPr>
        <p:blipFill>
          <a:blip r:embed="rId2"/>
          <a:srcRect l="7429" r="6286"/>
          <a:stretch>
            <a:fillRect/>
          </a:stretch>
        </p:blipFill>
        <p:spPr>
          <a:xfrm>
            <a:off x="0" y="2473982"/>
            <a:ext cx="9079821" cy="36220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5400" y="3810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Mircrophonic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 detuning for 7 cavities </a:t>
            </a:r>
          </a:p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 1000 second period, 1 Hz rep rate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6779" y="1743670"/>
            <a:ext cx="6493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1 does not have active detuning compensation (control case)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Disturbance Response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3500" y="1600200"/>
            <a:ext cx="25019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40% drop in RF voltage @150 degree phase angle  </a:t>
            </a:r>
          </a:p>
          <a:p>
            <a:r>
              <a:rPr lang="en-US" sz="2000" dirty="0" smtClean="0"/>
              <a:t>40 </a:t>
            </a:r>
            <a:r>
              <a:rPr lang="en-US" sz="2000" dirty="0" err="1" smtClean="0">
                <a:latin typeface="Symbol"/>
              </a:rPr>
              <a:t>m</a:t>
            </a:r>
            <a:r>
              <a:rPr lang="en-US" sz="2000" dirty="0" err="1" smtClean="0"/>
              <a:t>sec</a:t>
            </a:r>
            <a:r>
              <a:rPr lang="en-US" sz="2000" dirty="0" smtClean="0"/>
              <a:t> pulse width</a:t>
            </a:r>
          </a:p>
          <a:p>
            <a:r>
              <a:rPr lang="en-US" sz="2000" dirty="0" smtClean="0"/>
              <a:t>No feedback</a:t>
            </a:r>
            <a:endParaRPr lang="en-US" sz="2000" dirty="0"/>
          </a:p>
        </p:txBody>
      </p:sp>
      <p:pic>
        <p:nvPicPr>
          <p:cNvPr id="12292" name="Picture 4" descr="CNS62PC20111011105404"/>
          <p:cNvPicPr>
            <a:picLocks noChangeAspect="1" noChangeArrowheads="1"/>
          </p:cNvPicPr>
          <p:nvPr/>
        </p:nvPicPr>
        <p:blipFill>
          <a:blip r:embed="rId3"/>
          <a:srcRect l="1100" t="10084" r="2200" b="2017"/>
          <a:stretch>
            <a:fillRect/>
          </a:stretch>
        </p:blipFill>
        <p:spPr bwMode="auto">
          <a:xfrm>
            <a:off x="2076960" y="1244314"/>
            <a:ext cx="6838440" cy="508589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Disturbance with only Vector Sum Shown </a:t>
            </a:r>
            <a:endParaRPr lang="en-US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Gradient drops 0.5 MV/</a:t>
            </a:r>
            <a:r>
              <a:rPr lang="en-US" sz="2400" dirty="0" err="1" smtClean="0"/>
              <a:t>m</a:t>
            </a:r>
            <a:r>
              <a:rPr lang="en-US" sz="2400" dirty="0" smtClean="0"/>
              <a:t> and shifts 1.5 degrees during 40</a:t>
            </a:r>
            <a:r>
              <a:rPr lang="en-US" sz="2400" dirty="0" smtClean="0">
                <a:latin typeface="Symbol"/>
              </a:rPr>
              <a:t>m</a:t>
            </a:r>
            <a:r>
              <a:rPr lang="en-US" sz="2400" dirty="0" smtClean="0"/>
              <a:t>s</a:t>
            </a:r>
            <a:endParaRPr lang="en-US" sz="2400" dirty="0"/>
          </a:p>
        </p:txBody>
      </p:sp>
      <p:pic>
        <p:nvPicPr>
          <p:cNvPr id="13316" name="Picture 4" descr="CNS62PC20111011105733"/>
          <p:cNvPicPr>
            <a:picLocks noChangeAspect="1" noChangeArrowheads="1"/>
          </p:cNvPicPr>
          <p:nvPr/>
        </p:nvPicPr>
        <p:blipFill>
          <a:blip r:embed="rId3"/>
          <a:srcRect l="4400" t="17479" r="13751" b="34958"/>
          <a:stretch>
            <a:fillRect/>
          </a:stretch>
        </p:blipFill>
        <p:spPr bwMode="auto">
          <a:xfrm>
            <a:off x="457200" y="1874942"/>
            <a:ext cx="8418561" cy="400271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Disturbance Response with Feedback On</a:t>
            </a:r>
            <a:endParaRPr lang="en-US" sz="36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Calibrated Proportional gain = 200, Integral gain = 1e7</a:t>
            </a:r>
          </a:p>
          <a:p>
            <a:r>
              <a:rPr lang="en-US" sz="2400" dirty="0" smtClean="0"/>
              <a:t>0.06 MV/</a:t>
            </a:r>
            <a:r>
              <a:rPr lang="en-US" sz="2400" dirty="0" err="1" smtClean="0"/>
              <a:t>m</a:t>
            </a:r>
            <a:r>
              <a:rPr lang="en-US" sz="2400" dirty="0" smtClean="0"/>
              <a:t>, 0.13 deg peak  </a:t>
            </a:r>
            <a:endParaRPr lang="en-US" sz="2400" dirty="0"/>
          </a:p>
        </p:txBody>
      </p:sp>
      <p:pic>
        <p:nvPicPr>
          <p:cNvPr id="14340" name="Picture 4" descr="CNS62PC20111011110049"/>
          <p:cNvPicPr>
            <a:picLocks noChangeAspect="1" noChangeArrowheads="1"/>
          </p:cNvPicPr>
          <p:nvPr/>
        </p:nvPicPr>
        <p:blipFill>
          <a:blip r:embed="rId3"/>
          <a:srcRect l="2750" t="26891" r="13201" b="34958"/>
          <a:stretch>
            <a:fillRect/>
          </a:stretch>
        </p:blipFill>
        <p:spPr bwMode="auto">
          <a:xfrm>
            <a:off x="275931" y="2887028"/>
            <a:ext cx="8702969" cy="323213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RF Control Requirements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1066802"/>
          <a:ext cx="8839200" cy="504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022"/>
                <a:gridCol w="1800578"/>
                <a:gridCol w="1524000"/>
                <a:gridCol w="2895600"/>
              </a:tblGrid>
              <a:tr h="37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Inject 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Inject 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1080">
                <a:tc>
                  <a:txBody>
                    <a:bodyPr/>
                    <a:lstStyle/>
                    <a:p>
                      <a:r>
                        <a:rPr lang="en-US" dirty="0" smtClean="0"/>
                        <a:t>Cavities per RF Station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 on 8 </a:t>
                      </a:r>
                      <a:r>
                        <a:rPr lang="en-US" dirty="0" err="1" smtClean="0"/>
                        <a:t>vs</a:t>
                      </a:r>
                      <a:r>
                        <a:rPr lang="en-US" dirty="0" smtClean="0"/>
                        <a:t> 16</a:t>
                      </a:r>
                      <a:endParaRPr lang="en-US" dirty="0"/>
                    </a:p>
                  </a:txBody>
                  <a:tcPr/>
                </a:tc>
              </a:tr>
              <a:tr h="371080">
                <a:tc>
                  <a:txBody>
                    <a:bodyPr/>
                    <a:lstStyle/>
                    <a:p>
                      <a:r>
                        <a:rPr lang="en-US" dirty="0" smtClean="0"/>
                        <a:t>Pulse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8.3ms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Same</a:t>
                      </a:r>
                      <a:r>
                        <a:rPr lang="en-US" baseline="0" dirty="0" smtClean="0"/>
                        <a:t> difficulty </a:t>
                      </a:r>
                      <a:endParaRPr lang="en-US" dirty="0"/>
                    </a:p>
                  </a:txBody>
                  <a:tcPr/>
                </a:tc>
              </a:tr>
              <a:tr h="371080">
                <a:tc>
                  <a:txBody>
                    <a:bodyPr/>
                    <a:lstStyle/>
                    <a:p>
                      <a:r>
                        <a:rPr lang="en-US" dirty="0" smtClean="0"/>
                        <a:t>Rep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080">
                <a:tc>
                  <a:txBody>
                    <a:bodyPr/>
                    <a:lstStyle/>
                    <a:p>
                      <a:r>
                        <a:rPr lang="en-US" dirty="0" smtClean="0"/>
                        <a:t>Beam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080">
                <a:tc>
                  <a:txBody>
                    <a:bodyPr/>
                    <a:lstStyle/>
                    <a:p>
                      <a:r>
                        <a:rPr lang="en-US" dirty="0" smtClean="0"/>
                        <a:t>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MV/</a:t>
                      </a:r>
                      <a:r>
                        <a:rPr lang="en-US" dirty="0" err="1" smtClean="0"/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 MV/</a:t>
                      </a:r>
                      <a:r>
                        <a:rPr lang="en-US" dirty="0" err="1" smtClean="0"/>
                        <a:t>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10">
                <a:tc>
                  <a:txBody>
                    <a:bodyPr/>
                    <a:lstStyle/>
                    <a:p>
                      <a:r>
                        <a:rPr lang="en-US" dirty="0" smtClean="0"/>
                        <a:t>Loaded Qs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1E7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1E7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Simulations -&gt; lower </a:t>
                      </a:r>
                      <a:r>
                        <a:rPr lang="en-US" dirty="0" err="1" smtClean="0"/>
                        <a:t>Qls</a:t>
                      </a:r>
                      <a:endParaRPr lang="en-US" dirty="0"/>
                    </a:p>
                  </a:txBody>
                  <a:tcPr/>
                </a:tc>
              </a:tr>
              <a:tr h="446215">
                <a:tc>
                  <a:txBody>
                    <a:bodyPr/>
                    <a:lstStyle/>
                    <a:p>
                      <a:r>
                        <a:rPr lang="en-US" dirty="0" smtClean="0"/>
                        <a:t>Regulation (RF Station</a:t>
                      </a:r>
                      <a:r>
                        <a:rPr lang="en-US" baseline="0" dirty="0" smtClean="0"/>
                        <a:t> VS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deg. 0.5%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0.5 deg. 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Early </a:t>
                      </a:r>
                      <a:r>
                        <a:rPr lang="en-US" baseline="0" dirty="0" smtClean="0"/>
                        <a:t>simulation efforts</a:t>
                      </a:r>
                      <a:endParaRPr lang="en-US" dirty="0"/>
                    </a:p>
                  </a:txBody>
                  <a:tcPr/>
                </a:tc>
              </a:tr>
              <a:tr h="640495"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cavities within an</a:t>
                      </a:r>
                      <a:r>
                        <a:rPr lang="en-US" baseline="0" dirty="0" smtClean="0"/>
                        <a:t> RF station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deg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deg 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Early</a:t>
                      </a:r>
                      <a:r>
                        <a:rPr lang="en-US" baseline="0" dirty="0" smtClean="0"/>
                        <a:t> simulation efforts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Complex issues…</a:t>
                      </a:r>
                      <a:endParaRPr lang="en-US" dirty="0" smtClean="0"/>
                    </a:p>
                  </a:txBody>
                  <a:tcPr/>
                </a:tc>
              </a:tr>
              <a:tr h="62470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Tolerance to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piezo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failure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Not tolerant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Not tolerant </a:t>
                      </a: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Detune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cavity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0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Gradient spread of cavities within RF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Not yet achieved –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see simulations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in200_VS_Mag_Overlay50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70" y="20223127"/>
            <a:ext cx="4325383" cy="2784313"/>
          </a:xfrm>
          <a:prstGeom prst="rect">
            <a:avLst/>
          </a:prstGeom>
        </p:spPr>
      </p:pic>
      <p:pic>
        <p:nvPicPr>
          <p:cNvPr id="3" name="Picture 2" descr="FFOnly_VS_Phs_Overlay50P_W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329" y="16999053"/>
            <a:ext cx="4505856" cy="2900489"/>
          </a:xfrm>
          <a:prstGeom prst="rect">
            <a:avLst/>
          </a:prstGeom>
        </p:spPr>
      </p:pic>
      <p:pic>
        <p:nvPicPr>
          <p:cNvPr id="4" name="Picture 3" descr="Gain200_VS_Phs_Overlay50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4402" y="20145785"/>
            <a:ext cx="4486833" cy="2888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47414" y="16498909"/>
            <a:ext cx="2644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Vector Sum Phase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33635" y="16473886"/>
            <a:ext cx="3196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Vector Sum Magnitude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16691757" y="17543452"/>
            <a:ext cx="1468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Without</a:t>
            </a:r>
          </a:p>
          <a:p>
            <a:pPr algn="ctr"/>
            <a:r>
              <a:rPr lang="en-US" sz="3000" dirty="0" smtClean="0"/>
              <a:t>Feedback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6699235" y="20512591"/>
            <a:ext cx="1468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</a:t>
            </a:r>
          </a:p>
          <a:p>
            <a:pPr algn="ctr"/>
            <a:r>
              <a:rPr lang="en-US" sz="3000" dirty="0" smtClean="0"/>
              <a:t>Feedback</a:t>
            </a:r>
          </a:p>
          <a:p>
            <a:pPr algn="ctr"/>
            <a:r>
              <a:rPr lang="en-US" sz="2500" dirty="0" smtClean="0"/>
              <a:t>P = 100</a:t>
            </a:r>
          </a:p>
          <a:p>
            <a:pPr algn="ctr"/>
            <a:r>
              <a:rPr lang="en-US" sz="2500" dirty="0" smtClean="0"/>
              <a:t>I = 7.5e6</a:t>
            </a:r>
            <a:endParaRPr lang="en-US" sz="2500" dirty="0"/>
          </a:p>
        </p:txBody>
      </p:sp>
      <p:pic>
        <p:nvPicPr>
          <p:cNvPr id="9" name="Picture 8" descr="Gain200_VS_Mag_Overlay50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919" y="20377811"/>
            <a:ext cx="4325383" cy="2784313"/>
          </a:xfrm>
          <a:prstGeom prst="rect">
            <a:avLst/>
          </a:prstGeom>
        </p:spPr>
      </p:pic>
      <p:pic>
        <p:nvPicPr>
          <p:cNvPr id="10" name="Picture 9" descr="FFOnly_VS_Phs_Overlay50P_W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978" y="17153737"/>
            <a:ext cx="4505856" cy="2900489"/>
          </a:xfrm>
          <a:prstGeom prst="rect">
            <a:avLst/>
          </a:prstGeom>
        </p:spPr>
      </p:pic>
      <p:pic>
        <p:nvPicPr>
          <p:cNvPr id="11" name="Picture 10" descr="Gain200_VS_Phs_Overlay50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051" y="20300469"/>
            <a:ext cx="4486833" cy="28882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67063" y="16653593"/>
            <a:ext cx="2644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Vector Sum Phase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353283" y="16628571"/>
            <a:ext cx="3196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Vector Sum Magnitude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811405" y="17698136"/>
            <a:ext cx="1468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Without</a:t>
            </a:r>
          </a:p>
          <a:p>
            <a:pPr algn="ctr"/>
            <a:r>
              <a:rPr lang="en-US" sz="3000" dirty="0" smtClean="0"/>
              <a:t>Feedback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818883" y="20667275"/>
            <a:ext cx="1468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</a:t>
            </a:r>
          </a:p>
          <a:p>
            <a:pPr algn="ctr"/>
            <a:r>
              <a:rPr lang="en-US" sz="3000" dirty="0" smtClean="0"/>
              <a:t>Feedback</a:t>
            </a:r>
          </a:p>
          <a:p>
            <a:pPr algn="ctr"/>
            <a:r>
              <a:rPr lang="en-US" sz="2500" dirty="0" smtClean="0"/>
              <a:t>P = 100</a:t>
            </a:r>
          </a:p>
          <a:p>
            <a:pPr algn="ctr"/>
            <a:r>
              <a:rPr lang="en-US" sz="2500" dirty="0" smtClean="0"/>
              <a:t>I = 7.5e6</a:t>
            </a:r>
            <a:endParaRPr lang="en-US" sz="2500" dirty="0"/>
          </a:p>
        </p:txBody>
      </p:sp>
      <p:pic>
        <p:nvPicPr>
          <p:cNvPr id="16" name="Picture 15" descr="Gain200_VS_Mag_Overlay50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567" y="20532495"/>
            <a:ext cx="4325383" cy="2784313"/>
          </a:xfrm>
          <a:prstGeom prst="rect">
            <a:avLst/>
          </a:prstGeom>
        </p:spPr>
      </p:pic>
      <p:pic>
        <p:nvPicPr>
          <p:cNvPr id="17" name="Picture 16" descr="FFOnly_VS_Phs_Overlay50P_W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8627" y="17308421"/>
            <a:ext cx="4505856" cy="2900489"/>
          </a:xfrm>
          <a:prstGeom prst="rect">
            <a:avLst/>
          </a:prstGeom>
        </p:spPr>
      </p:pic>
      <p:pic>
        <p:nvPicPr>
          <p:cNvPr id="18" name="Picture 17" descr="Gain200_VS_Phs_Overlay50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700" y="20455153"/>
            <a:ext cx="4486833" cy="28882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986712" y="16808277"/>
            <a:ext cx="2644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Vector Sum Phase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472932" y="16783255"/>
            <a:ext cx="3196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Vector Sum Magnitude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16931054" y="17852820"/>
            <a:ext cx="1468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Without</a:t>
            </a:r>
          </a:p>
          <a:p>
            <a:pPr algn="ctr"/>
            <a:r>
              <a:rPr lang="en-US" sz="3000" dirty="0" smtClean="0"/>
              <a:t>Feedback</a:t>
            </a:r>
            <a:endParaRPr lang="en-US" sz="30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38532" y="20821960"/>
            <a:ext cx="1468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With</a:t>
            </a:r>
          </a:p>
          <a:p>
            <a:pPr algn="ctr"/>
            <a:r>
              <a:rPr lang="en-US" sz="3000" dirty="0" smtClean="0"/>
              <a:t>Feedback</a:t>
            </a:r>
          </a:p>
          <a:p>
            <a:pPr algn="ctr"/>
            <a:r>
              <a:rPr lang="en-US" sz="2500" dirty="0" smtClean="0"/>
              <a:t>P = 100</a:t>
            </a:r>
          </a:p>
          <a:p>
            <a:pPr algn="ctr"/>
            <a:r>
              <a:rPr lang="en-US" sz="2500" dirty="0" smtClean="0"/>
              <a:t>I = 7.5e6</a:t>
            </a:r>
            <a:endParaRPr lang="en-US" sz="2500" dirty="0"/>
          </a:p>
        </p:txBody>
      </p:sp>
      <p:pic>
        <p:nvPicPr>
          <p:cNvPr id="23" name="Picture 22" descr="FFOnly_VS_Mag_Overlay50P_WS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48936"/>
            <a:ext cx="4147273" cy="2515451"/>
          </a:xfrm>
          <a:prstGeom prst="rect">
            <a:avLst/>
          </a:prstGeom>
        </p:spPr>
      </p:pic>
      <p:pic>
        <p:nvPicPr>
          <p:cNvPr id="24" name="Picture 23" descr="Gain200_VS_Mag_Overlay50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3" y="3996799"/>
            <a:ext cx="4147276" cy="2515451"/>
          </a:xfrm>
          <a:prstGeom prst="rect">
            <a:avLst/>
          </a:prstGeom>
        </p:spPr>
      </p:pic>
      <p:pic>
        <p:nvPicPr>
          <p:cNvPr id="25" name="Picture 24" descr="FFOnly_VS_Phs_Overlay50P_W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83" y="1084055"/>
            <a:ext cx="4320318" cy="2620407"/>
          </a:xfrm>
          <a:prstGeom prst="rect">
            <a:avLst/>
          </a:prstGeom>
        </p:spPr>
      </p:pic>
      <p:pic>
        <p:nvPicPr>
          <p:cNvPr id="26" name="Picture 25" descr="Gain200_VS_Phs_Overlay50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924" y="3926927"/>
            <a:ext cx="4302077" cy="260934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64546" y="882004"/>
            <a:ext cx="2246833" cy="266932"/>
          </a:xfrm>
          <a:prstGeom prst="rect">
            <a:avLst/>
          </a:prstGeom>
        </p:spPr>
        <p:txBody>
          <a:bodyPr wrap="square" lIns="20510" tIns="10255" rIns="20510" bIns="10255">
            <a:spAutoFit/>
          </a:bodyPr>
          <a:lstStyle/>
          <a:p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Vector Sum Magnitude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49063" y="4258312"/>
            <a:ext cx="989916" cy="882485"/>
          </a:xfrm>
          <a:prstGeom prst="rect">
            <a:avLst/>
          </a:prstGeom>
          <a:noFill/>
        </p:spPr>
        <p:txBody>
          <a:bodyPr wrap="square" lIns="20510" tIns="10255" rIns="20510" bIns="10255" rtlCol="0">
            <a:spAutoFit/>
          </a:bodyPr>
          <a:lstStyle/>
          <a:p>
            <a:pPr algn="ctr"/>
            <a:r>
              <a:rPr lang="en-US" sz="1400" dirty="0"/>
              <a:t>With</a:t>
            </a:r>
          </a:p>
          <a:p>
            <a:pPr algn="ctr"/>
            <a:r>
              <a:rPr lang="en-US" sz="1400" dirty="0"/>
              <a:t>Feedback</a:t>
            </a:r>
          </a:p>
          <a:p>
            <a:pPr algn="ctr"/>
            <a:r>
              <a:rPr lang="en-US" sz="1400" dirty="0"/>
              <a:t>P =</a:t>
            </a:r>
            <a:r>
              <a:rPr lang="en-US" sz="1400" dirty="0" smtClean="0"/>
              <a:t> 100</a:t>
            </a:r>
            <a:endParaRPr lang="en-US" sz="1400" dirty="0"/>
          </a:p>
          <a:p>
            <a:pPr algn="ctr"/>
            <a:r>
              <a:rPr lang="en-US" sz="1400" dirty="0"/>
              <a:t>I = 7.5e6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36233" y="779604"/>
            <a:ext cx="1866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Vector Sum Phase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49063" y="2025650"/>
            <a:ext cx="9740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Feedback</a:t>
            </a:r>
          </a:p>
          <a:p>
            <a:r>
              <a:rPr lang="en-US" sz="1600" dirty="0" smtClean="0"/>
              <a:t>OFF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460327" y="158634"/>
            <a:ext cx="829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50 pulse overlay -</a:t>
            </a:r>
            <a:r>
              <a:rPr lang="en-US" sz="24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Cryomodule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 with seven cavities in vector sum</a:t>
            </a: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_rms_Error_vs_Pgain.png"/>
          <p:cNvPicPr>
            <a:picLocks noChangeAspect="1"/>
          </p:cNvPicPr>
          <p:nvPr/>
        </p:nvPicPr>
        <p:blipFill>
          <a:blip r:embed="rId2"/>
          <a:srcRect l="5746" r="5746"/>
          <a:stretch>
            <a:fillRect/>
          </a:stretch>
        </p:blipFill>
        <p:spPr>
          <a:xfrm>
            <a:off x="3792751" y="152400"/>
            <a:ext cx="5122649" cy="3276600"/>
          </a:xfrm>
          <a:prstGeom prst="rect">
            <a:avLst/>
          </a:prstGeom>
        </p:spPr>
      </p:pic>
      <p:pic>
        <p:nvPicPr>
          <p:cNvPr id="3" name="Picture 2" descr="Phs_rms_Error_vs_Pgain.png"/>
          <p:cNvPicPr>
            <a:picLocks noChangeAspect="1"/>
          </p:cNvPicPr>
          <p:nvPr/>
        </p:nvPicPr>
        <p:blipFill>
          <a:blip r:embed="rId3"/>
          <a:srcRect l="5715" r="5715"/>
          <a:stretch>
            <a:fillRect/>
          </a:stretch>
        </p:blipFill>
        <p:spPr>
          <a:xfrm>
            <a:off x="3810000" y="3410743"/>
            <a:ext cx="5105400" cy="32459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304800"/>
            <a:ext cx="3352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Flattop Vector Sum RMS Error </a:t>
            </a:r>
            <a:r>
              <a:rPr lang="en-US" sz="2400" dirty="0" err="1" smtClean="0"/>
              <a:t>vs</a:t>
            </a:r>
            <a:r>
              <a:rPr lang="en-US" sz="2400" dirty="0" smtClean="0"/>
              <a:t> Gain</a:t>
            </a:r>
          </a:p>
          <a:p>
            <a:r>
              <a:rPr lang="en-US" sz="2400" dirty="0" smtClean="0"/>
              <a:t> (</a:t>
            </a:r>
            <a:r>
              <a:rPr lang="en-US" sz="2400" dirty="0" err="1" smtClean="0"/>
              <a:t>Igain</a:t>
            </a:r>
            <a:r>
              <a:rPr lang="en-US" sz="2400" dirty="0" smtClean="0"/>
              <a:t> = </a:t>
            </a:r>
            <a:r>
              <a:rPr lang="en-US" sz="2400" dirty="0" err="1" smtClean="0"/>
              <a:t>Pgain</a:t>
            </a:r>
            <a:r>
              <a:rPr lang="en-US" sz="2400" dirty="0" smtClean="0"/>
              <a:t> </a:t>
            </a:r>
            <a:r>
              <a:rPr lang="en-US" sz="2400" dirty="0" err="1" smtClean="0"/>
              <a:t>x</a:t>
            </a:r>
            <a:r>
              <a:rPr lang="en-US" sz="2400" dirty="0" smtClean="0"/>
              <a:t> 7.5e4)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Internal measured loop error</a:t>
            </a:r>
          </a:p>
          <a:p>
            <a:r>
              <a:rPr lang="en-US" dirty="0" smtClean="0"/>
              <a:t>Receiver noise is below this level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RMS error at low gain is dominated by static errors and cavity tilts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5181600"/>
            <a:ext cx="158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0.004 deg RMS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1981200"/>
            <a:ext cx="135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0.007% RMS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SRF </a:t>
            </a:r>
            <a:r>
              <a:rPr lang="en-US" dirty="0" smtClean="0"/>
              <a:t>Test Facility</a:t>
            </a:r>
          </a:p>
          <a:p>
            <a:pPr lvl="1"/>
            <a:r>
              <a:rPr lang="en-US" dirty="0" smtClean="0"/>
              <a:t>Replace CM1 with CM2 (January quarter 2012)</a:t>
            </a:r>
          </a:p>
          <a:p>
            <a:pPr lvl="1"/>
            <a:r>
              <a:rPr lang="en-US" dirty="0" smtClean="0"/>
              <a:t>Commission gun (May 2012)</a:t>
            </a:r>
          </a:p>
          <a:p>
            <a:pPr lvl="1"/>
            <a:r>
              <a:rPr lang="en-US" dirty="0" smtClean="0"/>
              <a:t>Commission CC1 (Sept 2012)</a:t>
            </a:r>
          </a:p>
          <a:p>
            <a:pPr lvl="1"/>
            <a:r>
              <a:rPr lang="en-US" dirty="0" smtClean="0"/>
              <a:t>Beam (2013</a:t>
            </a:r>
            <a:r>
              <a:rPr lang="en-US" dirty="0" smtClean="0"/>
              <a:t>)</a:t>
            </a:r>
          </a:p>
          <a:p>
            <a:r>
              <a:rPr lang="en-US" dirty="0" smtClean="0"/>
              <a:t>Support</a:t>
            </a:r>
            <a:r>
              <a:rPr lang="en-US" dirty="0" smtClean="0"/>
              <a:t> </a:t>
            </a:r>
            <a:r>
              <a:rPr lang="en-US" dirty="0" smtClean="0"/>
              <a:t>Project </a:t>
            </a:r>
            <a:r>
              <a:rPr lang="en-US" dirty="0" smtClean="0"/>
              <a:t>X test </a:t>
            </a:r>
            <a:r>
              <a:rPr lang="en-US" dirty="0" smtClean="0"/>
              <a:t>accelerator</a:t>
            </a:r>
          </a:p>
          <a:p>
            <a:r>
              <a:rPr lang="en-US" dirty="0" smtClean="0"/>
              <a:t>LLRF performances study and develop specifications for long pulse operation </a:t>
            </a:r>
            <a:r>
              <a:rPr lang="en-US" dirty="0" smtClean="0"/>
              <a:t>regime</a:t>
            </a:r>
          </a:p>
          <a:p>
            <a:pPr lvl="1"/>
            <a:r>
              <a:rPr lang="en-US" dirty="0" smtClean="0"/>
              <a:t>Develop LLRF control  system for cavity, operating in long-pulse regime, based on multiple tests of ILC like cavities in HTS and NML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Develop models and software for long-pulse operations with LLRF controls</a:t>
            </a:r>
          </a:p>
          <a:p>
            <a:pPr lvl="1"/>
            <a:r>
              <a:rPr lang="en-US" dirty="0" smtClean="0"/>
              <a:t>Develop specifications and  costing of LLRF system.</a:t>
            </a:r>
            <a:endParaRPr lang="en-US" sz="2900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LLRF can do a great job of controlling the Vector sum</a:t>
            </a:r>
          </a:p>
          <a:p>
            <a:pPr lvl="1"/>
            <a:r>
              <a:rPr lang="en-US" dirty="0" smtClean="0"/>
              <a:t>Regulation errors 10</a:t>
            </a:r>
            <a:r>
              <a:rPr lang="en-US" baseline="30000" dirty="0" smtClean="0"/>
              <a:t>-4</a:t>
            </a:r>
          </a:p>
          <a:p>
            <a:pPr lvl="1"/>
            <a:r>
              <a:rPr lang="en-US" dirty="0" smtClean="0"/>
              <a:t>VS calibration </a:t>
            </a:r>
            <a:r>
              <a:rPr lang="en-US" dirty="0" err="1" smtClean="0"/>
              <a:t>beambased</a:t>
            </a:r>
            <a:r>
              <a:rPr lang="en-US" dirty="0" smtClean="0"/>
              <a:t> </a:t>
            </a:r>
            <a:r>
              <a:rPr lang="en-US" dirty="0" smtClean="0"/>
              <a:t>predicted </a:t>
            </a:r>
            <a:r>
              <a:rPr lang="en-US" dirty="0" smtClean="0"/>
              <a:t>errors  5x10</a:t>
            </a:r>
            <a:r>
              <a:rPr lang="en-US" baseline="30000" dirty="0" smtClean="0"/>
              <a:t>-3</a:t>
            </a:r>
          </a:p>
          <a:p>
            <a:pPr lvl="2"/>
            <a:r>
              <a:rPr lang="en-US" dirty="0" smtClean="0"/>
              <a:t>Noise in measurements, R/Q value, </a:t>
            </a:r>
            <a:r>
              <a:rPr lang="en-US" dirty="0" err="1" smtClean="0"/>
              <a:t>Microphonics</a:t>
            </a:r>
            <a:r>
              <a:rPr lang="en-US" dirty="0" smtClean="0"/>
              <a:t>	</a:t>
            </a:r>
          </a:p>
          <a:p>
            <a:r>
              <a:rPr lang="en-US" dirty="0" smtClean="0"/>
              <a:t>Gradient spreads cause cavity tilts</a:t>
            </a:r>
          </a:p>
          <a:p>
            <a:r>
              <a:rPr lang="en-US" dirty="0" err="1" smtClean="0"/>
              <a:t>Piezo</a:t>
            </a:r>
            <a:r>
              <a:rPr lang="en-US" dirty="0" smtClean="0"/>
              <a:t> resonance control must work</a:t>
            </a:r>
          </a:p>
          <a:p>
            <a:r>
              <a:rPr lang="en-US" dirty="0" smtClean="0"/>
              <a:t>Resonance control errors drive power overhead requirements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0" y="292100"/>
            <a:ext cx="70231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HINS with Ferrite Vector Modulators: </a:t>
            </a:r>
            <a:br>
              <a:rPr lang="en-US" sz="2400" dirty="0" smtClean="0"/>
            </a:br>
            <a:r>
              <a:rPr lang="en-US" sz="2400" dirty="0" smtClean="0"/>
              <a:t>Individual Cavity Feedback Control</a:t>
            </a:r>
            <a:r>
              <a:rPr lang="en-US" sz="2400" dirty="0" smtClean="0">
                <a:latin typeface="Bookman Old Style" pitchFamily="-108" charset="0"/>
              </a:rPr>
              <a:t/>
            </a:r>
            <a:br>
              <a:rPr lang="en-US" sz="2400" dirty="0" smtClean="0">
                <a:latin typeface="Bookman Old Style" pitchFamily="-108" charset="0"/>
              </a:rPr>
            </a:br>
            <a:endParaRPr lang="en-US" sz="2400" dirty="0"/>
          </a:p>
        </p:txBody>
      </p:sp>
      <p:graphicFrame>
        <p:nvGraphicFramePr>
          <p:cNvPr id="67586" name="Object 1026"/>
          <p:cNvGraphicFramePr>
            <a:graphicFrameLocks noChangeAspect="1"/>
          </p:cNvGraphicFramePr>
          <p:nvPr>
            <p:ph idx="1"/>
          </p:nvPr>
        </p:nvGraphicFramePr>
        <p:xfrm>
          <a:off x="754063" y="876300"/>
          <a:ext cx="7635875" cy="5448300"/>
        </p:xfrm>
        <a:graphic>
          <a:graphicData uri="http://schemas.openxmlformats.org/presentationml/2006/ole">
            <p:oleObj spid="_x0000_s316418" name="Visio" r:id="rId3" imgW="9309100" imgH="6642100" progId="">
              <p:embed/>
            </p:oleObj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52800" y="6400800"/>
            <a:ext cx="2438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B. Chase    October 25-27, 2011 Project X Collaboration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9B46ECF0-BA71-4C3E-B82D-3449AA97A0E5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HINS Six Cavity Test Ferrite Vector Modulators and phase shifters</a:t>
            </a:r>
            <a:endParaRPr lang="en-US" dirty="0"/>
          </a:p>
        </p:txBody>
      </p:sp>
      <p:pic>
        <p:nvPicPr>
          <p:cNvPr id="6" name="Content Placeholder 5" descr="DSC038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685800" cy="365125"/>
          </a:xfrm>
          <a:noFill/>
        </p:spPr>
        <p:txBody>
          <a:bodyPr/>
          <a:lstStyle/>
          <a:p>
            <a:fld id="{F82F1C02-C767-D04B-8865-46EF4BC531E2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HINS Six Cavity Test</a:t>
            </a:r>
            <a:br>
              <a:rPr lang="en-US" sz="3200" dirty="0" smtClean="0"/>
            </a:br>
            <a:r>
              <a:rPr lang="en-US" sz="3200" dirty="0" smtClean="0"/>
              <a:t>Cavity</a:t>
            </a:r>
            <a:r>
              <a:rPr lang="en-US" sz="3200" dirty="0"/>
              <a:t>-3  Source Scan Data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25538"/>
            <a:ext cx="763905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6795" y="62484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Vitali</a:t>
            </a:r>
            <a:r>
              <a:rPr lang="en-US" dirty="0" smtClean="0"/>
              <a:t> </a:t>
            </a:r>
            <a:r>
              <a:rPr lang="en-US" dirty="0" err="1" smtClean="0"/>
              <a:t>Tupikov’s</a:t>
            </a:r>
            <a:r>
              <a:rPr lang="en-US" dirty="0" smtClean="0"/>
              <a:t> talk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0" y="1905000"/>
          <a:ext cx="9144000" cy="3871913"/>
        </p:xfrm>
        <a:graphic>
          <a:graphicData uri="http://schemas.openxmlformats.org/presentationml/2006/ole">
            <p:oleObj spid="_x0000_s312322" name="Visio" r:id="rId3" imgW="16840200" imgH="7302500" progId="">
              <p:embed/>
            </p:oleObj>
          </a:graphicData>
        </a:graphic>
      </p:graphicFrame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752600" y="304800"/>
            <a:ext cx="594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 smtClean="0"/>
              <a:t>SRF Beam Test Facility LLRF </a:t>
            </a:r>
            <a:r>
              <a:rPr lang="en-US" sz="3600" dirty="0"/>
              <a:t>System Level Block Diagram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105400" cy="944562"/>
          </a:xfrm>
        </p:spPr>
        <p:txBody>
          <a:bodyPr>
            <a:normAutofit/>
          </a:bodyPr>
          <a:lstStyle/>
          <a:p>
            <a:r>
              <a:rPr lang="en-US" sz="3556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NML CM1 LLRF Racks</a:t>
            </a:r>
            <a:endParaRPr lang="en-US" sz="3556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CM1-LLRFsystem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1000"/>
          </a:blip>
          <a:srcRect l="802" r="-535"/>
          <a:stretch>
            <a:fillRect/>
          </a:stretch>
        </p:blipFill>
        <p:spPr>
          <a:xfrm>
            <a:off x="2362200" y="1143000"/>
            <a:ext cx="6389451" cy="5181600"/>
          </a:xfrm>
        </p:spPr>
      </p:pic>
      <p:sp>
        <p:nvSpPr>
          <p:cNvPr id="6" name="TextBox 5"/>
          <p:cNvSpPr txBox="1"/>
          <p:nvPr/>
        </p:nvSpPr>
        <p:spPr>
          <a:xfrm>
            <a:off x="304800" y="1741714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VXI CPU &amp; 3 </a:t>
            </a:r>
            <a:r>
              <a:rPr lang="en-US" dirty="0" err="1" smtClean="0"/>
              <a:t>MFCs</a:t>
            </a:r>
            <a:endParaRPr lang="en-US" dirty="0" smtClean="0"/>
          </a:p>
          <a:p>
            <a:r>
              <a:rPr lang="en-US" dirty="0" smtClean="0"/>
              <a:t>  - Probe, Fwd, Ref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49524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Master Oscillator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762000"/>
            <a:ext cx="285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Receivers and Up-converter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638800"/>
            <a:ext cx="161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Supplies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755D-F744-4555-BEFB-5BA95AD3060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MO-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599" y="738370"/>
            <a:ext cx="5029199" cy="2538230"/>
          </a:xfrm>
          <a:prstGeom prst="rect">
            <a:avLst/>
          </a:prstGeom>
          <a:noFill/>
        </p:spPr>
      </p:pic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152400" y="4953000"/>
            <a:ext cx="3810000" cy="1447800"/>
          </a:xfrm>
          <a:prstGeom prst="roundRect">
            <a:avLst>
              <a:gd name="adj" fmla="val 3778"/>
            </a:avLst>
          </a:prstGeom>
          <a:gradFill rotWithShape="1">
            <a:gsLst>
              <a:gs pos="0">
                <a:srgbClr val="66CCFF"/>
              </a:gs>
              <a:gs pos="100000">
                <a:srgbClr val="0066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133600" cy="365125"/>
          </a:xfrm>
        </p:spPr>
        <p:txBody>
          <a:bodyPr/>
          <a:lstStyle/>
          <a:p>
            <a:fld id="{1CC8AFCD-59A7-49AF-9897-9B34D7091F87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3429000" cy="533400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Master Oscillator</a:t>
            </a:r>
          </a:p>
        </p:txBody>
      </p:sp>
      <p:pic>
        <p:nvPicPr>
          <p:cNvPr id="9220" name="Picture 4" descr="instruments 001"/>
          <p:cNvPicPr>
            <a:picLocks noChangeAspect="1" noChangeArrowheads="1"/>
          </p:cNvPicPr>
          <p:nvPr/>
        </p:nvPicPr>
        <p:blipFill>
          <a:blip r:embed="rId4" cstate="print"/>
          <a:srcRect l="36763" t="12408" r="20959" b="76103"/>
          <a:stretch>
            <a:fillRect/>
          </a:stretch>
        </p:blipFill>
        <p:spPr bwMode="auto">
          <a:xfrm>
            <a:off x="152400" y="3505200"/>
            <a:ext cx="3784632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2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8600" y="5029200"/>
            <a:ext cx="3733800" cy="1371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/>
              <a:t>RF, LO, IF 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Programmable outputs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Timing reference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1.3 GHz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&lt;140 </a:t>
            </a:r>
            <a:r>
              <a:rPr lang="en-US" sz="1600" dirty="0" err="1"/>
              <a:t>fs</a:t>
            </a:r>
            <a:r>
              <a:rPr lang="en-US" sz="1600" dirty="0"/>
              <a:t> integrated </a:t>
            </a:r>
            <a:r>
              <a:rPr lang="en-US" sz="1600" dirty="0" smtClean="0"/>
              <a:t>jitter  (1Hz–10MHz</a:t>
            </a:r>
            <a:r>
              <a:rPr lang="en-US" sz="1600" dirty="0"/>
              <a:t>)</a:t>
            </a:r>
            <a:endParaRPr lang="en-US" sz="800" dirty="0"/>
          </a:p>
        </p:txBody>
      </p:sp>
      <p:pic>
        <p:nvPicPr>
          <p:cNvPr id="1026" name="Picture 2" descr="Y:\Projects\LLRF\Components\Hardware\Chassis Modules\Master Oscillator\Pictures\Master Oscillator 004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9191" t="3064" r="8088" b="8088"/>
          <a:stretch>
            <a:fillRect/>
          </a:stretch>
        </p:blipFill>
        <p:spPr bwMode="auto">
          <a:xfrm>
            <a:off x="152399" y="609600"/>
            <a:ext cx="3783725" cy="2819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4267200" y="3352800"/>
          <a:ext cx="4510348" cy="3233455"/>
        </p:xfrm>
        <a:graphic>
          <a:graphicData uri="http://schemas.openxmlformats.org/presentationml/2006/ole">
            <p:oleObj spid="_x0000_s324610" name="Worksheet" r:id="rId6" imgW="5232400" imgH="3822700" progId="Excel.Sheet.8">
              <p:embed/>
            </p:oleObj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410200" y="3886200"/>
            <a:ext cx="3124200" cy="381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9176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latin typeface="Arial" charset="0"/>
              </a:rPr>
              <a:t>RMS jitter  </a:t>
            </a:r>
            <a:r>
              <a:rPr lang="en-US" sz="1400" b="1" dirty="0">
                <a:latin typeface="Arial" charset="0"/>
              </a:rPr>
              <a:t>46.1 </a:t>
            </a:r>
            <a:r>
              <a:rPr lang="en-US" sz="1400" b="1" dirty="0" err="1">
                <a:latin typeface="Arial" charset="0"/>
              </a:rPr>
              <a:t>fs</a:t>
            </a:r>
            <a:r>
              <a:rPr lang="en-US" sz="1400" dirty="0">
                <a:latin typeface="Arial" charset="0"/>
              </a:rPr>
              <a:t>   (</a:t>
            </a:r>
            <a:r>
              <a:rPr lang="en-US" sz="1400" b="1" dirty="0">
                <a:latin typeface="Arial" charset="0"/>
              </a:rPr>
              <a:t>0.0216 deg</a:t>
            </a:r>
            <a:r>
              <a:rPr lang="en-US" sz="1400" dirty="0">
                <a:latin typeface="Arial" charset="0"/>
                <a:sym typeface="Symbol" charset="2"/>
              </a:rPr>
              <a:t>)</a:t>
            </a:r>
          </a:p>
          <a:p>
            <a:pPr algn="ctr"/>
            <a:r>
              <a:rPr lang="en-US" sz="1200" dirty="0">
                <a:latin typeface="Arial" charset="0"/>
                <a:sym typeface="Symbol" charset="2"/>
              </a:rPr>
              <a:t>integrated from 100 Hz to 100 kHz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B. Chase    October 25-27, 2011 Project X Collaboration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11044</TotalTime>
  <Words>1117</Words>
  <Application>Microsoft Macintosh PowerPoint</Application>
  <PresentationFormat>On-screen Show (4:3)</PresentationFormat>
  <Paragraphs>224</Paragraphs>
  <Slides>22</Slides>
  <Notes>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Visio</vt:lpstr>
      <vt:lpstr>Worksheet</vt:lpstr>
      <vt:lpstr>LLRF Requirements, Status and Plans</vt:lpstr>
      <vt:lpstr>RF Control Requirements</vt:lpstr>
      <vt:lpstr>Main Points</vt:lpstr>
      <vt:lpstr>HINS with Ferrite Vector Modulators:  Individual Cavity Feedback Control </vt:lpstr>
      <vt:lpstr>HINS Six Cavity Test Ferrite Vector Modulators and phase shifters</vt:lpstr>
      <vt:lpstr>HINS Six Cavity Test Cavity-3  Source Scan Data</vt:lpstr>
      <vt:lpstr>Slide 7</vt:lpstr>
      <vt:lpstr>NML CM1 LLRF Racks</vt:lpstr>
      <vt:lpstr>Master Oscillator</vt:lpstr>
      <vt:lpstr>MFC - 32 Chanel Controller</vt:lpstr>
      <vt:lpstr>Controller Firmware</vt:lpstr>
      <vt:lpstr>1.3 GHz 8 Channel Receiver / Transmitter</vt:lpstr>
      <vt:lpstr>1.3 GHz Phase Averaging Reference Line for Fermilab SRF Beam Test Facility </vt:lpstr>
      <vt:lpstr>CM1 Feedback and Piezo control Off</vt:lpstr>
      <vt:lpstr>Preliminary Results Feedback and Active Detuning Compensation On</vt:lpstr>
      <vt:lpstr>Slide 16</vt:lpstr>
      <vt:lpstr>Disturbance Response</vt:lpstr>
      <vt:lpstr>Disturbance with only Vector Sum Shown </vt:lpstr>
      <vt:lpstr>Disturbance Response with Feedback On</vt:lpstr>
      <vt:lpstr>Slide 20</vt:lpstr>
      <vt:lpstr>Slide 21</vt:lpstr>
      <vt:lpstr>Future Plans</vt:lpstr>
    </vt:vector>
  </TitlesOfParts>
  <Company>Fermilab | Accelerator Division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Julien Branlard</dc:creator>
  <cp:lastModifiedBy>Brian Chase</cp:lastModifiedBy>
  <cp:revision>137</cp:revision>
  <cp:lastPrinted>2011-10-17T10:37:51Z</cp:lastPrinted>
  <dcterms:created xsi:type="dcterms:W3CDTF">2011-10-25T12:00:41Z</dcterms:created>
  <dcterms:modified xsi:type="dcterms:W3CDTF">2011-10-25T19:52:04Z</dcterms:modified>
</cp:coreProperties>
</file>