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77" r:id="rId5"/>
    <p:sldId id="308" r:id="rId6"/>
    <p:sldId id="309" r:id="rId7"/>
    <p:sldId id="310" r:id="rId8"/>
    <p:sldId id="312" r:id="rId9"/>
    <p:sldId id="296" r:id="rId10"/>
    <p:sldId id="295" r:id="rId11"/>
    <p:sldId id="271" r:id="rId12"/>
    <p:sldId id="269" r:id="rId13"/>
    <p:sldId id="272" r:id="rId14"/>
    <p:sldId id="298" r:id="rId15"/>
    <p:sldId id="311" r:id="rId16"/>
    <p:sldId id="306" r:id="rId17"/>
    <p:sldId id="316" r:id="rId18"/>
    <p:sldId id="313" r:id="rId19"/>
    <p:sldId id="314" r:id="rId20"/>
    <p:sldId id="315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AF08F1B-A3C0-47C8-B119-819602171A13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A171FB-7A0F-4D56-A45D-3F33BAEF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1154B10-C262-421E-8EF2-2C15FA70E4DA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3124200" cy="228600"/>
          </a:xfrm>
        </p:spPr>
        <p:txBody>
          <a:bodyPr/>
          <a:lstStyle/>
          <a:p>
            <a:pPr algn="ctr"/>
            <a:r>
              <a:rPr lang="en-US" dirty="0" smtClean="0"/>
              <a:t>SRF University –</a:t>
            </a:r>
            <a:r>
              <a:rPr lang="en-US" dirty="0" err="1" smtClean="0"/>
              <a:t>Fermilab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EEFB-CA4B-4203-9D69-6758F00F3B71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SRF University –Fermilab    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A1BE-0EFA-4CC4-9283-5D670BA78E05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SRF University –Fermilab    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12648"/>
            <a:ext cx="1402080" cy="457200"/>
          </a:xfrm>
        </p:spPr>
        <p:txBody>
          <a:bodyPr/>
          <a:lstStyle/>
          <a:p>
            <a:r>
              <a:rPr lang="en-US" smtClean="0"/>
              <a:t>SRF University –Fermilab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B47F-E925-45FF-9E15-DB786A662C88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SRF University –Fermilab    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E73F-2F03-4C04-B803-A3EF3C989EFC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SRF University –Fermilab    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623BF117-5226-4615-8058-C28366256875}" type="datetime1">
              <a:rPr lang="en-US" smtClean="0"/>
              <a:pPr algn="l" eaLnBrk="1" latinLnBrk="0" hangingPunct="1"/>
              <a:t>10/26/2011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0" lang="en-US" smtClean="0"/>
              <a:t>SRF University –Fermilab     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C39359A-6A99-4E7B-A0F6-E2DC1F06BAB8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kumimoji="0" lang="en-US" smtClean="0"/>
              <a:t>SRF University –Fermilab     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685-88DC-4AD0-AB4A-D5D93625FED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SRF University –Fermilab     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FC2-8F09-4EE5-A578-B1111A72016A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SRF University –Fermilab    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76D0-3AA7-4949-A9E6-DDEC1A78BB94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SRF University –Fermilab    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7A85A43C-D8EB-41CE-8480-07FBFF48DB69}" type="datetime1">
              <a:rPr lang="en-US" smtClean="0"/>
              <a:pPr algn="l" eaLnBrk="1" latinLnBrk="0" hangingPunct="1"/>
              <a:t>10/26/2011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r>
              <a:rPr kumimoji="0" lang="en-US" sz="800" smtClean="0">
                <a:solidFill>
                  <a:schemeClr val="accent2"/>
                </a:solidFill>
              </a:rPr>
              <a:t>SRF University –Fermilab     </a:t>
            </a:r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401887"/>
            <a:ext cx="7315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Cavity Processing for Project X</a:t>
            </a:r>
            <a:br>
              <a:rPr lang="en-US" dirty="0" smtClean="0"/>
            </a:br>
            <a:r>
              <a:rPr lang="en-US" sz="3200" dirty="0" smtClean="0"/>
              <a:t>“What needs to be done?”</a:t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Project X Collaboration Meeting Oct. 25-27, 2011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1981200" cy="1752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Allan Rowe</a:t>
            </a:r>
          </a:p>
          <a:p>
            <a:r>
              <a:rPr lang="en-US" sz="1600" dirty="0" err="1" smtClean="0"/>
              <a:t>Fermilab</a:t>
            </a:r>
            <a:endParaRPr lang="en-US" sz="1600" dirty="0" smtClean="0"/>
          </a:p>
          <a:p>
            <a:r>
              <a:rPr lang="en-US" sz="1600" dirty="0" smtClean="0"/>
              <a:t>TD/SRFDD</a:t>
            </a:r>
          </a:p>
          <a:p>
            <a:pPr algn="r"/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93717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INS_SSR1-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311116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:\DMITCHEL\650_cavity-sma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4248150" cy="23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IB4 CPL CBP Machine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2133600"/>
            <a:ext cx="584484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6150134"/>
            <a:ext cx="506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Tumbles 2 cavities/run, 2 complete cycles/week</a:t>
            </a:r>
            <a:endParaRPr lang="en-US" dirty="0"/>
          </a:p>
        </p:txBody>
      </p:sp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15602" y="1409700"/>
            <a:ext cx="114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15602" y="2552700"/>
            <a:ext cx="114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 preferRelativeResize="0"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96101" y="3695700"/>
            <a:ext cx="114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 preferRelativeResize="0"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239000" y="48768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8244" y="6156134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Cooper </a:t>
            </a:r>
            <a:r>
              <a:rPr lang="en-US" dirty="0"/>
              <a:t>R</a:t>
            </a:r>
            <a:r>
              <a:rPr lang="en-US" dirty="0" smtClean="0"/>
              <a:t>ecipe Media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0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Z:\Fermilab\SCRF\Papers&amp;Talks\Proj X Collab 2010\hprSSR0setup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4"/>
          <a:stretch>
            <a:fillRect/>
          </a:stretch>
        </p:blipFill>
        <p:spPr bwMode="auto">
          <a:xfrm rot="5400000">
            <a:off x="4717472" y="2216728"/>
            <a:ext cx="4738255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SCSPF High Pressure Rinse Tools</a:t>
            </a:r>
            <a:endParaRPr lang="en-US" dirty="0"/>
          </a:p>
        </p:txBody>
      </p:sp>
      <p:pic>
        <p:nvPicPr>
          <p:cNvPr id="7" name="Content Placeholder 6" descr="IMG_2501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57400"/>
            <a:ext cx="3243263" cy="43243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6400800"/>
            <a:ext cx="384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FNAL HPR Tool with 1.3 GHz 9-cell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64008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 HPR Tool—SSR2 shown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133600"/>
            <a:ext cx="1905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HPR of 1.3 GHz, </a:t>
            </a:r>
            <a:r>
              <a:rPr lang="en-US" dirty="0" smtClean="0"/>
              <a:t>and upgradable to </a:t>
            </a:r>
            <a:r>
              <a:rPr lang="en-US" dirty="0" smtClean="0"/>
              <a:t>650 </a:t>
            </a:r>
            <a:r>
              <a:rPr lang="en-US" dirty="0" err="1" smtClean="0"/>
              <a:t>MHz.</a:t>
            </a:r>
            <a:endParaRPr lang="en-US" dirty="0" smtClean="0"/>
          </a:p>
          <a:p>
            <a:r>
              <a:rPr lang="en-US" dirty="0" smtClean="0"/>
              <a:t>  </a:t>
            </a:r>
          </a:p>
          <a:p>
            <a:pPr>
              <a:buFontTx/>
              <a:buChar char="-"/>
            </a:pPr>
            <a:r>
              <a:rPr lang="en-US" dirty="0" smtClean="0"/>
              <a:t>HPR of 325 MHz under development.  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rot="16200000">
            <a:off x="7795519" y="3275179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*O. Pronitchev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SCSPF Capabilities:  Ultrasonic Cleaner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pic>
        <p:nvPicPr>
          <p:cNvPr id="8" name="Picture 7" descr="gantry us tank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57400"/>
            <a:ext cx="3505200" cy="4673600"/>
          </a:xfrm>
          <a:prstGeom prst="rect">
            <a:avLst/>
          </a:prstGeom>
        </p:spPr>
      </p:pic>
      <p:pic>
        <p:nvPicPr>
          <p:cNvPr id="9217" name="Picture 1" descr="Z:\Fermilab\SCRF\Papers&amp;Talks\Proj X Collab 2010\US_GANTRY_CRANE_LYT_HPR_STATION_iassy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895600" cy="47990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86200" y="21336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Designed for 1.3 GHz use, but will work for 650 MHz, SSR0 &amp; SSR1.  SSR2 is too large in diameter to fit within 22” x 24” US tank opening.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6400800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SCSPF Anteroom US tank</a:t>
            </a:r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16200000">
            <a:off x="7719319" y="3732379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*O. Pronitchev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60" y="1066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FNAL Vacuum Ovens – Hydrogen Removal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0" y="1905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 = 800C or 600C</a:t>
            </a:r>
          </a:p>
          <a:p>
            <a:r>
              <a:rPr lang="en-US" dirty="0" smtClean="0"/>
              <a:t>Hold = 2 hrs or 10 hrs</a:t>
            </a:r>
          </a:p>
          <a:p>
            <a:r>
              <a:rPr lang="en-US" dirty="0" smtClean="0"/>
              <a:t>Pressure &lt; 1e-06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99% drop in H2 RGA peak</a:t>
            </a:r>
          </a:p>
        </p:txBody>
      </p:sp>
      <p:pic>
        <p:nvPicPr>
          <p:cNvPr id="10" name="Picture 9" descr="DSC021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905000"/>
            <a:ext cx="4165600" cy="3124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5257800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IB4 Vacuum Oven—1.3 GHz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6400800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MP9 Vacuum Oven – 650 MHz, SSRs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53340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Manufacturer:  </a:t>
            </a:r>
          </a:p>
          <a:p>
            <a:r>
              <a:rPr lang="en-US" b="1" dirty="0" smtClean="0"/>
              <a:t>T- M Vacuum Products Inc. </a:t>
            </a:r>
            <a:endParaRPr lang="en-US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38200" y="6324600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*Source:  M. Wong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849" y="3105329"/>
            <a:ext cx="4405161" cy="3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63" y="693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IB4 CPL Cleanroom/HPR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200" y="1524000"/>
            <a:ext cx="7006603" cy="465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6303817"/>
            <a:ext cx="758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 GHz HPR </a:t>
            </a:r>
            <a:r>
              <a:rPr lang="en-US" dirty="0" smtClean="0"/>
              <a:t>Tool, </a:t>
            </a:r>
            <a:r>
              <a:rPr lang="en-US" dirty="0" smtClean="0"/>
              <a:t>Assembly </a:t>
            </a:r>
            <a:r>
              <a:rPr lang="en-US" dirty="0" smtClean="0"/>
              <a:t>Rail, Cavity </a:t>
            </a:r>
            <a:r>
              <a:rPr lang="en-US" dirty="0" smtClean="0"/>
              <a:t>Carts— upgradable to 650 MHz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8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</a:t>
            </a:r>
            <a:r>
              <a:rPr lang="en-US" dirty="0" smtClean="0"/>
              <a:t>need to meet minimum infrastructure requirements?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2-120C </a:t>
            </a:r>
            <a:r>
              <a:rPr lang="en-US" dirty="0"/>
              <a:t>bake </a:t>
            </a:r>
            <a:r>
              <a:rPr lang="en-US" dirty="0" smtClean="0"/>
              <a:t>ovens (coming soon)</a:t>
            </a:r>
          </a:p>
          <a:p>
            <a:r>
              <a:rPr lang="en-US" dirty="0" smtClean="0"/>
              <a:t>1-EP Tool for 650 MHz/1.3 GHz.</a:t>
            </a:r>
          </a:p>
          <a:p>
            <a:r>
              <a:rPr lang="en-US" dirty="0" smtClean="0"/>
              <a:t>1-Lab-based BCP tool for 325/650 MHz</a:t>
            </a:r>
          </a:p>
          <a:p>
            <a:r>
              <a:rPr lang="en-US" dirty="0" smtClean="0"/>
              <a:t>1-Industrial BCP tool for 325 MHz/650 MHz</a:t>
            </a:r>
          </a:p>
          <a:p>
            <a:r>
              <a:rPr lang="en-US" dirty="0" smtClean="0"/>
              <a:t>2-3 Large US tanks sized for 650 MHz dressed</a:t>
            </a:r>
          </a:p>
          <a:p>
            <a:r>
              <a:rPr lang="en-US" dirty="0" smtClean="0"/>
              <a:t>1-650 MHz CBP Machine</a:t>
            </a:r>
          </a:p>
          <a:p>
            <a:r>
              <a:rPr lang="en-US" dirty="0" smtClean="0"/>
              <a:t>4-HPR Tools and cleanroom areas</a:t>
            </a:r>
          </a:p>
          <a:p>
            <a:r>
              <a:rPr lang="en-US" dirty="0" smtClean="0"/>
              <a:t>1-dedicated 325 MHz Assembly/HPR Area at ANL</a:t>
            </a:r>
          </a:p>
          <a:p>
            <a:r>
              <a:rPr lang="en-US" dirty="0" smtClean="0"/>
              <a:t>1-325 MHz dedicated BCP setup at ANL (not G150)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6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Models to 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Model 1:</a:t>
            </a:r>
          </a:p>
          <a:p>
            <a:pPr lvl="1"/>
            <a:r>
              <a:rPr lang="en-US" dirty="0" smtClean="0"/>
              <a:t>Maximize industrial involvement to limit Lab-based processing work and required in-house infrastructure and staff.</a:t>
            </a:r>
          </a:p>
          <a:p>
            <a:r>
              <a:rPr lang="en-US" dirty="0" smtClean="0"/>
              <a:t>Model 2:</a:t>
            </a:r>
          </a:p>
          <a:p>
            <a:pPr lvl="1"/>
            <a:r>
              <a:rPr lang="en-US" dirty="0" smtClean="0"/>
              <a:t>Out-source only high-risk work (chemistry) to industry and complete the rest of the processing sequence in-house.</a:t>
            </a:r>
          </a:p>
          <a:p>
            <a:r>
              <a:rPr lang="en-US" dirty="0" smtClean="0"/>
              <a:t>Model 3:</a:t>
            </a:r>
          </a:p>
          <a:p>
            <a:pPr lvl="1"/>
            <a:r>
              <a:rPr lang="en-US" dirty="0" smtClean="0"/>
              <a:t>Balanced model that keeps high-skill effort in-house, but increases industrial involvement where it makes the most impact on budget and schedule.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4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Near Term Goals:  0-6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BCP and VT first and second new SSR cavities.</a:t>
            </a:r>
          </a:p>
          <a:p>
            <a:r>
              <a:rPr lang="en-US" dirty="0" smtClean="0"/>
              <a:t>Procure, install, and commission two 120C ovens.</a:t>
            </a:r>
          </a:p>
          <a:p>
            <a:r>
              <a:rPr lang="en-US" dirty="0" smtClean="0"/>
              <a:t>Configure ANL CR for 325 MHz HPR and clean assembly.</a:t>
            </a:r>
          </a:p>
          <a:p>
            <a:r>
              <a:rPr lang="en-US" dirty="0" smtClean="0"/>
              <a:t>EP and VT 650 MHz 1-cell cavity.</a:t>
            </a:r>
          </a:p>
          <a:p>
            <a:r>
              <a:rPr lang="en-US" dirty="0" smtClean="0"/>
              <a:t>Complete 650MHz and 325 MHz cavity handling infrastructure.</a:t>
            </a:r>
          </a:p>
          <a:p>
            <a:r>
              <a:rPr lang="en-US" dirty="0" smtClean="0"/>
              <a:t>Begin fully processing cavities in FNAL CPL facility.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2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final SSR Processing Recipe at ANL</a:t>
            </a:r>
          </a:p>
          <a:p>
            <a:r>
              <a:rPr lang="en-US" dirty="0" smtClean="0"/>
              <a:t>Industrialize bulk BCP and first HPR of SSR processing</a:t>
            </a:r>
          </a:p>
          <a:p>
            <a:r>
              <a:rPr lang="en-US" dirty="0" smtClean="0"/>
              <a:t>Develop 650 MHz EP performance baseline at ANL</a:t>
            </a:r>
          </a:p>
          <a:p>
            <a:r>
              <a:rPr lang="en-US" dirty="0" smtClean="0"/>
              <a:t>Modify ANL EP tools to accommodate BCP capability for 650MHz/SSR</a:t>
            </a:r>
          </a:p>
          <a:p>
            <a:r>
              <a:rPr lang="en-US" dirty="0" smtClean="0"/>
              <a:t>Complete 650 MHz cleanroom tooling</a:t>
            </a:r>
          </a:p>
          <a:p>
            <a:r>
              <a:rPr lang="en-US" dirty="0" smtClean="0"/>
              <a:t>Develop 650 MHz HPR parameters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Goals:  6-12 months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09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Goals -12-18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production recipes for all cavity types that reliably yield sufficient Qs.</a:t>
            </a:r>
          </a:p>
          <a:p>
            <a:r>
              <a:rPr lang="en-US" dirty="0" smtClean="0"/>
              <a:t>Develop infrastructure plan that includes substantial industrial involvement.</a:t>
            </a:r>
          </a:p>
          <a:p>
            <a:r>
              <a:rPr lang="en-US" dirty="0" smtClean="0"/>
              <a:t>Start infrastructure design and development effort to ensure facility operation prior to production start.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18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Cavity Types, Quantities, Prod. 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711579"/>
              </p:ext>
            </p:extLst>
          </p:nvPr>
        </p:nvGraphicFramePr>
        <p:xfrm>
          <a:off x="275400" y="2133600"/>
          <a:ext cx="8492109" cy="308235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81200"/>
                <a:gridCol w="1143000"/>
                <a:gridCol w="1629600"/>
                <a:gridCol w="1600200"/>
                <a:gridCol w="2138109"/>
              </a:tblGrid>
              <a:tr h="2381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Freq,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MHz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Installed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/mag/CM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Cavities/year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(90% yield/5% spare)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2.1-10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/6/1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(1 year prod.)</a:t>
                      </a: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10-32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/10/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(2 year prod.)</a:t>
                      </a: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32-160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/20/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(3 year prod.)</a:t>
                      </a:r>
                    </a:p>
                  </a:txBody>
                  <a:tcPr horzOverflow="overflow"/>
                </a:tc>
              </a:tr>
              <a:tr h="4001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160-520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/14/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(3 year prod.)</a:t>
                      </a:r>
                    </a:p>
                  </a:txBody>
                  <a:tcPr anchor="ctr" horzOverflow="overflow"/>
                </a:tc>
              </a:tr>
              <a:tr h="4001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520-3000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 / 19/ 19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 (3 year prod.)</a:t>
                      </a: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 28/ 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 (3 year prod.)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910241"/>
            <a:ext cx="6439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needed for a THREE year production schedule?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Substantial infrastructure exists or is in the procurement stage currently.</a:t>
            </a:r>
          </a:p>
          <a:p>
            <a:r>
              <a:rPr lang="en-US" dirty="0" smtClean="0"/>
              <a:t>Recipes for high Qs are still in flux and need to be </a:t>
            </a:r>
            <a:r>
              <a:rPr lang="en-US" dirty="0" smtClean="0"/>
              <a:t>confirmed with statistics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Staffing for development and production efforts will need to be </a:t>
            </a:r>
            <a:r>
              <a:rPr lang="en-US" dirty="0" smtClean="0"/>
              <a:t>increased prior to production start.</a:t>
            </a:r>
            <a:endParaRPr lang="en-US" dirty="0" smtClean="0"/>
          </a:p>
          <a:p>
            <a:r>
              <a:rPr lang="en-US" dirty="0" smtClean="0"/>
              <a:t>New cleanroom/processing space at </a:t>
            </a:r>
            <a:r>
              <a:rPr lang="en-US" dirty="0" smtClean="0"/>
              <a:t>ANL for 325 MHz cavities </a:t>
            </a:r>
            <a:r>
              <a:rPr lang="en-US" dirty="0" smtClean="0"/>
              <a:t>is critical unless FNAL will build its own </a:t>
            </a:r>
            <a:r>
              <a:rPr lang="en-US" dirty="0" smtClean="0"/>
              <a:t>complete processing/assembly facility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37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 Cavity Processing Recipe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251775"/>
              </p:ext>
            </p:extLst>
          </p:nvPr>
        </p:nvGraphicFramePr>
        <p:xfrm>
          <a:off x="457200" y="2249488"/>
          <a:ext cx="8229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  Inspection – RF &amp; Optical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9"/>
                      </a:pPr>
                      <a:r>
                        <a:rPr lang="en-US" b="0" dirty="0" smtClean="0"/>
                        <a:t>Evacuate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2.  Bulk BCP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Vertical 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US" dirty="0" smtClean="0"/>
                        <a:t>HPR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11.  </a:t>
                      </a:r>
                      <a:r>
                        <a:rPr lang="en-US" dirty="0" smtClean="0"/>
                        <a:t>Helium</a:t>
                      </a:r>
                      <a:r>
                        <a:rPr lang="en-US" baseline="0" dirty="0" smtClean="0"/>
                        <a:t> Vessel </a:t>
                      </a:r>
                      <a:r>
                        <a:rPr lang="en-US" dirty="0" smtClean="0"/>
                        <a:t>Dressing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 600C 10 </a:t>
                      </a:r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 (still </a:t>
                      </a:r>
                      <a:r>
                        <a:rPr lang="en-US" dirty="0" smtClean="0"/>
                        <a:t>evaluating Q)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2"/>
                      </a:pPr>
                      <a:r>
                        <a:rPr lang="en-US" dirty="0" smtClean="0"/>
                        <a:t>HPR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 RF Tuning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3"/>
                      </a:pPr>
                      <a:r>
                        <a:rPr lang="en-US" dirty="0" smtClean="0"/>
                        <a:t>Assemble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 Light BCP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4"/>
                      </a:pPr>
                      <a:r>
                        <a:rPr lang="en-US" dirty="0" smtClean="0"/>
                        <a:t>Evacuate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en-US" dirty="0" smtClean="0"/>
                        <a:t>HPR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Horizontal 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8"/>
                      </a:pPr>
                      <a:r>
                        <a:rPr lang="en-US" dirty="0" smtClean="0"/>
                        <a:t>Assemble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 Ready for String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54423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enough statistics to support Q requirements yet.  Need more Lab-based processing results</a:t>
            </a:r>
            <a:r>
              <a:rPr lang="en-US" dirty="0" smtClean="0"/>
              <a:t>.  Heat treatment likely only variable.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Elliptical Cavity Processing Recipe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854356"/>
              </p:ext>
            </p:extLst>
          </p:nvPr>
        </p:nvGraphicFramePr>
        <p:xfrm>
          <a:off x="457200" y="2286000"/>
          <a:ext cx="8229600" cy="3337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  Inspection – RF &amp; Optical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0"/>
                      </a:pPr>
                      <a:r>
                        <a:rPr lang="en-US" b="0" dirty="0" smtClean="0"/>
                        <a:t>Evacuate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2.  Bulk EP </a:t>
                      </a:r>
                      <a:r>
                        <a:rPr lang="en-US" b="1" dirty="0" smtClean="0"/>
                        <a:t>(or CBP + light 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  120C</a:t>
                      </a:r>
                      <a:r>
                        <a:rPr lang="en-US" baseline="0" dirty="0" smtClean="0"/>
                        <a:t> Vacuum Bake 48 hrs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US" dirty="0" smtClean="0"/>
                        <a:t>HPR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 Vertical 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 800 C Bake 2 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3"/>
                      </a:pPr>
                      <a:r>
                        <a:rPr lang="en-US" dirty="0" smtClean="0"/>
                        <a:t>Dress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 RF Tuning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4"/>
                      </a:pPr>
                      <a:r>
                        <a:rPr lang="en-US" dirty="0" smtClean="0"/>
                        <a:t>HPR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 Light 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5"/>
                      </a:pPr>
                      <a:r>
                        <a:rPr lang="en-US" dirty="0" smtClean="0"/>
                        <a:t>Assemble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en-US" dirty="0" smtClean="0"/>
                        <a:t>HPR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6"/>
                      </a:pPr>
                      <a:r>
                        <a:rPr lang="en-US" dirty="0" smtClean="0"/>
                        <a:t>HPR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8"/>
                      </a:pPr>
                      <a:r>
                        <a:rPr lang="en-US" dirty="0" smtClean="0"/>
                        <a:t>Assemble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7"/>
                      </a:pPr>
                      <a:r>
                        <a:rPr lang="en-US" dirty="0" smtClean="0"/>
                        <a:t>Evacuate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9"/>
                      </a:pPr>
                      <a:r>
                        <a:rPr lang="en-US" dirty="0" smtClean="0"/>
                        <a:t>HPR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 Horizontal Test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6388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Q is process driver.  650MHz may need variants in recipe to maximize Q</a:t>
            </a:r>
            <a:r>
              <a:rPr lang="en-US" sz="2000" dirty="0" smtClean="0"/>
              <a:t>.  CBP may yield higher average Q.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BCP </a:t>
            </a:r>
            <a:r>
              <a:rPr lang="en-US" sz="2000" dirty="0"/>
              <a:t>needs to be evaluated as possible 650 MHz baseline process.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procedures?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Half-wave/SSR BCP: ~</a:t>
            </a:r>
            <a:r>
              <a:rPr lang="en-US" b="1" dirty="0" smtClean="0"/>
              <a:t>150</a:t>
            </a:r>
            <a:endParaRPr lang="en-US" dirty="0" smtClean="0"/>
          </a:p>
          <a:p>
            <a:r>
              <a:rPr lang="en-US" dirty="0" smtClean="0"/>
              <a:t>650 MHz CBP (if baseline):  ~</a:t>
            </a:r>
            <a:r>
              <a:rPr lang="en-US" b="1" dirty="0" smtClean="0"/>
              <a:t>225</a:t>
            </a:r>
            <a:endParaRPr lang="en-US" dirty="0" smtClean="0"/>
          </a:p>
          <a:p>
            <a:r>
              <a:rPr lang="en-US" dirty="0" smtClean="0"/>
              <a:t>650 MHz BCP (if baseline):  ~</a:t>
            </a:r>
            <a:r>
              <a:rPr lang="en-US" b="1" dirty="0" smtClean="0"/>
              <a:t>500</a:t>
            </a:r>
            <a:endParaRPr lang="en-US" dirty="0" smtClean="0"/>
          </a:p>
          <a:p>
            <a:r>
              <a:rPr lang="en-US" dirty="0" smtClean="0"/>
              <a:t>650 MHz EP (with CBP or EP  baseline):  ~</a:t>
            </a:r>
            <a:r>
              <a:rPr lang="en-US" b="1" dirty="0" smtClean="0"/>
              <a:t>500</a:t>
            </a:r>
            <a:endParaRPr lang="en-US" dirty="0" smtClean="0"/>
          </a:p>
          <a:p>
            <a:r>
              <a:rPr lang="en-US" dirty="0" smtClean="0"/>
              <a:t>1.3 GHz CBP (if baseline):  ~ </a:t>
            </a:r>
            <a:r>
              <a:rPr lang="en-US" b="1" dirty="0" smtClean="0"/>
              <a:t>260</a:t>
            </a:r>
            <a:r>
              <a:rPr lang="en-US" dirty="0" smtClean="0"/>
              <a:t> </a:t>
            </a:r>
          </a:p>
          <a:p>
            <a:r>
              <a:rPr lang="en-US" dirty="0" smtClean="0"/>
              <a:t>1.3 GHz EP (with CBP or EP baseline):  ~</a:t>
            </a:r>
            <a:r>
              <a:rPr lang="en-US" b="1" dirty="0" smtClean="0"/>
              <a:t>600</a:t>
            </a:r>
            <a:endParaRPr lang="en-US" dirty="0" smtClean="0"/>
          </a:p>
          <a:p>
            <a:r>
              <a:rPr lang="en-US" dirty="0" smtClean="0"/>
              <a:t>HPR Cycles:  ~</a:t>
            </a:r>
            <a:r>
              <a:rPr lang="en-US" b="1" dirty="0" smtClean="0"/>
              <a:t>3000</a:t>
            </a:r>
          </a:p>
          <a:p>
            <a:r>
              <a:rPr lang="en-US" dirty="0" smtClean="0"/>
              <a:t>H2 Bake Cycles:  ~</a:t>
            </a:r>
            <a:r>
              <a:rPr lang="en-US" b="1" dirty="0" smtClean="0"/>
              <a:t>560</a:t>
            </a:r>
            <a:r>
              <a:rPr lang="en-US" dirty="0" smtClean="0"/>
              <a:t> ( 260 small, 300 large)</a:t>
            </a:r>
          </a:p>
          <a:p>
            <a:r>
              <a:rPr lang="en-US" dirty="0" smtClean="0"/>
              <a:t>120C Bake Cycles:  ~</a:t>
            </a:r>
            <a:r>
              <a:rPr lang="en-US" b="1" dirty="0" smtClean="0"/>
              <a:t>580</a:t>
            </a:r>
            <a:r>
              <a:rPr lang="en-US" dirty="0"/>
              <a:t> </a:t>
            </a:r>
            <a:r>
              <a:rPr lang="en-US" dirty="0" smtClean="0"/>
              <a:t>(or fewer-no SSR/650)</a:t>
            </a:r>
          </a:p>
          <a:p>
            <a:r>
              <a:rPr lang="en-US" dirty="0" smtClean="0"/>
              <a:t>Vertical Test Preps:  ~</a:t>
            </a:r>
            <a:r>
              <a:rPr lang="en-US" b="1" dirty="0" smtClean="0"/>
              <a:t>600</a:t>
            </a:r>
          </a:p>
          <a:p>
            <a:r>
              <a:rPr lang="en-US" dirty="0" smtClean="0"/>
              <a:t>Horizontal Test Preps:  ~</a:t>
            </a:r>
            <a:r>
              <a:rPr lang="en-US" b="1" dirty="0" smtClean="0"/>
              <a:t>250?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5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Minimum Production </a:t>
            </a:r>
            <a:r>
              <a:rPr lang="en-US" dirty="0" smtClean="0"/>
              <a:t>Infrastructure</a:t>
            </a:r>
            <a:br>
              <a:rPr lang="en-US" dirty="0" smtClean="0"/>
            </a:br>
            <a:r>
              <a:rPr lang="en-US" sz="2700" dirty="0" smtClean="0"/>
              <a:t>(no spares)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BCP Capacity:  1-4.5/week = 1 to 2 BCP tools</a:t>
            </a:r>
          </a:p>
          <a:p>
            <a:r>
              <a:rPr lang="en-US" dirty="0" smtClean="0"/>
              <a:t>650 MHz CBP Machines:  1.5/week = 1 machine</a:t>
            </a:r>
          </a:p>
          <a:p>
            <a:r>
              <a:rPr lang="en-US" dirty="0" smtClean="0"/>
              <a:t>650 MHz EP Tools:  3.5/week = 2 tools</a:t>
            </a:r>
          </a:p>
          <a:p>
            <a:r>
              <a:rPr lang="en-US" dirty="0" smtClean="0"/>
              <a:t>1.3 GHz CBP Machines:  2/week = 1 machine</a:t>
            </a:r>
          </a:p>
          <a:p>
            <a:r>
              <a:rPr lang="en-US" dirty="0" smtClean="0"/>
              <a:t>1.3 GHz EP Tools:  4.2/week = 2 tools</a:t>
            </a:r>
          </a:p>
          <a:p>
            <a:r>
              <a:rPr lang="en-US" dirty="0" smtClean="0"/>
              <a:t>HPR Cycles:  21/week = 6-7 tools</a:t>
            </a:r>
          </a:p>
          <a:p>
            <a:r>
              <a:rPr lang="en-US" dirty="0" smtClean="0"/>
              <a:t>H2 Bake Ovens:  4/week = 1 small, 1 large </a:t>
            </a:r>
          </a:p>
          <a:p>
            <a:r>
              <a:rPr lang="en-US" dirty="0" smtClean="0"/>
              <a:t>120C Bake Ovens:  4/week = 2 ovens</a:t>
            </a:r>
          </a:p>
          <a:p>
            <a:r>
              <a:rPr lang="en-US" dirty="0" smtClean="0"/>
              <a:t>Assembly areas:  6/week = 3 assembly areas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2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 descr="29683D37-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4177107" cy="277585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 descr="C:\Users\arowe\AppData\Local\Microsoft\Windows\Temporary Internet Files\Content.Outlook\ABPLH0AB\650 E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199" y="5213866"/>
            <a:ext cx="2569579" cy="162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7" name="Picture 6" descr="ANL_EP_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131800"/>
            <a:ext cx="4191000" cy="2775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953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1.3 GHz EP Tool at ANL.</a:t>
            </a:r>
          </a:p>
          <a:p>
            <a:pPr algn="ctr"/>
            <a:r>
              <a:rPr lang="en-US" dirty="0" smtClean="0"/>
              <a:t>Used for Project X &amp; ILC R&amp;D.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502920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QWR/650 MHz EP Tool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400800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*S. </a:t>
            </a:r>
            <a:r>
              <a:rPr lang="en-US" sz="1400" dirty="0" err="1" smtClean="0"/>
              <a:t>Gerbick</a:t>
            </a:r>
            <a:r>
              <a:rPr lang="en-US" sz="1400" dirty="0" smtClean="0"/>
              <a:t>, R. Murphy, et. Al (ANL)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5000" y="5791200"/>
            <a:ext cx="399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of 3-cycles/week between tools.</a:t>
            </a:r>
            <a:endParaRPr lang="en-US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6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82E-6 C -0.00052 -0.04026 -0.00104 -0.07543 -0.00469 -0.1143 C -0.00416 -0.14345 -0.00295 -0.17099 -3.61111E-6 -0.19945 C 0.0007 -0.2131 0.00156 -0.22675 0.00313 -0.24017 C 0.00486 -0.29639 0.00452 -0.35215 0.00781 -0.40814 C 0.00816 -0.41833 0.00834 -0.42851 0.00868 -0.43869 C 0.00886 -0.44077 0.0092 -0.44285 0.00938 -0.44493 C 0.00972 -0.44979 0.01024 -0.45951 0.01024 -0.45951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8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Industrial EP Tool for 650 MHz/1.3 GHz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559000" cy="41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6368534"/>
            <a:ext cx="623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ARRA funded, FNAL owned, AES operated  - 3 cycles/week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86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IB4 CPL R&amp;D EP Tool (1.3 GHz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D13-3942-400A-9246-A6FC8F378082}" type="datetime1">
              <a:rPr lang="en-US" smtClean="0"/>
              <a:pPr/>
              <a:t>10/26/2011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400800" cy="425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6376934"/>
            <a:ext cx="773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Upgradable EP tool may accommodate 1.3 GHz 9-cell—2 R&amp;D cycles/week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Project X Collaboration Meeting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5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2762</TotalTime>
  <Words>1231</Words>
  <Application>Microsoft Office PowerPoint</Application>
  <PresentationFormat>On-screen Show (4:3)</PresentationFormat>
  <Paragraphs>219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Cavity Processing for Project X “What needs to be done?”  Project X Collaboration Meeting Oct. 25-27, 2011 </vt:lpstr>
      <vt:lpstr>Cavity Types, Quantities, Prod. Rate</vt:lpstr>
      <vt:lpstr>SSR Cavity Processing Recipe</vt:lpstr>
      <vt:lpstr>Elliptical Cavity Processing Recipe</vt:lpstr>
      <vt:lpstr>How many procedures?</vt:lpstr>
      <vt:lpstr>Minimum Production Infrastructure (no spares)</vt:lpstr>
      <vt:lpstr>What do we have?</vt:lpstr>
      <vt:lpstr>Industrial EP Tool for 650 MHz/1.3 GHz</vt:lpstr>
      <vt:lpstr>IB4 CPL R&amp;D EP Tool (1.3 GHz only)</vt:lpstr>
      <vt:lpstr>IB4 CPL CBP Machine</vt:lpstr>
      <vt:lpstr>SCSPF High Pressure Rinse Tools</vt:lpstr>
      <vt:lpstr>SCSPF Capabilities:  Ultrasonic Cleaner</vt:lpstr>
      <vt:lpstr>FNAL Vacuum Ovens – Hydrogen Removal</vt:lpstr>
      <vt:lpstr>IB4 CPL Cleanroom/HPR</vt:lpstr>
      <vt:lpstr>What do we need to meet minimum infrastructure requirements?</vt:lpstr>
      <vt:lpstr>Processing Models to Evaluate</vt:lpstr>
      <vt:lpstr>Very Near Term Goals:  0-6 Months</vt:lpstr>
      <vt:lpstr>Near Term Goals:  6-12 months</vt:lpstr>
      <vt:lpstr>Longer Term Goals -12-18 months</vt:lpstr>
      <vt:lpstr>Conclusions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CAVITY PROCESSING FOR HIGH PERFORMANCE SRF University – Fermilab August 13th, 2010</dc:title>
  <dc:creator>arowe</dc:creator>
  <cp:lastModifiedBy>Allan M. Rowe x4474 11115N</cp:lastModifiedBy>
  <cp:revision>178</cp:revision>
  <cp:lastPrinted>2011-08-16T16:51:56Z</cp:lastPrinted>
  <dcterms:created xsi:type="dcterms:W3CDTF">2010-08-12T16:55:48Z</dcterms:created>
  <dcterms:modified xsi:type="dcterms:W3CDTF">2011-10-26T14:46:42Z</dcterms:modified>
</cp:coreProperties>
</file>