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  <p:sldMasterId id="2147483792" r:id="rId2"/>
    <p:sldMasterId id="2147483802" r:id="rId3"/>
    <p:sldMasterId id="2147483816" r:id="rId4"/>
    <p:sldMasterId id="2147483821" r:id="rId5"/>
    <p:sldMasterId id="2147483824" r:id="rId6"/>
    <p:sldMasterId id="2147483832" r:id="rId7"/>
  </p:sldMasterIdLst>
  <p:notesMasterIdLst>
    <p:notesMasterId r:id="rId63"/>
  </p:notesMasterIdLst>
  <p:sldIdLst>
    <p:sldId id="384" r:id="rId8"/>
    <p:sldId id="637" r:id="rId9"/>
    <p:sldId id="560" r:id="rId10"/>
    <p:sldId id="539" r:id="rId11"/>
    <p:sldId id="535" r:id="rId12"/>
    <p:sldId id="580" r:id="rId13"/>
    <p:sldId id="566" r:id="rId14"/>
    <p:sldId id="585" r:id="rId15"/>
    <p:sldId id="564" r:id="rId16"/>
    <p:sldId id="581" r:id="rId17"/>
    <p:sldId id="627" r:id="rId18"/>
    <p:sldId id="499" r:id="rId19"/>
    <p:sldId id="500" r:id="rId20"/>
    <p:sldId id="540" r:id="rId21"/>
    <p:sldId id="572" r:id="rId22"/>
    <p:sldId id="573" r:id="rId23"/>
    <p:sldId id="570" r:id="rId24"/>
    <p:sldId id="650" r:id="rId25"/>
    <p:sldId id="600" r:id="rId26"/>
    <p:sldId id="489" r:id="rId27"/>
    <p:sldId id="608" r:id="rId28"/>
    <p:sldId id="610" r:id="rId29"/>
    <p:sldId id="651" r:id="rId30"/>
    <p:sldId id="502" r:id="rId31"/>
    <p:sldId id="498" r:id="rId32"/>
    <p:sldId id="621" r:id="rId33"/>
    <p:sldId id="653" r:id="rId34"/>
    <p:sldId id="647" r:id="rId35"/>
    <p:sldId id="533" r:id="rId36"/>
    <p:sldId id="652" r:id="rId37"/>
    <p:sldId id="634" r:id="rId38"/>
    <p:sldId id="633" r:id="rId39"/>
    <p:sldId id="538" r:id="rId40"/>
    <p:sldId id="518" r:id="rId41"/>
    <p:sldId id="558" r:id="rId42"/>
    <p:sldId id="648" r:id="rId43"/>
    <p:sldId id="532" r:id="rId44"/>
    <p:sldId id="544" r:id="rId45"/>
    <p:sldId id="599" r:id="rId46"/>
    <p:sldId id="542" r:id="rId47"/>
    <p:sldId id="597" r:id="rId48"/>
    <p:sldId id="565" r:id="rId49"/>
    <p:sldId id="631" r:id="rId50"/>
    <p:sldId id="596" r:id="rId51"/>
    <p:sldId id="613" r:id="rId52"/>
    <p:sldId id="549" r:id="rId53"/>
    <p:sldId id="649" r:id="rId54"/>
    <p:sldId id="601" r:id="rId55"/>
    <p:sldId id="604" r:id="rId56"/>
    <p:sldId id="495" r:id="rId57"/>
    <p:sldId id="504" r:id="rId58"/>
    <p:sldId id="505" r:id="rId59"/>
    <p:sldId id="507" r:id="rId60"/>
    <p:sldId id="620" r:id="rId61"/>
    <p:sldId id="635" r:id="rId62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3333CC"/>
    <a:srgbClr val="CC0099"/>
    <a:srgbClr val="669900"/>
    <a:srgbClr val="FFFF99"/>
    <a:srgbClr val="288AA8"/>
    <a:srgbClr val="A50021"/>
    <a:srgbClr val="FAFAB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2" autoAdjust="0"/>
    <p:restoredTop sz="86430" autoAdjust="0"/>
  </p:normalViewPr>
  <p:slideViewPr>
    <p:cSldViewPr snapToGrid="0">
      <p:cViewPr varScale="1">
        <p:scale>
          <a:sx n="95" d="100"/>
          <a:sy n="95" d="100"/>
        </p:scale>
        <p:origin x="-1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\dfs\Departments\BE\Groups\RF\RFMan\Accelerators&amp;Eqpt\SPL\RFParameters&amp;Calculations\energy-power-vs-lengt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\dfs\Departments\BE\Groups\RF\RFMan\Accelerators&amp;Eqpt\SPL\RFParameters&amp;Calculations\energy-power-vs-lengt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Dapdc5\jplouin\My%20Documents\cavite-cern-10-06-09\KL-vs-RA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i="0" u="none" strike="noStrike" baseline="0" dirty="0" smtClean="0"/>
              <a:t>High </a:t>
            </a:r>
            <a:r>
              <a:rPr lang="en-US" sz="1600" b="1" i="0" u="none" strike="noStrike" baseline="0" dirty="0" smtClean="0">
                <a:latin typeface="Symbol" pitchFamily="18" charset="2"/>
              </a:rPr>
              <a:t>b</a:t>
            </a:r>
            <a:r>
              <a:rPr lang="en-US" sz="1600" b="1" i="0" u="none" strike="noStrike" baseline="0" dirty="0" smtClean="0"/>
              <a:t> section </a:t>
            </a:r>
            <a:r>
              <a:rPr lang="en-US" sz="1600" dirty="0" smtClean="0"/>
              <a:t>Power</a:t>
            </a:r>
            <a:r>
              <a:rPr lang="en-US" sz="1600" dirty="0"/>
              <a:t>/</a:t>
            </a:r>
            <a:r>
              <a:rPr lang="en-US" sz="1600" baseline="0" dirty="0"/>
              <a:t> cavity [kW] </a:t>
            </a:r>
            <a:r>
              <a:rPr lang="en-US" sz="1600" baseline="0" dirty="0" smtClean="0"/>
              <a:t>@</a:t>
            </a:r>
            <a:r>
              <a:rPr lang="en-US" sz="1600" dirty="0" smtClean="0"/>
              <a:t>40 </a:t>
            </a:r>
            <a:r>
              <a:rPr lang="en-US" sz="1600" dirty="0"/>
              <a:t>mA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'energy gain vs length - beta=1'!$E$2</c:f>
              <c:strCache>
                <c:ptCount val="1"/>
                <c:pt idx="0">
                  <c:v>power, 40 mA [kW]</c:v>
                </c:pt>
              </c:strCache>
            </c:strRef>
          </c:tx>
          <c:invertIfNegative val="0"/>
          <c:val>
            <c:numRef>
              <c:f>'energy gain vs length - beta=1'!$E$3:$E$194</c:f>
              <c:numCache>
                <c:formatCode>0.0</c:formatCode>
                <c:ptCount val="192"/>
                <c:pt idx="0">
                  <c:v>430.9061599999981</c:v>
                </c:pt>
                <c:pt idx="1">
                  <c:v>441.2990799999986</c:v>
                </c:pt>
                <c:pt idx="2">
                  <c:v>451.6679599999997</c:v>
                </c:pt>
                <c:pt idx="3">
                  <c:v>461.9990000000006</c:v>
                </c:pt>
                <c:pt idx="4">
                  <c:v>472.2785599999985</c:v>
                </c:pt>
                <c:pt idx="5">
                  <c:v>482.4936000000022</c:v>
                </c:pt>
                <c:pt idx="6">
                  <c:v>492.6314000000002</c:v>
                </c:pt>
                <c:pt idx="7">
                  <c:v>502.6800799999955</c:v>
                </c:pt>
                <c:pt idx="8">
                  <c:v>565.3590000000029</c:v>
                </c:pt>
                <c:pt idx="9">
                  <c:v>577.293919999998</c:v>
                </c:pt>
                <c:pt idx="10">
                  <c:v>589.0646400000014</c:v>
                </c:pt>
                <c:pt idx="11">
                  <c:v>600.6575999999976</c:v>
                </c:pt>
                <c:pt idx="12">
                  <c:v>612.0606399999994</c:v>
                </c:pt>
                <c:pt idx="13">
                  <c:v>623.2628400000021</c:v>
                </c:pt>
                <c:pt idx="14">
                  <c:v>634.2543999999998</c:v>
                </c:pt>
                <c:pt idx="15">
                  <c:v>645.0269599999991</c:v>
                </c:pt>
                <c:pt idx="16">
                  <c:v>661.8446399999979</c:v>
                </c:pt>
                <c:pt idx="17">
                  <c:v>672.3540000000003</c:v>
                </c:pt>
                <c:pt idx="18">
                  <c:v>682.6195599999983</c:v>
                </c:pt>
                <c:pt idx="19">
                  <c:v>692.6374800000032</c:v>
                </c:pt>
                <c:pt idx="20">
                  <c:v>702.4051199999926</c:v>
                </c:pt>
                <c:pt idx="21">
                  <c:v>711.9206400000074</c:v>
                </c:pt>
                <c:pt idx="22">
                  <c:v>721.183439999997</c:v>
                </c:pt>
                <c:pt idx="23">
                  <c:v>730.193600000003</c:v>
                </c:pt>
                <c:pt idx="24">
                  <c:v>738.9520799999979</c:v>
                </c:pt>
                <c:pt idx="25">
                  <c:v>747.4606000000026</c:v>
                </c:pt>
                <c:pt idx="26">
                  <c:v>755.7215199999974</c:v>
                </c:pt>
                <c:pt idx="27">
                  <c:v>763.7377199999992</c:v>
                </c:pt>
                <c:pt idx="28">
                  <c:v>771.5127200000004</c:v>
                </c:pt>
                <c:pt idx="29">
                  <c:v>779.0503999999964</c:v>
                </c:pt>
                <c:pt idx="30">
                  <c:v>786.3551199999966</c:v>
                </c:pt>
                <c:pt idx="31">
                  <c:v>793.4314400000034</c:v>
                </c:pt>
                <c:pt idx="32">
                  <c:v>800.284359999998</c:v>
                </c:pt>
                <c:pt idx="33">
                  <c:v>806.9189200000073</c:v>
                </c:pt>
                <c:pt idx="34">
                  <c:v>813.3405599999961</c:v>
                </c:pt>
                <c:pt idx="35">
                  <c:v>819.5546000000014</c:v>
                </c:pt>
                <c:pt idx="36">
                  <c:v>825.5667199999971</c:v>
                </c:pt>
                <c:pt idx="37">
                  <c:v>831.382480000002</c:v>
                </c:pt>
                <c:pt idx="38">
                  <c:v>837.0075199999974</c:v>
                </c:pt>
                <c:pt idx="39">
                  <c:v>842.4476000000029</c:v>
                </c:pt>
                <c:pt idx="40">
                  <c:v>847.708239999993</c:v>
                </c:pt>
                <c:pt idx="41">
                  <c:v>852.7950800000066</c:v>
                </c:pt>
                <c:pt idx="42">
                  <c:v>857.713759999998</c:v>
                </c:pt>
                <c:pt idx="43">
                  <c:v>862.4696000000029</c:v>
                </c:pt>
                <c:pt idx="44">
                  <c:v>867.0680399999944</c:v>
                </c:pt>
                <c:pt idx="45">
                  <c:v>871.5144400000008</c:v>
                </c:pt>
                <c:pt idx="46">
                  <c:v>875.8138800000054</c:v>
                </c:pt>
                <c:pt idx="47">
                  <c:v>879.971399999995</c:v>
                </c:pt>
                <c:pt idx="48">
                  <c:v>883.9919999999984</c:v>
                </c:pt>
                <c:pt idx="49">
                  <c:v>887.8804800000034</c:v>
                </c:pt>
                <c:pt idx="50">
                  <c:v>891.6414799999984</c:v>
                </c:pt>
                <c:pt idx="51">
                  <c:v>895.279480000001</c:v>
                </c:pt>
                <c:pt idx="52">
                  <c:v>898.7996400000065</c:v>
                </c:pt>
                <c:pt idx="53">
                  <c:v>902.2048799999995</c:v>
                </c:pt>
                <c:pt idx="54">
                  <c:v>905.499919999993</c:v>
                </c:pt>
                <c:pt idx="55">
                  <c:v>908.68888000001</c:v>
                </c:pt>
                <c:pt idx="56">
                  <c:v>911.7755199999925</c:v>
                </c:pt>
                <c:pt idx="57">
                  <c:v>914.763640000001</c:v>
                </c:pt>
                <c:pt idx="58">
                  <c:v>917.6567599999994</c:v>
                </c:pt>
                <c:pt idx="59">
                  <c:v>920.4584800000067</c:v>
                </c:pt>
                <c:pt idx="60">
                  <c:v>923.171999999995</c:v>
                </c:pt>
                <c:pt idx="61">
                  <c:v>925.8006000000023</c:v>
                </c:pt>
                <c:pt idx="62">
                  <c:v>928.3474399999974</c:v>
                </c:pt>
                <c:pt idx="63">
                  <c:v>930.8154000000013</c:v>
                </c:pt>
                <c:pt idx="64">
                  <c:v>933.2074399999966</c:v>
                </c:pt>
                <c:pt idx="65">
                  <c:v>935.5263199999981</c:v>
                </c:pt>
                <c:pt idx="66">
                  <c:v>937.7746800000035</c:v>
                </c:pt>
                <c:pt idx="67">
                  <c:v>939.9550400000044</c:v>
                </c:pt>
                <c:pt idx="68">
                  <c:v>942.0699200000029</c:v>
                </c:pt>
                <c:pt idx="69">
                  <c:v>944.1216799999893</c:v>
                </c:pt>
                <c:pt idx="70">
                  <c:v>946.1125600000014</c:v>
                </c:pt>
                <c:pt idx="71">
                  <c:v>948.0447600000116</c:v>
                </c:pt>
                <c:pt idx="72">
                  <c:v>949.9203999999918</c:v>
                </c:pt>
                <c:pt idx="73">
                  <c:v>951.7414800000006</c:v>
                </c:pt>
                <c:pt idx="74">
                  <c:v>953.5099199999968</c:v>
                </c:pt>
                <c:pt idx="75">
                  <c:v>955.2275999999979</c:v>
                </c:pt>
                <c:pt idx="76">
                  <c:v>956.8963199999962</c:v>
                </c:pt>
                <c:pt idx="77">
                  <c:v>958.5177600000134</c:v>
                </c:pt>
                <c:pt idx="78">
                  <c:v>960.0936000000001</c:v>
                </c:pt>
                <c:pt idx="79">
                  <c:v>961.6254399999889</c:v>
                </c:pt>
                <c:pt idx="80">
                  <c:v>963.114760000008</c:v>
                </c:pt>
                <c:pt idx="81">
                  <c:v>964.5630399999934</c:v>
                </c:pt>
                <c:pt idx="82">
                  <c:v>965.9717199999977</c:v>
                </c:pt>
                <c:pt idx="83">
                  <c:v>967.3421200000097</c:v>
                </c:pt>
                <c:pt idx="84">
                  <c:v>968.6755599999925</c:v>
                </c:pt>
                <c:pt idx="85">
                  <c:v>969.9732399999993</c:v>
                </c:pt>
                <c:pt idx="86">
                  <c:v>971.2363999999981</c:v>
                </c:pt>
                <c:pt idx="87">
                  <c:v>972.4661999999971</c:v>
                </c:pt>
                <c:pt idx="88">
                  <c:v>973.6637200000041</c:v>
                </c:pt>
                <c:pt idx="89">
                  <c:v>974.8300800000104</c:v>
                </c:pt>
                <c:pt idx="90">
                  <c:v>975.9662799999924</c:v>
                </c:pt>
                <c:pt idx="91">
                  <c:v>977.0732399999906</c:v>
                </c:pt>
                <c:pt idx="92">
                  <c:v>978.1520000000081</c:v>
                </c:pt>
                <c:pt idx="93">
                  <c:v>979.203440000003</c:v>
                </c:pt>
                <c:pt idx="94">
                  <c:v>980.2283999999965</c:v>
                </c:pt>
                <c:pt idx="95">
                  <c:v>981.2278399999925</c:v>
                </c:pt>
                <c:pt idx="96">
                  <c:v>982.202440000001</c:v>
                </c:pt>
                <c:pt idx="97">
                  <c:v>983.1530800000115</c:v>
                </c:pt>
                <c:pt idx="98">
                  <c:v>984.080400000003</c:v>
                </c:pt>
                <c:pt idx="99">
                  <c:v>984.9853199999961</c:v>
                </c:pt>
                <c:pt idx="100">
                  <c:v>985.8683199999904</c:v>
                </c:pt>
                <c:pt idx="101">
                  <c:v>986.7302000000018</c:v>
                </c:pt>
                <c:pt idx="102">
                  <c:v>987.5716400000056</c:v>
                </c:pt>
                <c:pt idx="103">
                  <c:v>988.393159999996</c:v>
                </c:pt>
                <c:pt idx="104">
                  <c:v>989.195400000008</c:v>
                </c:pt>
                <c:pt idx="105">
                  <c:v>989.979000000003</c:v>
                </c:pt>
                <c:pt idx="106">
                  <c:v>990.7444399999986</c:v>
                </c:pt>
                <c:pt idx="107">
                  <c:v>991.4923199999976</c:v>
                </c:pt>
                <c:pt idx="108">
                  <c:v>992.2231199999984</c:v>
                </c:pt>
                <c:pt idx="109">
                  <c:v>992.9373999999914</c:v>
                </c:pt>
                <c:pt idx="110">
                  <c:v>993.6355200000071</c:v>
                </c:pt>
                <c:pt idx="111">
                  <c:v>994.3181200000072</c:v>
                </c:pt>
                <c:pt idx="112">
                  <c:v>994.9855599999864</c:v>
                </c:pt>
                <c:pt idx="113">
                  <c:v>995.6382000000121</c:v>
                </c:pt>
                <c:pt idx="114">
                  <c:v>996.2766399999965</c:v>
                </c:pt>
                <c:pt idx="115">
                  <c:v>996.9011200000023</c:v>
                </c:pt>
                <c:pt idx="116">
                  <c:v>997.5121199999911</c:v>
                </c:pt>
                <c:pt idx="117">
                  <c:v>998.1100400000106</c:v>
                </c:pt>
                <c:pt idx="118">
                  <c:v>998.695119999993</c:v>
                </c:pt>
                <c:pt idx="119">
                  <c:v>999.2678800000067</c:v>
                </c:pt>
                <c:pt idx="120">
                  <c:v>999.8285599999872</c:v>
                </c:pt>
                <c:pt idx="121">
                  <c:v>1000.377480000006</c:v>
                </c:pt>
                <c:pt idx="122">
                  <c:v>1000.915079999995</c:v>
                </c:pt>
                <c:pt idx="123">
                  <c:v>1001.441480000012</c:v>
                </c:pt>
                <c:pt idx="124">
                  <c:v>1001.957119999986</c:v>
                </c:pt>
                <c:pt idx="125">
                  <c:v>1002.462279999998</c:v>
                </c:pt>
                <c:pt idx="126">
                  <c:v>1002.957199999999</c:v>
                </c:pt>
                <c:pt idx="127">
                  <c:v>1003.442159999993</c:v>
                </c:pt>
                <c:pt idx="128">
                  <c:v>1003.917400000009</c:v>
                </c:pt>
                <c:pt idx="129">
                  <c:v>1004.383199999993</c:v>
                </c:pt>
                <c:pt idx="130">
                  <c:v>1004.839840000004</c:v>
                </c:pt>
                <c:pt idx="131">
                  <c:v>1005.287520000002</c:v>
                </c:pt>
                <c:pt idx="132">
                  <c:v>1005.726439999998</c:v>
                </c:pt>
                <c:pt idx="133">
                  <c:v>1006.156840000003</c:v>
                </c:pt>
                <c:pt idx="134">
                  <c:v>1006.579039999998</c:v>
                </c:pt>
                <c:pt idx="135">
                  <c:v>1006.993079999993</c:v>
                </c:pt>
                <c:pt idx="136">
                  <c:v>1007.399240000013</c:v>
                </c:pt>
                <c:pt idx="137">
                  <c:v>1007.79779999999</c:v>
                </c:pt>
                <c:pt idx="138">
                  <c:v>1008.18880000001</c:v>
                </c:pt>
                <c:pt idx="139">
                  <c:v>1008.572559999993</c:v>
                </c:pt>
                <c:pt idx="140">
                  <c:v>1008.949119999997</c:v>
                </c:pt>
                <c:pt idx="141">
                  <c:v>1009.318760000006</c:v>
                </c:pt>
                <c:pt idx="142">
                  <c:v>1009.681679999994</c:v>
                </c:pt>
                <c:pt idx="143">
                  <c:v>1010.037920000012</c:v>
                </c:pt>
                <c:pt idx="144">
                  <c:v>1010.387679999985</c:v>
                </c:pt>
                <c:pt idx="145">
                  <c:v>1010.731240000004</c:v>
                </c:pt>
                <c:pt idx="146">
                  <c:v>1011.068520000008</c:v>
                </c:pt>
                <c:pt idx="147">
                  <c:v>1011.399920000003</c:v>
                </c:pt>
                <c:pt idx="148">
                  <c:v>1011.72536</c:v>
                </c:pt>
                <c:pt idx="149">
                  <c:v>1012.045079999989</c:v>
                </c:pt>
                <c:pt idx="150">
                  <c:v>1012.359240000004</c:v>
                </c:pt>
                <c:pt idx="151">
                  <c:v>1012.667919999984</c:v>
                </c:pt>
                <c:pt idx="152">
                  <c:v>1012.97128000002</c:v>
                </c:pt>
                <c:pt idx="153">
                  <c:v>1013.26939999999</c:v>
                </c:pt>
                <c:pt idx="154">
                  <c:v>1013.562400000009</c:v>
                </c:pt>
                <c:pt idx="155">
                  <c:v>1013.850439999987</c:v>
                </c:pt>
                <c:pt idx="156">
                  <c:v>1014.133600000023</c:v>
                </c:pt>
                <c:pt idx="157">
                  <c:v>1014.411999999974</c:v>
                </c:pt>
                <c:pt idx="158">
                  <c:v>1014.685759999993</c:v>
                </c:pt>
                <c:pt idx="159">
                  <c:v>1014.954960000032</c:v>
                </c:pt>
                <c:pt idx="160">
                  <c:v>1015.219679999973</c:v>
                </c:pt>
                <c:pt idx="161">
                  <c:v>1015.480040000003</c:v>
                </c:pt>
                <c:pt idx="162">
                  <c:v>1015.736199999992</c:v>
                </c:pt>
                <c:pt idx="163">
                  <c:v>1015.988120000002</c:v>
                </c:pt>
                <c:pt idx="164">
                  <c:v>1016.236000000026</c:v>
                </c:pt>
                <c:pt idx="165">
                  <c:v>1016.479919999983</c:v>
                </c:pt>
                <c:pt idx="166">
                  <c:v>1016.719840000006</c:v>
                </c:pt>
                <c:pt idx="167">
                  <c:v>1016.956040000004</c:v>
                </c:pt>
                <c:pt idx="168">
                  <c:v>1017.188439999992</c:v>
                </c:pt>
                <c:pt idx="169">
                  <c:v>1017.417200000017</c:v>
                </c:pt>
                <c:pt idx="170">
                  <c:v>1017.642319999977</c:v>
                </c:pt>
                <c:pt idx="171">
                  <c:v>1017.864000000008</c:v>
                </c:pt>
                <c:pt idx="172">
                  <c:v>1018.082240000003</c:v>
                </c:pt>
                <c:pt idx="173">
                  <c:v>1018.297039999998</c:v>
                </c:pt>
                <c:pt idx="174">
                  <c:v>1018.508599999986</c:v>
                </c:pt>
                <c:pt idx="175">
                  <c:v>1018.716920000006</c:v>
                </c:pt>
                <c:pt idx="176">
                  <c:v>1018.922080000011</c:v>
                </c:pt>
                <c:pt idx="177">
                  <c:v>1019.124119999978</c:v>
                </c:pt>
                <c:pt idx="178">
                  <c:v>1019.323120000008</c:v>
                </c:pt>
                <c:pt idx="179">
                  <c:v>1019.519120000004</c:v>
                </c:pt>
                <c:pt idx="180">
                  <c:v>1019.712240000008</c:v>
                </c:pt>
                <c:pt idx="181">
                  <c:v>1019.902519999995</c:v>
                </c:pt>
                <c:pt idx="182">
                  <c:v>1020.089919999991</c:v>
                </c:pt>
                <c:pt idx="183">
                  <c:v>1020.274640000026</c:v>
                </c:pt>
                <c:pt idx="184">
                  <c:v>1020.456599999997</c:v>
                </c:pt>
                <c:pt idx="185">
                  <c:v>1020.635959999999</c:v>
                </c:pt>
                <c:pt idx="186">
                  <c:v>1020.812759999971</c:v>
                </c:pt>
                <c:pt idx="187">
                  <c:v>1020.986920000032</c:v>
                </c:pt>
                <c:pt idx="188">
                  <c:v>1021.158639999994</c:v>
                </c:pt>
                <c:pt idx="189">
                  <c:v>1021.327920000002</c:v>
                </c:pt>
                <c:pt idx="190">
                  <c:v>1021.494800000001</c:v>
                </c:pt>
                <c:pt idx="191">
                  <c:v>1021.659319999998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50857320"/>
        <c:axId val="650850680"/>
      </c:barChart>
      <c:catAx>
        <c:axId val="650857320"/>
        <c:scaling>
          <c:orientation val="minMax"/>
        </c:scaling>
        <c:delete val="0"/>
        <c:axPos val="b"/>
        <c:majorTickMark val="out"/>
        <c:minorTickMark val="none"/>
        <c:tickLblPos val="nextTo"/>
        <c:crossAx val="650850680"/>
        <c:crosses val="autoZero"/>
        <c:auto val="1"/>
        <c:lblAlgn val="ctr"/>
        <c:lblOffset val="100"/>
        <c:tickLblSkip val="10"/>
        <c:noMultiLvlLbl val="0"/>
      </c:catAx>
      <c:valAx>
        <c:axId val="650850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50857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smtClean="0">
                <a:latin typeface="+mn-lt"/>
              </a:rPr>
              <a:t>Low </a:t>
            </a:r>
            <a:r>
              <a:rPr lang="en-US" sz="1600" b="1" i="0" baseline="0" dirty="0" smtClean="0">
                <a:latin typeface="Symbol" pitchFamily="18" charset="2"/>
              </a:rPr>
              <a:t>b</a:t>
            </a:r>
            <a:r>
              <a:rPr lang="en-US" sz="1600" b="1" i="0" baseline="0" dirty="0" smtClean="0"/>
              <a:t> section power/cavity [kW] @40 mA </a:t>
            </a:r>
            <a:endParaRPr lang="en-US" sz="1600" dirty="0" smtClean="0"/>
          </a:p>
        </c:rich>
      </c:tx>
      <c:layout>
        <c:manualLayout>
          <c:xMode val="edge"/>
          <c:yMode val="edge"/>
          <c:x val="0.148697294129685"/>
          <c:y val="0.019151300178404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'energy gain vs length - beta=0.'!$E$2</c:f>
              <c:strCache>
                <c:ptCount val="1"/>
                <c:pt idx="0">
                  <c:v>power, 40 mA [kW]</c:v>
                </c:pt>
              </c:strCache>
            </c:strRef>
          </c:tx>
          <c:invertIfNegative val="0"/>
          <c:val>
            <c:numRef>
              <c:f>'energy gain vs length - beta=0.'!$E$3:$E$56</c:f>
              <c:numCache>
                <c:formatCode>0.0</c:formatCode>
                <c:ptCount val="54"/>
                <c:pt idx="0">
                  <c:v>150.1221200000001</c:v>
                </c:pt>
                <c:pt idx="1">
                  <c:v>165.8730000000002</c:v>
                </c:pt>
                <c:pt idx="2">
                  <c:v>183.0504799999998</c:v>
                </c:pt>
                <c:pt idx="3">
                  <c:v>185.6663200000003</c:v>
                </c:pt>
                <c:pt idx="4">
                  <c:v>202.5523200000002</c:v>
                </c:pt>
                <c:pt idx="5">
                  <c:v>220.378280000001</c:v>
                </c:pt>
                <c:pt idx="6">
                  <c:v>228.606319999999</c:v>
                </c:pt>
                <c:pt idx="7">
                  <c:v>246.1938400000008</c:v>
                </c:pt>
                <c:pt idx="8">
                  <c:v>264.0869999999986</c:v>
                </c:pt>
                <c:pt idx="9">
                  <c:v>282.143280000001</c:v>
                </c:pt>
                <c:pt idx="10">
                  <c:v>299.9281199999979</c:v>
                </c:pt>
                <c:pt idx="11">
                  <c:v>317.264160000001</c:v>
                </c:pt>
                <c:pt idx="12">
                  <c:v>350.9739599999982</c:v>
                </c:pt>
                <c:pt idx="13">
                  <c:v>368.2468000000006</c:v>
                </c:pt>
                <c:pt idx="14">
                  <c:v>384.2139600000007</c:v>
                </c:pt>
                <c:pt idx="15">
                  <c:v>442.347359999999</c:v>
                </c:pt>
                <c:pt idx="16">
                  <c:v>457.9712399999982</c:v>
                </c:pt>
                <c:pt idx="17">
                  <c:v>471.3556800000023</c:v>
                </c:pt>
                <c:pt idx="18">
                  <c:v>511.5079599999989</c:v>
                </c:pt>
                <c:pt idx="19">
                  <c:v>521.5055600000004</c:v>
                </c:pt>
                <c:pt idx="20">
                  <c:v>529.1420399999993</c:v>
                </c:pt>
                <c:pt idx="21">
                  <c:v>534.6375199999995</c:v>
                </c:pt>
                <c:pt idx="22">
                  <c:v>538.2326799999984</c:v>
                </c:pt>
                <c:pt idx="23">
                  <c:v>540.1718400000005</c:v>
                </c:pt>
                <c:pt idx="24">
                  <c:v>540.6909599999994</c:v>
                </c:pt>
                <c:pt idx="25">
                  <c:v>540.0093200000016</c:v>
                </c:pt>
                <c:pt idx="26">
                  <c:v>538.3258000000001</c:v>
                </c:pt>
                <c:pt idx="27">
                  <c:v>535.8167600000002</c:v>
                </c:pt>
                <c:pt idx="28">
                  <c:v>532.6360799999998</c:v>
                </c:pt>
                <c:pt idx="29">
                  <c:v>528.9166399999991</c:v>
                </c:pt>
                <c:pt idx="30">
                  <c:v>524.7715599999992</c:v>
                </c:pt>
                <c:pt idx="31">
                  <c:v>520.2966800000015</c:v>
                </c:pt>
                <c:pt idx="32">
                  <c:v>515.5723599999984</c:v>
                </c:pt>
                <c:pt idx="33">
                  <c:v>510.6658800000023</c:v>
                </c:pt>
                <c:pt idx="34">
                  <c:v>505.6327999999986</c:v>
                </c:pt>
                <c:pt idx="35">
                  <c:v>500.5192799999986</c:v>
                </c:pt>
                <c:pt idx="36">
                  <c:v>495.363040000002</c:v>
                </c:pt>
                <c:pt idx="37">
                  <c:v>490.1948799999991</c:v>
                </c:pt>
                <c:pt idx="38">
                  <c:v>485.0399999999989</c:v>
                </c:pt>
                <c:pt idx="39">
                  <c:v>479.918560000001</c:v>
                </c:pt>
                <c:pt idx="40">
                  <c:v>474.8467200000005</c:v>
                </c:pt>
                <c:pt idx="41">
                  <c:v>469.8372800000018</c:v>
                </c:pt>
                <c:pt idx="42">
                  <c:v>464.9003199999962</c:v>
                </c:pt>
                <c:pt idx="43">
                  <c:v>460.0435600000037</c:v>
                </c:pt>
                <c:pt idx="44">
                  <c:v>455.2726799999982</c:v>
                </c:pt>
                <c:pt idx="45">
                  <c:v>450.5920800000013</c:v>
                </c:pt>
                <c:pt idx="46">
                  <c:v>446.0045599999967</c:v>
                </c:pt>
                <c:pt idx="47">
                  <c:v>441.5120400000023</c:v>
                </c:pt>
                <c:pt idx="48">
                  <c:v>437.1155999999972</c:v>
                </c:pt>
                <c:pt idx="49">
                  <c:v>432.815440000004</c:v>
                </c:pt>
                <c:pt idx="50">
                  <c:v>428.6113199999986</c:v>
                </c:pt>
                <c:pt idx="51">
                  <c:v>424.5025199999963</c:v>
                </c:pt>
                <c:pt idx="52">
                  <c:v>420.4878800000007</c:v>
                </c:pt>
                <c:pt idx="53">
                  <c:v>416.5661600000021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50825912"/>
        <c:axId val="650820488"/>
      </c:barChart>
      <c:catAx>
        <c:axId val="650825912"/>
        <c:scaling>
          <c:orientation val="minMax"/>
        </c:scaling>
        <c:delete val="0"/>
        <c:axPos val="b"/>
        <c:majorTickMark val="out"/>
        <c:minorTickMark val="none"/>
        <c:tickLblPos val="nextTo"/>
        <c:crossAx val="650820488"/>
        <c:crosses val="autoZero"/>
        <c:auto val="1"/>
        <c:lblAlgn val="ctr"/>
        <c:lblOffset val="100"/>
        <c:noMultiLvlLbl val="0"/>
      </c:catAx>
      <c:valAx>
        <c:axId val="6508204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50825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0259991086"/>
          <c:y val="0.0894219193712913"/>
          <c:w val="0.75378670826524"/>
          <c:h val="0.824109349967607"/>
        </c:manualLayout>
      </c:layout>
      <c:scatterChart>
        <c:scatterStyle val="lineMarker"/>
        <c:varyColors val="0"/>
        <c:ser>
          <c:idx val="5"/>
          <c:order val="8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10.0</c:v>
                </c:pt>
                <c:pt idx="1">
                  <c:v>352.0</c:v>
                </c:pt>
                <c:pt idx="2">
                  <c:v>1000.0</c:v>
                </c:pt>
                <c:pt idx="3">
                  <c:v>3000.0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0.330000000000002</c:v>
                </c:pt>
                <c:pt idx="2">
                  <c:v>0.12</c:v>
                </c:pt>
                <c:pt idx="3">
                  <c:v>0.02</c:v>
                </c:pt>
              </c:numCache>
            </c:numRef>
          </c:yVal>
          <c:smooth val="0"/>
        </c:ser>
        <c:ser>
          <c:idx val="12"/>
          <c:order val="9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xVal>
            <c:numRef>
              <c:f>Sheet1!$B$15:$B$20</c:f>
              <c:numCache>
                <c:formatCode>General</c:formatCode>
                <c:ptCount val="6"/>
                <c:pt idx="0">
                  <c:v>350.0</c:v>
                </c:pt>
                <c:pt idx="1">
                  <c:v>500.0</c:v>
                </c:pt>
                <c:pt idx="2">
                  <c:v>700.0</c:v>
                </c:pt>
                <c:pt idx="3">
                  <c:v>2450.0</c:v>
                </c:pt>
                <c:pt idx="4">
                  <c:v>8510.0</c:v>
                </c:pt>
                <c:pt idx="5">
                  <c:v>85100.0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1300.0</c:v>
                </c:pt>
                <c:pt idx="1">
                  <c:v>1200.0</c:v>
                </c:pt>
                <c:pt idx="2">
                  <c:v>1000.0</c:v>
                </c:pt>
                <c:pt idx="3">
                  <c:v>500.0</c:v>
                </c:pt>
                <c:pt idx="4">
                  <c:v>250.0</c:v>
                </c:pt>
                <c:pt idx="5">
                  <c:v>2.5</c:v>
                </c:pt>
              </c:numCache>
            </c:numRef>
          </c:yVal>
          <c:smooth val="0"/>
        </c:ser>
        <c:ser>
          <c:idx val="13"/>
          <c:order val="10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10.0</c:v>
                </c:pt>
                <c:pt idx="1">
                  <c:v>80.0</c:v>
                </c:pt>
                <c:pt idx="2">
                  <c:v>200.0</c:v>
                </c:pt>
                <c:pt idx="3">
                  <c:v>860.0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6000.0</c:v>
                </c:pt>
                <c:pt idx="1">
                  <c:v>2800.0</c:v>
                </c:pt>
                <c:pt idx="2">
                  <c:v>1000.0</c:v>
                </c:pt>
                <c:pt idx="3">
                  <c:v>18.0</c:v>
                </c:pt>
              </c:numCache>
            </c:numRef>
          </c:yVal>
          <c:smooth val="0"/>
        </c:ser>
        <c:ser>
          <c:idx val="14"/>
          <c:order val="11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xVal>
            <c:numRef>
              <c:f>Sheet1!$B$30:$B$32</c:f>
              <c:numCache>
                <c:formatCode>General</c:formatCode>
                <c:ptCount val="3"/>
                <c:pt idx="0">
                  <c:v>500.0</c:v>
                </c:pt>
                <c:pt idx="1">
                  <c:v>860.0</c:v>
                </c:pt>
                <c:pt idx="2">
                  <c:v>1300.0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80.0</c:v>
                </c:pt>
                <c:pt idx="1">
                  <c:v>31.0</c:v>
                </c:pt>
                <c:pt idx="2">
                  <c:v>15.0</c:v>
                </c:pt>
              </c:numCache>
            </c:numRef>
          </c:yVal>
          <c:smooth val="0"/>
        </c:ser>
        <c:ser>
          <c:idx val="15"/>
          <c:order val="12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10.0</c:v>
                </c:pt>
                <c:pt idx="1">
                  <c:v>352.0</c:v>
                </c:pt>
                <c:pt idx="2">
                  <c:v>1000.0</c:v>
                </c:pt>
                <c:pt idx="3">
                  <c:v>3000.0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0.330000000000002</c:v>
                </c:pt>
                <c:pt idx="2">
                  <c:v>0.12</c:v>
                </c:pt>
                <c:pt idx="3">
                  <c:v>0.02</c:v>
                </c:pt>
              </c:numCache>
            </c:numRef>
          </c:yVal>
          <c:smooth val="0"/>
        </c:ser>
        <c:ser>
          <c:idx val="17"/>
          <c:order val="13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xVal>
            <c:numRef>
              <c:f>Sheet1!$B$15:$B$20</c:f>
              <c:numCache>
                <c:formatCode>General</c:formatCode>
                <c:ptCount val="6"/>
                <c:pt idx="0">
                  <c:v>350.0</c:v>
                </c:pt>
                <c:pt idx="1">
                  <c:v>500.0</c:v>
                </c:pt>
                <c:pt idx="2">
                  <c:v>700.0</c:v>
                </c:pt>
                <c:pt idx="3">
                  <c:v>2450.0</c:v>
                </c:pt>
                <c:pt idx="4">
                  <c:v>8510.0</c:v>
                </c:pt>
                <c:pt idx="5">
                  <c:v>85100.0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1300.0</c:v>
                </c:pt>
                <c:pt idx="1">
                  <c:v>1200.0</c:v>
                </c:pt>
                <c:pt idx="2">
                  <c:v>1000.0</c:v>
                </c:pt>
                <c:pt idx="3">
                  <c:v>500.0</c:v>
                </c:pt>
                <c:pt idx="4">
                  <c:v>250.0</c:v>
                </c:pt>
                <c:pt idx="5">
                  <c:v>2.5</c:v>
                </c:pt>
              </c:numCache>
            </c:numRef>
          </c:yVal>
          <c:smooth val="0"/>
        </c:ser>
        <c:ser>
          <c:idx val="18"/>
          <c:order val="14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10.0</c:v>
                </c:pt>
                <c:pt idx="1">
                  <c:v>80.0</c:v>
                </c:pt>
                <c:pt idx="2">
                  <c:v>200.0</c:v>
                </c:pt>
                <c:pt idx="3">
                  <c:v>860.0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6000.0</c:v>
                </c:pt>
                <c:pt idx="1">
                  <c:v>2800.0</c:v>
                </c:pt>
                <c:pt idx="2">
                  <c:v>1000.0</c:v>
                </c:pt>
                <c:pt idx="3">
                  <c:v>18.0</c:v>
                </c:pt>
              </c:numCache>
            </c:numRef>
          </c:yVal>
          <c:smooth val="0"/>
        </c:ser>
        <c:ser>
          <c:idx val="19"/>
          <c:order val="15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xVal>
            <c:numRef>
              <c:f>Sheet1!$B$30:$B$32</c:f>
              <c:numCache>
                <c:formatCode>General</c:formatCode>
                <c:ptCount val="3"/>
                <c:pt idx="0">
                  <c:v>500.0</c:v>
                </c:pt>
                <c:pt idx="1">
                  <c:v>860.0</c:v>
                </c:pt>
                <c:pt idx="2">
                  <c:v>1300.0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80.0</c:v>
                </c:pt>
                <c:pt idx="1">
                  <c:v>31.0</c:v>
                </c:pt>
                <c:pt idx="2">
                  <c:v>15.0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10.0</c:v>
                </c:pt>
                <c:pt idx="1">
                  <c:v>352.0</c:v>
                </c:pt>
                <c:pt idx="2">
                  <c:v>1000.0</c:v>
                </c:pt>
                <c:pt idx="3">
                  <c:v>3000.0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0.330000000000002</c:v>
                </c:pt>
                <c:pt idx="2">
                  <c:v>0.12</c:v>
                </c:pt>
                <c:pt idx="3">
                  <c:v>0.02</c:v>
                </c:pt>
              </c:numCache>
            </c:numRef>
          </c:yVal>
          <c:smooth val="0"/>
        </c:ser>
        <c:ser>
          <c:idx val="8"/>
          <c:order val="5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xVal>
            <c:numRef>
              <c:f>Sheet1!$B$15:$B$20</c:f>
              <c:numCache>
                <c:formatCode>General</c:formatCode>
                <c:ptCount val="6"/>
                <c:pt idx="0">
                  <c:v>350.0</c:v>
                </c:pt>
                <c:pt idx="1">
                  <c:v>500.0</c:v>
                </c:pt>
                <c:pt idx="2">
                  <c:v>700.0</c:v>
                </c:pt>
                <c:pt idx="3">
                  <c:v>2450.0</c:v>
                </c:pt>
                <c:pt idx="4">
                  <c:v>8510.0</c:v>
                </c:pt>
                <c:pt idx="5">
                  <c:v>85100.0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1300.0</c:v>
                </c:pt>
                <c:pt idx="1">
                  <c:v>1200.0</c:v>
                </c:pt>
                <c:pt idx="2">
                  <c:v>1000.0</c:v>
                </c:pt>
                <c:pt idx="3">
                  <c:v>500.0</c:v>
                </c:pt>
                <c:pt idx="4">
                  <c:v>250.0</c:v>
                </c:pt>
                <c:pt idx="5">
                  <c:v>2.5</c:v>
                </c:pt>
              </c:numCache>
            </c:numRef>
          </c:yVal>
          <c:smooth val="0"/>
        </c:ser>
        <c:ser>
          <c:idx val="9"/>
          <c:order val="6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10.0</c:v>
                </c:pt>
                <c:pt idx="1">
                  <c:v>80.0</c:v>
                </c:pt>
                <c:pt idx="2">
                  <c:v>200.0</c:v>
                </c:pt>
                <c:pt idx="3">
                  <c:v>860.0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6000.0</c:v>
                </c:pt>
                <c:pt idx="1">
                  <c:v>2800.0</c:v>
                </c:pt>
                <c:pt idx="2">
                  <c:v>1000.0</c:v>
                </c:pt>
                <c:pt idx="3">
                  <c:v>18.0</c:v>
                </c:pt>
              </c:numCache>
            </c:numRef>
          </c:yVal>
          <c:smooth val="0"/>
        </c:ser>
        <c:ser>
          <c:idx val="10"/>
          <c:order val="7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xVal>
            <c:numRef>
              <c:f>Sheet1!$B$30:$B$32</c:f>
              <c:numCache>
                <c:formatCode>General</c:formatCode>
                <c:ptCount val="3"/>
                <c:pt idx="0">
                  <c:v>500.0</c:v>
                </c:pt>
                <c:pt idx="1">
                  <c:v>860.0</c:v>
                </c:pt>
                <c:pt idx="2">
                  <c:v>1300.0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80.0</c:v>
                </c:pt>
                <c:pt idx="1">
                  <c:v>31.0</c:v>
                </c:pt>
                <c:pt idx="2">
                  <c:v>15.0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Sheet1!$C$8</c:f>
              <c:strCache>
                <c:ptCount val="1"/>
                <c:pt idx="0">
                  <c:v>Transistors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0.00856161613110955"/>
                  <c:y val="-0.01052951217060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Transistors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Sheet1!$B$9:$B$12</c:f>
              <c:numCache>
                <c:formatCode>General</c:formatCode>
                <c:ptCount val="4"/>
                <c:pt idx="0">
                  <c:v>10.0</c:v>
                </c:pt>
                <c:pt idx="1">
                  <c:v>352.0</c:v>
                </c:pt>
                <c:pt idx="2">
                  <c:v>1000.0</c:v>
                </c:pt>
                <c:pt idx="3">
                  <c:v>3000.0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1.2</c:v>
                </c:pt>
                <c:pt idx="1">
                  <c:v>0.330000000000002</c:v>
                </c:pt>
                <c:pt idx="2">
                  <c:v>0.12</c:v>
                </c:pt>
                <c:pt idx="3">
                  <c:v>0.02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Sheet1!$C$14</c:f>
              <c:strCache>
                <c:ptCount val="1"/>
                <c:pt idx="0">
                  <c:v>Klystrons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.0"/>
                  <c:y val="-0.023691402383856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Klystrons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Sheet1!$B$15:$B$20</c:f>
              <c:numCache>
                <c:formatCode>General</c:formatCode>
                <c:ptCount val="6"/>
                <c:pt idx="0">
                  <c:v>350.0</c:v>
                </c:pt>
                <c:pt idx="1">
                  <c:v>500.0</c:v>
                </c:pt>
                <c:pt idx="2">
                  <c:v>700.0</c:v>
                </c:pt>
                <c:pt idx="3">
                  <c:v>2450.0</c:v>
                </c:pt>
                <c:pt idx="4">
                  <c:v>8510.0</c:v>
                </c:pt>
                <c:pt idx="5">
                  <c:v>85100.0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1300.0</c:v>
                </c:pt>
                <c:pt idx="1">
                  <c:v>1200.0</c:v>
                </c:pt>
                <c:pt idx="2">
                  <c:v>1000.0</c:v>
                </c:pt>
                <c:pt idx="3">
                  <c:v>500.0</c:v>
                </c:pt>
                <c:pt idx="4">
                  <c:v>250.0</c:v>
                </c:pt>
                <c:pt idx="5">
                  <c:v>2.5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Sheet1!$A$22</c:f>
              <c:strCache>
                <c:ptCount val="1"/>
                <c:pt idx="0">
                  <c:v>Grid tubes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171232322622191"/>
                  <c:y val="0.036853292597111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Grid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tubes</a:t>
                    </a:r>
                    <a:endParaRPr lang="en-US" sz="1400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Sheet1!$B$22:$B$25</c:f>
              <c:numCache>
                <c:formatCode>General</c:formatCode>
                <c:ptCount val="4"/>
                <c:pt idx="0">
                  <c:v>10.0</c:v>
                </c:pt>
                <c:pt idx="1">
                  <c:v>80.0</c:v>
                </c:pt>
                <c:pt idx="2">
                  <c:v>200.0</c:v>
                </c:pt>
                <c:pt idx="3">
                  <c:v>860.0</c:v>
                </c:pt>
              </c:numCache>
            </c:numRef>
          </c:xVal>
          <c:yVal>
            <c:numRef>
              <c:f>Sheet1!$C$22:$C$25</c:f>
              <c:numCache>
                <c:formatCode>General</c:formatCode>
                <c:ptCount val="4"/>
                <c:pt idx="0">
                  <c:v>6000.0</c:v>
                </c:pt>
                <c:pt idx="1">
                  <c:v>2800.0</c:v>
                </c:pt>
                <c:pt idx="2">
                  <c:v>1000.0</c:v>
                </c:pt>
                <c:pt idx="3">
                  <c:v>18.0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Sheet1!$A$30</c:f>
              <c:strCache>
                <c:ptCount val="1"/>
                <c:pt idx="0">
                  <c:v>IOTs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0.0"/>
                  <c:y val="-0.018426646298555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IOTs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delete val="1"/>
            </c:dLbl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Sheet1!$B$30:$B$32</c:f>
              <c:numCache>
                <c:formatCode>General</c:formatCode>
                <c:ptCount val="3"/>
                <c:pt idx="0">
                  <c:v>500.0</c:v>
                </c:pt>
                <c:pt idx="1">
                  <c:v>860.0</c:v>
                </c:pt>
                <c:pt idx="2">
                  <c:v>1300.0</c:v>
                </c:pt>
              </c:numCache>
            </c:numRef>
          </c:xVal>
          <c:yVal>
            <c:numRef>
              <c:f>Sheet1!$C$30:$C$32</c:f>
              <c:numCache>
                <c:formatCode>General</c:formatCode>
                <c:ptCount val="3"/>
                <c:pt idx="0">
                  <c:v>80.0</c:v>
                </c:pt>
                <c:pt idx="1">
                  <c:v>31.0</c:v>
                </c:pt>
                <c:pt idx="2">
                  <c:v>15.0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563416"/>
        <c:axId val="650555272"/>
      </c:scatterChart>
      <c:valAx>
        <c:axId val="650563416"/>
        <c:scaling>
          <c:logBase val="10.0"/>
          <c:orientation val="minMax"/>
          <c:max val="10000.0"/>
          <c:min val="10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 [MHz]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50555272"/>
        <c:crossesAt val="0.1"/>
        <c:crossBetween val="midCat"/>
      </c:valAx>
      <c:valAx>
        <c:axId val="650555272"/>
        <c:scaling>
          <c:logBase val="10.0"/>
          <c:orientation val="minMax"/>
          <c:min val="0.1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average power [kW]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50563416"/>
        <c:crosses val="autoZero"/>
        <c:crossBetween val="midCat"/>
      </c:valAx>
    </c:plotArea>
    <c:plotVisOnly val="1"/>
    <c:dispBlanksAs val="gap"/>
    <c:showDLblsOverMax val="0"/>
  </c:chart>
  <c:spPr>
    <a:ln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55293088364"/>
          <c:y val="0.177388192002548"/>
          <c:w val="0.787582142605451"/>
          <c:h val="0.79012996592637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Feuil1!$D$1</c:f>
              <c:strCache>
                <c:ptCount val="1"/>
                <c:pt idx="0">
                  <c:v>without cones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Feuil1!$A$2:$A$8</c:f>
              <c:numCache>
                <c:formatCode>General</c:formatCode>
                <c:ptCount val="7"/>
                <c:pt idx="0">
                  <c:v>88.0</c:v>
                </c:pt>
                <c:pt idx="1">
                  <c:v>89.0</c:v>
                </c:pt>
                <c:pt idx="2">
                  <c:v>90.0</c:v>
                </c:pt>
                <c:pt idx="3">
                  <c:v>91.0</c:v>
                </c:pt>
                <c:pt idx="4">
                  <c:v>92.0</c:v>
                </c:pt>
                <c:pt idx="5">
                  <c:v>93.0</c:v>
                </c:pt>
                <c:pt idx="6">
                  <c:v>94.0</c:v>
                </c:pt>
              </c:numCache>
            </c:numRef>
          </c:xVal>
          <c:yVal>
            <c:numRef>
              <c:f>Feuil1!$D$2:$D$8</c:f>
              <c:numCache>
                <c:formatCode>General</c:formatCode>
                <c:ptCount val="7"/>
                <c:pt idx="0">
                  <c:v>0.4347</c:v>
                </c:pt>
                <c:pt idx="1">
                  <c:v>0.431300000000001</c:v>
                </c:pt>
                <c:pt idx="2">
                  <c:v>0.423300000000001</c:v>
                </c:pt>
                <c:pt idx="3">
                  <c:v>0.422300000000001</c:v>
                </c:pt>
                <c:pt idx="4">
                  <c:v>0.422</c:v>
                </c:pt>
                <c:pt idx="5">
                  <c:v>0.4261</c:v>
                </c:pt>
                <c:pt idx="6">
                  <c:v>0.428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Feuil1!$E$1</c:f>
              <c:strCache>
                <c:ptCount val="1"/>
                <c:pt idx="0">
                  <c:v>with cones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</c:marker>
          <c:xVal>
            <c:numRef>
              <c:f>Feuil1!$A$2:$A$8</c:f>
              <c:numCache>
                <c:formatCode>General</c:formatCode>
                <c:ptCount val="7"/>
                <c:pt idx="0">
                  <c:v>88.0</c:v>
                </c:pt>
                <c:pt idx="1">
                  <c:v>89.0</c:v>
                </c:pt>
                <c:pt idx="2">
                  <c:v>90.0</c:v>
                </c:pt>
                <c:pt idx="3">
                  <c:v>91.0</c:v>
                </c:pt>
                <c:pt idx="4">
                  <c:v>92.0</c:v>
                </c:pt>
                <c:pt idx="5">
                  <c:v>93.0</c:v>
                </c:pt>
                <c:pt idx="6">
                  <c:v>94.0</c:v>
                </c:pt>
              </c:numCache>
            </c:numRef>
          </c:xVal>
          <c:yVal>
            <c:numRef>
              <c:f>Feuil1!$E$2:$E$8</c:f>
              <c:numCache>
                <c:formatCode>General</c:formatCode>
                <c:ptCount val="7"/>
                <c:pt idx="0">
                  <c:v>0.561</c:v>
                </c:pt>
                <c:pt idx="1">
                  <c:v>0.559</c:v>
                </c:pt>
                <c:pt idx="2">
                  <c:v>0.5529</c:v>
                </c:pt>
                <c:pt idx="3">
                  <c:v>0.552800000000001</c:v>
                </c:pt>
                <c:pt idx="4">
                  <c:v>0.5534</c:v>
                </c:pt>
                <c:pt idx="5">
                  <c:v>0.5585</c:v>
                </c:pt>
                <c:pt idx="6">
                  <c:v>0.561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022024"/>
        <c:axId val="560013912"/>
      </c:scatterChart>
      <c:valAx>
        <c:axId val="560022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Rrings</a:t>
                </a:r>
                <a:r>
                  <a:rPr lang="fr-FR" baseline="0"/>
                  <a:t> [</a:t>
                </a:r>
                <a:r>
                  <a:rPr lang="fr-FR"/>
                  <a:t>mm]</a:t>
                </a:r>
              </a:p>
            </c:rich>
          </c:tx>
          <c:layout>
            <c:manualLayout>
              <c:xMode val="edge"/>
              <c:yMode val="edge"/>
              <c:x val="0.760122353504513"/>
              <c:y val="0.088843299064128"/>
            </c:manualLayout>
          </c:layout>
          <c:overlay val="0"/>
        </c:title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100"/>
            </a:pPr>
            <a:endParaRPr lang="en-US"/>
          </a:p>
        </c:txPr>
        <c:crossAx val="560013912"/>
        <c:crosses val="autoZero"/>
        <c:crossBetween val="midCat"/>
      </c:valAx>
      <c:valAx>
        <c:axId val="560013912"/>
        <c:scaling>
          <c:orientation val="minMax"/>
          <c:max val="0.600000000000001"/>
          <c:min val="0.4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sz="1050"/>
                  <a:t>|kL| [Hz/(MV/m)2]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6002202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64120805019257"/>
          <c:y val="0.541061018185174"/>
          <c:w val="0.312045844431294"/>
          <c:h val="0.20469319072426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2568" cy="49781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860" y="1"/>
            <a:ext cx="2952568" cy="49781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CD034870-4056-4CAD-B770-5101B301C61F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90" y="4722351"/>
            <a:ext cx="5450185" cy="4475161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985"/>
            <a:ext cx="2952568" cy="49781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860" y="9442985"/>
            <a:ext cx="2952568" cy="497812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DD925D17-DBD0-4A09-B8B2-7B07F6E37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B7F89E-A7B8-42A5-AE8F-7CCBC1F04263}" type="slidenum">
              <a:rPr lang="en-US" smtClean="0">
                <a:ea typeface="ＭＳ Ｐゴシック" charset="-128"/>
              </a:rPr>
              <a:pPr/>
              <a:t>3</a:t>
            </a:fld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50B3A-B9D4-4909-A643-2DE74FAACE6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ED5925-02C4-4349-AA7B-D00682DD7C78}" type="slidenum">
              <a:rPr lang="en-US" smtClean="0">
                <a:ea typeface="ＭＳ Ｐゴシック" charset="-128"/>
              </a:rPr>
              <a:pPr/>
              <a:t>35</a:t>
            </a:fld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4C1A5-D2FE-48F6-B557-6F9D9AD0C7B3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36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700D2B-0FD8-40E5-B8ED-59623B9F0879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7B8F5-113D-46C5-9500-EA0BB4AFDD7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64898-915A-42EB-96E6-C278885BCC3D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D24E4-1FEC-464B-8A2A-3796890013D7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447A82-EA81-4CE0-ACF3-F3D48C6A5CA5}" type="slidenum">
              <a:rPr lang="en-US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1DD1F-6D36-42E4-AB39-1B8823583B97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8614C-2C72-48EC-BE3D-2A9F6DC548E9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65F0D-5500-4A94-A9A1-381198CA4FF6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FA9AC4D-0B2A-4FEE-A488-34881222861F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0A3B06-48F5-407F-97F9-21D0B19862F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50B3A-B9D4-4909-A643-2DE74FAACE6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50B3A-B9D4-4909-A643-2DE74FAACE6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233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SPL Activities - Project X Meeting October 2011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BE225-C59F-404E-ACCE-82B7D71484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36104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648072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SPL Activities - Project X Meeting October 2011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8856" y="6492875"/>
            <a:ext cx="1115144" cy="365125"/>
          </a:xfrm>
          <a:prstGeom prst="rect">
            <a:avLst/>
          </a:prstGeom>
        </p:spPr>
        <p:txBody>
          <a:bodyPr/>
          <a:lstStyle/>
          <a:p>
            <a:fld id="{15CB1D39-1F57-460B-A583-7E2D0A78C3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B13F9A"/>
                </a:solidFill>
              </a:rPr>
              <a:t>SPL Activities - Project X Meeting October 2011</a:t>
            </a: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1763"/>
            <a:ext cx="82296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E315-3C3B-4C6B-A72A-4075EF3F03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/28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  <a:prstGeom prst="rect">
            <a:avLst/>
          </a:prstGeom>
        </p:spPr>
        <p:txBody>
          <a:bodyPr anchor="ctr"/>
          <a:lstStyle>
            <a:lvl1pPr marL="398463" indent="-398463">
              <a:buClr>
                <a:srgbClr val="0070C0"/>
              </a:buClr>
              <a:buFont typeface="Arial" pitchFamily="34" charset="0"/>
              <a:buChar char="•"/>
              <a:defRPr sz="2000"/>
            </a:lvl1pPr>
            <a:lvl2pPr marL="798513" indent="-400050">
              <a:buClr>
                <a:srgbClr val="00B0F0"/>
              </a:buClr>
              <a:buFont typeface="Arial" pitchFamily="34" charset="0"/>
              <a:buChar char="•"/>
              <a:defRPr sz="2000"/>
            </a:lvl2pPr>
            <a:lvl3pPr marL="1143000" indent="-344488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  <a:prstGeom prst="rect">
            <a:avLst/>
          </a:prstGeom>
        </p:spPr>
        <p:txBody>
          <a:bodyPr anchor="ctr"/>
          <a:lstStyle>
            <a:lvl1pPr marL="398463" indent="-398463">
              <a:buClr>
                <a:srgbClr val="0070C0"/>
              </a:buClr>
              <a:buFont typeface="Arial" pitchFamily="34" charset="0"/>
              <a:buChar char="•"/>
              <a:defRPr sz="2000"/>
            </a:lvl1pPr>
            <a:lvl2pPr marL="798513" indent="-400050">
              <a:buClr>
                <a:srgbClr val="00B0F0"/>
              </a:buClr>
              <a:buFont typeface="Arial" pitchFamily="34" charset="0"/>
              <a:buChar char="•"/>
              <a:defRPr sz="2000"/>
            </a:lvl2pPr>
            <a:lvl3pPr marL="1143000" indent="-344488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  <a:prstGeom prst="rect">
            <a:avLst/>
          </a:prstGeom>
        </p:spPr>
        <p:txBody>
          <a:bodyPr anchor="ctr"/>
          <a:lstStyle>
            <a:lvl1pPr marL="398463" indent="-398463">
              <a:buClr>
                <a:srgbClr val="0070C0"/>
              </a:buClr>
              <a:buFont typeface="Arial" pitchFamily="34" charset="0"/>
              <a:buChar char="•"/>
              <a:defRPr sz="2000"/>
            </a:lvl1pPr>
            <a:lvl2pPr marL="798513" indent="-400050">
              <a:buClr>
                <a:srgbClr val="00B0F0"/>
              </a:buClr>
              <a:buFont typeface="Arial" pitchFamily="34" charset="0"/>
              <a:buChar char="•"/>
              <a:defRPr sz="2000"/>
            </a:lvl2pPr>
            <a:lvl3pPr marL="1143000" indent="-344488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  <a:prstGeom prst="rect">
            <a:avLst/>
          </a:prstGeom>
        </p:spPr>
        <p:txBody>
          <a:bodyPr anchor="ctr"/>
          <a:lstStyle>
            <a:lvl1pPr marL="398463" indent="-398463">
              <a:buClr>
                <a:srgbClr val="0070C0"/>
              </a:buClr>
              <a:buFont typeface="Arial" pitchFamily="34" charset="0"/>
              <a:buChar char="•"/>
              <a:defRPr sz="2000"/>
            </a:lvl1pPr>
            <a:lvl2pPr marL="798513" indent="-400050">
              <a:buClr>
                <a:srgbClr val="00B0F0"/>
              </a:buClr>
              <a:buFont typeface="Arial" pitchFamily="34" charset="0"/>
              <a:buChar char="•"/>
              <a:defRPr sz="2000"/>
            </a:lvl2pPr>
            <a:lvl3pPr marL="1143000" indent="-344488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"/>
          <p:cNvSpPr>
            <a:spLocks noChangeShapeType="1"/>
          </p:cNvSpPr>
          <p:nvPr userDrawn="1"/>
        </p:nvSpPr>
        <p:spPr bwMode="auto">
          <a:xfrm>
            <a:off x="323850" y="908050"/>
            <a:ext cx="849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/>
          <a:lstStyle/>
          <a:p>
            <a:r>
              <a:rPr kumimoji="0" lang="en-GB" noProof="0" smtClean="0"/>
              <a:t>Click to edit Master title style</a:t>
            </a:r>
            <a:endParaRPr kumimoji="0"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</p:spPr>
        <p:txBody>
          <a:bodyPr/>
          <a:lstStyle>
            <a:lvl1pPr marL="282575" indent="-282575">
              <a:defRPr/>
            </a:lvl1pPr>
            <a:lvl2pPr marL="515938" indent="-284163">
              <a:defRPr/>
            </a:lvl2pPr>
            <a:lvl3pPr marL="739775" indent="-282575">
              <a:defRPr/>
            </a:lvl3pPr>
          </a:lstStyle>
          <a:p>
            <a:pPr lvl="0" eaLnBrk="1" latinLnBrk="0" hangingPunct="1"/>
            <a:r>
              <a:rPr lang="en-GB" noProof="0" dirty="0" smtClean="0"/>
              <a:t>Click to edit Master text styles</a:t>
            </a:r>
          </a:p>
          <a:p>
            <a:pPr lvl="1" eaLnBrk="1" latinLnBrk="0" hangingPunct="1"/>
            <a:r>
              <a:rPr lang="en-GB" noProof="0" dirty="0" smtClean="0"/>
              <a:t>Second level</a:t>
            </a:r>
          </a:p>
          <a:p>
            <a:pPr lvl="2" eaLnBrk="1" latinLnBrk="0" hangingPunct="1"/>
            <a:r>
              <a:rPr lang="en-GB" noProof="0" dirty="0" smtClean="0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752600"/>
            <a:ext cx="3886200" cy="4572000"/>
          </a:xfrm>
        </p:spPr>
        <p:txBody>
          <a:bodyPr/>
          <a:lstStyle>
            <a:lvl1pPr marL="282575" indent="-282575">
              <a:defRPr/>
            </a:lvl1pPr>
            <a:lvl2pPr marL="515938" indent="-290513">
              <a:defRPr/>
            </a:lvl2pPr>
            <a:lvl3pPr marL="739775" indent="-282575">
              <a:defRPr/>
            </a:lvl3pPr>
          </a:lstStyle>
          <a:p>
            <a:pPr lvl="0" eaLnBrk="1" latinLnBrk="0" hangingPunct="1"/>
            <a:r>
              <a:rPr lang="en-GB" noProof="0" dirty="0" smtClean="0"/>
              <a:t>Click to edit Master text styles</a:t>
            </a:r>
          </a:p>
          <a:p>
            <a:pPr lvl="1" eaLnBrk="1" latinLnBrk="0" hangingPunct="1"/>
            <a:r>
              <a:rPr lang="en-GB" noProof="0" dirty="0" smtClean="0"/>
              <a:t>Second level</a:t>
            </a:r>
          </a:p>
          <a:p>
            <a:pPr lvl="2" eaLnBrk="1" latinLnBrk="0" hangingPunct="1"/>
            <a:r>
              <a:rPr lang="en-GB" noProof="0" dirty="0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306F39-3E55-453A-9D14-8B253D4F401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tabLst>
                <a:tab pos="2743200" algn="l"/>
              </a:tabLst>
            </a:pPr>
            <a:r>
              <a:rPr lang="en-US" dirty="0" smtClean="0"/>
              <a:t>SPL Activities - Project X Meeting October 2011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Relationship Id="rId3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Relationship Id="rId3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Relationship Id="rId3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257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8161" y="6356350"/>
            <a:ext cx="4381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094" y="6356350"/>
            <a:ext cx="1287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2B69-2E7A-48E9-94A8-4532480E1F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323850" y="908050"/>
            <a:ext cx="849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73951" y="152400"/>
            <a:ext cx="1111250" cy="7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37457" y="185057"/>
            <a:ext cx="647700" cy="633413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1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7" r:id="rId8"/>
    <p:sldLayoutId id="2147483823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EA_logo2010_h170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8384" y="116632"/>
            <a:ext cx="1115616" cy="79374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11560" y="1052736"/>
            <a:ext cx="79208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12" r:id="rId2"/>
    <p:sldLayoutId id="214748381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EA_logo2010_h170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384" y="116632"/>
            <a:ext cx="1115616" cy="79374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11560" y="1052736"/>
            <a:ext cx="79208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B13F9A"/>
                </a:solidFill>
                <a:latin typeface="Trebuchet MS"/>
              </a:rPr>
              <a:t>SPL Activities - Project X Meeting October 2011</a:t>
            </a:r>
            <a:endParaRPr lang="en-US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D98D38-5A06-491C-A722-F5CDBD06FD18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8625" y="6492875"/>
            <a:ext cx="100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86688" y="6492875"/>
            <a:ext cx="919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B969FE2-A30B-4A1C-BDB7-84BA83E3D7EB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 descr="\\Dapdc5\jplouin\My Documents\IFMIF\reunions\2009-04-09_ASG\Sigle-Irfu.gi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04A7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604A7B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1" name="Picture 7" descr="Sigle-Irfu-V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63563" cy="958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1" name="Picture 7" descr="Sigle-Irfu-V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63563" cy="958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dms.cern.ch/nav/SLHC-000008" TargetMode="External"/><Relationship Id="rId3" Type="http://schemas.openxmlformats.org/officeDocument/2006/relationships/hyperlink" Target="http://indico.cern.ch/categoryDisplay.py?categId=189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jpe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3228" y="551048"/>
            <a:ext cx="5924102" cy="495564"/>
          </a:xfrm>
        </p:spPr>
        <p:txBody>
          <a:bodyPr>
            <a:normAutofit fontScale="90000"/>
          </a:bodyPr>
          <a:lstStyle/>
          <a:p>
            <a:pPr marL="396875" indent="-223838"/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Project X Meeting - Fall 2011</a:t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999461" y="1499929"/>
            <a:ext cx="6532308" cy="424569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96875" indent="-223838" algn="ctr" eaLnBrk="1" hangingPunct="1">
              <a:buClr>
                <a:srgbClr val="FF0000"/>
              </a:buClr>
              <a:buNone/>
            </a:pPr>
            <a:endParaRPr lang="en-US" dirty="0" smtClean="0">
              <a:latin typeface="Calibri" pitchFamily="34" charset="0"/>
            </a:endParaRPr>
          </a:p>
          <a:p>
            <a:pPr marL="396875" indent="-223838" algn="ctr">
              <a:buClr>
                <a:srgbClr val="FF0000"/>
              </a:buClr>
              <a:buNone/>
            </a:pPr>
            <a:r>
              <a:rPr lang="en-US" sz="2800" dirty="0" smtClean="0">
                <a:latin typeface="Calibri" pitchFamily="34" charset="0"/>
              </a:rPr>
              <a:t>SPL Activities</a:t>
            </a:r>
          </a:p>
          <a:p>
            <a:pPr marL="396875" indent="-223838" algn="ctr" eaLnBrk="1" hangingPunct="1">
              <a:buClr>
                <a:srgbClr val="FF0000"/>
              </a:buClr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96875" indent="-223838" algn="ctr" eaLnBrk="1" hangingPunct="1">
              <a:buClr>
                <a:srgbClr val="FF0000"/>
              </a:buClr>
              <a:buNone/>
            </a:pPr>
            <a:r>
              <a:rPr lang="en-US" sz="1800" dirty="0" smtClean="0">
                <a:latin typeface="Calibri" pitchFamily="34" charset="0"/>
              </a:rPr>
              <a:t>E. Ciapala</a:t>
            </a:r>
          </a:p>
          <a:p>
            <a:pPr marL="396875" indent="-223838" algn="ctr" eaLnBrk="1" hangingPunct="1">
              <a:buClr>
                <a:srgbClr val="FF0000"/>
              </a:buClr>
              <a:buNone/>
            </a:pPr>
            <a:r>
              <a:rPr lang="en-US" sz="1800" dirty="0" smtClean="0">
                <a:latin typeface="Calibri" pitchFamily="34" charset="0"/>
              </a:rPr>
              <a:t>On behalf of the CERN SPL team:</a:t>
            </a:r>
          </a:p>
          <a:p>
            <a:pPr marL="396875" indent="-223838" algn="ctr">
              <a:buClr>
                <a:srgbClr val="FF0000"/>
              </a:buClr>
              <a:buNone/>
            </a:pPr>
            <a:r>
              <a:rPr lang="en-US" sz="1800" dirty="0" smtClean="0">
                <a:latin typeface="Calibri" pitchFamily="34" charset="0"/>
              </a:rPr>
              <a:t>O. Brunner, O. Capatina, S. Calatroni, R. Garoby, F. Gerigk, W. Hofle, A. Lombardi, E. Montesinos, V. Parma, W. Weingarten</a:t>
            </a:r>
          </a:p>
          <a:p>
            <a:pPr marL="396875" indent="-223838" algn="ctr">
              <a:buClr>
                <a:srgbClr val="FF0000"/>
              </a:buClr>
              <a:buNone/>
            </a:pPr>
            <a:endParaRPr lang="en-US" sz="1800" dirty="0" smtClean="0">
              <a:latin typeface="Calibri" pitchFamily="34" charset="0"/>
            </a:endParaRPr>
          </a:p>
          <a:p>
            <a:pPr marL="396875" indent="-223838" algn="ctr">
              <a:buClr>
                <a:srgbClr val="FF0000"/>
              </a:buClr>
              <a:buNone/>
            </a:pPr>
            <a:r>
              <a:rPr lang="en-US" sz="1800" dirty="0" smtClean="0">
                <a:latin typeface="Calibri" pitchFamily="34" charset="0"/>
              </a:rPr>
              <a:t>With acknowledgements &amp; thanks to members of the collaborating institutes – see slides</a:t>
            </a:r>
          </a:p>
          <a:p>
            <a:pPr marL="396875" indent="-223838" algn="ctr" eaLnBrk="1" hangingPunct="1">
              <a:buClr>
                <a:srgbClr val="FF0000"/>
              </a:buClr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He tank design : CEA/CERN</a:t>
            </a:r>
            <a:endParaRPr lang="fr-FR" sz="3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84496" y="1108881"/>
            <a:ext cx="8229600" cy="4525963"/>
          </a:xfrm>
        </p:spPr>
        <p:txBody>
          <a:bodyPr/>
          <a:lstStyle/>
          <a:p>
            <a:r>
              <a:rPr lang="en-US" sz="1800" dirty="0" smtClean="0"/>
              <a:t>The  ‘short SPL cryomodule’ is under-study by CERN+IPNO</a:t>
            </a:r>
          </a:p>
          <a:p>
            <a:r>
              <a:rPr lang="en-US" sz="1800" dirty="0" smtClean="0"/>
              <a:t> CEA designing fully equipped cavity (with He tank, tuning system, coupler interfaces…) which fits on horizontal cryostat </a:t>
            </a:r>
            <a:r>
              <a:rPr lang="en-US" sz="1800" dirty="0" err="1" smtClean="0"/>
              <a:t>CryHolab</a:t>
            </a:r>
            <a:r>
              <a:rPr lang="en-US" sz="1800" dirty="0" smtClean="0"/>
              <a:t> 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6183" y="2157665"/>
            <a:ext cx="3604659" cy="219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7544" y="4609853"/>
            <a:ext cx="359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At CERN: </a:t>
            </a:r>
            <a:r>
              <a:rPr lang="fr-FR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integration</a:t>
            </a:r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of 4 </a:t>
            </a:r>
            <a:r>
              <a:rPr lang="fr-FR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cavities</a:t>
            </a:r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string in SPL short cryomodule</a:t>
            </a:r>
            <a:endParaRPr lang="fr-FR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11" name="Connecteur en angle 10"/>
          <p:cNvCxnSpPr/>
          <p:nvPr/>
        </p:nvCxnSpPr>
        <p:spPr>
          <a:xfrm flipV="1">
            <a:off x="395536" y="3756526"/>
            <a:ext cx="8414253" cy="6404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24251" y="2590733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At CEA : design for tests in CRYHOLAB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(J. </a:t>
            </a:r>
            <a:r>
              <a:rPr lang="fr-FR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Plouin</a:t>
            </a:r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et al.)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671" y="5420772"/>
            <a:ext cx="350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Will finally use stainless steel for He tank to ease design of interfaces to other components</a:t>
            </a:r>
            <a:endParaRPr lang="en-US" dirty="0">
              <a:latin typeface="+mj-lt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4" t="2376" r="4086" b="23133"/>
          <a:stretch>
            <a:fillRect/>
          </a:stretch>
        </p:blipFill>
        <p:spPr bwMode="auto">
          <a:xfrm>
            <a:off x="4120308" y="3979160"/>
            <a:ext cx="5023692" cy="27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10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772400" cy="231775"/>
          </a:xfrm>
        </p:spPr>
        <p:txBody>
          <a:bodyPr/>
          <a:lstStyle/>
          <a:p>
            <a:r>
              <a:rPr lang="fr-FR" sz="2800" dirty="0">
                <a:solidFill>
                  <a:schemeClr val="accent2"/>
                </a:solidFill>
              </a:rPr>
              <a:t>Saclay piezo tuner for 700MHz </a:t>
            </a:r>
            <a:r>
              <a:rPr lang="fr-FR" sz="2800" dirty="0" err="1">
                <a:solidFill>
                  <a:schemeClr val="accent2"/>
                </a:solidFill>
              </a:rPr>
              <a:t>cavities</a:t>
            </a:r>
            <a:endParaRPr lang="fr-FR" sz="2800" dirty="0">
              <a:solidFill>
                <a:schemeClr val="accent2"/>
              </a:solidFill>
            </a:endParaRPr>
          </a:p>
        </p:txBody>
      </p:sp>
      <p:pic>
        <p:nvPicPr>
          <p:cNvPr id="7171" name="Picture 3" descr="cavite-equippee-aout09 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58306" y="3175329"/>
            <a:ext cx="2597484" cy="1948343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3999" y="1225377"/>
            <a:ext cx="48126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Slow tuner with </a:t>
            </a:r>
            <a:r>
              <a:rPr lang="fr-FR" sz="1600" dirty="0" err="1">
                <a:solidFill>
                  <a:srgbClr val="000000"/>
                </a:solidFill>
              </a:rPr>
              <a:t>symmetric</a:t>
            </a:r>
            <a:r>
              <a:rPr lang="fr-FR" sz="1600" dirty="0">
                <a:solidFill>
                  <a:srgbClr val="000000"/>
                </a:solidFill>
              </a:rPr>
              <a:t> action</a:t>
            </a:r>
          </a:p>
          <a:p>
            <a:pPr eaLnBrk="1" hangingPunct="1"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Excentric</a:t>
            </a:r>
            <a:r>
              <a:rPr lang="fr-FR" sz="1600" dirty="0">
                <a:solidFill>
                  <a:srgbClr val="000000"/>
                </a:solidFill>
              </a:rPr>
              <a:t>/lever arm </a:t>
            </a:r>
            <a:r>
              <a:rPr lang="fr-FR" sz="1600" dirty="0" err="1" smtClean="0">
                <a:solidFill>
                  <a:srgbClr val="000000"/>
                </a:solidFill>
              </a:rPr>
              <a:t>proven</a:t>
            </a:r>
            <a:r>
              <a:rPr lang="fr-FR" sz="1600" dirty="0" smtClean="0">
                <a:solidFill>
                  <a:srgbClr val="000000"/>
                </a:solidFill>
              </a:rPr>
              <a:t> Saclay </a:t>
            </a:r>
            <a:r>
              <a:rPr lang="fr-FR" sz="1600" dirty="0">
                <a:solidFill>
                  <a:srgbClr val="000000"/>
                </a:solidFill>
              </a:rPr>
              <a:t>design</a:t>
            </a:r>
          </a:p>
          <a:p>
            <a:pPr eaLnBrk="1" hangingPunct="1"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Planetary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gear</a:t>
            </a:r>
            <a:r>
              <a:rPr lang="fr-FR" sz="1600" dirty="0">
                <a:solidFill>
                  <a:srgbClr val="000000"/>
                </a:solidFill>
              </a:rPr>
              <a:t> box (3 stages)</a:t>
            </a:r>
          </a:p>
          <a:p>
            <a:pPr eaLnBrk="1" hangingPunct="1"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 Single NOLIAC 30mm piezo </a:t>
            </a:r>
            <a:r>
              <a:rPr lang="fr-FR" sz="1600" dirty="0" err="1">
                <a:solidFill>
                  <a:srgbClr val="000000"/>
                </a:solidFill>
              </a:rPr>
              <a:t>actuator</a:t>
            </a:r>
            <a:endParaRPr lang="fr-FR" sz="16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Stiffness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measured</a:t>
            </a:r>
            <a:r>
              <a:rPr lang="fr-FR" sz="1600" dirty="0">
                <a:solidFill>
                  <a:srgbClr val="000000"/>
                </a:solidFill>
              </a:rPr>
              <a:t> on the tuner </a:t>
            </a:r>
            <a:r>
              <a:rPr lang="fr-FR" sz="1600" dirty="0" err="1">
                <a:solidFill>
                  <a:srgbClr val="000000"/>
                </a:solidFill>
              </a:rPr>
              <a:t>pneumatic</a:t>
            </a:r>
            <a:r>
              <a:rPr lang="fr-FR" sz="1600" dirty="0">
                <a:solidFill>
                  <a:srgbClr val="000000"/>
                </a:solidFill>
              </a:rPr>
              <a:t> jack = 35 </a:t>
            </a:r>
            <a:r>
              <a:rPr lang="fr-FR" sz="1600" dirty="0" err="1">
                <a:solidFill>
                  <a:srgbClr val="000000"/>
                </a:solidFill>
              </a:rPr>
              <a:t>kN</a:t>
            </a:r>
            <a:r>
              <a:rPr lang="fr-FR" sz="1600" dirty="0">
                <a:solidFill>
                  <a:srgbClr val="000000"/>
                </a:solidFill>
              </a:rPr>
              <a:t>/mm</a:t>
            </a:r>
          </a:p>
          <a:p>
            <a:pPr eaLnBrk="1" hangingPunct="1"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Initially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developed</a:t>
            </a:r>
            <a:r>
              <a:rPr lang="fr-FR" sz="1600" dirty="0">
                <a:solidFill>
                  <a:srgbClr val="000000"/>
                </a:solidFill>
              </a:rPr>
              <a:t> for the beta=0.5 5-</a:t>
            </a:r>
            <a:r>
              <a:rPr lang="fr-FR" sz="1600" dirty="0" err="1">
                <a:solidFill>
                  <a:srgbClr val="000000"/>
                </a:solidFill>
              </a:rPr>
              <a:t>cell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cavity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small-cad-tuner-cavit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40623" y="674659"/>
            <a:ext cx="3392703" cy="2344629"/>
          </a:xfrm>
          <a:prstGeom prst="rect">
            <a:avLst/>
          </a:prstGeom>
          <a:noFill/>
        </p:spPr>
      </p:pic>
      <p:sp>
        <p:nvSpPr>
          <p:cNvPr id="8" name="ZoneTexte 4"/>
          <p:cNvSpPr txBox="1"/>
          <p:nvPr/>
        </p:nvSpPr>
        <p:spPr>
          <a:xfrm>
            <a:off x="808610" y="611335"/>
            <a:ext cx="44451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G. </a:t>
            </a:r>
            <a:r>
              <a:rPr lang="en-US" i="1" u="sng" dirty="0" err="1" smtClean="0">
                <a:solidFill>
                  <a:prstClr val="black"/>
                </a:solidFill>
                <a:latin typeface="Calibri"/>
              </a:rPr>
              <a:t>Devanz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, CEA-Saclay, SPL 3rd coll. meeting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282074" y="3321865"/>
            <a:ext cx="3953434" cy="3119433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0" name="Picture 10" descr="cavite-equippee-aout09 003"/>
          <p:cNvPicPr>
            <a:picLocks noChangeAspect="1" noChangeArrowheads="1"/>
          </p:cNvPicPr>
          <p:nvPr/>
        </p:nvPicPr>
        <p:blipFill>
          <a:blip r:embed="rId6" cstate="screen"/>
          <a:srcRect l="13945" t="27472" r="18094" b="26779"/>
          <a:stretch>
            <a:fillRect/>
          </a:stretch>
        </p:blipFill>
        <p:spPr bwMode="auto">
          <a:xfrm>
            <a:off x="4625474" y="4590446"/>
            <a:ext cx="2121122" cy="19028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79025" y="5272584"/>
            <a:ext cx="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Piezo Support</a:t>
            </a:r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06F39-3E55-453A-9D14-8B253D4F4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495" descr="Logo4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29613" y="0"/>
            <a:ext cx="8143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10" descr="13MV-cav-pzof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9288" y="1560513"/>
            <a:ext cx="58880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13"/>
          <p:cNvPicPr>
            <a:picLocks noChangeAspect="1" noChangeArrowheads="1"/>
          </p:cNvPicPr>
          <p:nvPr/>
        </p:nvPicPr>
        <p:blipFill>
          <a:blip r:embed="rId5" cstate="screen"/>
          <a:srcRect l="8778" t="4643" r="52495" b="72318"/>
          <a:stretch>
            <a:fillRect/>
          </a:stretch>
        </p:blipFill>
        <p:spPr bwMode="auto">
          <a:xfrm>
            <a:off x="1831975" y="3373438"/>
            <a:ext cx="61880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7"/>
          <p:cNvSpPr txBox="1">
            <a:spLocks noChangeArrowheads="1"/>
          </p:cNvSpPr>
          <p:nvPr/>
        </p:nvSpPr>
        <p:spPr bwMode="auto">
          <a:xfrm>
            <a:off x="188913" y="2887663"/>
            <a:ext cx="1770062" cy="175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prstClr val="black"/>
                </a:solidFill>
              </a:rPr>
              <a:t>+/- 0.7 %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</a:rPr>
              <a:t>field flatness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</a:rPr>
              <a:t>In amplitude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</a:rPr>
              <a:t>achieved 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</a:rPr>
              <a:t>by using</a:t>
            </a:r>
          </a:p>
          <a:p>
            <a:pPr eaLnBrk="1" hangingPunct="1"/>
            <a:r>
              <a:rPr lang="en-US">
                <a:solidFill>
                  <a:prstClr val="black"/>
                </a:solidFill>
              </a:rPr>
              <a:t>piezos !</a:t>
            </a:r>
          </a:p>
        </p:txBody>
      </p:sp>
      <p:sp>
        <p:nvSpPr>
          <p:cNvPr id="23562" name="TextBox 18"/>
          <p:cNvSpPr txBox="1">
            <a:spLocks noChangeArrowheads="1"/>
          </p:cNvSpPr>
          <p:nvPr/>
        </p:nvSpPr>
        <p:spPr bwMode="auto">
          <a:xfrm>
            <a:off x="7524750" y="1851025"/>
            <a:ext cx="12271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</a:rPr>
              <a:t>no piezo</a:t>
            </a:r>
          </a:p>
        </p:txBody>
      </p:sp>
      <p:sp>
        <p:nvSpPr>
          <p:cNvPr id="23563" name="TextBox 19"/>
          <p:cNvSpPr txBox="1">
            <a:spLocks noChangeArrowheads="1"/>
          </p:cNvSpPr>
          <p:nvPr/>
        </p:nvSpPr>
        <p:spPr bwMode="auto">
          <a:xfrm>
            <a:off x="7518400" y="3395663"/>
            <a:ext cx="122713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</a:rPr>
              <a:t>piezo excited</a:t>
            </a:r>
          </a:p>
        </p:txBody>
      </p:sp>
      <p:sp>
        <p:nvSpPr>
          <p:cNvPr id="23564" name="TextBox 17"/>
          <p:cNvSpPr txBox="1">
            <a:spLocks noChangeArrowheads="1"/>
          </p:cNvSpPr>
          <p:nvPr/>
        </p:nvSpPr>
        <p:spPr bwMode="auto">
          <a:xfrm>
            <a:off x="877888" y="5551488"/>
            <a:ext cx="7758112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</a:rPr>
              <a:t>use of piezo minimizes additional RF power needed to further improve the field flatness to the design target of +/- 0.5 %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Field flatness with &amp; without piezo</a:t>
            </a:r>
            <a:endParaRPr lang="en-US" sz="28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12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14"/>
          <p:cNvPicPr>
            <a:picLocks noChangeAspect="1" noChangeArrowheads="1"/>
          </p:cNvPicPr>
          <p:nvPr/>
        </p:nvPicPr>
        <p:blipFill>
          <a:blip r:embed="rId3" cstate="screen"/>
          <a:srcRect l="53197" t="4643" r="8252" b="72900"/>
          <a:stretch>
            <a:fillRect/>
          </a:stretch>
        </p:blipFill>
        <p:spPr bwMode="auto">
          <a:xfrm>
            <a:off x="1749425" y="3841750"/>
            <a:ext cx="62484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11" descr="13MV-cavphase-pzof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63738" y="1787525"/>
            <a:ext cx="5799137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95" descr="Logo4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29613" y="0"/>
            <a:ext cx="8143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265113" y="1881823"/>
            <a:ext cx="1770062" cy="3140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prstClr val="black"/>
                </a:solidFill>
              </a:rPr>
              <a:t>+/- 8 degrees flatness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In phase, achieved 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by  only using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piezo ! Needs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RF feedback 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to achieve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design goal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of +/- 0.5 degrees</a:t>
            </a:r>
          </a:p>
        </p:txBody>
      </p: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7496175" y="1995488"/>
            <a:ext cx="12271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</a:rPr>
              <a:t>no piezo</a:t>
            </a:r>
          </a:p>
        </p:txBody>
      </p:sp>
      <p:sp>
        <p:nvSpPr>
          <p:cNvPr id="25611" name="TextBox 19"/>
          <p:cNvSpPr txBox="1">
            <a:spLocks noChangeArrowheads="1"/>
          </p:cNvSpPr>
          <p:nvPr/>
        </p:nvSpPr>
        <p:spPr bwMode="auto">
          <a:xfrm>
            <a:off x="7445375" y="3744913"/>
            <a:ext cx="122713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</a:rPr>
              <a:t>piezo excited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Phase flatness with &amp; without piezo</a:t>
            </a:r>
            <a:endParaRPr lang="en-US" sz="2800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13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24705" y="4375484"/>
            <a:ext cx="4637506" cy="851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Type </a:t>
            </a:r>
            <a:r>
              <a:rPr lang="en-US" sz="1800" dirty="0" smtClean="0"/>
              <a:t>1 - Air-cooled </a:t>
            </a:r>
            <a:r>
              <a:rPr lang="en-US" sz="1800" dirty="0"/>
              <a:t>cylindrical ceramic </a:t>
            </a:r>
            <a:r>
              <a:rPr lang="en-US" sz="1800" dirty="0" smtClean="0"/>
              <a:t>window</a:t>
            </a:r>
          </a:p>
          <a:p>
            <a:pPr marL="0" indent="0">
              <a:buNone/>
            </a:pPr>
            <a:r>
              <a:rPr lang="en-US" sz="1800" dirty="0" smtClean="0"/>
              <a:t>Type </a:t>
            </a:r>
            <a:r>
              <a:rPr lang="en-US" sz="1800" dirty="0" smtClean="0"/>
              <a:t>2 - Coaxial </a:t>
            </a:r>
            <a:r>
              <a:rPr lang="en-US" sz="1800" dirty="0"/>
              <a:t>ceramic </a:t>
            </a:r>
            <a:r>
              <a:rPr lang="en-US" sz="1800" dirty="0" smtClean="0"/>
              <a:t>window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778" y="181059"/>
            <a:ext cx="5759116" cy="6344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</a:t>
            </a:r>
            <a:r>
              <a:rPr lang="en-US" sz="2800" baseline="0" dirty="0" smtClean="0"/>
              <a:t> Couplers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 dirty="0"/>
          </a:p>
        </p:txBody>
      </p:sp>
      <p:pic>
        <p:nvPicPr>
          <p:cNvPr id="6" name="Picture 5" descr="\\cern.ch\dfs\Departments\AB\Groups\RF\Sections\SR\Prevessin\SPL project\LHC.jpg"/>
          <p:cNvPicPr/>
          <p:nvPr/>
        </p:nvPicPr>
        <p:blipFill>
          <a:blip r:embed="rId2" cstate="screen"/>
          <a:srcRect l="19167" r="19167"/>
          <a:stretch>
            <a:fillRect/>
          </a:stretch>
        </p:blipFill>
        <p:spPr bwMode="auto">
          <a:xfrm>
            <a:off x="6317081" y="1381795"/>
            <a:ext cx="2088982" cy="2803858"/>
          </a:xfrm>
          <a:prstGeom prst="rect">
            <a:avLst/>
          </a:prstGeom>
          <a:noFill/>
        </p:spPr>
      </p:pic>
      <p:pic>
        <p:nvPicPr>
          <p:cNvPr id="7" name="Picture 6" descr="\\cern.ch\dfs\Departments\AB\Groups\RF\Sections\SR\Prevessin\SPL project\SPS.jpg"/>
          <p:cNvPicPr/>
          <p:nvPr/>
        </p:nvPicPr>
        <p:blipFill>
          <a:blip r:embed="rId3" cstate="screen"/>
          <a:srcRect l="9375" r="10417"/>
          <a:stretch>
            <a:fillRect/>
          </a:stretch>
        </p:blipFill>
        <p:spPr bwMode="auto">
          <a:xfrm>
            <a:off x="3589422" y="1419310"/>
            <a:ext cx="2249905" cy="29254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38073" y="3507874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5609" y="3279274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60684" y="1546725"/>
            <a:ext cx="3335422" cy="282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98463" indent="-398463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400050" algn="l" defTabSz="4572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44488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/>
            <a:r>
              <a:rPr lang="en-US" sz="1800" dirty="0" smtClean="0"/>
              <a:t>   Single RF window</a:t>
            </a:r>
          </a:p>
          <a:p>
            <a:pPr marL="0" indent="0"/>
            <a:r>
              <a:rPr lang="en-US" sz="1800" dirty="0" smtClean="0"/>
              <a:t>   Fixed coupling</a:t>
            </a:r>
          </a:p>
          <a:p>
            <a:pPr marL="0" indent="0"/>
            <a:r>
              <a:rPr lang="en-US" sz="1800" dirty="0" smtClean="0"/>
              <a:t>   Double walled tube on outer line</a:t>
            </a:r>
          </a:p>
          <a:p>
            <a:pPr marL="0" indent="0"/>
            <a:r>
              <a:rPr lang="en-US" sz="1800" dirty="0" smtClean="0"/>
              <a:t>   Mounted vertically, below the cavity</a:t>
            </a:r>
          </a:p>
          <a:p>
            <a:pPr marL="0" indent="0"/>
            <a:r>
              <a:rPr lang="en-US" sz="1800" dirty="0" smtClean="0"/>
              <a:t>   Double walled tube partially supporting the cavity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81523" y="5574632"/>
            <a:ext cx="7630695" cy="67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98463" indent="-398463" algn="l" defTabSz="4572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400050" algn="l" defTabSz="4572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44488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Due to the tight planning, and risk of difficulties with either type, the decision was taken to build 4 of each.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87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Coupler testing and processing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18469" y="1391653"/>
            <a:ext cx="38862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Assembly at DESY using their XFEL high quality clean room facilities and procedures.</a:t>
            </a:r>
          </a:p>
          <a:p>
            <a:r>
              <a:rPr lang="en-US" sz="2000" dirty="0" smtClean="0"/>
              <a:t>Then </a:t>
            </a:r>
            <a:r>
              <a:rPr lang="en-US" sz="2000" dirty="0" smtClean="0"/>
              <a:t>RF tests at  </a:t>
            </a:r>
            <a:r>
              <a:rPr lang="en-US" sz="2000" dirty="0" smtClean="0"/>
              <a:t>CEA</a:t>
            </a:r>
            <a:endParaRPr lang="en-US" sz="2000" dirty="0" smtClean="0"/>
          </a:p>
          <a:p>
            <a:r>
              <a:rPr lang="en-US" sz="2000" dirty="0" smtClean="0"/>
              <a:t>RF Processing done using a “clean room line” assembly consisting of:</a:t>
            </a:r>
          </a:p>
          <a:p>
            <a:pPr lvl="1"/>
            <a:r>
              <a:rPr lang="en-US" sz="2000" dirty="0" smtClean="0"/>
              <a:t>A test cavity</a:t>
            </a:r>
          </a:p>
          <a:p>
            <a:pPr lvl="1"/>
            <a:r>
              <a:rPr lang="en-US" sz="2000" dirty="0" smtClean="0"/>
              <a:t>A pair of couplers</a:t>
            </a:r>
          </a:p>
          <a:p>
            <a:pPr lvl="1"/>
            <a:r>
              <a:rPr lang="en-US" sz="2000" dirty="0" smtClean="0"/>
              <a:t>Two double walled tubes</a:t>
            </a:r>
          </a:p>
        </p:txBody>
      </p:sp>
      <p:pic>
        <p:nvPicPr>
          <p:cNvPr id="9" name="Picture 8" descr="cavite coupleur SPL LHC.bmp"/>
          <p:cNvPicPr>
            <a:picLocks noChangeAspect="1"/>
          </p:cNvPicPr>
          <p:nvPr/>
        </p:nvPicPr>
        <p:blipFill>
          <a:blip r:embed="rId2" cstate="screen"/>
          <a:srcRect l="21930" r="16054"/>
          <a:stretch>
            <a:fillRect/>
          </a:stretch>
        </p:blipFill>
        <p:spPr>
          <a:xfrm>
            <a:off x="440693" y="1092529"/>
            <a:ext cx="2398205" cy="2194560"/>
          </a:xfrm>
          <a:prstGeom prst="rect">
            <a:avLst/>
          </a:prstGeom>
        </p:spPr>
      </p:pic>
      <p:pic>
        <p:nvPicPr>
          <p:cNvPr id="11" name="Content Placeholder 6" descr="cavite coupleur SPL SPS.bmp"/>
          <p:cNvPicPr>
            <a:picLocks noChangeAspect="1"/>
          </p:cNvPicPr>
          <p:nvPr/>
        </p:nvPicPr>
        <p:blipFill>
          <a:blip r:embed="rId3" cstate="screen"/>
          <a:srcRect l="17485" r="15777"/>
          <a:stretch>
            <a:fillRect/>
          </a:stretch>
        </p:blipFill>
        <p:spPr>
          <a:xfrm>
            <a:off x="555947" y="3666730"/>
            <a:ext cx="2311981" cy="1965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1487" y="3164025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6928" y="5581160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 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2743200" algn="l"/>
              </a:tabLst>
            </a:pPr>
            <a:r>
              <a:rPr lang="en-US" smtClean="0"/>
              <a:t>SPL Activities - Project X Meeting October 2011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06F39-3E55-453A-9D14-8B253D4F4012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132907"/>
            <a:ext cx="80772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Coupler assembly at DESY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43022" y="1465521"/>
            <a:ext cx="3886200" cy="15009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1700" dirty="0" smtClean="0"/>
              <a:t>All parts &amp; components for four assemblies were prepared</a:t>
            </a:r>
          </a:p>
          <a:p>
            <a:pPr lvl="0">
              <a:defRPr/>
            </a:pPr>
            <a:r>
              <a:rPr lang="en-US" sz="1700" dirty="0" smtClean="0"/>
              <a:t>All parts vacuum tested at CERN</a:t>
            </a:r>
          </a:p>
          <a:p>
            <a:pPr>
              <a:defRPr/>
            </a:pPr>
            <a:r>
              <a:rPr lang="en-US" sz="1700" dirty="0" smtClean="0"/>
              <a:t>All material sent to DESY for clean room assembly</a:t>
            </a: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 t="2326"/>
          <a:stretch>
            <a:fillRect/>
          </a:stretch>
        </p:blipFill>
        <p:spPr bwMode="auto">
          <a:xfrm>
            <a:off x="4594936" y="1436353"/>
            <a:ext cx="3113193" cy="228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cern.ch\dfs\Departments\AB\Groups\RF\Sections\SR\Prevessin\Photographies\SPL couplers\Photo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911" y="3547872"/>
            <a:ext cx="3445480" cy="2756384"/>
          </a:xfrm>
          <a:prstGeom prst="rect">
            <a:avLst/>
          </a:prstGeom>
          <a:noFill/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568852" y="4166798"/>
            <a:ext cx="3886200" cy="201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first test </a:t>
            </a:r>
            <a:r>
              <a:rPr lang="en-US" sz="1700" dirty="0" smtClean="0">
                <a:latin typeface="+mn-lt"/>
              </a:rPr>
              <a:t>line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assembled in the DESY clean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room,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DESY-XFEL process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cquality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procedures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700" dirty="0">
                <a:latin typeface="+mn-lt"/>
              </a:rPr>
              <a:t>V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acuum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tight.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2743200" algn="l"/>
              </a:tabLst>
            </a:pPr>
            <a:r>
              <a:rPr lang="en-US" smtClean="0"/>
              <a:t>SPL Activities - Project X Meeting October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06F39-3E55-453A-9D14-8B253D4F4012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5072" y="1292352"/>
            <a:ext cx="4803648" cy="4736806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rgbClr val="FF0000"/>
                </a:solidFill>
              </a:rPr>
              <a:t>BUT</a:t>
            </a:r>
            <a:r>
              <a:rPr lang="en-US" sz="1700" dirty="0" smtClean="0"/>
              <a:t> </a:t>
            </a:r>
            <a:r>
              <a:rPr lang="en-US" sz="1700" dirty="0" smtClean="0"/>
              <a:t>difficulties </a:t>
            </a:r>
            <a:r>
              <a:rPr lang="en-US" sz="1700" dirty="0" smtClean="0"/>
              <a:t>with the Double Walled Tube (</a:t>
            </a:r>
            <a:r>
              <a:rPr lang="en-US" sz="1700" dirty="0" smtClean="0"/>
              <a:t>DWT</a:t>
            </a:r>
            <a:r>
              <a:rPr lang="en-US" sz="1700" dirty="0" smtClean="0"/>
              <a:t>) – peeling of sputtered Cu coating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700" dirty="0" smtClean="0"/>
              <a:t>Possible </a:t>
            </a:r>
            <a:r>
              <a:rPr lang="en-US" sz="1700" dirty="0" smtClean="0"/>
              <a:t> </a:t>
            </a:r>
            <a:r>
              <a:rPr lang="en-US" sz="1700" dirty="0" smtClean="0"/>
              <a:t>explanation: </a:t>
            </a:r>
            <a:r>
              <a:rPr lang="en-US" sz="1700" dirty="0" smtClean="0"/>
              <a:t> </a:t>
            </a:r>
            <a:r>
              <a:rPr lang="en-US" sz="1700" dirty="0" smtClean="0"/>
              <a:t>machining of the </a:t>
            </a:r>
            <a:r>
              <a:rPr lang="en-US" sz="1700" dirty="0" smtClean="0"/>
              <a:t>DWT </a:t>
            </a:r>
            <a:endParaRPr lang="en-US" sz="1700" dirty="0" smtClean="0"/>
          </a:p>
          <a:p>
            <a:r>
              <a:rPr lang="en-US" sz="1700" dirty="0" smtClean="0"/>
              <a:t>R</a:t>
            </a:r>
            <a:r>
              <a:rPr lang="en-US" sz="1700" dirty="0" smtClean="0"/>
              <a:t>emoved </a:t>
            </a:r>
            <a:r>
              <a:rPr lang="en-US" sz="1700" dirty="0" smtClean="0"/>
              <a:t>all copper on all DTs &amp; clean them down to stainless steel (electro-polishing).</a:t>
            </a:r>
          </a:p>
          <a:p>
            <a:r>
              <a:rPr lang="en-US" sz="1700" dirty="0" smtClean="0"/>
              <a:t>Four </a:t>
            </a:r>
            <a:r>
              <a:rPr lang="en-US" sz="1700" dirty="0" smtClean="0"/>
              <a:t>DWTs</a:t>
            </a:r>
            <a:r>
              <a:rPr lang="en-US" sz="1700" dirty="0" smtClean="0"/>
              <a:t>, NOT copper plated returned to allow completion of two assemblies.  Completed</a:t>
            </a:r>
            <a:r>
              <a:rPr lang="en-US" sz="1700" baseline="0" dirty="0" smtClean="0"/>
              <a:t> </a:t>
            </a:r>
            <a:r>
              <a:rPr lang="en-US" sz="1700" dirty="0" smtClean="0"/>
              <a:t>and</a:t>
            </a:r>
            <a:r>
              <a:rPr lang="en-US" sz="1700" baseline="0" dirty="0" smtClean="0"/>
              <a:t> </a:t>
            </a:r>
            <a:r>
              <a:rPr lang="en-US" sz="1700" baseline="0" dirty="0" smtClean="0"/>
              <a:t>returned to CERN</a:t>
            </a:r>
            <a:r>
              <a:rPr lang="en-US" sz="1700" dirty="0" smtClean="0"/>
              <a:t> </a:t>
            </a:r>
          </a:p>
          <a:p>
            <a:r>
              <a:rPr lang="en-US" sz="1700" dirty="0" smtClean="0"/>
              <a:t>Successful vacuum leak tested the two assemblies, </a:t>
            </a:r>
            <a:endParaRPr lang="en-US" sz="1700" dirty="0" smtClean="0"/>
          </a:p>
          <a:p>
            <a:r>
              <a:rPr lang="en-US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CEA </a:t>
            </a:r>
            <a:r>
              <a:rPr lang="en-US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 </a:t>
            </a:r>
            <a:r>
              <a:rPr lang="en-US" sz="1700" dirty="0" smtClean="0"/>
              <a:t>will now be done, without Cu plating (Additional heating not an issue for warm tests – can  water cool)</a:t>
            </a:r>
          </a:p>
          <a:p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096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Couplers: Assembly &amp; test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pic>
        <p:nvPicPr>
          <p:cNvPr id="6" name="Content Placeholder 7" descr="P101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51492" y="1623354"/>
            <a:ext cx="3410204" cy="25576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8919" y="1217551"/>
            <a:ext cx="2582671" cy="239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4537" y="794085"/>
            <a:ext cx="4038600" cy="546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/>
              <a:t>HOM Couplers needed if we have to cope with a variety of chopping schemes</a:t>
            </a:r>
            <a:r>
              <a:rPr lang="en-US" sz="1700" b="1" dirty="0" smtClean="0"/>
              <a:t>.</a:t>
            </a:r>
          </a:p>
          <a:p>
            <a:pPr marL="0" indent="0">
              <a:buNone/>
            </a:pPr>
            <a:r>
              <a:rPr lang="en-US" sz="1700" dirty="0" smtClean="0"/>
              <a:t>(Cavity has a mode </a:t>
            </a:r>
            <a:r>
              <a:rPr lang="en-US" sz="1700" dirty="0"/>
              <a:t>at </a:t>
            </a:r>
            <a:r>
              <a:rPr lang="en-US" sz="1700" dirty="0" smtClean="0"/>
              <a:t>2111.64, </a:t>
            </a:r>
            <a:r>
              <a:rPr lang="en-US" sz="1700" dirty="0"/>
              <a:t>MHz very near </a:t>
            </a:r>
            <a:r>
              <a:rPr lang="en-US" sz="1700" dirty="0" smtClean="0"/>
              <a:t>3fo)</a:t>
            </a:r>
          </a:p>
          <a:p>
            <a:pPr marL="0" indent="0">
              <a:buNone/>
            </a:pPr>
            <a:endParaRPr lang="en-US" sz="1200" dirty="0"/>
          </a:p>
          <a:p>
            <a:pPr marL="168275" indent="-168275"/>
            <a:r>
              <a:rPr lang="en-US" sz="1700" dirty="0" smtClean="0"/>
              <a:t>Possibility </a:t>
            </a:r>
            <a:r>
              <a:rPr lang="en-US" sz="1700" dirty="0"/>
              <a:t>to cool with super-fluid liquid helium </a:t>
            </a:r>
            <a:r>
              <a:rPr lang="en-US" sz="1700" dirty="0" smtClean="0"/>
              <a:t>retained. Therefore </a:t>
            </a:r>
            <a:r>
              <a:rPr lang="en-US" sz="1700" dirty="0"/>
              <a:t>the HOM coupler ports are directed up</a:t>
            </a:r>
            <a:r>
              <a:rPr lang="en-US" sz="1700" dirty="0" smtClean="0"/>
              <a:t>.</a:t>
            </a:r>
          </a:p>
          <a:p>
            <a:pPr marL="168275" indent="-168275"/>
            <a:r>
              <a:rPr lang="en-US" sz="1700" dirty="0" smtClean="0"/>
              <a:t> HOM </a:t>
            </a:r>
            <a:r>
              <a:rPr lang="en-US" sz="1700" dirty="0"/>
              <a:t>coupler port on the power coupler side extremity (right </a:t>
            </a:r>
            <a:r>
              <a:rPr lang="en-US" sz="1700" dirty="0" smtClean="0"/>
              <a:t>side) </a:t>
            </a:r>
            <a:r>
              <a:rPr lang="en-US" sz="1700" dirty="0"/>
              <a:t>is directed upwards opposite the power coupler port</a:t>
            </a:r>
            <a:r>
              <a:rPr lang="en-US" sz="1700" dirty="0" smtClean="0"/>
              <a:t>.</a:t>
            </a:r>
          </a:p>
          <a:p>
            <a:pPr marL="168275" indent="-168275"/>
            <a:r>
              <a:rPr lang="en-US" sz="1700" dirty="0"/>
              <a:t>A</a:t>
            </a:r>
            <a:r>
              <a:rPr lang="en-US" sz="1700" dirty="0" smtClean="0"/>
              <a:t> </a:t>
            </a:r>
            <a:r>
              <a:rPr lang="en-US" sz="1700" dirty="0"/>
              <a:t>second HOM coupler port on the opposite extremity of the power </a:t>
            </a:r>
            <a:r>
              <a:rPr lang="en-US" sz="1700" dirty="0" smtClean="0"/>
              <a:t>coupler, rotated </a:t>
            </a:r>
            <a:r>
              <a:rPr lang="en-US" sz="1700" dirty="0"/>
              <a:t>by 60° </a:t>
            </a:r>
            <a:r>
              <a:rPr lang="en-US" sz="1700" dirty="0" smtClean="0"/>
              <a:t>from vertical.</a:t>
            </a:r>
          </a:p>
          <a:p>
            <a:pPr marL="120650" indent="-120650"/>
            <a:r>
              <a:rPr lang="en-US" sz="1700" dirty="0" err="1" smtClean="0"/>
              <a:t>Futher</a:t>
            </a:r>
            <a:r>
              <a:rPr lang="en-US" sz="1700" dirty="0" smtClean="0"/>
              <a:t> design work is however needed</a:t>
            </a:r>
            <a:r>
              <a:rPr lang="en-US" sz="1700" dirty="0" smtClean="0"/>
              <a:t>…</a:t>
            </a:r>
          </a:p>
          <a:p>
            <a:pPr marL="120650" indent="-120650"/>
            <a:endParaRPr lang="en-US" sz="1700" dirty="0" smtClean="0"/>
          </a:p>
          <a:p>
            <a:pPr marL="120650" indent="-120650"/>
            <a:r>
              <a:rPr lang="en-US" sz="1700" b="1" u="sng" dirty="0" smtClean="0"/>
              <a:t>Short </a:t>
            </a:r>
            <a:r>
              <a:rPr lang="en-US" sz="1700" b="1" u="sng" dirty="0" err="1" smtClean="0"/>
              <a:t>cryomodule</a:t>
            </a:r>
            <a:r>
              <a:rPr lang="en-US" sz="1700" b="1" u="sng" dirty="0" smtClean="0"/>
              <a:t> will have HOM 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052" y="274638"/>
            <a:ext cx="7523747" cy="6210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HOM Couplers – Design studies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95596" y="1620573"/>
            <a:ext cx="190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Preliminary design of HOM coupler for β = 1 SPL cavity.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431" y="4078706"/>
            <a:ext cx="4788569" cy="19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78705" y="3585411"/>
            <a:ext cx="3898232" cy="128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2295" y="4872789"/>
            <a:ext cx="962526" cy="240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2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5156792" y="1108913"/>
            <a:ext cx="3664479" cy="244236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96875" indent="-223838" eaLnBrk="1" hangingPunct="1">
              <a:buClr>
                <a:srgbClr val="FF0000"/>
              </a:buClr>
              <a:buNone/>
            </a:pPr>
            <a:r>
              <a:rPr lang="en-US" sz="1500" b="1" u="sng" dirty="0" smtClean="0">
                <a:latin typeface="Calibri" pitchFamily="34" charset="0"/>
              </a:rPr>
              <a:t>Need additional power margins:</a:t>
            </a:r>
          </a:p>
          <a:p>
            <a:pPr marL="52388" indent="0" eaLnBrk="1" hangingPunct="1">
              <a:buClr>
                <a:srgbClr val="FF0000"/>
              </a:buClr>
              <a:buNone/>
            </a:pPr>
            <a:r>
              <a:rPr lang="en-US" sz="1500" dirty="0" smtClean="0">
                <a:latin typeface="Calibri" pitchFamily="34" charset="0"/>
              </a:rPr>
              <a:t>for Feedbacks </a:t>
            </a: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</a:rPr>
              <a:t>(TBC)</a:t>
            </a:r>
          </a:p>
          <a:p>
            <a:pPr marL="52388" indent="0" eaLnBrk="1" hangingPunct="1">
              <a:buClr>
                <a:srgbClr val="FF0000"/>
              </a:buClr>
              <a:buNone/>
            </a:pPr>
            <a:r>
              <a:rPr lang="en-US" sz="1500" dirty="0" smtClean="0">
                <a:latin typeface="Calibri" pitchFamily="34" charset="0"/>
              </a:rPr>
              <a:t>7% Waveguide losses </a:t>
            </a:r>
          </a:p>
          <a:p>
            <a:pPr marL="396875" indent="-223838" eaLnBrk="1" hangingPunct="1">
              <a:buClr>
                <a:srgbClr val="FF0000"/>
              </a:buClr>
              <a:buNone/>
            </a:pPr>
            <a:r>
              <a:rPr lang="en-US" sz="1500" dirty="0" smtClean="0">
                <a:latin typeface="Calibri" pitchFamily="34" charset="0"/>
              </a:rPr>
              <a:t>Modulator droop, (?), coupling variations</a:t>
            </a:r>
          </a:p>
          <a:p>
            <a:pPr marL="53975" indent="-53975" eaLnBrk="1" hangingPunct="1">
              <a:buClr>
                <a:srgbClr val="FF0000"/>
              </a:buClr>
              <a:buNone/>
            </a:pPr>
            <a:r>
              <a:rPr lang="en-US" sz="1700" b="1" dirty="0" smtClean="0">
                <a:latin typeface="Calibri" pitchFamily="34" charset="0"/>
              </a:rPr>
              <a:t>1000 kW nominal (max </a:t>
            </a:r>
            <a:r>
              <a:rPr lang="en-US" sz="1700" b="1" dirty="0" smtClean="0">
                <a:latin typeface="Symbol" pitchFamily="18" charset="2"/>
              </a:rPr>
              <a:t>b</a:t>
            </a:r>
            <a:r>
              <a:rPr lang="en-US" sz="1700" b="1" dirty="0" smtClean="0">
                <a:latin typeface="Calibri" pitchFamily="34" charset="0"/>
              </a:rPr>
              <a:t>=1) on cavity =&gt;</a:t>
            </a:r>
            <a:r>
              <a:rPr lang="en-US" sz="1700" b="1" dirty="0" smtClean="0">
                <a:solidFill>
                  <a:srgbClr val="FF0000"/>
                </a:solidFill>
                <a:latin typeface="Calibri" pitchFamily="34" charset="0"/>
              </a:rPr>
              <a:t>     ~ &gt;1.2-1.3 MW from klystron</a:t>
            </a:r>
          </a:p>
          <a:p>
            <a:pPr marL="396875" eaLnBrk="1" hangingPunct="1">
              <a:buClr>
                <a:srgbClr val="FF0000"/>
              </a:buClr>
              <a:buNone/>
            </a:pPr>
            <a:r>
              <a:rPr lang="en-US" sz="1700" b="1" u="sng" dirty="0" smtClean="0">
                <a:solidFill>
                  <a:srgbClr val="3333CC"/>
                </a:solidFill>
                <a:latin typeface="Calibri" pitchFamily="34" charset="0"/>
              </a:rPr>
              <a:t>Have a wide range of powers along the linac</a:t>
            </a:r>
          </a:p>
          <a:p>
            <a:pPr marL="381000" indent="-381000" eaLnBrk="1" hangingPunct="1">
              <a:buClr>
                <a:srgbClr val="FF0000"/>
              </a:buClr>
              <a:buNone/>
            </a:pPr>
            <a:endParaRPr lang="en-US" sz="1800" dirty="0" smtClean="0">
              <a:latin typeface="Cambria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6419" y="289226"/>
            <a:ext cx="6858000" cy="516835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3100" dirty="0" smtClean="0">
                <a:latin typeface="Calibri" pitchFamily="34" charset="0"/>
              </a:rPr>
              <a:t>RF Power requirements along HP-SPL</a:t>
            </a:r>
            <a:endParaRPr lang="en-US" sz="31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45045" y="3670827"/>
          <a:ext cx="7673923" cy="274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46567" y="1089837"/>
          <a:ext cx="4837815" cy="256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9553" y="3496235"/>
            <a:ext cx="11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Cavity #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717" y="6257365"/>
            <a:ext cx="11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Cavity #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19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2817" y="291065"/>
            <a:ext cx="8229600" cy="4404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 SPL Activities - Outline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22704" y="1406949"/>
            <a:ext cx="5529450" cy="3539368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en-US" sz="2000" dirty="0" smtClean="0"/>
              <a:t>Description of the SPL and project scope</a:t>
            </a:r>
          </a:p>
          <a:p>
            <a:pPr lvl="1">
              <a:buClr>
                <a:srgbClr val="3333CC"/>
              </a:buClr>
            </a:pPr>
            <a:r>
              <a:rPr lang="en-US" sz="1600" i="1" dirty="0" smtClean="0"/>
              <a:t>Cavities – design &amp; fabrication</a:t>
            </a:r>
          </a:p>
          <a:p>
            <a:pPr lvl="1">
              <a:buClr>
                <a:srgbClr val="3333CC"/>
              </a:buClr>
            </a:pPr>
            <a:r>
              <a:rPr lang="en-US" sz="1600" i="1" dirty="0" smtClean="0"/>
              <a:t>Cryostat, He tank</a:t>
            </a:r>
          </a:p>
          <a:p>
            <a:pPr lvl="1">
              <a:buClr>
                <a:srgbClr val="3333CC"/>
              </a:buClr>
            </a:pPr>
            <a:r>
              <a:rPr lang="en-US" sz="1600" i="1" dirty="0" smtClean="0"/>
              <a:t>Tuners, couplers, HOMCs</a:t>
            </a:r>
          </a:p>
          <a:p>
            <a:pPr lvl="1">
              <a:buClr>
                <a:srgbClr val="3333CC"/>
              </a:buClr>
            </a:pPr>
            <a:r>
              <a:rPr lang="en-US" sz="1600" i="1" dirty="0" smtClean="0"/>
              <a:t>Power systems and pulsed modulators</a:t>
            </a:r>
          </a:p>
          <a:p>
            <a:pPr lvl="1">
              <a:buClr>
                <a:srgbClr val="3333CC"/>
              </a:buClr>
            </a:pPr>
            <a:r>
              <a:rPr lang="en-US" sz="1600" i="1" dirty="0" smtClean="0"/>
              <a:t>Low Level RF</a:t>
            </a:r>
          </a:p>
          <a:p>
            <a:pPr lvl="1">
              <a:buClr>
                <a:srgbClr val="3333CC"/>
              </a:buClr>
            </a:pPr>
            <a:r>
              <a:rPr lang="en-US" sz="1600" i="1" dirty="0" smtClean="0"/>
              <a:t>CERN SCRF infrastructure upgrade</a:t>
            </a:r>
          </a:p>
          <a:p>
            <a:pPr>
              <a:buClr>
                <a:srgbClr val="3333CC"/>
              </a:buClr>
            </a:pPr>
            <a:r>
              <a:rPr lang="en-US" sz="2000" dirty="0" smtClean="0"/>
              <a:t>Planning and ongoing work</a:t>
            </a:r>
          </a:p>
          <a:p>
            <a:pPr>
              <a:buClr>
                <a:srgbClr val="3333CC"/>
              </a:buClr>
            </a:pPr>
            <a:r>
              <a:rPr lang="en-US" sz="2000" dirty="0" smtClean="0"/>
              <a:t>Summary</a:t>
            </a:r>
          </a:p>
          <a:p>
            <a:pPr>
              <a:buClr>
                <a:srgbClr val="3333CC"/>
              </a:buClr>
            </a:pPr>
            <a:r>
              <a:rPr lang="en-US" sz="2000" dirty="0" smtClean="0"/>
              <a:t>Upcoming  events &amp; meetings…</a:t>
            </a:r>
          </a:p>
          <a:p>
            <a:pPr>
              <a:buClr>
                <a:srgbClr val="3333CC"/>
              </a:buClr>
            </a:pPr>
            <a:endParaRPr lang="en-US" sz="2000" dirty="0" smtClean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</a:t>
            </a:fld>
            <a:endParaRPr lang="en-GB" sz="1200" noProof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0744" y="5504121"/>
            <a:ext cx="83058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904875" lvl="1" indent="-447675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b="1" kern="0" dirty="0">
                <a:latin typeface="+mn-lt"/>
                <a:ea typeface="ＭＳ Ｐゴシック" pitchFamily="-108" charset="-128"/>
                <a:hlinkClick r:id="rId2"/>
              </a:rPr>
              <a:t>SPL documentation </a:t>
            </a:r>
            <a:r>
              <a:rPr lang="en-US" sz="1600" b="1" kern="0" dirty="0">
                <a:latin typeface="+mn-lt"/>
                <a:ea typeface="ＭＳ Ｐゴシック" pitchFamily="-108" charset="-128"/>
              </a:rPr>
              <a:t>in EDMS [ </a:t>
            </a:r>
            <a:r>
              <a:rPr lang="en-US" sz="1600" b="1" kern="0" dirty="0">
                <a:latin typeface="+mn-lt"/>
                <a:ea typeface="ＭＳ Ｐゴシック" pitchFamily="-108" charset="-128"/>
                <a:hlinkClick r:id="rId2"/>
              </a:rPr>
              <a:t>https://edms.cern.ch/nav/SLHC-000008</a:t>
            </a:r>
            <a:r>
              <a:rPr lang="en-US" sz="1600" b="1" kern="0" dirty="0">
                <a:latin typeface="+mn-lt"/>
                <a:ea typeface="ＭＳ Ｐゴシック" pitchFamily="-108" charset="-128"/>
              </a:rPr>
              <a:t> ]</a:t>
            </a:r>
          </a:p>
          <a:p>
            <a:pPr marL="904875" lvl="1" indent="-447675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b="1" kern="0" dirty="0">
                <a:latin typeface="+mn-lt"/>
                <a:ea typeface="ＭＳ Ｐゴシック" pitchFamily="-108" charset="-128"/>
                <a:hlinkClick r:id="rId3"/>
              </a:rPr>
              <a:t>SPL meetings</a:t>
            </a:r>
            <a:r>
              <a:rPr lang="en-US" sz="1600" b="1" kern="0" dirty="0">
                <a:latin typeface="+mn-lt"/>
                <a:ea typeface="ＭＳ Ｐゴシック" pitchFamily="-108" charset="-128"/>
              </a:rPr>
              <a:t> in </a:t>
            </a:r>
            <a:r>
              <a:rPr lang="en-US" sz="1600" b="1" kern="0" dirty="0" err="1">
                <a:latin typeface="+mn-lt"/>
                <a:ea typeface="ＭＳ Ｐゴシック" pitchFamily="-108" charset="-128"/>
              </a:rPr>
              <a:t>Indico</a:t>
            </a:r>
            <a:r>
              <a:rPr lang="en-US" sz="1600" b="1" kern="0" dirty="0">
                <a:latin typeface="+mn-lt"/>
                <a:ea typeface="ＭＳ Ｐゴシック" pitchFamily="-108" charset="-128"/>
              </a:rPr>
              <a:t> [ </a:t>
            </a:r>
            <a:r>
              <a:rPr lang="en-US" sz="1600" b="1" kern="0" dirty="0">
                <a:latin typeface="+mn-lt"/>
                <a:ea typeface="ＭＳ Ｐゴシック" pitchFamily="-108" charset="-128"/>
                <a:hlinkClick r:id="rId3"/>
              </a:rPr>
              <a:t>http://indico.cern.ch/categoryDisplay.py?categId=1893</a:t>
            </a:r>
            <a:r>
              <a:rPr lang="en-US" sz="1600" b="1" kern="0" dirty="0">
                <a:latin typeface="+mn-lt"/>
                <a:ea typeface="ＭＳ Ｐゴシック" pitchFamily="-108" charset="-128"/>
              </a:rPr>
              <a:t> ]</a:t>
            </a:r>
            <a:endParaRPr lang="en-US" b="1" kern="0" dirty="0">
              <a:latin typeface="+mn-lt"/>
              <a:ea typeface="ＭＳ Ｐゴシック" pitchFamily="-108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045" y="1199667"/>
            <a:ext cx="4641034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Work </a:t>
            </a:r>
            <a:r>
              <a:rPr lang="en-US" u="sng" dirty="0"/>
              <a:t>d</a:t>
            </a:r>
            <a:r>
              <a:rPr lang="en-US" u="sng" dirty="0" smtClean="0"/>
              <a:t>one on choice of power sources</a:t>
            </a:r>
          </a:p>
          <a:p>
            <a:r>
              <a:rPr lang="en-US" dirty="0" smtClean="0"/>
              <a:t>Klystrons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One klystron per two cavities ?</a:t>
            </a:r>
          </a:p>
          <a:p>
            <a:pPr lvl="1"/>
            <a:r>
              <a:rPr lang="en-US" dirty="0" smtClean="0"/>
              <a:t>One klystron per cavity ?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IOTs:</a:t>
            </a:r>
          </a:p>
          <a:p>
            <a:pPr lvl="1"/>
            <a:r>
              <a:rPr lang="en-US" dirty="0" smtClean="0"/>
              <a:t>One IOT per cavity</a:t>
            </a:r>
          </a:p>
          <a:p>
            <a:pPr lvl="1"/>
            <a:r>
              <a:rPr lang="en-US" dirty="0" smtClean="0"/>
              <a:t>Multiple IOTs combined per cavity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Solid State Amplifiers (SSA)</a:t>
            </a:r>
          </a:p>
          <a:p>
            <a:pPr lvl="1"/>
            <a:r>
              <a:rPr lang="en-US" dirty="0" smtClean="0"/>
              <a:t>Optimal &amp; modular </a:t>
            </a:r>
            <a:r>
              <a:rPr lang="en-US" dirty="0" err="1" smtClean="0"/>
              <a:t>config</a:t>
            </a:r>
            <a:r>
              <a:rPr lang="en-US" dirty="0" smtClean="0"/>
              <a:t>. for Low </a:t>
            </a:r>
            <a:r>
              <a:rPr lang="en-US" dirty="0" smtClean="0">
                <a:latin typeface="Symbol" pitchFamily="18" charset="2"/>
              </a:rPr>
              <a:t>b, </a:t>
            </a:r>
            <a:r>
              <a:rPr lang="en-US" dirty="0" smtClean="0"/>
              <a:t>too big for high power sections</a:t>
            </a:r>
          </a:p>
          <a:p>
            <a:endParaRPr lang="en-US" sz="1000" dirty="0" smtClean="0"/>
          </a:p>
          <a:p>
            <a:r>
              <a:rPr lang="en-US" dirty="0" smtClean="0"/>
              <a:t>Magnetrons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GB" sz="1800" b="1" i="1" dirty="0">
                <a:solidFill>
                  <a:srgbClr val="000066"/>
                </a:solidFill>
              </a:rPr>
              <a:t>Studied by A. </a:t>
            </a:r>
            <a:r>
              <a:rPr lang="en-GB" b="1" i="1" dirty="0">
                <a:solidFill>
                  <a:srgbClr val="000066"/>
                </a:solidFill>
              </a:rPr>
              <a:t>Dexter CI, with JLAB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4097" y="355320"/>
            <a:ext cx="6142383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RF Power Sources</a:t>
            </a:r>
            <a:endParaRPr lang="en-US" sz="28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4882117" y="940980"/>
          <a:ext cx="4038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5404884" y="3214576"/>
            <a:ext cx="4267199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0919" y="1127052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FF0000"/>
                </a:solidFill>
                <a:latin typeface="Calibri"/>
              </a:rPr>
              <a:t>SPL = 704 MHz</a:t>
            </a:r>
            <a:endParaRPr lang="en-US" sz="1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1139" y="5660066"/>
            <a:ext cx="1371600" cy="3385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latin typeface="Calibri"/>
              </a:rPr>
              <a:t>Erk Jensen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108075" y="185738"/>
            <a:ext cx="8229600" cy="546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RF distribution schemes 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21884" y="1013537"/>
            <a:ext cx="7100266" cy="41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Option 2) 1 klystron/cavity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840" y="1502142"/>
            <a:ext cx="4435832" cy="279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73149" y="4651514"/>
            <a:ext cx="31540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:</a:t>
            </a:r>
          </a:p>
          <a:p>
            <a:pPr indent="225425">
              <a:buFont typeface="Arial" pitchFamily="34" charset="0"/>
              <a:buChar char="•"/>
            </a:pPr>
            <a:r>
              <a:rPr lang="en-US" sz="1600" dirty="0" smtClean="0"/>
              <a:t>240 power sources…</a:t>
            </a:r>
          </a:p>
          <a:p>
            <a:pPr indent="225425">
              <a:buFont typeface="Arial" pitchFamily="34" charset="0"/>
              <a:buChar char="•"/>
            </a:pPr>
            <a:r>
              <a:rPr lang="en-US" sz="1600" dirty="0" smtClean="0"/>
              <a:t>FOOTPRINT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272" y="4454426"/>
            <a:ext cx="45985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Advantages</a:t>
            </a:r>
            <a:r>
              <a:rPr lang="en-US" dirty="0" smtClean="0"/>
              <a:t>: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Simplest RF hardware set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Full Direct RF control of each cavity. Simple non-interdependent RF loop controls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No additional power overhead or extra cooling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Good operability, best fault tolerance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199" y="1372676"/>
          <a:ext cx="3903674" cy="2926079"/>
        </p:xfrm>
        <a:graphic>
          <a:graphicData uri="http://schemas.openxmlformats.org/drawingml/2006/table">
            <a:tbl>
              <a:tblPr/>
              <a:tblGrid>
                <a:gridCol w="2129276"/>
                <a:gridCol w="549491"/>
                <a:gridCol w="675416"/>
                <a:gridCol w="549491"/>
              </a:tblGrid>
              <a:tr h="19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Cost/item.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 Euro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kEuro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Klystron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Circulator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Circulator load 100kW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Hybrid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Hybrid load 100kW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Phase shifter (mechanical)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Vector Modulator 1MWp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Klystron Modulator 1.5 MW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(per 4 cavity unit)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21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108075" y="185738"/>
            <a:ext cx="8229600" cy="546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RF distribution schemes 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66725" y="1031876"/>
            <a:ext cx="8229600" cy="3993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Option 3) 1 klystron/2 cavities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303" y="1556704"/>
            <a:ext cx="4551800" cy="28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11789" y="1574995"/>
          <a:ext cx="3887664" cy="2942077"/>
        </p:xfrm>
        <a:graphic>
          <a:graphicData uri="http://schemas.openxmlformats.org/drawingml/2006/table">
            <a:tbl>
              <a:tblPr/>
              <a:tblGrid>
                <a:gridCol w="2127416"/>
                <a:gridCol w="555323"/>
                <a:gridCol w="675771"/>
                <a:gridCol w="529154"/>
              </a:tblGrid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Cost/item.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 Euro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kEuro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Klystron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MWp Circulator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Circulator load 100kW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Hybrid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Hybrid load 100kW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shifter (mechanical)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Vector Modulator 1MWp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Klystron Modulator 3 MW pk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(per 4 cavity unit)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132" y="4726712"/>
            <a:ext cx="45985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Advantages</a:t>
            </a:r>
            <a:r>
              <a:rPr lang="en-US" dirty="0" smtClean="0"/>
              <a:t>: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120 power sources instead of 240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40518" y="4635335"/>
            <a:ext cx="49695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:</a:t>
            </a:r>
          </a:p>
          <a:p>
            <a:pPr indent="225425">
              <a:buFont typeface="Arial" pitchFamily="34" charset="0"/>
              <a:buChar char="•"/>
            </a:pPr>
            <a:r>
              <a:rPr lang="en-US" sz="1600" dirty="0" smtClean="0"/>
              <a:t>Still need the full hardware set, with associated cost, development effort…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  Additional power overhead with its extra cooling requirement</a:t>
            </a:r>
          </a:p>
          <a:p>
            <a:pPr indent="225425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22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77" y="0"/>
            <a:ext cx="8229600" cy="11398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Klystron Modulators for ESS and CERN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9229" y="1001739"/>
            <a:ext cx="83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 smtClean="0">
                <a:solidFill>
                  <a:srgbClr val="3333CC"/>
                </a:solidFill>
              </a:rPr>
              <a:t>K. </a:t>
            </a:r>
            <a:r>
              <a:rPr lang="en-US" altLang="en-US" i="1" dirty="0" err="1" smtClean="0">
                <a:solidFill>
                  <a:srgbClr val="3333CC"/>
                </a:solidFill>
              </a:rPr>
              <a:t>Rathsmann</a:t>
            </a:r>
            <a:r>
              <a:rPr lang="en-US" altLang="en-US" i="1" dirty="0" smtClean="0">
                <a:solidFill>
                  <a:srgbClr val="3333CC"/>
                </a:solidFill>
              </a:rPr>
              <a:t> (ESS)  - Fifth SPL Collaboration Meeting - November 2010.</a:t>
            </a:r>
          </a:p>
          <a:p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7043" y="1488557"/>
            <a:ext cx="5836957" cy="393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32727" y="5169386"/>
            <a:ext cx="5149766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2286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ESS do tender for 1-3 systems – 2 Suppliers ?</a:t>
            </a:r>
          </a:p>
          <a:p>
            <a:pPr indent="2286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50 Hz as option for SPL</a:t>
            </a:r>
          </a:p>
          <a:p>
            <a:pPr indent="2286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ESS tendering is finished ,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offers just received</a:t>
            </a:r>
            <a:r>
              <a:rPr lang="en-US" dirty="0" smtClean="0">
                <a:latin typeface="+mj-lt"/>
              </a:rPr>
              <a:t>.</a:t>
            </a:r>
          </a:p>
          <a:p>
            <a:pPr indent="22860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order in 2011, for delivery October 2012</a:t>
            </a:r>
            <a:endParaRPr lang="en-US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2519" y="1717919"/>
            <a:ext cx="2922942" cy="48788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900" b="1" dirty="0" smtClean="0"/>
              <a:t>ESS Modulator for SM18</a:t>
            </a:r>
          </a:p>
          <a:p>
            <a:r>
              <a:rPr lang="en-US" sz="4900" dirty="0" smtClean="0"/>
              <a:t>Pulse repetition rate: 20 Hz</a:t>
            </a:r>
          </a:p>
          <a:p>
            <a:r>
              <a:rPr lang="en-US" sz="4900" dirty="0" smtClean="0"/>
              <a:t>Pulse length: 2.8 ms</a:t>
            </a:r>
          </a:p>
          <a:p>
            <a:r>
              <a:rPr lang="en-US" sz="4900" dirty="0" smtClean="0"/>
              <a:t>Modulator Peak Power: 2.88 MW</a:t>
            </a:r>
          </a:p>
          <a:p>
            <a:r>
              <a:rPr lang="en-US" sz="4900" dirty="0" smtClean="0"/>
              <a:t>Modulator average power: 200 kW</a:t>
            </a:r>
          </a:p>
          <a:p>
            <a:r>
              <a:rPr lang="en-US" sz="4900" dirty="0" smtClean="0"/>
              <a:t>Higher rep rate possible with shorter pulse length</a:t>
            </a:r>
          </a:p>
          <a:p>
            <a:r>
              <a:rPr lang="en-US" sz="4900" dirty="0" smtClean="0"/>
              <a:t>Klystron:</a:t>
            </a:r>
          </a:p>
          <a:p>
            <a:pPr marL="558000" indent="-327600">
              <a:buFont typeface="Wingdings" charset="2"/>
              <a:buChar char="Ø"/>
            </a:pPr>
            <a:r>
              <a:rPr lang="en-US" sz="4900" dirty="0" smtClean="0"/>
              <a:t>Pulse length: 2.5 </a:t>
            </a:r>
            <a:r>
              <a:rPr lang="en-US" sz="4900" dirty="0" err="1" smtClean="0"/>
              <a:t>ms</a:t>
            </a:r>
            <a:endParaRPr lang="en-US" sz="4900" dirty="0" smtClean="0"/>
          </a:p>
          <a:p>
            <a:pPr marL="558000" indent="-327600">
              <a:buFont typeface="Wingdings" charset="2"/>
              <a:buChar char="Ø"/>
            </a:pPr>
            <a:r>
              <a:rPr lang="en-US" sz="4900" dirty="0" smtClean="0"/>
              <a:t>Peak power: 1.5 MW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23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o_rf2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39630" y="2901086"/>
            <a:ext cx="4065878" cy="2303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T</a:t>
            </a:r>
            <a:r>
              <a:rPr lang="en-US" sz="2800" baseline="0" dirty="0" smtClean="0"/>
              <a:t>uner control and RF feedback simulations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818" y="1435472"/>
            <a:ext cx="457338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Matlab &amp; Simulink modeling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900" dirty="0" smtClean="0"/>
              <a:t>Various effects studied, for dual cavity configuration: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1700" dirty="0" smtClean="0"/>
              <a:t>Cavity Voltage Amplitude and Phase</a:t>
            </a:r>
          </a:p>
          <a:p>
            <a:r>
              <a:rPr lang="en-US" sz="1700" dirty="0" smtClean="0"/>
              <a:t>Forward and Reflected Power</a:t>
            </a:r>
          </a:p>
          <a:p>
            <a:r>
              <a:rPr lang="en-US" sz="1700" dirty="0" smtClean="0"/>
              <a:t>Additional Power for Feedback Transients and Control</a:t>
            </a:r>
          </a:p>
          <a:p>
            <a:r>
              <a:rPr lang="en-US" sz="1700" dirty="0" smtClean="0"/>
              <a:t>Effect of Lorentz Detuning on Feedback Power</a:t>
            </a:r>
          </a:p>
          <a:p>
            <a:r>
              <a:rPr lang="en-US" sz="1700" dirty="0" smtClean="0"/>
              <a:t>Effect of Source Current Fluctuations</a:t>
            </a:r>
          </a:p>
          <a:p>
            <a:r>
              <a:rPr lang="en-US" sz="1700" dirty="0" smtClean="0"/>
              <a:t>Mismatched Low-Power Case </a:t>
            </a:r>
          </a:p>
          <a:p>
            <a:r>
              <a:rPr lang="en-US" sz="1700" dirty="0" smtClean="0"/>
              <a:t>Effects of Beam Relativistic Beta Factor on Cavity Voltage with beam-loading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63598" y="6330037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24</a:t>
            </a:fld>
            <a:endParaRPr lang="en-GB" sz="1200" noProof="0" dirty="0"/>
          </a:p>
        </p:txBody>
      </p:sp>
      <p:sp>
        <p:nvSpPr>
          <p:cNvPr id="7" name="ZoneTexte 4"/>
          <p:cNvSpPr txBox="1"/>
          <p:nvPr/>
        </p:nvSpPr>
        <p:spPr>
          <a:xfrm>
            <a:off x="4872609" y="1480283"/>
            <a:ext cx="30949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u="sng" dirty="0" smtClean="0">
                <a:ln>
                  <a:solidFill>
                    <a:srgbClr val="3366FF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Mathias Hernandez-</a:t>
            </a:r>
            <a:r>
              <a:rPr lang="en-US" sz="1600" i="1" u="sng" dirty="0" err="1" smtClean="0">
                <a:ln>
                  <a:solidFill>
                    <a:srgbClr val="3366FF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Flanez</a:t>
            </a:r>
            <a:endParaRPr lang="en-US" sz="1600" i="1" u="sng" dirty="0" smtClean="0">
              <a:ln>
                <a:solidFill>
                  <a:srgbClr val="3366FF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685800" y="5334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eaLnBrk="1" hangingPunct="1"/>
            <a:endParaRPr lang="en-US" sz="900">
              <a:solidFill>
                <a:srgbClr val="00FF00"/>
              </a:solidFill>
            </a:endParaRPr>
          </a:p>
        </p:txBody>
      </p:sp>
      <p:pic>
        <p:nvPicPr>
          <p:cNvPr id="21511" name="Picture 8" descr="LHCtuner_setu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5613" y="1308100"/>
            <a:ext cx="27051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005944" y="1850117"/>
            <a:ext cx="4317444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Gill Sans MT" pitchFamily="34" charset="0"/>
              </a:rPr>
              <a:t>four channels analog down conversion to IF </a:t>
            </a:r>
            <a:endParaRPr lang="en-US" dirty="0" smtClean="0">
              <a:solidFill>
                <a:prstClr val="black"/>
              </a:solidFill>
              <a:latin typeface="Gill Sans MT" pitchFamily="34" charset="0"/>
            </a:endParaRPr>
          </a:p>
          <a:p>
            <a:pPr eaLnBrk="1" hangingPunct="1"/>
            <a:endParaRPr lang="en-US" sz="800" dirty="0" smtClean="0">
              <a:solidFill>
                <a:srgbClr val="333399"/>
              </a:solidFill>
              <a:latin typeface="Gill Sans MT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Gill Sans MT" pitchFamily="34" charset="0"/>
              </a:rPr>
              <a:t>f</a:t>
            </a:r>
            <a:r>
              <a:rPr lang="en-US" baseline="-25000" dirty="0" smtClean="0">
                <a:solidFill>
                  <a:srgbClr val="333399"/>
                </a:solidFill>
                <a:latin typeface="Gill Sans MT" pitchFamily="34" charset="0"/>
              </a:rPr>
              <a:t>RF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= 704.4 MHz 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003222" y="2791732"/>
            <a:ext cx="302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1" hangingPunct="1"/>
            <a:r>
              <a:rPr lang="en-US" dirty="0" err="1">
                <a:solidFill>
                  <a:srgbClr val="333399"/>
                </a:solidFill>
                <a:latin typeface="Gill Sans MT" pitchFamily="34" charset="0"/>
              </a:rPr>
              <a:t>f</a:t>
            </a:r>
            <a:r>
              <a:rPr lang="en-US" baseline="-25000" dirty="0" err="1">
                <a:solidFill>
                  <a:srgbClr val="333399"/>
                </a:solidFill>
                <a:latin typeface="Gill Sans MT" pitchFamily="34" charset="0"/>
              </a:rPr>
              <a:t>LO</a:t>
            </a:r>
            <a:r>
              <a:rPr lang="en-US" baseline="-25000" dirty="0">
                <a:solidFill>
                  <a:srgbClr val="333399"/>
                </a:solidFill>
                <a:latin typeface="Gill Sans MT" pitchFamily="34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= (39/40) f</a:t>
            </a:r>
            <a:r>
              <a:rPr lang="en-US" baseline="-25000" dirty="0">
                <a:solidFill>
                  <a:srgbClr val="333399"/>
                </a:solidFill>
                <a:latin typeface="Gill Sans MT" pitchFamily="34" charset="0"/>
              </a:rPr>
              <a:t>RF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= 686.79 MHz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053568" y="3163207"/>
            <a:ext cx="248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1" hangingPunct="1"/>
            <a:r>
              <a:rPr lang="en-US" dirty="0" err="1">
                <a:solidFill>
                  <a:srgbClr val="333399"/>
                </a:solidFill>
                <a:latin typeface="Gill Sans MT" pitchFamily="34" charset="0"/>
              </a:rPr>
              <a:t>f</a:t>
            </a:r>
            <a:r>
              <a:rPr lang="en-US" baseline="-25000" dirty="0" err="1">
                <a:solidFill>
                  <a:srgbClr val="333399"/>
                </a:solidFill>
                <a:latin typeface="Gill Sans MT" pitchFamily="34" charset="0"/>
              </a:rPr>
              <a:t>IF</a:t>
            </a:r>
            <a:r>
              <a:rPr lang="en-US" baseline="-25000" dirty="0">
                <a:solidFill>
                  <a:srgbClr val="333399"/>
                </a:solidFill>
                <a:latin typeface="Gill Sans MT" pitchFamily="34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= f</a:t>
            </a:r>
            <a:r>
              <a:rPr lang="en-US" baseline="-25000" dirty="0">
                <a:solidFill>
                  <a:srgbClr val="333399"/>
                </a:solidFill>
                <a:latin typeface="Gill Sans MT" pitchFamily="34" charset="0"/>
              </a:rPr>
              <a:t>RF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-</a:t>
            </a:r>
            <a:r>
              <a:rPr lang="en-US" dirty="0" err="1">
                <a:solidFill>
                  <a:srgbClr val="333399"/>
                </a:solidFill>
                <a:latin typeface="Gill Sans MT" pitchFamily="34" charset="0"/>
              </a:rPr>
              <a:t>f</a:t>
            </a:r>
            <a:r>
              <a:rPr lang="en-US" baseline="-25000" dirty="0" err="1">
                <a:solidFill>
                  <a:srgbClr val="333399"/>
                </a:solidFill>
                <a:latin typeface="Gill Sans MT" pitchFamily="34" charset="0"/>
              </a:rPr>
              <a:t>LO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 = 17.61 MHz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010025" y="3578225"/>
            <a:ext cx="2965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1" hangingPunct="1"/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digital IQ demodulation with</a:t>
            </a:r>
          </a:p>
          <a:p>
            <a:pPr eaLnBrk="1" hangingPunct="1"/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sampling at 4xf</a:t>
            </a:r>
            <a:r>
              <a:rPr lang="en-US" baseline="-25000" dirty="0">
                <a:solidFill>
                  <a:srgbClr val="333399"/>
                </a:solidFill>
                <a:latin typeface="Gill Sans MT" pitchFamily="34" charset="0"/>
              </a:rPr>
              <a:t>IF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 = 70.44 MHz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761377" y="1160235"/>
            <a:ext cx="4413795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CERN modified </a:t>
            </a:r>
            <a:r>
              <a:rPr lang="en-US" dirty="0">
                <a:latin typeface="Gill Sans MT" pitchFamily="34" charset="0"/>
              </a:rPr>
              <a:t>LHC </a:t>
            </a:r>
            <a:r>
              <a:rPr lang="en-US" dirty="0" smtClean="0">
                <a:latin typeface="Gill Sans MT" pitchFamily="34" charset="0"/>
              </a:rPr>
              <a:t>hardware used in cavity tuning tests at Saclay</a:t>
            </a:r>
          </a:p>
          <a:p>
            <a:pPr eaLnBrk="1" hangingPunct="1"/>
            <a:endParaRPr lang="en-US" dirty="0">
              <a:solidFill>
                <a:srgbClr val="333399"/>
              </a:solidFill>
              <a:latin typeface="Gill Sans MT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000500" y="4248150"/>
            <a:ext cx="4692926" cy="18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1" hangingPunct="1"/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rate of (I,Q) samples: 17.61 MS/s</a:t>
            </a:r>
          </a:p>
          <a:p>
            <a:pPr eaLnBrk="1" hangingPunct="1"/>
            <a:endParaRPr lang="en-US" sz="900" dirty="0">
              <a:solidFill>
                <a:srgbClr val="333399"/>
              </a:solidFill>
              <a:latin typeface="Gill Sans MT" pitchFamily="34" charset="0"/>
            </a:endParaRPr>
          </a:p>
          <a:p>
            <a:pPr eaLnBrk="1" hangingPunct="1"/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actual bandwidth lower and </a:t>
            </a:r>
          </a:p>
          <a:p>
            <a:pPr eaLnBrk="1" hangingPunct="1"/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depending on desired precision</a:t>
            </a:r>
          </a:p>
          <a:p>
            <a:pPr eaLnBrk="1" hangingPunct="1"/>
            <a:endParaRPr lang="en-US" dirty="0">
              <a:solidFill>
                <a:srgbClr val="333399"/>
              </a:solidFill>
              <a:latin typeface="Gill Sans MT" pitchFamily="34" charset="0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Gill Sans MT" pitchFamily="34" charset="0"/>
              </a:rPr>
              <a:t>Next steps </a:t>
            </a:r>
            <a:r>
              <a:rPr lang="en-US" dirty="0">
                <a:solidFill>
                  <a:srgbClr val="FF0000"/>
                </a:solidFill>
                <a:latin typeface="Gill Sans MT" pitchFamily="34" charset="0"/>
                <a:sym typeface="Wingdings" pitchFamily="2" charset="2"/>
              </a:rPr>
              <a:t> evolution to full LLRF 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  <a:sym typeface="Wingdings" pitchFamily="2" charset="2"/>
              </a:rPr>
              <a:t>system </a:t>
            </a:r>
            <a:r>
              <a:rPr lang="en-US" u="sng" dirty="0" smtClean="0">
                <a:solidFill>
                  <a:srgbClr val="FF0000"/>
                </a:solidFill>
                <a:latin typeface="Gill Sans MT" pitchFamily="34" charset="0"/>
                <a:sym typeface="Wingdings" pitchFamily="2" charset="2"/>
              </a:rPr>
              <a:t>with RF feedback</a:t>
            </a:r>
            <a:endParaRPr lang="en-US" u="sng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11877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LLRF Hardware for tuner characterization</a:t>
            </a:r>
            <a:endParaRPr lang="en-US" sz="2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E315-3C3B-4C6B-A72A-4075EF3F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233" y="1147901"/>
            <a:ext cx="7229047" cy="3003758"/>
          </a:xfrm>
        </p:spPr>
        <p:txBody>
          <a:bodyPr>
            <a:normAutofit/>
          </a:bodyPr>
          <a:lstStyle/>
          <a:p>
            <a:pPr marL="269875" lvl="2" indent="-269875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CERN SCRF Installations date from 1990s and LEP, with minor refurbishing for LHC cavities</a:t>
            </a:r>
          </a:p>
          <a:p>
            <a:pPr marL="269875" lvl="2" indent="-269875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Major upgrade of facilities needed to handle  modern high gradient cavities, in progress:</a:t>
            </a:r>
          </a:p>
          <a:p>
            <a:pPr marL="579438" lvl="2" indent="-350838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New preparation, rinsing equipment, UP water</a:t>
            </a:r>
          </a:p>
          <a:p>
            <a:pPr marL="579438" lvl="2" indent="-350838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New clean room</a:t>
            </a:r>
          </a:p>
          <a:p>
            <a:pPr marL="579438" lvl="2" indent="-350838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Improved cryo, with 2K operation</a:t>
            </a:r>
          </a:p>
          <a:p>
            <a:pPr marL="579438" lvl="2" indent="-350838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Modern diagnostics equipment</a:t>
            </a:r>
          </a:p>
        </p:txBody>
      </p:sp>
      <p:pic>
        <p:nvPicPr>
          <p:cNvPr id="5" name="Picture 4" descr="Picture 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91140" y="3515233"/>
            <a:ext cx="3295674" cy="2470966"/>
          </a:xfrm>
          <a:prstGeom prst="rect">
            <a:avLst/>
          </a:prstGeom>
          <a:noFill/>
        </p:spPr>
      </p:pic>
      <p:pic>
        <p:nvPicPr>
          <p:cNvPr id="6" name="Picture 5" descr="P10003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000" y="3893316"/>
            <a:ext cx="3296477" cy="24723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97280" y="0"/>
            <a:ext cx="8229600" cy="11398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Cavity assembly and testing at CERN</a:t>
            </a:r>
            <a:endParaRPr lang="en-US" sz="2800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26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215716"/>
            <a:ext cx="4434568" cy="3537461"/>
          </a:xfr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Second sound study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1" name="Picture 30" descr="secondsoundamp1.tif"/>
          <p:cNvPicPr>
            <a:picLocks noChangeAspect="1"/>
          </p:cNvPicPr>
          <p:nvPr/>
        </p:nvPicPr>
        <p:blipFill>
          <a:blip r:embed="rId2" cstate="screen"/>
          <a:srcRect l="1756" r="5263"/>
          <a:stretch>
            <a:fillRect/>
          </a:stretch>
        </p:blipFill>
        <p:spPr>
          <a:xfrm>
            <a:off x="2216802" y="3148494"/>
            <a:ext cx="2209800" cy="145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secondsoundcurve.tif"/>
          <p:cNvPicPr>
            <a:picLocks noChangeAspect="1"/>
          </p:cNvPicPr>
          <p:nvPr/>
        </p:nvPicPr>
        <p:blipFill>
          <a:blip r:embed="rId3" cstate="screen"/>
          <a:srcRect l="1495" r="4062"/>
          <a:stretch>
            <a:fillRect/>
          </a:stretch>
        </p:blipFill>
        <p:spPr>
          <a:xfrm>
            <a:off x="2303473" y="1555876"/>
            <a:ext cx="2209800" cy="153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9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 sound diagnostics at CERN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pic>
        <p:nvPicPr>
          <p:cNvPr id="6" name="Picture 5" descr="cryosta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061" y="1792224"/>
            <a:ext cx="2024739" cy="2819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1392865"/>
            <a:ext cx="4267200" cy="3413052"/>
          </a:xfrm>
          <a:prstGeom prst="rect">
            <a:avLst/>
          </a:prstGeom>
          <a:ln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 test cavity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 t="38977" b="10744"/>
          <a:stretch>
            <a:fillRect/>
          </a:stretch>
        </p:blipFill>
        <p:spPr bwMode="auto">
          <a:xfrm>
            <a:off x="4888047" y="1905544"/>
            <a:ext cx="2471964" cy="2119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4843272"/>
            <a:ext cx="4419600" cy="1770179"/>
          </a:xfrm>
          <a:prstGeom prst="rect">
            <a:avLst/>
          </a:prstGeom>
          <a:ln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 manufacturing at CERN, thanks to Cornell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screen"/>
          <a:srcRect l="17122" t="23813" b="37143"/>
          <a:stretch>
            <a:fillRect/>
          </a:stretch>
        </p:blipFill>
        <p:spPr bwMode="auto">
          <a:xfrm>
            <a:off x="6563832" y="3028507"/>
            <a:ext cx="2101703" cy="168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Straight Arrow Connector 10"/>
          <p:cNvCxnSpPr/>
          <p:nvPr/>
        </p:nvCxnSpPr>
        <p:spPr>
          <a:xfrm>
            <a:off x="7543800" y="3581400"/>
            <a:ext cx="684279" cy="22860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43800" y="4495800"/>
            <a:ext cx="457200" cy="7620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3886200"/>
            <a:ext cx="150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4.5 ± 0.5 cm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3603356" y="7572933"/>
            <a:ext cx="614766" cy="13793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2EEF9-BE6B-4E43-A86B-0B2ADF27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screen"/>
          <a:srcRect l="14557" t="33956" r="56714" b="34537"/>
          <a:stretch>
            <a:fillRect/>
          </a:stretch>
        </p:blipFill>
        <p:spPr bwMode="auto">
          <a:xfrm>
            <a:off x="1132368" y="5615201"/>
            <a:ext cx="690880" cy="46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301257" y="621167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CERN (LEMO)    vs    Cornell (SMA)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 cstate="screen"/>
          <a:srcRect l="24418" t="31726" r="50090" b="22668"/>
          <a:stretch>
            <a:fillRect/>
          </a:stretch>
        </p:blipFill>
        <p:spPr bwMode="auto">
          <a:xfrm>
            <a:off x="457200" y="5591297"/>
            <a:ext cx="546946" cy="5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screen"/>
          <a:srcRect l="49910" t="31726" r="23256" b="22668"/>
          <a:stretch>
            <a:fillRect/>
          </a:stretch>
        </p:blipFill>
        <p:spPr bwMode="auto">
          <a:xfrm>
            <a:off x="2624470" y="5527502"/>
            <a:ext cx="575733" cy="5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screen"/>
          <a:srcRect l="42089" t="32005" r="30380" b="34537"/>
          <a:stretch>
            <a:fillRect/>
          </a:stretch>
        </p:blipFill>
        <p:spPr bwMode="auto">
          <a:xfrm>
            <a:off x="3352800" y="5565150"/>
            <a:ext cx="662094" cy="49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735032" y="4843130"/>
            <a:ext cx="4267200" cy="1334386"/>
          </a:xfrm>
          <a:prstGeom prst="rect">
            <a:avLst/>
          </a:prstGeom>
          <a:ln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</a:rPr>
              <a:t>Membrane sputtering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gold_coating.jpg"/>
          <p:cNvPicPr/>
          <p:nvPr/>
        </p:nvPicPr>
        <p:blipFill>
          <a:blip r:embed="rId10" cstate="screen"/>
          <a:srcRect t="16293" b="22628"/>
          <a:stretch>
            <a:fillRect/>
          </a:stretch>
        </p:blipFill>
        <p:spPr>
          <a:xfrm>
            <a:off x="5192233" y="5204638"/>
            <a:ext cx="1828800" cy="914400"/>
          </a:xfrm>
          <a:prstGeom prst="rect">
            <a:avLst/>
          </a:prstGeom>
        </p:spPr>
      </p:pic>
      <p:sp>
        <p:nvSpPr>
          <p:cNvPr id="23" name="ZoneTexte 4"/>
          <p:cNvSpPr txBox="1"/>
          <p:nvPr/>
        </p:nvSpPr>
        <p:spPr>
          <a:xfrm>
            <a:off x="4731537" y="931466"/>
            <a:ext cx="33976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Similar tests also at Saclay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7816" y="6213342"/>
            <a:ext cx="262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latin typeface="+mj-lt"/>
              </a:rPr>
              <a:t>Kitty Liao  Oct 2011</a:t>
            </a:r>
          </a:p>
        </p:txBody>
      </p:sp>
      <p:sp>
        <p:nvSpPr>
          <p:cNvPr id="37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27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2817" y="291065"/>
            <a:ext cx="8229600" cy="4404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 SPL Activities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35229" y="1600624"/>
            <a:ext cx="6089253" cy="4020247"/>
          </a:xfrm>
        </p:spPr>
        <p:txBody>
          <a:bodyPr>
            <a:noAutofit/>
          </a:bodyPr>
          <a:lstStyle/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Description of the SPL and project scope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Cavities – design &amp; fabrication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Cryomodule , He tank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Tuners, couplers, HOMCs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 systems and pulsed modulators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Low Level RF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CERN SCRF infrastructure upgrade</a:t>
            </a:r>
          </a:p>
          <a:p>
            <a:pPr>
              <a:buClr>
                <a:srgbClr val="3333CC"/>
              </a:buClr>
            </a:pPr>
            <a:r>
              <a:rPr lang="en-US" sz="2000" dirty="0" smtClean="0"/>
              <a:t>Planning and ongoing work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  <a:p>
            <a:pPr>
              <a:buClr>
                <a:srgbClr val="3333CC"/>
              </a:buClr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Upcoming  events &amp; meetings…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82842" y="0"/>
            <a:ext cx="8229600" cy="1143000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n-US" sz="28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ＭＳ Ｐゴシック"/>
                <a:cs typeface="+mn-cs"/>
              </a:rPr>
              <a:t>Planning of SPL R&amp;D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518012" y="1523148"/>
            <a:ext cx="1350134" cy="685800"/>
          </a:xfrm>
          <a:prstGeom prst="wedgeRoundRectCallout">
            <a:avLst>
              <a:gd name="adj1" fmla="val 255049"/>
              <a:gd name="adj2" fmla="val 89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 Install &amp; test klystron End Q4 2012</a:t>
            </a:r>
            <a:endParaRPr lang="en-US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541494" y="2257323"/>
            <a:ext cx="1353206" cy="808606"/>
          </a:xfrm>
          <a:prstGeom prst="wedgeRoundRectCallout">
            <a:avLst>
              <a:gd name="adj1" fmla="val 250370"/>
              <a:gd name="adj2" fmla="val 1762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 smtClean="0"/>
              <a:t> Cavity fabrication  end </a:t>
            </a:r>
            <a:r>
              <a:rPr lang="en-US" sz="1400" dirty="0" smtClean="0">
                <a:solidFill>
                  <a:schemeClr val="bg1"/>
                </a:solidFill>
              </a:rPr>
              <a:t>2012</a:t>
            </a:r>
            <a:r>
              <a:rPr lang="en-US" sz="1400" dirty="0" smtClean="0">
                <a:solidFill>
                  <a:srgbClr val="FF9900"/>
                </a:solidFill>
              </a:rPr>
              <a:t> </a:t>
            </a:r>
            <a:r>
              <a:rPr lang="en-US" sz="1400" b="1" dirty="0" smtClean="0">
                <a:solidFill>
                  <a:srgbClr val="FF9900"/>
                </a:solidFill>
              </a:rPr>
              <a:t>Delayed  by Nb procurement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3510" y="928048"/>
            <a:ext cx="121465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4083" y="937147"/>
            <a:ext cx="121465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1480" y="939422"/>
            <a:ext cx="121465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514600" y="742950"/>
            <a:ext cx="1323975" cy="685800"/>
          </a:xfrm>
          <a:prstGeom prst="wedgeRoundRectCallout">
            <a:avLst>
              <a:gd name="adj1" fmla="val 237381"/>
              <a:gd name="adj2" fmla="val 93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Modulator from industry (ESS</a:t>
            </a:r>
            <a:r>
              <a:rPr lang="en-US" sz="1400" dirty="0" smtClean="0"/>
              <a:t>) Q3 2012</a:t>
            </a:r>
            <a:endParaRPr lang="en-US" sz="1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569376" y="3960001"/>
            <a:ext cx="1350134" cy="852054"/>
          </a:xfrm>
          <a:prstGeom prst="wedgeRoundRectCallout">
            <a:avLst>
              <a:gd name="adj1" fmla="val 331694"/>
              <a:gd name="adj2" fmla="val 1203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 Couplers assembled and processed by end 2013</a:t>
            </a:r>
            <a:endParaRPr lang="en-US" sz="1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572191" y="3177145"/>
            <a:ext cx="1350134" cy="685800"/>
          </a:xfrm>
          <a:prstGeom prst="wedgeRoundRectCallout">
            <a:avLst>
              <a:gd name="adj1" fmla="val 270800"/>
              <a:gd name="adj2" fmla="val 159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 Vertical tests by  end Q1 2013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929349" y="940691"/>
            <a:ext cx="121465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2014</a:t>
            </a:r>
            <a:endParaRPr lang="en-US" sz="16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2572919" y="4873256"/>
            <a:ext cx="1350134" cy="852054"/>
          </a:xfrm>
          <a:prstGeom prst="wedgeRoundRectCallout">
            <a:avLst>
              <a:gd name="adj1" fmla="val 384990"/>
              <a:gd name="adj2" fmla="val 159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 Cryostat with cavities by end 2013</a:t>
            </a:r>
            <a:endParaRPr lang="en-US" sz="1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565831" y="5823096"/>
            <a:ext cx="1350134" cy="852054"/>
          </a:xfrm>
          <a:prstGeom prst="wedgeRoundRectCallout">
            <a:avLst>
              <a:gd name="adj1" fmla="val 400740"/>
              <a:gd name="adj2" fmla="val 594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RF tests mid 2014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606119" y="4033381"/>
            <a:ext cx="734133" cy="12991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513910" y="6292459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29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8"/>
          <p:cNvSpPr>
            <a:spLocks/>
          </p:cNvSpPr>
          <p:nvPr/>
        </p:nvSpPr>
        <p:spPr bwMode="auto">
          <a:xfrm>
            <a:off x="213609" y="1605437"/>
            <a:ext cx="860583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000" b="1" dirty="0">
              <a:solidFill>
                <a:srgbClr val="0000CC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075" y="3010609"/>
            <a:ext cx="7953222" cy="3052217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1194816" y="0"/>
            <a:ext cx="6547104" cy="1143000"/>
          </a:xfrm>
        </p:spPr>
        <p:txBody>
          <a:bodyPr/>
          <a:lstStyle/>
          <a:p>
            <a:r>
              <a:rPr lang="en-US" dirty="0" smtClean="0"/>
              <a:t>High Power SPL  (HP-SPL)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298704" y="1112520"/>
            <a:ext cx="8229600" cy="1618487"/>
          </a:xfrm>
        </p:spPr>
        <p:txBody>
          <a:bodyPr>
            <a:normAutofit/>
          </a:bodyPr>
          <a:lstStyle/>
          <a:p>
            <a:pPr marL="280988" lvl="2" indent="-280988"/>
            <a:r>
              <a:rPr lang="en-US" sz="1900" dirty="0" smtClean="0"/>
              <a:t>High Intensity Higher Energy SC-linac (160 MeV ® 5 GeV) with ejection at intermediate </a:t>
            </a:r>
            <a:r>
              <a:rPr lang="en-US" sz="1900" dirty="0" smtClean="0"/>
              <a:t>energy. 4 MW beam power.</a:t>
            </a:r>
            <a:endParaRPr lang="en-US" sz="1900" dirty="0" smtClean="0"/>
          </a:p>
          <a:p>
            <a:pPr marL="280988" lvl="2" indent="-280988"/>
            <a:r>
              <a:rPr lang="en-US" sz="1900" dirty="0" smtClean="0"/>
              <a:t>Compared to LP-SPL</a:t>
            </a:r>
            <a:r>
              <a:rPr lang="en-US" sz="1900" dirty="0" smtClean="0"/>
              <a:t>: (Which was foreseen in the injectors upgrade plan)</a:t>
            </a:r>
            <a:endParaRPr lang="en-US" sz="1900" dirty="0" smtClean="0"/>
          </a:p>
          <a:p>
            <a:pPr marL="738188" lvl="3" indent="-280988"/>
            <a:r>
              <a:rPr lang="en-US" sz="1500" dirty="0" smtClean="0"/>
              <a:t>5 additional</a:t>
            </a:r>
            <a:r>
              <a:rPr lang="en-US" sz="1500" dirty="0" smtClean="0">
                <a:latin typeface="Symbol" pitchFamily="18" charset="2"/>
              </a:rPr>
              <a:t> b = 1 </a:t>
            </a:r>
            <a:r>
              <a:rPr lang="en-US" sz="1500" dirty="0" smtClean="0"/>
              <a:t>cryomodules to reach 5 GeV (</a:t>
            </a:r>
            <a:r>
              <a:rPr lang="en-US" sz="1500" dirty="0" smtClean="0">
                <a:latin typeface="Symbol" pitchFamily="18" charset="2"/>
              </a:rPr>
              <a:t>p</a:t>
            </a:r>
            <a:r>
              <a:rPr lang="en-US" sz="1500" dirty="0" smtClean="0"/>
              <a:t> production for </a:t>
            </a:r>
            <a:r>
              <a:rPr lang="en-US" sz="1500" dirty="0" smtClean="0">
                <a:latin typeface="Symbol" pitchFamily="18" charset="2"/>
              </a:rPr>
              <a:t>n</a:t>
            </a:r>
            <a:r>
              <a:rPr lang="en-US" sz="1500" dirty="0" smtClean="0"/>
              <a:t> Factory)</a:t>
            </a:r>
          </a:p>
          <a:p>
            <a:pPr marL="738188" lvl="3" indent="-280988"/>
            <a:r>
              <a:rPr lang="en-US" sz="1500" dirty="0" smtClean="0"/>
              <a:t>New klystron modulators, upgraded infrastructure (cooling &amp; electricity, etc.)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7006" y="5326911"/>
            <a:ext cx="1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246 Cavities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3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Ongoing SPL work in SM18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119116"/>
            <a:ext cx="7906603" cy="246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700" b="1" dirty="0" smtClean="0">
                <a:latin typeface="+mj-lt"/>
              </a:rPr>
              <a:t>Preparation of HP RF</a:t>
            </a:r>
          </a:p>
          <a:p>
            <a:pPr>
              <a:buNone/>
            </a:pPr>
            <a:endParaRPr lang="en-US" sz="800" dirty="0" smtClean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1.5 MW 704 MHz klystron in final stages of being ordered</a:t>
            </a:r>
          </a:p>
          <a:p>
            <a:r>
              <a:rPr lang="en-US" sz="1700" dirty="0" smtClean="0">
                <a:latin typeface="+mj-lt"/>
              </a:rPr>
              <a:t>Modulator installation preparation ongoing, including 400 V distribution line </a:t>
            </a:r>
          </a:p>
          <a:p>
            <a:r>
              <a:rPr lang="en-US" sz="1700" dirty="0" smtClean="0">
                <a:latin typeface="+mj-lt"/>
              </a:rPr>
              <a:t>RF power distribution system layout done, waveguides ordered.</a:t>
            </a:r>
          </a:p>
          <a:p>
            <a:r>
              <a:rPr lang="en-US" sz="1700" dirty="0" smtClean="0">
                <a:latin typeface="+mj-lt"/>
              </a:rPr>
              <a:t>One circulator and 3 Magic Tees, loads to be ordered by </a:t>
            </a:r>
            <a:r>
              <a:rPr lang="en-US" sz="1700" dirty="0" err="1" smtClean="0">
                <a:latin typeface="+mj-lt"/>
              </a:rPr>
              <a:t>EoY</a:t>
            </a:r>
            <a:endParaRPr lang="en-US" sz="1700" dirty="0" smtClean="0">
              <a:latin typeface="+mj-lt"/>
            </a:endParaRPr>
          </a:p>
          <a:p>
            <a:pPr>
              <a:buNone/>
            </a:pPr>
            <a:r>
              <a:rPr lang="en-US" sz="1700" dirty="0" smtClean="0">
                <a:latin typeface="+mj-lt"/>
              </a:rPr>
              <a:t>             (allowing simultaneous powering of up to 4 cavities)</a:t>
            </a:r>
          </a:p>
          <a:p>
            <a:r>
              <a:rPr lang="en-US" sz="1700" dirty="0" smtClean="0">
                <a:latin typeface="+mj-lt"/>
              </a:rPr>
              <a:t>Interlocks &amp; controls in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86959" y="3671222"/>
            <a:ext cx="8161415" cy="2516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b="1" dirty="0" smtClean="0">
                <a:latin typeface="+mj-lt"/>
              </a:rPr>
              <a:t>First  vertical test of an SPL cavity</a:t>
            </a:r>
          </a:p>
          <a:p>
            <a:pPr>
              <a:buNone/>
            </a:pPr>
            <a:endParaRPr lang="en-US" sz="800" b="1" dirty="0" smtClean="0">
              <a:latin typeface="+mj-lt"/>
            </a:endParaRPr>
          </a:p>
          <a:p>
            <a:r>
              <a:rPr lang="en-US" sz="1700" dirty="0" smtClean="0">
                <a:latin typeface="+mj-lt"/>
              </a:rPr>
              <a:t>Using a low</a:t>
            </a:r>
            <a:r>
              <a:rPr lang="en-US" sz="1700" dirty="0" smtClean="0">
                <a:latin typeface="Symbol" pitchFamily="18" charset="2"/>
              </a:rPr>
              <a:t> b </a:t>
            </a:r>
            <a:r>
              <a:rPr lang="en-US" sz="1700" dirty="0" smtClean="0">
                <a:latin typeface="+mj-lt"/>
              </a:rPr>
              <a:t>single cell from SACLAY</a:t>
            </a:r>
          </a:p>
          <a:p>
            <a:r>
              <a:rPr lang="en-US" sz="1700" dirty="0" smtClean="0">
                <a:latin typeface="+mj-lt"/>
              </a:rPr>
              <a:t>Cavity cooled down</a:t>
            </a:r>
          </a:p>
          <a:p>
            <a:r>
              <a:rPr lang="en-US" sz="1700" dirty="0" smtClean="0">
                <a:latin typeface="+mj-lt"/>
              </a:rPr>
              <a:t>He leak discovered</a:t>
            </a:r>
          </a:p>
          <a:p>
            <a:r>
              <a:rPr lang="en-US" sz="1700" dirty="0" smtClean="0">
                <a:latin typeface="+mj-lt"/>
              </a:rPr>
              <a:t>Tests under way to test &amp; commission the measurement system</a:t>
            </a:r>
          </a:p>
          <a:p>
            <a:r>
              <a:rPr lang="en-US" sz="1700" dirty="0" smtClean="0">
                <a:latin typeface="+mj-lt"/>
              </a:rPr>
              <a:t>Will repair leak and continue..</a:t>
            </a:r>
            <a:endParaRPr lang="en-US" sz="1700" dirty="0">
              <a:latin typeface="+mj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SPL Activities - Project X Meeting October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06F39-3E55-453A-9D14-8B253D4F4012}" type="slidenum">
              <a:rPr lang="en-GB" noProof="0" smtClean="0"/>
              <a:pPr/>
              <a:t>30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66800" y="191386"/>
            <a:ext cx="8077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Summary (1)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08173" y="1667226"/>
            <a:ext cx="7855897" cy="3187161"/>
          </a:xfrm>
        </p:spPr>
        <p:txBody>
          <a:bodyPr>
            <a:noAutofit/>
          </a:bodyPr>
          <a:lstStyle/>
          <a:p>
            <a:r>
              <a:rPr lang="en-US" sz="1800" dirty="0" smtClean="0"/>
              <a:t>Design of all major components is complete, excluding the cryomodule</a:t>
            </a:r>
          </a:p>
          <a:p>
            <a:r>
              <a:rPr lang="en-US" sz="1800" dirty="0" smtClean="0"/>
              <a:t>Cryomodule review upcoming, design work to complete on He tanks and magnetic shielding.</a:t>
            </a:r>
          </a:p>
          <a:p>
            <a:r>
              <a:rPr lang="en-US" sz="1800" dirty="0" smtClean="0"/>
              <a:t>Beginning of cryomodule construction (IN2P3) planned for end 2012</a:t>
            </a:r>
          </a:p>
          <a:p>
            <a:r>
              <a:rPr lang="en-US" sz="1800" dirty="0" smtClean="0"/>
              <a:t>Cavity fabrication on schedule, test infrastructure being commissioned</a:t>
            </a:r>
          </a:p>
          <a:p>
            <a:r>
              <a:rPr lang="en-US" sz="1800" dirty="0" smtClean="0"/>
              <a:t>Specification &amp; construction of He tanks – ongoing (CEA)</a:t>
            </a:r>
          </a:p>
          <a:p>
            <a:r>
              <a:rPr lang="en-US" sz="1800" dirty="0" smtClean="0"/>
              <a:t>Tuner design (SACLAY) validated in exhaustive tests, SACLAY will provide all 4 tuners – French in-kind contribution</a:t>
            </a:r>
            <a:endParaRPr lang="en-US" sz="1800" i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31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66800" y="191386"/>
            <a:ext cx="8077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Summary (2)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78465" y="1428307"/>
            <a:ext cx="8382000" cy="41218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RF High power equipment &amp; klystron procurement on schedule</a:t>
            </a:r>
          </a:p>
          <a:p>
            <a:r>
              <a:rPr lang="en-US" sz="1800" dirty="0" smtClean="0"/>
              <a:t>Specification &amp; order of klystron modulator from industry being managed by ESS</a:t>
            </a:r>
          </a:p>
          <a:p>
            <a:r>
              <a:rPr lang="en-US" sz="1800" dirty="0" smtClean="0"/>
              <a:t>Power couplers: Review done March 2011. Issue with DWT to resolve but well in hand</a:t>
            </a:r>
          </a:p>
          <a:p>
            <a:r>
              <a:rPr lang="en-US" sz="1800" dirty="0" smtClean="0"/>
              <a:t>HOM Couplers – work still needed but not needed for initial cryomodule test </a:t>
            </a:r>
          </a:p>
          <a:p>
            <a:r>
              <a:rPr lang="en-US" sz="1800" dirty="0" smtClean="0"/>
              <a:t>Upgrade of cryogenics and overall infrastructure in SM18 expected to be ready on time.</a:t>
            </a:r>
          </a:p>
          <a:p>
            <a:r>
              <a:rPr lang="en-US" sz="1800" dirty="0" smtClean="0"/>
              <a:t>Test of single cell sc cavity now starting…</a:t>
            </a:r>
          </a:p>
          <a:p>
            <a:r>
              <a:rPr lang="en-US" sz="1800" dirty="0" smtClean="0"/>
              <a:t>The studies have progressed well and we are well into preparing the hardware.</a:t>
            </a:r>
          </a:p>
          <a:p>
            <a:r>
              <a:rPr lang="en-US" sz="1800" dirty="0" smtClean="0"/>
              <a:t>The project is ambitious, but is advancing well.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32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66800" y="191386"/>
            <a:ext cx="8077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Some Upcoming Events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4466" y="1079434"/>
            <a:ext cx="8229600" cy="5245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SPL / ESS Specific:</a:t>
            </a:r>
          </a:p>
          <a:p>
            <a:endParaRPr lang="en-US" sz="800" b="1" dirty="0" smtClean="0"/>
          </a:p>
          <a:p>
            <a:pPr lvl="1"/>
            <a:r>
              <a:rPr lang="en-US" sz="2000" dirty="0" smtClean="0"/>
              <a:t>SPL Cryomodule Review : 4th Nov. 2011 CERN.</a:t>
            </a:r>
          </a:p>
          <a:p>
            <a:pPr lvl="1"/>
            <a:r>
              <a:rPr lang="en-US" sz="2000" dirty="0" smtClean="0"/>
              <a:t>7th ESS-SPL Collaboration meeting : 8-9 December, 2011 CERN.</a:t>
            </a:r>
          </a:p>
          <a:p>
            <a:pPr lvl="1"/>
            <a:r>
              <a:rPr lang="en-US" sz="2000" dirty="0" smtClean="0"/>
              <a:t>ESS RF Workshop 12-16 December, Uppsala.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Other Meetings at CERN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LHC Crab cavity Workshop LHC CC11: 14-15 November</a:t>
            </a:r>
          </a:p>
          <a:p>
            <a:pPr lvl="1"/>
            <a:r>
              <a:rPr lang="en-US" sz="2000" dirty="0" smtClean="0"/>
              <a:t>LHC </a:t>
            </a:r>
            <a:r>
              <a:rPr lang="en-US" sz="2000" smtClean="0"/>
              <a:t>Collaboration Meeting: </a:t>
            </a:r>
            <a:r>
              <a:rPr lang="en-US" sz="2000" dirty="0" smtClean="0"/>
              <a:t>16-18 November.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2600" u="sng" dirty="0" smtClean="0"/>
              <a:t>Thank you for your attention.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7844" y="2782956"/>
            <a:ext cx="424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 SPL Activities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176685" y="0"/>
            <a:ext cx="8229600" cy="1143000"/>
          </a:xfrm>
        </p:spPr>
        <p:txBody>
          <a:bodyPr/>
          <a:lstStyle/>
          <a:p>
            <a:r>
              <a:rPr lang="en-US" dirty="0" smtClean="0"/>
              <a:t>Low Power SPL  LP-SPL</a:t>
            </a:r>
            <a:endParaRPr lang="en-US" dirty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384048" y="1271333"/>
            <a:ext cx="8229600" cy="1337755"/>
          </a:xfrm>
        </p:spPr>
        <p:txBody>
          <a:bodyPr>
            <a:normAutofit/>
          </a:bodyPr>
          <a:lstStyle/>
          <a:p>
            <a:pPr marL="280988" lvl="2" indent="-280988"/>
            <a:r>
              <a:rPr lang="en-US" sz="1800" dirty="0" smtClean="0"/>
              <a:t>LP-SPL:  SC-linac (160 MeV ® 4 GeV) with ejection at intermediate energy</a:t>
            </a:r>
          </a:p>
          <a:p>
            <a:pPr marL="280988" lvl="2" indent="-280988"/>
            <a:r>
              <a:rPr lang="en-US" sz="1800" dirty="0" smtClean="0"/>
              <a:t>P</a:t>
            </a:r>
            <a:r>
              <a:rPr lang="en-US" sz="1800" baseline="0" dirty="0" smtClean="0"/>
              <a:t>art of the upgrade of the CERN injectors, with PS2</a:t>
            </a:r>
            <a:endParaRPr lang="en-US" sz="1800" dirty="0" smtClean="0"/>
          </a:p>
          <a:p>
            <a:pPr marL="280988" lvl="2" indent="-280988"/>
            <a:r>
              <a:rPr lang="en-US" sz="1800" dirty="0" smtClean="0"/>
              <a:t>Designed to be upgradable to High Power for future facilities such as a neutrino factory =&gt; HP-SPL</a:t>
            </a:r>
          </a:p>
        </p:txBody>
      </p:sp>
      <p:pic>
        <p:nvPicPr>
          <p:cNvPr id="46" name="Picture 4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0462" y="2728463"/>
            <a:ext cx="3757109" cy="11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4982872" y="2751423"/>
            <a:ext cx="2158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Original Injectors Upgrade Scenario using LP-SPL</a:t>
            </a:r>
            <a:endParaRPr lang="en-US" sz="14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1111" y="4090127"/>
            <a:ext cx="7862320" cy="2305884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49658" y="6113720"/>
            <a:ext cx="1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206 Cavities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35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63269"/>
              </p:ext>
            </p:extLst>
          </p:nvPr>
        </p:nvGraphicFramePr>
        <p:xfrm>
          <a:off x="1052513" y="1833417"/>
          <a:ext cx="6719887" cy="3022313"/>
        </p:xfrm>
        <a:graphic>
          <a:graphicData uri="http://schemas.openxmlformats.org/drawingml/2006/table">
            <a:tbl>
              <a:tblPr/>
              <a:tblGrid>
                <a:gridCol w="2289031"/>
                <a:gridCol w="2001982"/>
                <a:gridCol w="2428874"/>
              </a:tblGrid>
              <a:tr h="3727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A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Option 1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Option 2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  <a:tr h="3425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Energy (GeV)</a:t>
                      </a: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  <a:tr h="4535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Beam power (MW)</a:t>
                      </a: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 MW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 MW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  <a:tr h="3425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Rep.  frequency (Hz)</a:t>
                      </a: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  <a:tr h="3425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Protons/pulse (x 10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  <a:tr h="584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Av. Pulse current (mA)</a:t>
                      </a: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  <a:tr h="584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Arial" charset="0"/>
                        </a:rPr>
                        <a:t>Beam pulse duration (ms) </a:t>
                      </a:r>
                    </a:p>
                  </a:txBody>
                  <a:tcPr marL="91437" marR="91437" marT="45729" marB="4572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37" marR="91437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B"/>
                    </a:solidFill>
                  </a:tcPr>
                </a:tc>
              </a:tr>
            </a:tbl>
          </a:graphicData>
        </a:graphic>
      </p:graphicFrame>
      <p:sp>
        <p:nvSpPr>
          <p:cNvPr id="14369" name="Text Box 108"/>
          <p:cNvSpPr txBox="1">
            <a:spLocks noChangeArrowheads="1"/>
          </p:cNvSpPr>
          <p:nvPr/>
        </p:nvSpPr>
        <p:spPr bwMode="auto">
          <a:xfrm>
            <a:off x="1063625" y="1295400"/>
            <a:ext cx="6553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b="1" dirty="0"/>
              <a:t>Beam characteristics of the main options</a:t>
            </a:r>
          </a:p>
        </p:txBody>
      </p:sp>
      <p:sp>
        <p:nvSpPr>
          <p:cNvPr id="11" name="Oval 10"/>
          <p:cNvSpPr/>
          <p:nvPr/>
        </p:nvSpPr>
        <p:spPr>
          <a:xfrm>
            <a:off x="3484563" y="3367088"/>
            <a:ext cx="4129087" cy="363537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96544" y="4336285"/>
            <a:ext cx="2212975" cy="361950"/>
          </a:xfrm>
          <a:prstGeom prst="ellipse">
            <a:avLst/>
          </a:prstGeom>
          <a:solidFill>
            <a:srgbClr val="DDD9C3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444625" y="5657980"/>
            <a:ext cx="4071938" cy="412750"/>
          </a:xfrm>
          <a:prstGeom prst="wedgeRoundRectCallout">
            <a:avLst>
              <a:gd name="adj1" fmla="val 52733"/>
              <a:gd name="adj2" fmla="val -287728"/>
              <a:gd name="adj3" fmla="val 16667"/>
            </a:avLst>
          </a:prstGeom>
          <a:solidFill>
            <a:srgbClr val="DDD9C3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2 </a:t>
            </a:r>
            <a:r>
              <a:rPr lang="en-US" sz="1600" b="1" dirty="0">
                <a:solidFill>
                  <a:schemeClr val="tx1"/>
                </a:solidFill>
                <a:latin typeface="Symbol" pitchFamily="18" charset="2"/>
              </a:rPr>
              <a:t>´ </a:t>
            </a:r>
            <a:r>
              <a:rPr lang="en-US" sz="1600" b="1" dirty="0">
                <a:solidFill>
                  <a:schemeClr val="tx1"/>
                </a:solidFill>
              </a:rPr>
              <a:t>beam current </a:t>
            </a:r>
            <a:r>
              <a:rPr lang="en-US" sz="1600" b="1" dirty="0">
                <a:solidFill>
                  <a:schemeClr val="tx1"/>
                </a:solidFill>
                <a:latin typeface="Symbol" pitchFamily="18" charset="2"/>
              </a:rPr>
              <a:t>Þ</a:t>
            </a:r>
            <a:r>
              <a:rPr lang="en-US" sz="1600" b="1" dirty="0">
                <a:solidFill>
                  <a:schemeClr val="tx1"/>
                </a:solidFill>
              </a:rPr>
              <a:t> 2 </a:t>
            </a:r>
            <a:r>
              <a:rPr lang="en-US" sz="1600" b="1" dirty="0">
                <a:solidFill>
                  <a:schemeClr val="tx1"/>
                </a:solidFill>
                <a:latin typeface="Symbol" pitchFamily="18" charset="2"/>
              </a:rPr>
              <a:t>´ </a:t>
            </a:r>
            <a:r>
              <a:rPr lang="en-US" sz="1600" b="1" dirty="0">
                <a:solidFill>
                  <a:schemeClr val="tx1"/>
                </a:solidFill>
              </a:rPr>
              <a:t>nb. of klystrons etc .</a:t>
            </a:r>
          </a:p>
        </p:txBody>
      </p:sp>
      <p:sp>
        <p:nvSpPr>
          <p:cNvPr id="10277" name="Title 14"/>
          <p:cNvSpPr>
            <a:spLocks noGrp="1"/>
          </p:cNvSpPr>
          <p:nvPr>
            <p:ph type="title"/>
          </p:nvPr>
        </p:nvSpPr>
        <p:spPr>
          <a:xfrm>
            <a:off x="1224491" y="119818"/>
            <a:ext cx="6629400" cy="685800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08" charset="-128"/>
                <a:cs typeface="+mn-cs"/>
              </a:rPr>
              <a:t>HP-SPL basic characteristics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36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4800" y="1111250"/>
            <a:ext cx="8610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H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-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 source R &amp;  D (part of SLHC-PP)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Continued within the Linac4 project 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Study of the optimum high power RF architecture for a high power SPL (part of SLHC-PP)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Terminated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Design, construction and test of superconducting RF cavities (704 MHz – 5 cells) in a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cryomodule</a:t>
            </a: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Continued within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EuCARD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 (CEA and CNRS) (2 cavities) + French in-kind + CERN resources (4 cavities)</a:t>
            </a: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Development of high power RF coupler, HOM damper and adaptation of tuner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Continued with French in-kind contribution + CERN resources +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Uni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 Rostock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Upgrade of the SM18 test place [2 K cooling + pulsed RF source at 704 MHz (1.5 MW @ 50 Hz )]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Continued with ESS support (modulator) + CERN resources</a:t>
            </a: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Pulsed high power RF tests of contiguous cavities in a common cryostat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Continued with ESS participation + CRISP support + CERN resources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(Design, construction and test a high power klystron modulator: to resume in 2014)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(Design, construction and test of a prototype cryomodule equipped with 8 </a:t>
            </a:r>
            <a:r>
              <a:rPr lang="en-US" sz="1400" dirty="0">
                <a:solidFill>
                  <a:srgbClr val="0000FF"/>
                </a:solidFill>
                <a:latin typeface="Symbol" pitchFamily="18" charset="2"/>
                <a:ea typeface="ＭＳ Ｐゴシック" charset="-128"/>
              </a:rPr>
              <a:t>b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=1 cavities: delayed)</a:t>
            </a:r>
          </a:p>
          <a:p>
            <a:pPr marL="285750" indent="-285750">
              <a:buFont typeface="Symbol" pitchFamily="18" charset="2"/>
              <a:buChar char="Þ"/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ea typeface="ＭＳ Ｐゴシック" charset="-128"/>
              </a:rPr>
              <a:t>Pending definition of CERN strategy following recommendations of the “European Strategy Group for Particle Physics” at the end of 2012.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38826" y="338487"/>
            <a:ext cx="8229600" cy="433137"/>
          </a:xfrm>
        </p:spPr>
        <p:txBody>
          <a:bodyPr>
            <a:normAutofit fontScale="90000"/>
          </a:bodyPr>
          <a:lstStyle/>
          <a:p>
            <a:pPr rtl="0" eaLnBrk="0" fontAlgn="base" hangingPunct="0"/>
            <a:r>
              <a:rPr lang="en-US" sz="3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/>
                <a:cs typeface="+mn-cs"/>
              </a:rPr>
              <a:t>Resume - SPL R&amp;D until 2016</a:t>
            </a:r>
            <a:endParaRPr lang="en-US" kern="1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138" y="0"/>
            <a:ext cx="8229600" cy="9033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Cavity Parameters </a:t>
            </a:r>
            <a:r>
              <a:rPr lang="en-US" sz="3200" dirty="0" smtClean="0">
                <a:latin typeface="Symbol" charset="2"/>
                <a:cs typeface="Symbol" charset="2"/>
              </a:rPr>
              <a:t>b</a:t>
            </a:r>
            <a:r>
              <a:rPr lang="en-US" sz="3200" dirty="0" smtClean="0"/>
              <a:t>= 0.65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94595"/>
              </p:ext>
            </p:extLst>
          </p:nvPr>
        </p:nvGraphicFramePr>
        <p:xfrm>
          <a:off x="430263" y="1205166"/>
          <a:ext cx="7452000" cy="489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52"/>
                <a:gridCol w="1435915"/>
                <a:gridCol w="1904133"/>
              </a:tblGrid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Type of accelerating structure	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ymbol"/>
                          <a:ea typeface="ＭＳ ゴシック"/>
                          <a:cs typeface="Times New Roman"/>
                        </a:rPr>
                        <a:t>b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=0.65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5-cell standing wave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Accelerating mode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TM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010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, π-mode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Fundamental frequency ƒ</a:t>
                      </a:r>
                      <a:r>
                        <a:rPr lang="en-GB" sz="1400" i="1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RF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 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[MHz]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704.0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Nominal gradient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E</a:t>
                      </a:r>
                      <a:r>
                        <a:rPr lang="en-GB" sz="1400" i="1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[MV/m]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19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Quality factor 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Q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0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at nominal gradient 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10</a:t>
                      </a:r>
                      <a:r>
                        <a:rPr lang="en-GB" sz="1400" baseline="30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Active length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L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0.692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Cell-to-cell coupling 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k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[%]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1.45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Iris diameter (inner cells)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96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Iris diameter (outer cells adjacent to power  coupler/tuner)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140/130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R/Q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[Ω]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275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peak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/E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2.63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B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peak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/E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[mT/MV/m]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5.12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Geometry factor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[Ω]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197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Δƒ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/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Δ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L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[kHz/mm]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164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Lorentz-force detuning constant</a:t>
                      </a: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 i="1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K</a:t>
                      </a:r>
                      <a:r>
                        <a:rPr lang="en-GB" sz="1400" i="1" baseline="-25000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Lor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[Hz/(MV/m)</a:t>
                      </a:r>
                      <a:r>
                        <a:rPr lang="en-GB" sz="1400" baseline="30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-1.6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Q</a:t>
                      </a:r>
                      <a:r>
                        <a:rPr lang="en-GB" sz="1400" i="1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ext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of input coupler (I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B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= 20 mA and </a:t>
                      </a:r>
                      <a:r>
                        <a:rPr lang="en-GB" sz="1400">
                          <a:effectLst/>
                          <a:latin typeface="Symbol"/>
                          <a:ea typeface="ＭＳ ゴシック"/>
                          <a:cs typeface="Times New Roman"/>
                        </a:rPr>
                        <a:t>f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=15°)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1.2 × 10</a:t>
                      </a:r>
                      <a:r>
                        <a:rPr lang="en-GB" sz="1400" baseline="30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6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 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Cavity bandwidth f/Q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ext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[Hz] FWHM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590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Fill time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[μs]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270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9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00990" cy="4924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dirty="0" smtClean="0">
                <a:latin typeface="Candara" pitchFamily="34" charset="0"/>
              </a:rPr>
              <a:t>B=0.65 cavities and test cryostat</a:t>
            </a:r>
            <a:endParaRPr lang="en-US" sz="3200" dirty="0">
              <a:latin typeface="Candara" pitchFamily="34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83872" y="1276708"/>
            <a:ext cx="6817593" cy="35096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sz="2000" b="1" u="sng" dirty="0" smtClean="0">
                <a:latin typeface="Candara" pitchFamily="34" charset="0"/>
                <a:sym typeface="Wingdings" pitchFamily="2" charset="2"/>
              </a:rPr>
              <a:t>PLANNING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--&gt; end of June ’11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call for tender preparation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29</a:t>
            </a:r>
            <a:r>
              <a:rPr lang="en-US" sz="2000" u="sng" baseline="30000" dirty="0" smtClean="0">
                <a:latin typeface="Candara" pitchFamily="34" charset="0"/>
                <a:sym typeface="Wingdings" pitchFamily="2" charset="2"/>
              </a:rPr>
              <a:t>th</a:t>
            </a:r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 Aug’11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deadline for receiving the offers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Mid-Sept ’11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choice of the manufacturer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Beginning of Oct’11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start of the fabrication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July ’12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cavity delivery w/o helium vessel  field flatness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Sept’12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helium vessel welding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Oct’12: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cavity delivery</a:t>
            </a:r>
          </a:p>
          <a:p>
            <a:pPr algn="just"/>
            <a:r>
              <a:rPr lang="en-US" sz="2000" u="sng" dirty="0" smtClean="0">
                <a:latin typeface="Candara" pitchFamily="34" charset="0"/>
                <a:sym typeface="Wingdings" pitchFamily="2" charset="2"/>
              </a:rPr>
              <a:t>Nov ’12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: cavity preparation (BCP + HPR) &amp; assembly in clean room</a:t>
            </a:r>
          </a:p>
          <a:p>
            <a:pPr algn="just"/>
            <a:r>
              <a:rPr lang="en-US" sz="2000" b="1" u="sng" dirty="0" smtClean="0">
                <a:latin typeface="Candara" pitchFamily="34" charset="0"/>
                <a:sym typeface="Wingdings" pitchFamily="2" charset="2"/>
              </a:rPr>
              <a:t>Dec ’12 (for Christmas?)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: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test in vertical cryostat</a:t>
            </a:r>
          </a:p>
          <a:p>
            <a:pPr algn="just"/>
            <a:r>
              <a:rPr lang="en-US" sz="2000" dirty="0" smtClean="0">
                <a:latin typeface="Candara" pitchFamily="34" charset="0"/>
                <a:sym typeface="Wingdings" pitchFamily="2" charset="2"/>
              </a:rPr>
              <a:t>In 2013: cavity installation &amp; test in CRYHOLAB</a:t>
            </a:r>
          </a:p>
        </p:txBody>
      </p:sp>
      <p:pic>
        <p:nvPicPr>
          <p:cNvPr id="5" name="Picture 3" descr="D:\PROJETS\CERN (LINAC4 &amp; SPL)\SPL\Meetings SPL\CERNMeeting_Nov2010\Images Cavite Eucard\Cavite IPN Test Cryolab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5240" y="4929198"/>
            <a:ext cx="2375124" cy="1769403"/>
          </a:xfrm>
          <a:prstGeom prst="rect">
            <a:avLst/>
          </a:prstGeom>
          <a:noFill/>
        </p:spPr>
      </p:pic>
      <p:pic>
        <p:nvPicPr>
          <p:cNvPr id="6" name="Picture 2" descr="D:\PROJETS\CERN (LINAC4 &amp; SPL)\SPL\Meetings SPL\CERNMeeting_Nov2010\Images Cavite Eucard\Cavite IPN Test Cryolab05.png"/>
          <p:cNvPicPr>
            <a:picLocks noChangeAspect="1" noChangeArrowheads="1"/>
          </p:cNvPicPr>
          <p:nvPr/>
        </p:nvPicPr>
        <p:blipFill>
          <a:blip r:embed="rId3" cstate="screen"/>
          <a:srcRect l="15500" t="231"/>
          <a:stretch>
            <a:fillRect/>
          </a:stretch>
        </p:blipFill>
        <p:spPr bwMode="auto">
          <a:xfrm>
            <a:off x="5000628" y="4955676"/>
            <a:ext cx="2740536" cy="1616596"/>
          </a:xfrm>
          <a:prstGeom prst="rect">
            <a:avLst/>
          </a:prstGeom>
          <a:noFill/>
        </p:spPr>
      </p:pic>
      <p:sp>
        <p:nvSpPr>
          <p:cNvPr id="8" name="ZoneTexte 4"/>
          <p:cNvSpPr txBox="1"/>
          <p:nvPr/>
        </p:nvSpPr>
        <p:spPr>
          <a:xfrm>
            <a:off x="3051544" y="702650"/>
            <a:ext cx="45826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J. </a:t>
            </a:r>
            <a:r>
              <a:rPr lang="en-US" i="1" u="sng" dirty="0" err="1" smtClean="0">
                <a:solidFill>
                  <a:prstClr val="black"/>
                </a:solidFill>
                <a:latin typeface="Calibri"/>
              </a:rPr>
              <a:t>G.Olry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 et al., IPN Orsay, Joint ESS/SPL Meeting  - SACLAY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2906" y="1386029"/>
            <a:ext cx="7896694" cy="46977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69900"/>
                </a:solidFill>
              </a:rPr>
              <a:t>In 2010, program launched for </a:t>
            </a:r>
            <a:r>
              <a:rPr lang="en-US" b="1" u="sng" dirty="0" smtClean="0">
                <a:solidFill>
                  <a:srgbClr val="669900"/>
                </a:solidFill>
              </a:rPr>
              <a:t>study</a:t>
            </a:r>
            <a:r>
              <a:rPr lang="en-US" b="1" dirty="0" smtClean="0">
                <a:solidFill>
                  <a:srgbClr val="669900"/>
                </a:solidFill>
              </a:rPr>
              <a:t> of a high intensity proton driver in the context of  possible future neutrino facilities at CERN</a:t>
            </a:r>
            <a:r>
              <a:rPr lang="en-US" b="1" baseline="0" dirty="0" smtClean="0">
                <a:solidFill>
                  <a:srgbClr val="669900"/>
                </a:solidFill>
              </a:rPr>
              <a:t>, based on the LP/HP-SPL.</a:t>
            </a:r>
          </a:p>
          <a:p>
            <a:endParaRPr lang="en-US" sz="2900" baseline="0" dirty="0" smtClean="0"/>
          </a:p>
          <a:p>
            <a:r>
              <a:rPr lang="en-US" sz="2700" baseline="0" dirty="0" smtClean="0"/>
              <a:t>Included in CERN MTP, with resources.</a:t>
            </a:r>
          </a:p>
          <a:p>
            <a:r>
              <a:rPr lang="en-US" sz="2700" dirty="0" smtClean="0"/>
              <a:t>Comprises:</a:t>
            </a:r>
            <a:endParaRPr lang="en-US" sz="2700" baseline="0" dirty="0" smtClean="0">
              <a:solidFill>
                <a:srgbClr val="3333CC"/>
              </a:solidFill>
            </a:endParaRPr>
          </a:p>
          <a:p>
            <a:pPr marL="974725" indent="-292100"/>
            <a:r>
              <a:rPr lang="en-US" sz="2700" baseline="0" dirty="0" smtClean="0">
                <a:solidFill>
                  <a:srgbClr val="3333CC"/>
                </a:solidFill>
              </a:rPr>
              <a:t>Continuation of design work on HP-SPL, excluding integration</a:t>
            </a:r>
            <a:r>
              <a:rPr lang="en-US" sz="2700" dirty="0" smtClean="0">
                <a:solidFill>
                  <a:srgbClr val="3333CC"/>
                </a:solidFill>
              </a:rPr>
              <a:t> &amp;</a:t>
            </a:r>
            <a:r>
              <a:rPr lang="en-US" sz="2700" baseline="0" dirty="0" smtClean="0">
                <a:solidFill>
                  <a:srgbClr val="3333CC"/>
                </a:solidFill>
              </a:rPr>
              <a:t> site specifics.</a:t>
            </a:r>
          </a:p>
          <a:p>
            <a:pPr marL="974725" indent="-292100"/>
            <a:r>
              <a:rPr lang="en-US" sz="2700" dirty="0" smtClean="0">
                <a:solidFill>
                  <a:srgbClr val="3333CC"/>
                </a:solidFill>
              </a:rPr>
              <a:t>Includes prototyping of critical components: cavities, RF ancillaries and cryomodule</a:t>
            </a:r>
            <a:endParaRPr lang="en-US" sz="2700" baseline="0" dirty="0" smtClean="0">
              <a:solidFill>
                <a:srgbClr val="3333CC"/>
              </a:solidFill>
            </a:endParaRPr>
          </a:p>
          <a:p>
            <a:pPr marL="974725" indent="-292100"/>
            <a:r>
              <a:rPr lang="en-US" sz="2700" u="sng" baseline="0" dirty="0" smtClean="0">
                <a:solidFill>
                  <a:srgbClr val="3333CC"/>
                </a:solidFill>
              </a:rPr>
              <a:t>Construction and test of four-cavity RF cryo-module</a:t>
            </a:r>
          </a:p>
          <a:p>
            <a:pPr marL="974725" indent="-292100"/>
            <a:r>
              <a:rPr lang="en-US" sz="2700" dirty="0" smtClean="0">
                <a:solidFill>
                  <a:srgbClr val="3333CC"/>
                </a:solidFill>
              </a:rPr>
              <a:t>Upgrade of clean room and assembly facilities</a:t>
            </a:r>
          </a:p>
          <a:p>
            <a:pPr marL="974725" indent="-292100"/>
            <a:r>
              <a:rPr lang="en-US" sz="2700" baseline="0" dirty="0" smtClean="0">
                <a:solidFill>
                  <a:srgbClr val="3333CC"/>
                </a:solidFill>
              </a:rPr>
              <a:t>Preparation of a power test stand</a:t>
            </a:r>
          </a:p>
          <a:p>
            <a:pPr marL="974725" indent="-292100"/>
            <a:endParaRPr lang="en-US" sz="2700" baseline="0" dirty="0" smtClean="0">
              <a:solidFill>
                <a:srgbClr val="3333CC"/>
              </a:solidFill>
            </a:endParaRPr>
          </a:p>
          <a:p>
            <a:r>
              <a:rPr lang="en-US" sz="2700" dirty="0" smtClean="0"/>
              <a:t>Plan to power test the cryomodule in 2014</a:t>
            </a:r>
          </a:p>
          <a:p>
            <a:endParaRPr lang="en-US" sz="2700" baseline="0" dirty="0" smtClean="0"/>
          </a:p>
          <a:p>
            <a:r>
              <a:rPr lang="en-US" sz="27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Updated CERN yellow report on SPL to be completed by end 2011 </a:t>
            </a:r>
            <a:endParaRPr lang="en-US" sz="2700" dirty="0" smtClean="0"/>
          </a:p>
          <a:p>
            <a:pPr>
              <a:buNone/>
            </a:pP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06085" y="190766"/>
            <a:ext cx="8229600" cy="587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 Project Scope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E315-3C3B-4C6B-A72A-4075EF3F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138" y="0"/>
            <a:ext cx="8229600" cy="9033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Cavity Parameters </a:t>
            </a:r>
            <a:r>
              <a:rPr lang="en-US" sz="3200" dirty="0" smtClean="0">
                <a:latin typeface="Symbol" charset="2"/>
                <a:cs typeface="Symbol" charset="2"/>
              </a:rPr>
              <a:t>b</a:t>
            </a:r>
            <a:r>
              <a:rPr lang="en-US" sz="3200" dirty="0" smtClean="0"/>
              <a:t>= 1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60322"/>
              </p:ext>
            </p:extLst>
          </p:nvPr>
        </p:nvGraphicFramePr>
        <p:xfrm>
          <a:off x="474183" y="1043365"/>
          <a:ext cx="7452000" cy="539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52"/>
                <a:gridCol w="1435915"/>
                <a:gridCol w="1904133"/>
              </a:tblGrid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Type of accelerating structure	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ymbol"/>
                          <a:ea typeface="ＭＳ ゴシック"/>
                          <a:cs typeface="Times New Roman"/>
                        </a:rPr>
                        <a:t>b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=1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5-cell standing wave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Accelerating mode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TM</a:t>
                      </a:r>
                      <a:r>
                        <a:rPr lang="en-GB" sz="1400" baseline="-250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010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, π-mode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Fundamental frequency </a:t>
                      </a:r>
                      <a:r>
                        <a:rPr lang="en-GB" sz="1400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ƒ</a:t>
                      </a:r>
                      <a:r>
                        <a:rPr lang="en-GB" sz="1400" i="1" baseline="-25000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RF</a:t>
                      </a: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 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[MHz]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704.4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Nominal gradient</a:t>
                      </a: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 i="1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</a:t>
                      </a:r>
                      <a:r>
                        <a:rPr lang="en-GB" sz="1400" i="1" baseline="-25000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[MV/m]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Required field flatness</a:t>
                      </a:r>
                      <a:r>
                        <a:rPr lang="en-GB" sz="1400" i="1" dirty="0">
                          <a:effectLst/>
                          <a:latin typeface="Symbol"/>
                          <a:ea typeface="ＭＳ ゴシック"/>
                          <a:cs typeface="Times New Roman"/>
                        </a:rPr>
                        <a:t> D</a:t>
                      </a: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V/V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[%]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&lt; ±2.5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Quality factor 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Q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0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at nominal gradient 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10</a:t>
                      </a:r>
                      <a:r>
                        <a:rPr lang="en-GB" sz="1400" baseline="30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Active length</a:t>
                      </a:r>
                      <a:r>
                        <a:rPr lang="en-GB" sz="1400" i="1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L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1.065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Cell-to-cell coupling 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k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[%]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1.92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Iris diameter (inner cells)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[mm]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130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Iris diameter (outer cells adjacent to power  coupler/tuner)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129.2/140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R/Q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</a:t>
                      </a:r>
                      <a:r>
                        <a:rPr lang="en-GB" sz="1400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Ω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566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peak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/E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2.0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B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peak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/E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acc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[mT/MV/m]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4.2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Geometry factor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</a:t>
                      </a:r>
                      <a:r>
                        <a:rPr lang="en-GB" sz="1400" dirty="0" err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Ω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270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Required tuning range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[kHz]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± 300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Δƒ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/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Δ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L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[kHz/mm]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164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Lorentz-force detuning constant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K</a:t>
                      </a:r>
                      <a:r>
                        <a:rPr lang="en-GB" sz="1400" i="1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Lor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[Hz/(MV/m)</a:t>
                      </a:r>
                      <a:r>
                        <a:rPr lang="en-GB" sz="1400" baseline="30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Q</a:t>
                      </a:r>
                      <a:r>
                        <a:rPr lang="en-GB" sz="1400" i="1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ext</a:t>
                      </a:r>
                      <a:r>
                        <a:rPr lang="en-GB" sz="1400" i="1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of input coupler (I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B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= 20 mA and </a:t>
                      </a:r>
                      <a:r>
                        <a:rPr lang="en-GB" sz="1400">
                          <a:effectLst/>
                          <a:latin typeface="Symbol"/>
                          <a:ea typeface="ＭＳ ゴシック"/>
                          <a:cs typeface="Times New Roman"/>
                        </a:rPr>
                        <a:t>f </a:t>
                      </a: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=15°)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1.2 × 10</a:t>
                      </a:r>
                      <a:r>
                        <a:rPr lang="en-GB" sz="1400" baseline="300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6</a:t>
                      </a: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 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Cavity bandwidth f/Q</a:t>
                      </a:r>
                      <a:r>
                        <a:rPr lang="en-GB" sz="1400" baseline="-250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ext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 [Hz] FWHM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590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Fill time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[μs]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270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Number of HOM couplers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2, if needed</a:t>
                      </a:r>
                      <a:endParaRPr lang="en-US" sz="1400" dirty="0"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4"/>
          <p:cNvGrpSpPr>
            <a:grpSpLocks/>
          </p:cNvGrpSpPr>
          <p:nvPr/>
        </p:nvGrpSpPr>
        <p:grpSpPr bwMode="auto">
          <a:xfrm>
            <a:off x="4857750" y="1428750"/>
            <a:ext cx="4286250" cy="1000125"/>
            <a:chOff x="0" y="2786058"/>
            <a:chExt cx="4286280" cy="1000132"/>
          </a:xfrm>
        </p:grpSpPr>
        <p:sp>
          <p:nvSpPr>
            <p:cNvPr id="53" name="Rectangle 52"/>
            <p:cNvSpPr/>
            <p:nvPr/>
          </p:nvSpPr>
          <p:spPr>
            <a:xfrm>
              <a:off x="0" y="2786058"/>
              <a:ext cx="4286280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3" name="Groupe 45"/>
            <p:cNvGrpSpPr>
              <a:grpSpLocks/>
            </p:cNvGrpSpPr>
            <p:nvPr/>
          </p:nvGrpSpPr>
          <p:grpSpPr bwMode="auto">
            <a:xfrm>
              <a:off x="0" y="2786058"/>
              <a:ext cx="4214842" cy="928694"/>
              <a:chOff x="4714876" y="2143116"/>
              <a:chExt cx="4214842" cy="92869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714876" y="2214554"/>
                <a:ext cx="4214842" cy="857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4" name="Groupe 42"/>
              <p:cNvGrpSpPr>
                <a:grpSpLocks/>
              </p:cNvGrpSpPr>
              <p:nvPr/>
            </p:nvGrpSpPr>
            <p:grpSpPr bwMode="auto">
              <a:xfrm>
                <a:off x="4714876" y="2143116"/>
                <a:ext cx="4086229" cy="857256"/>
                <a:chOff x="4643438" y="1571612"/>
                <a:chExt cx="4086229" cy="857256"/>
              </a:xfrm>
            </p:grpSpPr>
            <p:grpSp>
              <p:nvGrpSpPr>
                <p:cNvPr id="5" name="Groupe 35"/>
                <p:cNvGrpSpPr>
                  <a:grpSpLocks/>
                </p:cNvGrpSpPr>
                <p:nvPr/>
              </p:nvGrpSpPr>
              <p:grpSpPr bwMode="auto">
                <a:xfrm>
                  <a:off x="4643438" y="1857364"/>
                  <a:ext cx="4086229" cy="571504"/>
                  <a:chOff x="4643438" y="1857364"/>
                  <a:chExt cx="4086229" cy="571504"/>
                </a:xfrm>
              </p:grpSpPr>
              <p:pic>
                <p:nvPicPr>
                  <p:cNvPr id="1235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/>
                  <a:srcRect/>
                  <a:stretch>
                    <a:fillRect/>
                  </a:stretch>
                </p:blipFill>
                <p:spPr bwMode="auto">
                  <a:xfrm>
                    <a:off x="4643438" y="1857364"/>
                    <a:ext cx="4086229" cy="564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" name="Rectangle 11"/>
                  <p:cNvSpPr/>
                  <p:nvPr/>
                </p:nvSpPr>
                <p:spPr>
                  <a:xfrm>
                    <a:off x="4714876" y="2143116"/>
                    <a:ext cx="71437" cy="285752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8643965" y="2143116"/>
                    <a:ext cx="71438" cy="285752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39" name="ZoneTexte 38"/>
                <p:cNvSpPr txBox="1"/>
                <p:nvPr/>
              </p:nvSpPr>
              <p:spPr>
                <a:xfrm>
                  <a:off x="6000760" y="1571612"/>
                  <a:ext cx="1285884" cy="3698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fixed ends</a:t>
                  </a:r>
                </a:p>
              </p:txBody>
            </p:sp>
          </p:grpSp>
        </p:grpSp>
      </p:grpSp>
      <p:sp>
        <p:nvSpPr>
          <p:cNvPr id="12291" name="Rectangle 179"/>
          <p:cNvSpPr>
            <a:spLocks noGrp="1"/>
          </p:cNvSpPr>
          <p:nvPr>
            <p:ph type="title" sz="quarter"/>
          </p:nvPr>
        </p:nvSpPr>
        <p:spPr>
          <a:xfrm>
            <a:off x="398357" y="200416"/>
            <a:ext cx="8229600" cy="939452"/>
          </a:xfrm>
        </p:spPr>
        <p:txBody>
          <a:bodyPr/>
          <a:lstStyle/>
          <a:p>
            <a:pPr eaLnBrk="1" hangingPunct="1"/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of the </a:t>
            </a:r>
            <a:r>
              <a:rPr lang="fr-FR" dirty="0" err="1" smtClean="0"/>
              <a:t>cavity</a:t>
            </a:r>
            <a:endParaRPr lang="fr-FR" dirty="0" smtClean="0"/>
          </a:p>
        </p:txBody>
      </p:sp>
      <p:graphicFrame>
        <p:nvGraphicFramePr>
          <p:cNvPr id="24753" name="Group 177"/>
          <p:cNvGraphicFramePr>
            <a:graphicFrameLocks noGrp="1"/>
          </p:cNvGraphicFramePr>
          <p:nvPr>
            <p:ph sz="quarter" idx="1"/>
          </p:nvPr>
        </p:nvGraphicFramePr>
        <p:xfrm>
          <a:off x="285750" y="2143125"/>
          <a:ext cx="4112002" cy="30213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77562"/>
                <a:gridCol w="817220"/>
                <a:gridCol w="817220"/>
              </a:tblGrid>
              <a:tr h="28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HIPPI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Nominal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wall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thickness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[mm]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stiffness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Kcav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kN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/mm]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Tuning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sensitivity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/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D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z [kHz/mm]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with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fixed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ends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[Hz/(MV/m)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with free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ends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[Hz/(MV/m)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-20.3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Pressure sensitivity K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[Hz/mbar] (fixed ends)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2326" name="Picture 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00625" y="2571750"/>
            <a:ext cx="3617913" cy="2519363"/>
          </a:xfrm>
        </p:spPr>
      </p:pic>
      <p:sp>
        <p:nvSpPr>
          <p:cNvPr id="24749" name="Text Box 173"/>
          <p:cNvSpPr txBox="1">
            <a:spLocks noChangeArrowheads="1"/>
          </p:cNvSpPr>
          <p:nvPr/>
        </p:nvSpPr>
        <p:spPr bwMode="auto">
          <a:xfrm>
            <a:off x="285750" y="5357813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</a:rPr>
              <a:t>The </a:t>
            </a:r>
            <a:r>
              <a:rPr lang="fr-FR" sz="1600" dirty="0" err="1">
                <a:latin typeface="+mn-lt"/>
              </a:rPr>
              <a:t>cavity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will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be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equipped</a:t>
            </a:r>
            <a:r>
              <a:rPr lang="fr-FR" sz="1600" dirty="0">
                <a:latin typeface="+mn-lt"/>
              </a:rPr>
              <a:t> with a Saclay 4 tuner. The </a:t>
            </a:r>
            <a:r>
              <a:rPr lang="fr-FR" sz="1600" dirty="0" err="1">
                <a:latin typeface="+mn-lt"/>
              </a:rPr>
              <a:t>stiffness</a:t>
            </a:r>
            <a:r>
              <a:rPr lang="fr-FR" sz="1600" dirty="0">
                <a:latin typeface="+mn-lt"/>
              </a:rPr>
              <a:t> of the HIPPI - Saclay 4 tuner has been </a:t>
            </a:r>
            <a:r>
              <a:rPr lang="fr-FR" sz="1600" dirty="0" err="1">
                <a:latin typeface="+mn-lt"/>
              </a:rPr>
              <a:t>measured</a:t>
            </a:r>
            <a:r>
              <a:rPr lang="fr-FR" sz="1600" dirty="0">
                <a:latin typeface="+mn-lt"/>
              </a:rPr>
              <a:t> :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</a:t>
            </a:r>
            <a:r>
              <a:rPr lang="fr-FR" sz="1600" baseline="-25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ext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35 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kN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/mm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</a:rPr>
              <a:t>The SPL </a:t>
            </a:r>
            <a:r>
              <a:rPr lang="fr-FR" sz="1600" dirty="0" err="1">
                <a:latin typeface="+mn-lt"/>
              </a:rPr>
              <a:t>cavity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equipped</a:t>
            </a:r>
            <a:r>
              <a:rPr lang="fr-FR" sz="1600" dirty="0">
                <a:latin typeface="+mn-lt"/>
              </a:rPr>
              <a:t> with </a:t>
            </a:r>
            <a:r>
              <a:rPr lang="fr-FR" sz="1600" dirty="0" err="1">
                <a:latin typeface="+mn-lt"/>
              </a:rPr>
              <a:t>this</a:t>
            </a:r>
            <a:r>
              <a:rPr lang="fr-FR" sz="1600" dirty="0">
                <a:latin typeface="+mn-lt"/>
              </a:rPr>
              <a:t> tuner </a:t>
            </a:r>
            <a:r>
              <a:rPr lang="fr-FR" sz="1600" dirty="0" err="1">
                <a:latin typeface="+mn-lt"/>
              </a:rPr>
              <a:t>would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present</a:t>
            </a:r>
            <a:r>
              <a:rPr lang="fr-FR" sz="1600" dirty="0">
                <a:latin typeface="+mn-lt"/>
              </a:rPr>
              <a:t> a </a:t>
            </a:r>
            <a:r>
              <a:rPr lang="fr-FR" sz="1600" dirty="0" err="1">
                <a:latin typeface="+mn-lt"/>
              </a:rPr>
              <a:t>detuning</a:t>
            </a:r>
            <a:r>
              <a:rPr lang="fr-FR" sz="1600" dirty="0">
                <a:latin typeface="+mn-lt"/>
              </a:rPr>
              <a:t> coefficient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|K</a:t>
            </a:r>
            <a:r>
              <a:rPr lang="fr-FR" sz="16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| = 1 Hz/(MV/m)</a:t>
            </a:r>
            <a:r>
              <a:rPr lang="fr-FR" sz="1600" baseline="30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</a:t>
            </a:r>
            <a:r>
              <a:rPr lang="fr-FR" sz="1600" baseline="30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fr-FR" sz="1600" dirty="0">
                <a:latin typeface="Trebuchet MS" pitchFamily="34" charset="0"/>
              </a:rPr>
              <a:t>≈ </a:t>
            </a:r>
            <a:r>
              <a:rPr lang="fr-FR" sz="1600" dirty="0">
                <a:latin typeface="+mn-lt"/>
              </a:rPr>
              <a:t>|K</a:t>
            </a:r>
            <a:r>
              <a:rPr lang="fr-FR" sz="1600" baseline="-25000" dirty="0">
                <a:latin typeface="+mn-lt"/>
              </a:rPr>
              <a:t>L</a:t>
            </a:r>
            <a:r>
              <a:rPr lang="fr-FR" sz="1600" dirty="0">
                <a:latin typeface="+mn-lt"/>
              </a:rPr>
              <a:t>| </a:t>
            </a:r>
            <a:r>
              <a:rPr lang="fr-FR" sz="1600" dirty="0" err="1">
                <a:latin typeface="+mn-lt"/>
              </a:rPr>
              <a:t>estimated</a:t>
            </a:r>
            <a:r>
              <a:rPr lang="fr-FR" sz="1600" dirty="0">
                <a:latin typeface="+mn-lt"/>
              </a:rPr>
              <a:t> for Tesla</a:t>
            </a:r>
          </a:p>
        </p:txBody>
      </p:sp>
      <p:sp>
        <p:nvSpPr>
          <p:cNvPr id="49" name="Ellipse 48"/>
          <p:cNvSpPr/>
          <p:nvPr/>
        </p:nvSpPr>
        <p:spPr>
          <a:xfrm>
            <a:off x="8429625" y="2857500"/>
            <a:ext cx="71438" cy="714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5386388" y="4391025"/>
            <a:ext cx="71437" cy="714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29488" y="3009900"/>
            <a:ext cx="71437" cy="714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6" name="Groupe 57"/>
          <p:cNvGrpSpPr>
            <a:grpSpLocks/>
          </p:cNvGrpSpPr>
          <p:nvPr/>
        </p:nvGrpSpPr>
        <p:grpSpPr bwMode="auto">
          <a:xfrm>
            <a:off x="4857750" y="1428750"/>
            <a:ext cx="4286250" cy="1000125"/>
            <a:chOff x="0" y="2643182"/>
            <a:chExt cx="4286248" cy="1000132"/>
          </a:xfrm>
        </p:grpSpPr>
        <p:sp>
          <p:nvSpPr>
            <p:cNvPr id="57" name="Rectangle 56"/>
            <p:cNvSpPr/>
            <p:nvPr/>
          </p:nvSpPr>
          <p:spPr>
            <a:xfrm>
              <a:off x="0" y="2643182"/>
              <a:ext cx="4286248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7" name="Groupe 55"/>
            <p:cNvGrpSpPr>
              <a:grpSpLocks/>
            </p:cNvGrpSpPr>
            <p:nvPr/>
          </p:nvGrpSpPr>
          <p:grpSpPr bwMode="auto">
            <a:xfrm>
              <a:off x="0" y="2643182"/>
              <a:ext cx="4086229" cy="857256"/>
              <a:chOff x="0" y="2643182"/>
              <a:chExt cx="4086229" cy="857256"/>
            </a:xfrm>
          </p:grpSpPr>
          <p:grpSp>
            <p:nvGrpSpPr>
              <p:cNvPr id="8" name="Groupe 36"/>
              <p:cNvGrpSpPr>
                <a:grpSpLocks/>
              </p:cNvGrpSpPr>
              <p:nvPr/>
            </p:nvGrpSpPr>
            <p:grpSpPr bwMode="auto">
              <a:xfrm>
                <a:off x="0" y="2928934"/>
                <a:ext cx="4086229" cy="571504"/>
                <a:chOff x="4786314" y="2571744"/>
                <a:chExt cx="4086229" cy="571504"/>
              </a:xfrm>
            </p:grpSpPr>
            <p:pic>
              <p:nvPicPr>
                <p:cNvPr id="1234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4786314" y="2571744"/>
                  <a:ext cx="4086229" cy="564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4857752" y="2857496"/>
                  <a:ext cx="71437" cy="2857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40" name="ZoneTexte 39"/>
              <p:cNvSpPr txBox="1"/>
              <p:nvPr/>
            </p:nvSpPr>
            <p:spPr>
              <a:xfrm>
                <a:off x="1285874" y="2643182"/>
                <a:ext cx="1285874" cy="3698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free ends</a:t>
                </a:r>
              </a:p>
            </p:txBody>
          </p:sp>
        </p:grpSp>
      </p:grpSp>
      <p:grpSp>
        <p:nvGrpSpPr>
          <p:cNvPr id="14" name="Groupe 47"/>
          <p:cNvGrpSpPr>
            <a:grpSpLocks/>
          </p:cNvGrpSpPr>
          <p:nvPr/>
        </p:nvGrpSpPr>
        <p:grpSpPr bwMode="auto">
          <a:xfrm>
            <a:off x="4714875" y="1285875"/>
            <a:ext cx="4429125" cy="1143000"/>
            <a:chOff x="4714876" y="3071810"/>
            <a:chExt cx="4429124" cy="1143008"/>
          </a:xfrm>
        </p:grpSpPr>
        <p:sp>
          <p:nvSpPr>
            <p:cNvPr id="47" name="Rectangle 46"/>
            <p:cNvSpPr/>
            <p:nvPr/>
          </p:nvSpPr>
          <p:spPr>
            <a:xfrm>
              <a:off x="4714876" y="3071810"/>
              <a:ext cx="4429124" cy="1143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6" name="Groupe 43"/>
            <p:cNvGrpSpPr>
              <a:grpSpLocks/>
            </p:cNvGrpSpPr>
            <p:nvPr/>
          </p:nvGrpSpPr>
          <p:grpSpPr bwMode="auto">
            <a:xfrm>
              <a:off x="4857752" y="3143248"/>
              <a:ext cx="4086229" cy="921556"/>
              <a:chOff x="4857752" y="3357562"/>
              <a:chExt cx="4086229" cy="921556"/>
            </a:xfrm>
          </p:grpSpPr>
          <p:grpSp>
            <p:nvGrpSpPr>
              <p:cNvPr id="17" name="Groupe 37"/>
              <p:cNvGrpSpPr>
                <a:grpSpLocks/>
              </p:cNvGrpSpPr>
              <p:nvPr/>
            </p:nvGrpSpPr>
            <p:grpSpPr bwMode="auto">
              <a:xfrm>
                <a:off x="4857752" y="3643314"/>
                <a:ext cx="4086229" cy="635804"/>
                <a:chOff x="4857752" y="3357562"/>
                <a:chExt cx="4086229" cy="635804"/>
              </a:xfrm>
            </p:grpSpPr>
            <p:pic>
              <p:nvPicPr>
                <p:cNvPr id="1234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4857752" y="3429000"/>
                  <a:ext cx="4086229" cy="564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Forme libre 26"/>
                <p:cNvSpPr/>
                <p:nvPr/>
              </p:nvSpPr>
              <p:spPr>
                <a:xfrm>
                  <a:off x="5300664" y="3357562"/>
                  <a:ext cx="3195636" cy="466728"/>
                </a:xfrm>
                <a:custGeom>
                  <a:avLst/>
                  <a:gdLst>
                    <a:gd name="connsiteX0" fmla="*/ 3241963 w 3241963"/>
                    <a:gd name="connsiteY0" fmla="*/ 415636 h 415636"/>
                    <a:gd name="connsiteX1" fmla="*/ 2980706 w 3241963"/>
                    <a:gd name="connsiteY1" fmla="*/ 0 h 415636"/>
                    <a:gd name="connsiteX2" fmla="*/ 142503 w 3241963"/>
                    <a:gd name="connsiteY2" fmla="*/ 0 h 415636"/>
                    <a:gd name="connsiteX3" fmla="*/ 83127 w 3241963"/>
                    <a:gd name="connsiteY3" fmla="*/ 296883 h 415636"/>
                    <a:gd name="connsiteX4" fmla="*/ 0 w 3241963"/>
                    <a:gd name="connsiteY4" fmla="*/ 296883 h 415636"/>
                    <a:gd name="connsiteX5" fmla="*/ 0 w 3241963"/>
                    <a:gd name="connsiteY5" fmla="*/ 296883 h 41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1963" h="415636">
                      <a:moveTo>
                        <a:pt x="3241963" y="415636"/>
                      </a:moveTo>
                      <a:lnTo>
                        <a:pt x="2980706" y="0"/>
                      </a:lnTo>
                      <a:lnTo>
                        <a:pt x="142503" y="0"/>
                      </a:lnTo>
                      <a:lnTo>
                        <a:pt x="83127" y="296883"/>
                      </a:lnTo>
                      <a:lnTo>
                        <a:pt x="0" y="296883"/>
                      </a:lnTo>
                      <a:lnTo>
                        <a:pt x="0" y="296883"/>
                      </a:ln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31" name="Forme 30"/>
                <p:cNvCxnSpPr/>
                <p:nvPr/>
              </p:nvCxnSpPr>
              <p:spPr>
                <a:xfrm rot="5400000">
                  <a:off x="5086350" y="3729040"/>
                  <a:ext cx="161926" cy="57150"/>
                </a:xfrm>
                <a:prstGeom prst="bentConnector3">
                  <a:avLst>
                    <a:gd name="adj1" fmla="val 588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/>
                <p:cNvSpPr/>
                <p:nvPr/>
              </p:nvSpPr>
              <p:spPr>
                <a:xfrm>
                  <a:off x="5191126" y="3524250"/>
                  <a:ext cx="142875" cy="28575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12339" name="ZoneTexte 40"/>
              <p:cNvSpPr txBox="1">
                <a:spLocks noChangeArrowheads="1"/>
              </p:cNvSpPr>
              <p:nvPr/>
            </p:nvSpPr>
            <p:spPr bwMode="auto">
              <a:xfrm>
                <a:off x="5715008" y="3357562"/>
                <a:ext cx="24288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dirty="0">
                    <a:latin typeface="Calibri" pitchFamily="34" charset="0"/>
                  </a:rPr>
                  <a:t>with </a:t>
                </a:r>
                <a:r>
                  <a:rPr lang="fr-FR" b="1" dirty="0">
                    <a:solidFill>
                      <a:srgbClr val="0070C0"/>
                    </a:solidFill>
                    <a:latin typeface="Calibri" pitchFamily="34" charset="0"/>
                  </a:rPr>
                  <a:t>tank</a:t>
                </a:r>
                <a:r>
                  <a:rPr lang="fr-FR" dirty="0">
                    <a:latin typeface="Calibri" pitchFamily="34" charset="0"/>
                  </a:rPr>
                  <a:t> and </a:t>
                </a:r>
                <a:r>
                  <a:rPr lang="fr-FR" b="1" dirty="0">
                    <a:solidFill>
                      <a:srgbClr val="92D050"/>
                    </a:solidFill>
                    <a:latin typeface="Calibri" pitchFamily="34" charset="0"/>
                  </a:rPr>
                  <a:t>tuner</a:t>
                </a:r>
              </a:p>
            </p:txBody>
          </p:sp>
        </p:grpSp>
      </p:grpSp>
      <p:sp>
        <p:nvSpPr>
          <p:cNvPr id="37" name="ZoneTexte 4"/>
          <p:cNvSpPr txBox="1"/>
          <p:nvPr/>
        </p:nvSpPr>
        <p:spPr>
          <a:xfrm>
            <a:off x="640992" y="1308705"/>
            <a:ext cx="28677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G. </a:t>
            </a:r>
            <a:r>
              <a:rPr lang="en-US" i="1" u="sng" dirty="0" err="1" smtClean="0">
                <a:solidFill>
                  <a:prstClr val="black"/>
                </a:solidFill>
                <a:latin typeface="Calibri"/>
              </a:rPr>
              <a:t>Devanz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/J. </a:t>
            </a:r>
            <a:r>
              <a:rPr lang="en-US" i="1" u="sng" dirty="0" err="1" smtClean="0">
                <a:solidFill>
                  <a:prstClr val="black"/>
                </a:solidFill>
                <a:latin typeface="Calibri"/>
              </a:rPr>
              <a:t>Plouin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i="1" u="sng" dirty="0" smtClean="0">
                <a:solidFill>
                  <a:prstClr val="black"/>
                </a:solidFill>
                <a:latin typeface="Calibri"/>
              </a:rPr>
              <a:t>3rd SPL Meeting CERN 2009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36" name="Slide Number Placeholder 7"/>
          <p:cNvSpPr txBox="1">
            <a:spLocks/>
          </p:cNvSpPr>
          <p:nvPr/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06F39-3E55-453A-9D14-8B253D4F4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75328" y="687573"/>
            <a:ext cx="5182107" cy="39499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Further design studies completed at CERN:</a:t>
            </a:r>
          </a:p>
          <a:p>
            <a:r>
              <a:rPr lang="en-US" sz="1700" dirty="0" smtClean="0"/>
              <a:t>Maximum external pressure of 2 bars – fix-fix boundary condition (1)</a:t>
            </a:r>
          </a:p>
          <a:p>
            <a:r>
              <a:rPr lang="en-US" sz="1700" dirty="0" smtClean="0"/>
              <a:t>Sensitivity to pressure fluctuation =&gt; one order of magnitude lower than the frequency bandwidth</a:t>
            </a:r>
          </a:p>
          <a:p>
            <a:r>
              <a:rPr lang="en-US" sz="1700" dirty="0" smtClean="0"/>
              <a:t>Deformation for tuning </a:t>
            </a:r>
          </a:p>
          <a:p>
            <a:r>
              <a:rPr lang="en-US" sz="1700" dirty="0" smtClean="0"/>
              <a:t>Natural vibration - First </a:t>
            </a:r>
            <a:r>
              <a:rPr lang="en-US" sz="1700" dirty="0" err="1" smtClean="0"/>
              <a:t>longit</a:t>
            </a:r>
            <a:r>
              <a:rPr lang="en-US" sz="1700" dirty="0" smtClean="0"/>
              <a:t>. mode at ~140 Hz (2)</a:t>
            </a:r>
          </a:p>
          <a:p>
            <a:r>
              <a:rPr lang="en-US" sz="1700" dirty="0" smtClean="0"/>
              <a:t>Buckling (3)</a:t>
            </a:r>
          </a:p>
          <a:p>
            <a:r>
              <a:rPr lang="en-US" sz="1700" dirty="0" smtClean="0"/>
              <a:t>=&gt; Cavity thickness 3mm.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77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Mechanical properties of cavities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pic>
        <p:nvPicPr>
          <p:cNvPr id="6" name="Picture 2" descr="Figure0016.pn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3658" y="3847970"/>
            <a:ext cx="2828262" cy="24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gure0028.pn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4742" y="1063508"/>
            <a:ext cx="3150780" cy="25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igure0004.pn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813" y="4378590"/>
            <a:ext cx="2547678" cy="213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77518" y="3630706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4870" y="5060577"/>
            <a:ext cx="99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64541" y="5625354"/>
            <a:ext cx="4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772400" cy="231775"/>
          </a:xfrm>
        </p:spPr>
        <p:txBody>
          <a:bodyPr/>
          <a:lstStyle/>
          <a:p>
            <a:r>
              <a:rPr lang="fr-FR" sz="2800" dirty="0">
                <a:solidFill>
                  <a:schemeClr val="accent2"/>
                </a:solidFill>
              </a:rPr>
              <a:t>Transfer </a:t>
            </a:r>
            <a:r>
              <a:rPr lang="fr-FR" sz="2800" dirty="0" err="1">
                <a:solidFill>
                  <a:schemeClr val="accent2"/>
                </a:solidFill>
              </a:rPr>
              <a:t>function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measurements</a:t>
            </a: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547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1319" y="3847399"/>
            <a:ext cx="3289352" cy="251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MANIP-01 033"/>
          <p:cNvPicPr>
            <a:picLocks noChangeAspect="1" noChangeArrowheads="1"/>
          </p:cNvPicPr>
          <p:nvPr/>
        </p:nvPicPr>
        <p:blipFill>
          <a:blip r:embed="rId4" cstate="screen"/>
          <a:srcRect l="4990" r="13513"/>
          <a:stretch>
            <a:fillRect/>
          </a:stretch>
        </p:blipFill>
        <p:spPr bwMode="auto">
          <a:xfrm>
            <a:off x="696037" y="840927"/>
            <a:ext cx="3002508" cy="276302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0181" y="1187356"/>
            <a:ext cx="3687489" cy="241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59312" y="3805452"/>
            <a:ext cx="37338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4"/>
          <p:cNvSpPr txBox="1"/>
          <p:nvPr/>
        </p:nvSpPr>
        <p:spPr>
          <a:xfrm>
            <a:off x="3971500" y="611336"/>
            <a:ext cx="44901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G. </a:t>
            </a:r>
            <a:r>
              <a:rPr lang="en-US" i="1" u="sng" dirty="0" err="1" smtClean="0">
                <a:solidFill>
                  <a:prstClr val="black"/>
                </a:solidFill>
                <a:latin typeface="Calibri"/>
              </a:rPr>
              <a:t>Devanz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, CEA-Saclay, SPL 3rd coll. meeting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06F39-3E55-453A-9D14-8B253D4F4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Mechanical stiffening of the cavity</a:t>
            </a:r>
          </a:p>
        </p:txBody>
      </p:sp>
      <p:pic>
        <p:nvPicPr>
          <p:cNvPr id="20484" name="Image 0" descr="rings-and-weldin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86313" y="3357563"/>
            <a:ext cx="4038600" cy="1246187"/>
          </a:xfrm>
        </p:spPr>
      </p:pic>
      <p:pic>
        <p:nvPicPr>
          <p:cNvPr id="11268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71813" y="2000250"/>
            <a:ext cx="1441450" cy="361950"/>
          </a:xfrm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4375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dirty="0" err="1">
                <a:latin typeface="+mn-lt"/>
              </a:rPr>
              <a:t>Cavity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aimed</a:t>
            </a:r>
            <a:r>
              <a:rPr lang="fr-FR" dirty="0">
                <a:latin typeface="+mn-lt"/>
              </a:rPr>
              <a:t> to </a:t>
            </a:r>
            <a:r>
              <a:rPr lang="fr-FR" dirty="0" err="1">
                <a:latin typeface="+mn-lt"/>
              </a:rPr>
              <a:t>work</a:t>
            </a:r>
            <a:r>
              <a:rPr lang="fr-FR" dirty="0">
                <a:latin typeface="+mn-lt"/>
              </a:rPr>
              <a:t> in the 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pulsed</a:t>
            </a:r>
            <a:r>
              <a:rPr lang="fr-FR" dirty="0">
                <a:latin typeface="+mn-lt"/>
              </a:rPr>
              <a:t> mode </a:t>
            </a:r>
            <a:r>
              <a:rPr lang="fr-FR" dirty="0">
                <a:latin typeface="+mn-lt"/>
                <a:sym typeface="Wingdings 3" pitchFamily="18" charset="2"/>
              </a:rPr>
              <a:t>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sensitivity</a:t>
            </a:r>
            <a:r>
              <a:rPr lang="fr-FR" dirty="0">
                <a:latin typeface="+mn-lt"/>
              </a:rPr>
              <a:t> to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Lorentz 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detuning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dirty="0">
                <a:latin typeface="+mn-lt"/>
              </a:rPr>
              <a:t>is </a:t>
            </a:r>
            <a:r>
              <a:rPr lang="fr-FR" dirty="0" err="1">
                <a:latin typeface="+mn-lt"/>
              </a:rPr>
              <a:t>critical</a:t>
            </a:r>
            <a:endParaRPr lang="fr-FR" dirty="0">
              <a:latin typeface="+mn-lt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42875" y="2000250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Lorentz detuning coefficient :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751388" y="250031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+mn-lt"/>
                <a:sym typeface="Wingdings"/>
              </a:rPr>
              <a:t></a:t>
            </a:r>
            <a:r>
              <a:rPr lang="fr-FR">
                <a:latin typeface="+mn-lt"/>
                <a:sym typeface="Wingdings"/>
              </a:rPr>
              <a:t> </a:t>
            </a:r>
            <a:r>
              <a:rPr lang="fr-FR">
                <a:latin typeface="+mn-lt"/>
              </a:rPr>
              <a:t>Insertion of </a:t>
            </a:r>
            <a:r>
              <a:rPr lang="fr-FR" b="1">
                <a:solidFill>
                  <a:schemeClr val="accent4">
                    <a:lumMod val="75000"/>
                  </a:schemeClr>
                </a:solidFill>
                <a:latin typeface="+mn-lt"/>
              </a:rPr>
              <a:t>stiffening rings </a:t>
            </a:r>
            <a:r>
              <a:rPr lang="fr-FR">
                <a:latin typeface="+mn-lt"/>
              </a:rPr>
              <a:t>to reduce |K</a:t>
            </a:r>
            <a:r>
              <a:rPr lang="fr-FR" baseline="-25000">
                <a:latin typeface="+mn-lt"/>
              </a:rPr>
              <a:t>L</a:t>
            </a:r>
            <a:r>
              <a:rPr lang="fr-FR">
                <a:latin typeface="+mn-lt"/>
              </a:rPr>
              <a:t>|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00625" y="5929313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Optimal position for Rring = 91 mm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285875" y="56435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>
                <a:latin typeface="Calibri" pitchFamily="34" charset="0"/>
              </a:rPr>
              <a:t>around the optimum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214813" y="5072063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The cones are an element of flexibility in the structure </a:t>
            </a:r>
            <a:r>
              <a:rPr lang="fr-FR">
                <a:latin typeface="Calibri" pitchFamily="34" charset="0"/>
                <a:sym typeface="Wingdings 3" pitchFamily="18" charset="2"/>
              </a:rPr>
              <a:t></a:t>
            </a:r>
            <a:r>
              <a:rPr lang="fr-FR">
                <a:latin typeface="Calibri" pitchFamily="34" charset="0"/>
              </a:rPr>
              <a:t> they increase |K</a:t>
            </a:r>
            <a:r>
              <a:rPr lang="fr-FR" baseline="-25000">
                <a:latin typeface="Calibri" pitchFamily="34" charset="0"/>
              </a:rPr>
              <a:t>L</a:t>
            </a:r>
            <a:r>
              <a:rPr lang="fr-FR">
                <a:latin typeface="Calibri" pitchFamily="34" charset="0"/>
              </a:rPr>
              <a:t>|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385273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SPL Activities - Project X Meeting October 2011</a:t>
            </a:r>
            <a:endParaRPr lang="fr-FR" dirty="0"/>
          </a:p>
        </p:txBody>
      </p:sp>
      <p:graphicFrame>
        <p:nvGraphicFramePr>
          <p:cNvPr id="16" name="Graphique 15"/>
          <p:cNvGraphicFramePr/>
          <p:nvPr/>
        </p:nvGraphicFramePr>
        <p:xfrm>
          <a:off x="214282" y="3357562"/>
          <a:ext cx="4143404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142875" y="1928813"/>
            <a:ext cx="4429125" cy="5000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714875" y="3000375"/>
            <a:ext cx="410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Mechanical model of the cavity (CASTEM)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3438" y="3071813"/>
            <a:ext cx="4214812" cy="157162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630439" y="6492875"/>
            <a:ext cx="561583" cy="365125"/>
          </a:xfrm>
        </p:spPr>
        <p:txBody>
          <a:bodyPr/>
          <a:lstStyle/>
          <a:p>
            <a:pPr>
              <a:defRPr/>
            </a:pPr>
            <a:fld id="{DA1BE225-C59F-404E-ACCE-82B7D714846F}" type="slidenum">
              <a:rPr lang="fr-FR" sz="1100" smtClean="0"/>
              <a:pPr>
                <a:defRPr/>
              </a:pPr>
              <a:t>44</a:t>
            </a:fld>
            <a:endParaRPr lang="fr-FR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4" grpId="0"/>
      <p:bldP spid="20497" grpId="0"/>
      <p:bldP spid="20498" grpId="0"/>
      <p:bldP spid="17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161903"/>
            <a:ext cx="4614863" cy="1143000"/>
          </a:xfrm>
        </p:spPr>
        <p:txBody>
          <a:bodyPr/>
          <a:lstStyle/>
          <a:p>
            <a:pPr eaLnBrk="1" hangingPunct="1"/>
            <a:r>
              <a:rPr lang="fr-FR" u="sng" dirty="0" err="1" smtClean="0"/>
              <a:t>Cavity</a:t>
            </a:r>
            <a:r>
              <a:rPr lang="fr-FR" u="sng" dirty="0" smtClean="0"/>
              <a:t> </a:t>
            </a:r>
            <a:r>
              <a:rPr lang="fr-FR" u="sng" dirty="0" err="1" smtClean="0"/>
              <a:t>HOMs</a:t>
            </a:r>
            <a:r>
              <a:rPr lang="fr-FR" u="sng" dirty="0" smtClean="0"/>
              <a:t> : </a:t>
            </a:r>
            <a:r>
              <a:rPr lang="fr-FR" u="sng" dirty="0" err="1" smtClean="0"/>
              <a:t>list</a:t>
            </a:r>
            <a:endParaRPr lang="fr-FR" u="sng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000625" y="0"/>
            <a:ext cx="4143375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>
                <a:solidFill>
                  <a:srgbClr val="4BACC6">
                    <a:lumMod val="75000"/>
                  </a:srgbClr>
                </a:solidFill>
                <a:latin typeface="Calibri"/>
              </a:rPr>
              <a:t>#freq         	 r/Q      	beta_opt 	Qo                        Rs_nOhm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692.459406	15.495341	0.55	5.87048e+10	4.58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695.691165	40.295848	0.63	5.85048e+10	4.60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699.762722	86.977902	0.71	5.82537e+10	4.62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703.121236	173.038043	0.81	5.80475e+10	4.64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>
                <a:solidFill>
                  <a:srgbClr val="C0504D"/>
                </a:solidFill>
                <a:latin typeface="Calibri"/>
              </a:rPr>
              <a:t>704.420268	565.499512	1.00	5.8134e+10	4.65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1293.187800	3.150182	0.66	4.06538e+10	9.75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1303.568690	7.969888	0.72	4.01921e+10	9.86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1317.445320	17.344152	0.79	3.95608e+10	10.02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1329.742220	59.154893	1.00	3.9004e+10	10.16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1335.734260	107.744313	0.98	3.8525e+10	10.23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1450.724780	0.831396	0.92	5.06898e+10	11.62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1460.366080	1.999197	0.89	5.03429e+10	11.74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1474.206000	2.839266	0.85	5.03023e+10	11.92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1488.535980	2.701775	0.80	5.09436e+10	12.10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>
                <a:solidFill>
                  <a:prstClr val="black"/>
                </a:solidFill>
                <a:latin typeface="Calibri"/>
              </a:rPr>
              <a:t>1499.066360	2.342662	0.73	5.20134e+10	12.24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5000625" y="2357438"/>
            <a:ext cx="41433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1843.272060	0.209069	0.95	3.35164e+10	17.22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1858.324840	0.596186	0.91	3.26306e+10	17.47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1881.326440	1.603429	0.98	3.28434e+10	17.84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1911.484360	1.329645	0.94	3.31308e+10	18.33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1948.248770	1.819111	1.00	3.35394e+10	18.95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2000.236410	2.451434	0.98	3.13642e+10	19.84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2039.865120	1.377179	0.78	3.70143e+10	20.53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2072.798390	3.019703	0.83	3.349e+10	21.12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2086.249930	5.689452	0.88	3.00335e+10	21.36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2089.642160	19.164504	1.00	2.90251e+10	21.42</a:t>
            </a:r>
          </a:p>
          <a:p>
            <a:pPr eaLnBrk="1" hangingPunct="1"/>
            <a:r>
              <a:rPr lang="fr-FR" sz="900" b="1" smtClean="0">
                <a:solidFill>
                  <a:srgbClr val="C0504D"/>
                </a:solidFill>
                <a:latin typeface="Calibri" pitchFamily="34" charset="0"/>
              </a:rPr>
              <a:t>2111.640680	10.636820	1.00	2.94648e+10	21.82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2119.767790	8.476595	1.00	2.65214e+10	21.97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2138.944200	1.075819	0.95	2.94674e+10	22.33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2175.157760	1.744804	0.91	3.24669e+10	23.00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2219.889020	4.482180	0.97	3.46431e+10	23.86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2262.192880	7.529522	1.00	3.6688e+10	24.68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2290.061390	0.330347	0.85	4.00758e+10	25.23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5000625" y="4500563"/>
            <a:ext cx="41433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2464.607050	0.764947	0.95	2.5928e+10	28.82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2485.980300	1.514541	1.00	2.63647e+10	29.28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2512.576190	1.303253	0.96	2.84428e+10	29.86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2538.171130	8.505168	1.00	3.13472e+10	30.42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2559.022710	6.760250	0.99	3.40374e+10	30.88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2565.011240	2.855068	0.95	3.43392e+10	31.01</a:t>
            </a:r>
          </a:p>
          <a:p>
            <a:pPr eaLnBrk="1" hangingPunct="1"/>
            <a:endParaRPr lang="fr-FR" sz="8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2639.339900	0.070686	0.90	2.41594e+10	32.69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2645.191100	0.071469	1.00	2.48068e+10	32.82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2650.937090	0.150348	1.00	2.47399e+10	32.96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2657.099030	0.275372	1.00	2.44513e+10	33.10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2721.471070	1.230228	0.96	2.23449e+10	34.60</a:t>
            </a:r>
          </a:p>
          <a:p>
            <a:pPr eaLnBrk="1" hangingPunct="1"/>
            <a:endParaRPr lang="fr-FR" sz="8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2765.009700	0.249521	0.83	2.99369e+10	35.63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2781.989510	0.411752	0.87	2.61634e+10	36.04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2799.460470	0.229298	0.90	2.30615e+10	36.46</a:t>
            </a:r>
          </a:p>
          <a:p>
            <a:pPr eaLnBrk="1" hangingPunct="1"/>
            <a:r>
              <a:rPr lang="fr-FR" sz="800" smtClean="0">
                <a:solidFill>
                  <a:prstClr val="black"/>
                </a:solidFill>
                <a:latin typeface="Calibri" pitchFamily="34" charset="0"/>
              </a:rPr>
              <a:t>2809.660150	6.941103	1.00	2.09609e+10	36.71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5813" y="5643563"/>
            <a:ext cx="42148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List of </a:t>
            </a:r>
            <a:r>
              <a:rPr lang="fr-FR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monopole HOM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calculated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with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Superfish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between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0 and 3000 kHz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prstClr val="black"/>
                </a:solidFill>
                <a:latin typeface="Calibri"/>
              </a:rPr>
              <a:t>Axisymetric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calculations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6" name="ZoneTexte 13"/>
          <p:cNvSpPr txBox="1">
            <a:spLocks noChangeArrowheads="1"/>
          </p:cNvSpPr>
          <p:nvPr/>
        </p:nvSpPr>
        <p:spPr bwMode="auto">
          <a:xfrm>
            <a:off x="2071688" y="1143000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mtClean="0">
                <a:solidFill>
                  <a:srgbClr val="C0504D"/>
                </a:solidFill>
                <a:latin typeface="Calibri" pitchFamily="34" charset="0"/>
              </a:rPr>
              <a:t>Operating frequency mode (</a:t>
            </a:r>
            <a:r>
              <a:rPr lang="fr-FR" smtClean="0">
                <a:solidFill>
                  <a:srgbClr val="C0504D"/>
                </a:solidFill>
                <a:latin typeface="Symbol" pitchFamily="18" charset="2"/>
              </a:rPr>
              <a:t>p</a:t>
            </a:r>
            <a:r>
              <a:rPr lang="fr-FR" smtClean="0">
                <a:solidFill>
                  <a:srgbClr val="C0504D"/>
                </a:solidFill>
                <a:latin typeface="Calibri" pitchFamily="34" charset="0"/>
              </a:rPr>
              <a:t>) : f</a:t>
            </a:r>
            <a:r>
              <a:rPr lang="fr-FR" baseline="-25000" smtClean="0">
                <a:solidFill>
                  <a:srgbClr val="C0504D"/>
                </a:solidFill>
                <a:latin typeface="Calibri" pitchFamily="34" charset="0"/>
              </a:rPr>
              <a:t>0</a:t>
            </a:r>
            <a:r>
              <a:rPr lang="fr-FR" smtClean="0">
                <a:solidFill>
                  <a:srgbClr val="C0504D"/>
                </a:solidFill>
                <a:latin typeface="Calibri" pitchFamily="34" charset="0"/>
              </a:rPr>
              <a:t> = 704.4 MHz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5400000" flipH="1" flipV="1">
            <a:off x="4679156" y="892969"/>
            <a:ext cx="428625" cy="357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143250" y="1928813"/>
            <a:ext cx="1785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No monopole HOM at 2f</a:t>
            </a:r>
            <a:r>
              <a:rPr lang="fr-FR" baseline="-25000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0</a:t>
            </a:r>
            <a:r>
              <a:rPr lang="fr-FR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 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500563" y="1571625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ZoneTexte 23"/>
          <p:cNvSpPr txBox="1">
            <a:spLocks noChangeArrowheads="1"/>
          </p:cNvSpPr>
          <p:nvPr/>
        </p:nvSpPr>
        <p:spPr bwMode="auto">
          <a:xfrm>
            <a:off x="2326105" y="331745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C0504D"/>
                </a:solidFill>
                <a:latin typeface="Calibri" pitchFamily="34" charset="0"/>
              </a:rPr>
              <a:t>Mode at 2111.64 MHz </a:t>
            </a:r>
            <a:r>
              <a:rPr lang="fr-FR" dirty="0" err="1" smtClean="0">
                <a:solidFill>
                  <a:srgbClr val="C0504D"/>
                </a:solidFill>
                <a:latin typeface="Calibri" pitchFamily="34" charset="0"/>
              </a:rPr>
              <a:t>very</a:t>
            </a:r>
            <a:r>
              <a:rPr lang="fr-FR" dirty="0" smtClean="0">
                <a:solidFill>
                  <a:srgbClr val="C0504D"/>
                </a:solidFill>
                <a:latin typeface="Calibri" pitchFamily="34" charset="0"/>
              </a:rPr>
              <a:t> </a:t>
            </a:r>
            <a:r>
              <a:rPr lang="fr-FR" dirty="0" err="1" smtClean="0">
                <a:solidFill>
                  <a:srgbClr val="C0504D"/>
                </a:solidFill>
                <a:latin typeface="Calibri" pitchFamily="34" charset="0"/>
              </a:rPr>
              <a:t>near</a:t>
            </a:r>
            <a:r>
              <a:rPr lang="fr-FR" dirty="0" smtClean="0">
                <a:solidFill>
                  <a:srgbClr val="C0504D"/>
                </a:solidFill>
                <a:latin typeface="Calibri" pitchFamily="34" charset="0"/>
              </a:rPr>
              <a:t> 3f</a:t>
            </a:r>
            <a:r>
              <a:rPr lang="fr-FR" baseline="-25000" dirty="0" smtClean="0">
                <a:solidFill>
                  <a:srgbClr val="C0504D"/>
                </a:solidFill>
                <a:latin typeface="Calibri" pitchFamily="34" charset="0"/>
              </a:rPr>
              <a:t>0</a:t>
            </a:r>
            <a:endParaRPr lang="fr-FR" dirty="0" smtClean="0">
              <a:solidFill>
                <a:srgbClr val="C0504D"/>
              </a:solidFill>
              <a:latin typeface="Calibri" pitchFamily="34" charset="0"/>
            </a:endParaRPr>
          </a:p>
        </p:txBody>
      </p:sp>
      <p:cxnSp>
        <p:nvCxnSpPr>
          <p:cNvPr id="26" name="Connecteur droit avec flèche 25"/>
          <p:cNvCxnSpPr>
            <a:stCxn id="14350" idx="3"/>
          </p:cNvCxnSpPr>
          <p:nvPr/>
        </p:nvCxnSpPr>
        <p:spPr>
          <a:xfrm>
            <a:off x="4612105" y="3641308"/>
            <a:ext cx="500063" cy="3333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14313" y="4143375"/>
            <a:ext cx="4071937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4F81BD">
                    <a:lumMod val="75000"/>
                  </a:srgbClr>
                </a:solidFill>
                <a:latin typeface="Calibri"/>
              </a:rPr>
              <a:t>Cut-off frequencies for the mode TM010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4F81BD">
                    <a:lumMod val="75000"/>
                  </a:srgbClr>
                </a:solidFill>
                <a:latin typeface="Calibri"/>
              </a:rPr>
              <a:t>Ø 80 mm   : 2865 MHz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4F81BD">
                    <a:lumMod val="75000"/>
                  </a:srgbClr>
                </a:solidFill>
                <a:latin typeface="Calibri"/>
              </a:rPr>
              <a:t>Ø 130 mm : 1763 MHz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4F81BD">
                    <a:lumMod val="75000"/>
                  </a:srgbClr>
                </a:solidFill>
                <a:latin typeface="Calibri"/>
              </a:rPr>
              <a:t>Ø 140 mm : 1637 MHz</a:t>
            </a:r>
          </a:p>
        </p:txBody>
      </p:sp>
      <p:sp>
        <p:nvSpPr>
          <p:cNvPr id="18" name="ZoneTexte 4"/>
          <p:cNvSpPr txBox="1"/>
          <p:nvPr/>
        </p:nvSpPr>
        <p:spPr>
          <a:xfrm>
            <a:off x="250245" y="1989428"/>
            <a:ext cx="1908164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i="1" u="sng" dirty="0" smtClean="0">
                <a:solidFill>
                  <a:prstClr val="black"/>
                </a:solidFill>
                <a:latin typeface="Calibri"/>
              </a:rPr>
              <a:t>J. </a:t>
            </a:r>
            <a:r>
              <a:rPr lang="fr-FR" i="1" u="sng" dirty="0" err="1" smtClean="0">
                <a:solidFill>
                  <a:prstClr val="black"/>
                </a:solidFill>
                <a:latin typeface="Calibri"/>
              </a:rPr>
              <a:t>Plouin</a:t>
            </a:r>
            <a:r>
              <a:rPr lang="fr-FR" i="1" u="sng" dirty="0" smtClean="0">
                <a:solidFill>
                  <a:prstClr val="black"/>
                </a:solidFill>
                <a:latin typeface="Calibri"/>
              </a:rPr>
              <a:t> et al., 3rd SPL Meeting CERN 2009</a:t>
            </a:r>
            <a:endParaRPr lang="fr-FR" i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06F39-3E55-453A-9D14-8B253D4F4012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63716" y="1022684"/>
            <a:ext cx="4365157" cy="248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7961" y="3867652"/>
            <a:ext cx="4381343" cy="202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4696" y="1347537"/>
            <a:ext cx="4162925" cy="519764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20650" indent="-120650"/>
            <a:r>
              <a:rPr lang="en-US" sz="1700" dirty="0" smtClean="0"/>
              <a:t>A </a:t>
            </a:r>
            <a:r>
              <a:rPr lang="en-US" sz="1700" dirty="0"/>
              <a:t>larger coupling port increases the transmission in the low frequency regime, but has little effect on </a:t>
            </a:r>
            <a:r>
              <a:rPr lang="en-US" sz="1700" dirty="0" smtClean="0"/>
              <a:t>a </a:t>
            </a:r>
            <a:r>
              <a:rPr lang="en-US" sz="1700" dirty="0"/>
              <a:t>parasitic notch near 2.1 GHz</a:t>
            </a:r>
            <a:r>
              <a:rPr lang="en-US" sz="1700" dirty="0" smtClean="0"/>
              <a:t>.</a:t>
            </a:r>
          </a:p>
          <a:p>
            <a:pPr marL="120650" indent="-120650"/>
            <a:r>
              <a:rPr lang="en-US" sz="1700" dirty="0" smtClean="0"/>
              <a:t> </a:t>
            </a:r>
            <a:r>
              <a:rPr lang="en-US" sz="1700" dirty="0"/>
              <a:t>This notch only appears on the HOM coupler opposite the power </a:t>
            </a:r>
            <a:r>
              <a:rPr lang="en-US" sz="1700" dirty="0" smtClean="0"/>
              <a:t>coupler, indicating </a:t>
            </a:r>
            <a:r>
              <a:rPr lang="en-US" sz="1700" dirty="0"/>
              <a:t>that it depends on the geometry of the beam tube</a:t>
            </a:r>
            <a:r>
              <a:rPr lang="en-US" sz="1700" dirty="0" smtClean="0"/>
              <a:t>.</a:t>
            </a:r>
          </a:p>
          <a:p>
            <a:pPr marL="120650" indent="-120650"/>
            <a:r>
              <a:rPr lang="en-US" sz="1700" dirty="0" smtClean="0"/>
              <a:t> </a:t>
            </a:r>
            <a:r>
              <a:rPr lang="en-US" sz="1700" dirty="0"/>
              <a:t>The parasitic notch frequency is close to three times the fundamental mode frequency and could therefore be </a:t>
            </a:r>
            <a:r>
              <a:rPr lang="en-US" sz="1700" dirty="0" smtClean="0"/>
              <a:t>harmful.</a:t>
            </a:r>
          </a:p>
          <a:p>
            <a:pPr marL="120650" indent="-120650"/>
            <a:r>
              <a:rPr lang="en-US" sz="1700" dirty="0" smtClean="0"/>
              <a:t>From </a:t>
            </a:r>
            <a:r>
              <a:rPr lang="en-US" sz="1700" dirty="0"/>
              <a:t>the determination of the Qext values one concludes that around 2.1 GHz the damping is </a:t>
            </a:r>
            <a:r>
              <a:rPr lang="en-US" sz="1700" dirty="0" smtClean="0"/>
              <a:t>insufficient by far</a:t>
            </a:r>
          </a:p>
          <a:p>
            <a:pPr marL="120650" indent="-120650"/>
            <a:r>
              <a:rPr lang="en-US" sz="1700" dirty="0" smtClean="0"/>
              <a:t>However</a:t>
            </a:r>
            <a:r>
              <a:rPr lang="en-US" sz="1700" dirty="0"/>
              <a:t>, </a:t>
            </a:r>
            <a:r>
              <a:rPr lang="en-US" sz="1700" dirty="0" smtClean="0"/>
              <a:t>power </a:t>
            </a:r>
            <a:r>
              <a:rPr lang="en-US" sz="1700" dirty="0"/>
              <a:t>coupler </a:t>
            </a:r>
            <a:r>
              <a:rPr lang="en-US" sz="1700" dirty="0" smtClean="0"/>
              <a:t>may contribute to HOM damping</a:t>
            </a:r>
          </a:p>
          <a:p>
            <a:pPr marL="120650" indent="-120650"/>
            <a:r>
              <a:rPr lang="en-US" sz="1700" dirty="0" err="1" smtClean="0"/>
              <a:t>Futher</a:t>
            </a:r>
            <a:r>
              <a:rPr lang="en-US" sz="1700" dirty="0" smtClean="0"/>
              <a:t> design work needed…</a:t>
            </a:r>
          </a:p>
          <a:p>
            <a:pPr marL="120650" indent="-120650"/>
            <a:r>
              <a:rPr lang="en-US" sz="1700" dirty="0" smtClean="0"/>
              <a:t>Will not fit HOMCs to first cryomodule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052" y="274638"/>
            <a:ext cx="7523747" cy="6210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HOM Coupler design issues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0070" y="3437341"/>
            <a:ext cx="417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Simulated transmission for the SPL cavity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9964" y="5863709"/>
            <a:ext cx="417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Simulated Qext vs frequency for two HOMCs and power coupler port shorted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2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SPL Power Coupler – Design</a:t>
            </a:r>
            <a:endParaRPr lang="en-US" sz="2800" dirty="0"/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6092243"/>
              </p:ext>
            </p:extLst>
          </p:nvPr>
        </p:nvGraphicFramePr>
        <p:xfrm>
          <a:off x="4745665" y="1339700"/>
          <a:ext cx="4075113" cy="490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113"/>
              </a:tblGrid>
              <a:tr h="528458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</a:t>
                      </a:r>
                      <a:r>
                        <a:rPr lang="en-US" dirty="0" smtClean="0"/>
                        <a:t>Choices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47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Single RF window</a:t>
                      </a:r>
                    </a:p>
                  </a:txBody>
                  <a:tcPr anchor="ctr"/>
                </a:tc>
              </a:tr>
              <a:tr h="47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Fixed coupling</a:t>
                      </a:r>
                    </a:p>
                  </a:txBody>
                  <a:tcPr anchor="ctr"/>
                </a:tc>
              </a:tr>
              <a:tr h="47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Double Walled Tube on outer line</a:t>
                      </a:r>
                    </a:p>
                  </a:txBody>
                  <a:tcPr anchor="ctr"/>
                </a:tc>
              </a:tr>
              <a:tr h="996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Clean room mounted together with the double walled tube horizontal in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one operation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97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Mounted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v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ertically below the cavity, with double walled tube partially supporting the cavity</a:t>
                      </a:r>
                      <a:endParaRPr lang="en-US" sz="9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7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With HV DC bias</a:t>
                      </a:r>
                    </a:p>
                  </a:txBody>
                  <a:tcPr anchor="ctr"/>
                </a:tc>
              </a:tr>
              <a:tr h="47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Air cooled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graphicFrame>
        <p:nvGraphicFramePr>
          <p:cNvPr id="22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75682019"/>
              </p:ext>
            </p:extLst>
          </p:nvPr>
        </p:nvGraphicFramePr>
        <p:xfrm>
          <a:off x="379375" y="1274134"/>
          <a:ext cx="4232729" cy="459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957"/>
                <a:gridCol w="2247772"/>
              </a:tblGrid>
              <a:tr h="550843">
                <a:tc gridSpan="2">
                  <a:txBody>
                    <a:bodyPr/>
                    <a:lstStyle/>
                    <a:p>
                      <a:r>
                        <a:rPr lang="en-US" sz="1800" baseline="0" dirty="0" smtClean="0"/>
                        <a:t>RF Specs</a:t>
                      </a:r>
                      <a:endParaRPr lang="en-US" sz="1800" baseline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600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704.4 MHz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28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High Power SPL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kW pulsed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Max. foreseen RF pulse length: 2.0 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50 Hz (20 ms)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 kW average</a:t>
                      </a:r>
                    </a:p>
                  </a:txBody>
                  <a:tcPr anchor="ctr"/>
                </a:tc>
              </a:tr>
              <a:tr h="697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Cavity design gradient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19-25 MV/m </a:t>
                      </a:r>
                      <a:endParaRPr lang="en-US" sz="1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46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Q</a:t>
                      </a:r>
                      <a:r>
                        <a:rPr lang="en-US" sz="1600" baseline="-25000" dirty="0" err="1" smtClean="0">
                          <a:solidFill>
                            <a:srgbClr val="0070C0"/>
                          </a:solidFill>
                        </a:rPr>
                        <a:t>ext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of input coupler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1.2 x 10</a:t>
                      </a:r>
                      <a:r>
                        <a:rPr lang="en-US" sz="1600" baseline="30000" dirty="0" smtClean="0">
                          <a:solidFill>
                            <a:srgbClr val="0070C0"/>
                          </a:solidFill>
                        </a:rPr>
                        <a:t>6  -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HPSPL setting</a:t>
                      </a:r>
                      <a:endParaRPr lang="en-US" sz="160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97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Input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line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Ø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100 / 43.5 mm =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50 </a:t>
                      </a:r>
                      <a:r>
                        <a:rPr lang="el-GR" sz="1600" dirty="0" smtClean="0">
                          <a:solidFill>
                            <a:srgbClr val="0070C0"/>
                          </a:solidFill>
                        </a:rPr>
                        <a:t>Ω</a:t>
                      </a:r>
                      <a:endParaRPr lang="en-US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(from the cavity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design)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Waveguides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WR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1150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06F39-3E55-453A-9D14-8B253D4F4012}" type="slidenum">
              <a:rPr lang="en-GB" noProof="0" smtClean="0"/>
              <a:pPr/>
              <a:t>47</a:t>
            </a:fld>
            <a:endParaRPr lang="en-GB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71" y="309836"/>
            <a:ext cx="5308899" cy="496738"/>
          </a:xfrm>
        </p:spPr>
        <p:txBody>
          <a:bodyPr>
            <a:noAutofit/>
          </a:bodyPr>
          <a:lstStyle/>
          <a:p>
            <a:r>
              <a:rPr lang="en-US" sz="2800" dirty="0" smtClean="0"/>
              <a:t>RF Power Sources - Comparisons</a:t>
            </a:r>
            <a:endParaRPr lang="en-US" sz="2800" dirty="0"/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180188" y="4669191"/>
            <a:ext cx="8399463" cy="1668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9250">
              <a:spcAft>
                <a:spcPct val="35000"/>
              </a:spcAft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Magnetrons</a:t>
            </a:r>
            <a:r>
              <a:rPr lang="en-GB" sz="2200" dirty="0" smtClean="0">
                <a:latin typeface="Calibri" pitchFamily="34" charset="0"/>
              </a:rPr>
              <a:t> </a:t>
            </a:r>
          </a:p>
          <a:p>
            <a:pPr marL="396875" indent="-168275">
              <a:spcAft>
                <a:spcPct val="35000"/>
              </a:spcAft>
              <a:buFontTx/>
              <a:buChar char="•"/>
            </a:pPr>
            <a:r>
              <a:rPr lang="en-GB" sz="1400" dirty="0" smtClean="0">
                <a:solidFill>
                  <a:srgbClr val="000066"/>
                </a:solidFill>
              </a:rPr>
              <a:t>Efficiency high, but can we get the power we need?</a:t>
            </a:r>
          </a:p>
          <a:p>
            <a:pPr marL="396875" indent="-168275">
              <a:spcAft>
                <a:spcPct val="35000"/>
              </a:spcAft>
              <a:buFontTx/>
              <a:buChar char="•"/>
            </a:pPr>
            <a:r>
              <a:rPr lang="en-GB" sz="1400" dirty="0" smtClean="0">
                <a:solidFill>
                  <a:srgbClr val="000066"/>
                </a:solidFill>
              </a:rPr>
              <a:t>Phase locking needed, in development by CI</a:t>
            </a:r>
          </a:p>
          <a:p>
            <a:pPr marL="396875" indent="-168275">
              <a:spcAft>
                <a:spcPct val="35000"/>
              </a:spcAft>
              <a:buFontTx/>
              <a:buChar char="•"/>
            </a:pPr>
            <a:r>
              <a:rPr lang="en-GB" sz="1400" dirty="0" smtClean="0">
                <a:solidFill>
                  <a:srgbClr val="000066"/>
                </a:solidFill>
              </a:rPr>
              <a:t>Response in a feedback loop? Bandwidth, group delay..</a:t>
            </a:r>
          </a:p>
          <a:p>
            <a:pPr marL="396875" indent="-168275">
              <a:spcAft>
                <a:spcPct val="35000"/>
              </a:spcAft>
              <a:buFontTx/>
              <a:buChar char="•"/>
            </a:pPr>
            <a:r>
              <a:rPr lang="en-GB" sz="1400" dirty="0" smtClean="0">
                <a:solidFill>
                  <a:srgbClr val="000066"/>
                </a:solidFill>
              </a:rPr>
              <a:t>Cost, HV requirements, size ?         </a:t>
            </a:r>
            <a:r>
              <a:rPr lang="en-GB" sz="1400" b="1" i="1" dirty="0" smtClean="0">
                <a:solidFill>
                  <a:srgbClr val="000066"/>
                </a:solidFill>
              </a:rPr>
              <a:t>Studied by A. </a:t>
            </a:r>
            <a:r>
              <a:rPr lang="en-GB" sz="1600" b="1" i="1" dirty="0" smtClean="0">
                <a:solidFill>
                  <a:srgbClr val="000066"/>
                </a:solidFill>
              </a:rPr>
              <a:t>Dexter CI, with JLAB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73065" y="1398402"/>
          <a:ext cx="6437828" cy="31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54"/>
                <a:gridCol w="4769074"/>
              </a:tblGrid>
              <a:tr h="285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Remark</a:t>
                      </a:r>
                      <a:endParaRPr lang="en-US" sz="1400" dirty="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IOTs reaching klystrons - 600kW feasible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..(TBC)</a:t>
                      </a:r>
                      <a:endParaRPr lang="en-US" sz="1400" dirty="0"/>
                    </a:p>
                  </a:txBody>
                  <a:tcPr/>
                </a:tc>
              </a:tr>
              <a:tr h="285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Efficiency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rgbClr val="000066"/>
                          </a:solidFill>
                        </a:rPr>
                        <a:t>IOT</a:t>
                      </a:r>
                      <a:r>
                        <a:rPr lang="fr-CH" sz="1400" baseline="0" dirty="0" smtClean="0">
                          <a:solidFill>
                            <a:srgbClr val="000066"/>
                          </a:solidFill>
                        </a:rPr>
                        <a:t> 75% </a:t>
                      </a:r>
                      <a:r>
                        <a:rPr lang="fr-CH" sz="1400" dirty="0" smtClean="0">
                          <a:solidFill>
                            <a:srgbClr val="000066"/>
                          </a:solidFill>
                        </a:rPr>
                        <a:t>Klystron 55-60% (70% </a:t>
                      </a:r>
                      <a:r>
                        <a:rPr lang="fr-CH" sz="1400" dirty="0" err="1" smtClean="0">
                          <a:solidFill>
                            <a:srgbClr val="000066"/>
                          </a:solidFill>
                        </a:rPr>
                        <a:t>limit</a:t>
                      </a:r>
                      <a:r>
                        <a:rPr lang="fr-CH" sz="1400" dirty="0" smtClean="0">
                          <a:solidFill>
                            <a:srgbClr val="000066"/>
                          </a:solidFill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285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IOTs lower ~ 40kV </a:t>
                      </a:r>
                      <a:r>
                        <a:rPr lang="en-GB" sz="1400" baseline="0" dirty="0" smtClean="0">
                          <a:solidFill>
                            <a:srgbClr val="000066"/>
                          </a:solidFill>
                        </a:rPr>
                        <a:t> (</a:t>
                      </a:r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oil-free ?)</a:t>
                      </a:r>
                      <a:endParaRPr lang="en-US" sz="1400" dirty="0"/>
                    </a:p>
                  </a:txBody>
                  <a:tcPr/>
                </a:tc>
              </a:tr>
              <a:tr h="285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IOTs shorter</a:t>
                      </a:r>
                      <a:endParaRPr lang="en-US" sz="1400" dirty="0"/>
                    </a:p>
                  </a:txBody>
                  <a:tcPr/>
                </a:tc>
              </a:tr>
              <a:tr h="285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IOTs</a:t>
                      </a:r>
                      <a:r>
                        <a:rPr lang="en-GB" sz="1400" baseline="0" dirty="0" smtClean="0">
                          <a:solidFill>
                            <a:srgbClr val="000066"/>
                          </a:solidFill>
                        </a:rPr>
                        <a:t> 30% lower</a:t>
                      </a:r>
                      <a:endParaRPr lang="en-US" sz="1400" dirty="0"/>
                    </a:p>
                  </a:txBody>
                  <a:tcPr/>
                </a:tc>
              </a:tr>
              <a:tr h="49014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Lifetme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IOT Not known for high power, low power as klystrons</a:t>
                      </a:r>
                      <a:endParaRPr lang="en-US" sz="1400" dirty="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Drive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Klystron gain 35db, IOT 20dB – needs more drive</a:t>
                      </a:r>
                      <a:endParaRPr lang="en-US" sz="1400" dirty="0"/>
                    </a:p>
                  </a:txBody>
                  <a:tcPr/>
                </a:tc>
              </a:tr>
              <a:tr h="3863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0066"/>
                          </a:solidFill>
                        </a:rPr>
                        <a:t>Klystron gain reduces at high drive, IOT saturates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6410" y="950495"/>
            <a:ext cx="8229600" cy="4211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Comparison of Klystrons &amp; IOTs</a:t>
            </a:r>
            <a:endParaRPr lang="en-US" sz="2000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48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108075" y="185738"/>
            <a:ext cx="8229600" cy="546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RF distribution schemes 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66725" y="1031875"/>
            <a:ext cx="8229600" cy="453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400" dirty="0" smtClean="0">
                <a:latin typeface="Calibri" pitchFamily="34" charset="0"/>
              </a:rPr>
              <a:t>Option 1) 1 klystron/4 cavities </a:t>
            </a:r>
          </a:p>
          <a:p>
            <a:pPr eaLnBrk="1" hangingPunct="1">
              <a:buNone/>
            </a:pPr>
            <a:r>
              <a:rPr lang="en-US" sz="1800" dirty="0" smtClean="0">
                <a:latin typeface="Calibri" pitchFamily="34" charset="0"/>
              </a:rPr>
              <a:t>  Initially Preferred Layout  for LP SPL – </a:t>
            </a:r>
            <a:r>
              <a:rPr lang="en-US" sz="1800" u="sng" dirty="0" smtClean="0">
                <a:latin typeface="Calibri" pitchFamily="34" charset="0"/>
              </a:rPr>
              <a:t>klystron economy</a:t>
            </a:r>
          </a:p>
          <a:p>
            <a:pPr lvl="1" eaLnBrk="1" hangingPunct="1"/>
            <a:r>
              <a:rPr lang="en-US" sz="1600" dirty="0" smtClean="0">
                <a:latin typeface="Calibri" pitchFamily="34" charset="0"/>
              </a:rPr>
              <a:t>Linear distribution, using less space consuming “planar” hybrids with individually adjusted coupling.</a:t>
            </a:r>
          </a:p>
          <a:p>
            <a:pPr lvl="1" eaLnBrk="1" hangingPunct="1"/>
            <a:r>
              <a:rPr lang="en-US" sz="1600" dirty="0" smtClean="0">
                <a:latin typeface="Calibri" pitchFamily="34" charset="0"/>
              </a:rPr>
              <a:t>Vector modulators for fast phase/amplitude field control</a:t>
            </a:r>
          </a:p>
          <a:p>
            <a:pPr lvl="1" eaLnBrk="1" hangingPunct="1"/>
            <a:r>
              <a:rPr lang="en-US" sz="1600" dirty="0" smtClean="0">
                <a:latin typeface="Calibri" pitchFamily="34" charset="0"/>
              </a:rPr>
              <a:t>Mech. phase shifters for cavity phasing or isolation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6377" y="2597426"/>
            <a:ext cx="67991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1386" y="2690825"/>
            <a:ext cx="138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D. Valuch</a:t>
            </a:r>
            <a:endParaRPr lang="en-US" sz="16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49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263251" y="1825603"/>
          <a:ext cx="7185026" cy="37496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5426"/>
                <a:gridCol w="1371599"/>
                <a:gridCol w="3048001"/>
              </a:tblGrid>
              <a:tr h="335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Coordinator</a:t>
                      </a:r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External partners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1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hardware (low level &amp; high power) (WG1)</a:t>
                      </a:r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 Ciapala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ESS, Cockcroft Institute + (FNAL, SNS, JLAB, ANL)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1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Cavities (structures &amp; auxiliary equipment) (WG2)</a:t>
                      </a:r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W. Weingarten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CEA-Saclay, CNRS-Orsay, </a:t>
                      </a:r>
                      <a:r>
                        <a:rPr lang="en-US" sz="1400" dirty="0" err="1" smtClean="0"/>
                        <a:t>Uni</a:t>
                      </a:r>
                      <a:r>
                        <a:rPr lang="en-US" sz="1400" dirty="0" smtClean="0"/>
                        <a:t> Rostock, Stony</a:t>
                      </a:r>
                      <a:r>
                        <a:rPr lang="en-US" sz="1400" baseline="0" dirty="0" smtClean="0"/>
                        <a:t> Brook, DESY + (JLAB, SNS)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1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Cryo module (cryostat &amp;</a:t>
                      </a:r>
                      <a:r>
                        <a:rPr lang="en-US" sz="1400" baseline="0" dirty="0" smtClean="0"/>
                        <a:t> cryogenics) (WG3)</a:t>
                      </a:r>
                      <a:endParaRPr lang="en-US" sz="1400" dirty="0" smtClean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V. Parma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CEA-</a:t>
                      </a:r>
                      <a:r>
                        <a:rPr lang="en-US" sz="1400" dirty="0" err="1" smtClean="0"/>
                        <a:t>Saclay</a:t>
                      </a:r>
                      <a:r>
                        <a:rPr lang="en-US" sz="1400" dirty="0" smtClean="0"/>
                        <a:t>, CNRS-</a:t>
                      </a:r>
                      <a:r>
                        <a:rPr lang="en-US" sz="1400" dirty="0" err="1" smtClean="0"/>
                        <a:t>Orsay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Stony Brook + (FNAL)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1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dynamics (beam parameters</a:t>
                      </a:r>
                      <a:r>
                        <a:rPr lang="en-US" sz="1400" baseline="0" dirty="0" smtClean="0"/>
                        <a:t>) (WG4)</a:t>
                      </a:r>
                      <a:endParaRPr lang="en-US" sz="1400" dirty="0" smtClean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A. Lombardi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CEA-</a:t>
                      </a:r>
                      <a:r>
                        <a:rPr lang="en-US" sz="1400" dirty="0" err="1" smtClean="0"/>
                        <a:t>Saclay</a:t>
                      </a:r>
                      <a:r>
                        <a:rPr lang="en-US" sz="1400" dirty="0" smtClean="0"/>
                        <a:t>,  </a:t>
                      </a:r>
                      <a:r>
                        <a:rPr lang="en-US" sz="1400" baseline="0" dirty="0" smtClean="0"/>
                        <a:t>ESS + (FNAL)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1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Architecture (layout &amp; geometry, extraction, transfer) </a:t>
                      </a:r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F. Gerigk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048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Surface</a:t>
                      </a:r>
                      <a:r>
                        <a:rPr lang="en-US" sz="1400" baseline="0" dirty="0" smtClean="0"/>
                        <a:t> treatment and vacuum</a:t>
                      </a:r>
                      <a:endParaRPr lang="en-US" sz="1400" dirty="0" smtClean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Calatroni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1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 design and construction</a:t>
                      </a:r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O. Capatina</a:t>
                      </a:r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8" marB="45728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2" name="Left Brace 21"/>
          <p:cNvSpPr/>
          <p:nvPr/>
        </p:nvSpPr>
        <p:spPr>
          <a:xfrm>
            <a:off x="1139899" y="1906772"/>
            <a:ext cx="195263" cy="2286000"/>
          </a:xfrm>
          <a:prstGeom prst="leftBrace">
            <a:avLst>
              <a:gd name="adj1" fmla="val 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577" y="2688007"/>
            <a:ext cx="1033463" cy="592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Working Groups</a:t>
            </a:r>
          </a:p>
        </p:txBody>
      </p:sp>
      <p:sp>
        <p:nvSpPr>
          <p:cNvPr id="8242" name="TextBox 23"/>
          <p:cNvSpPr txBox="1">
            <a:spLocks noChangeArrowheads="1"/>
          </p:cNvSpPr>
          <p:nvPr/>
        </p:nvSpPr>
        <p:spPr bwMode="auto">
          <a:xfrm>
            <a:off x="1247553" y="1359195"/>
            <a:ext cx="266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Study leader: R. Garoby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16441" y="1481825"/>
            <a:ext cx="3505200" cy="4495800"/>
            <a:chOff x="5181600" y="838200"/>
            <a:chExt cx="3505200" cy="4495800"/>
          </a:xfrm>
        </p:grpSpPr>
        <p:sp>
          <p:nvSpPr>
            <p:cNvPr id="16" name="Oval 15"/>
            <p:cNvSpPr/>
            <p:nvPr/>
          </p:nvSpPr>
          <p:spPr>
            <a:xfrm>
              <a:off x="5181600" y="838200"/>
              <a:ext cx="3505200" cy="2895600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781800" y="3733800"/>
              <a:ext cx="3048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096000" y="4724400"/>
              <a:ext cx="1752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SPL Collaboration</a:t>
              </a:r>
              <a:endParaRPr lang="en-US" dirty="0"/>
            </a:p>
          </p:txBody>
        </p:sp>
      </p:grpSp>
      <p:sp>
        <p:nvSpPr>
          <p:cNvPr id="24" name="Date Placeholder 3"/>
          <p:cNvSpPr txBox="1">
            <a:spLocks/>
          </p:cNvSpPr>
          <p:nvPr/>
        </p:nvSpPr>
        <p:spPr>
          <a:xfrm>
            <a:off x="0" y="6492875"/>
            <a:ext cx="685800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R.G.</a:t>
            </a:r>
            <a:endParaRPr lang="en-US" dirty="0">
              <a:latin typeface="+mn-lt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158240" y="202019"/>
            <a:ext cx="6688588" cy="7761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SPL Study Organization</a:t>
            </a:r>
            <a:endParaRPr lang="en-US" sz="3200" dirty="0"/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5</a:t>
            </a:fld>
            <a:endParaRPr lang="en-GB" sz="1200" noProof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85800" y="5334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900">
              <a:solidFill>
                <a:srgbClr val="00FF00"/>
              </a:solidFill>
            </a:endParaRP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2613173" y="1582738"/>
            <a:ext cx="4648200" cy="3819525"/>
            <a:chOff x="1057275" y="18984913"/>
            <a:chExt cx="4648200" cy="3819525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1770063" y="18986501"/>
              <a:ext cx="1296987" cy="412751"/>
              <a:chOff x="3559" y="2542"/>
              <a:chExt cx="2231" cy="903"/>
            </a:xfrm>
          </p:grpSpPr>
          <p:grpSp>
            <p:nvGrpSpPr>
              <p:cNvPr id="4" name="Group 221"/>
              <p:cNvGrpSpPr>
                <a:grpSpLocks/>
              </p:cNvGrpSpPr>
              <p:nvPr/>
            </p:nvGrpSpPr>
            <p:grpSpPr bwMode="auto">
              <a:xfrm>
                <a:off x="3577" y="2542"/>
                <a:ext cx="2213" cy="408"/>
                <a:chOff x="3577" y="2542"/>
                <a:chExt cx="2213" cy="408"/>
              </a:xfrm>
            </p:grpSpPr>
            <p:sp>
              <p:nvSpPr>
                <p:cNvPr id="16507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3577" y="2849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08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5552" y="2844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09" name="Arc 224"/>
                <p:cNvSpPr>
                  <a:spLocks/>
                </p:cNvSpPr>
                <p:nvPr/>
              </p:nvSpPr>
              <p:spPr bwMode="auto">
                <a:xfrm>
                  <a:off x="3924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0" name="Arc 225"/>
                <p:cNvSpPr>
                  <a:spLocks/>
                </p:cNvSpPr>
                <p:nvPr/>
              </p:nvSpPr>
              <p:spPr bwMode="auto">
                <a:xfrm flipH="1">
                  <a:off x="3808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1" name="Arc 226"/>
                <p:cNvSpPr>
                  <a:spLocks/>
                </p:cNvSpPr>
                <p:nvPr/>
              </p:nvSpPr>
              <p:spPr bwMode="auto">
                <a:xfrm>
                  <a:off x="4295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2" name="Arc 227"/>
                <p:cNvSpPr>
                  <a:spLocks/>
                </p:cNvSpPr>
                <p:nvPr/>
              </p:nvSpPr>
              <p:spPr bwMode="auto">
                <a:xfrm flipH="1">
                  <a:off x="4197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" name="Group 228"/>
                <p:cNvGrpSpPr>
                  <a:grpSpLocks/>
                </p:cNvGrpSpPr>
                <p:nvPr/>
              </p:nvGrpSpPr>
              <p:grpSpPr bwMode="auto">
                <a:xfrm>
                  <a:off x="4041" y="2838"/>
                  <a:ext cx="154" cy="112"/>
                  <a:chOff x="3790" y="3261"/>
                  <a:chExt cx="389" cy="112"/>
                </a:xfrm>
              </p:grpSpPr>
              <p:sp>
                <p:nvSpPr>
                  <p:cNvPr id="16530" name="Arc 229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31" name="Arc 230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" name="Group 231"/>
                <p:cNvGrpSpPr>
                  <a:grpSpLocks/>
                </p:cNvGrpSpPr>
                <p:nvPr/>
              </p:nvGrpSpPr>
              <p:grpSpPr bwMode="auto">
                <a:xfrm>
                  <a:off x="4413" y="2834"/>
                  <a:ext cx="154" cy="112"/>
                  <a:chOff x="3790" y="3261"/>
                  <a:chExt cx="389" cy="112"/>
                </a:xfrm>
              </p:grpSpPr>
              <p:sp>
                <p:nvSpPr>
                  <p:cNvPr id="16528" name="Arc 232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29" name="Arc 233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" name="Group 234"/>
                <p:cNvGrpSpPr>
                  <a:grpSpLocks/>
                </p:cNvGrpSpPr>
                <p:nvPr/>
              </p:nvGrpSpPr>
              <p:grpSpPr bwMode="auto">
                <a:xfrm>
                  <a:off x="4567" y="2542"/>
                  <a:ext cx="759" cy="408"/>
                  <a:chOff x="3874" y="2536"/>
                  <a:chExt cx="759" cy="408"/>
                </a:xfrm>
              </p:grpSpPr>
              <p:sp>
                <p:nvSpPr>
                  <p:cNvPr id="16518" name="Arc 235"/>
                  <p:cNvSpPr>
                    <a:spLocks/>
                  </p:cNvSpPr>
                  <p:nvPr/>
                </p:nvSpPr>
                <p:spPr bwMode="auto">
                  <a:xfrm>
                    <a:off x="3990" y="2536"/>
                    <a:ext cx="117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19" name="Arc 236"/>
                  <p:cNvSpPr>
                    <a:spLocks/>
                  </p:cNvSpPr>
                  <p:nvPr/>
                </p:nvSpPr>
                <p:spPr bwMode="auto">
                  <a:xfrm flipH="1">
                    <a:off x="3874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20" name="Arc 237"/>
                  <p:cNvSpPr>
                    <a:spLocks/>
                  </p:cNvSpPr>
                  <p:nvPr/>
                </p:nvSpPr>
                <p:spPr bwMode="auto">
                  <a:xfrm>
                    <a:off x="4361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21" name="Arc 238"/>
                  <p:cNvSpPr>
                    <a:spLocks/>
                  </p:cNvSpPr>
                  <p:nvPr/>
                </p:nvSpPr>
                <p:spPr bwMode="auto">
                  <a:xfrm flipH="1">
                    <a:off x="4263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8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4107" y="2832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526" name="Arc 240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27" name="Arc 24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9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4479" y="2828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524" name="Arc 243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25" name="Arc 24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516" name="Arc 245"/>
                <p:cNvSpPr>
                  <a:spLocks/>
                </p:cNvSpPr>
                <p:nvPr/>
              </p:nvSpPr>
              <p:spPr bwMode="auto">
                <a:xfrm>
                  <a:off x="5442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17" name="Arc 246"/>
                <p:cNvSpPr>
                  <a:spLocks/>
                </p:cNvSpPr>
                <p:nvPr/>
              </p:nvSpPr>
              <p:spPr bwMode="auto">
                <a:xfrm flipH="1">
                  <a:off x="5326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Group 247"/>
              <p:cNvGrpSpPr>
                <a:grpSpLocks/>
              </p:cNvGrpSpPr>
              <p:nvPr/>
            </p:nvGrpSpPr>
            <p:grpSpPr bwMode="auto">
              <a:xfrm flipV="1">
                <a:off x="3559" y="3037"/>
                <a:ext cx="2213" cy="408"/>
                <a:chOff x="3577" y="2542"/>
                <a:chExt cx="2213" cy="408"/>
              </a:xfrm>
            </p:grpSpPr>
            <p:sp>
              <p:nvSpPr>
                <p:cNvPr id="16482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3577" y="2849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3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5552" y="2844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4" name="Arc 250"/>
                <p:cNvSpPr>
                  <a:spLocks/>
                </p:cNvSpPr>
                <p:nvPr/>
              </p:nvSpPr>
              <p:spPr bwMode="auto">
                <a:xfrm>
                  <a:off x="3924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5" name="Arc 251"/>
                <p:cNvSpPr>
                  <a:spLocks/>
                </p:cNvSpPr>
                <p:nvPr/>
              </p:nvSpPr>
              <p:spPr bwMode="auto">
                <a:xfrm flipH="1">
                  <a:off x="3808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6" name="Arc 252"/>
                <p:cNvSpPr>
                  <a:spLocks/>
                </p:cNvSpPr>
                <p:nvPr/>
              </p:nvSpPr>
              <p:spPr bwMode="auto">
                <a:xfrm>
                  <a:off x="4295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87" name="Arc 253"/>
                <p:cNvSpPr>
                  <a:spLocks/>
                </p:cNvSpPr>
                <p:nvPr/>
              </p:nvSpPr>
              <p:spPr bwMode="auto">
                <a:xfrm flipH="1">
                  <a:off x="4197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1" name="Group 254"/>
                <p:cNvGrpSpPr>
                  <a:grpSpLocks/>
                </p:cNvGrpSpPr>
                <p:nvPr/>
              </p:nvGrpSpPr>
              <p:grpSpPr bwMode="auto">
                <a:xfrm>
                  <a:off x="4041" y="2838"/>
                  <a:ext cx="154" cy="112"/>
                  <a:chOff x="3790" y="3261"/>
                  <a:chExt cx="389" cy="112"/>
                </a:xfrm>
              </p:grpSpPr>
              <p:sp>
                <p:nvSpPr>
                  <p:cNvPr id="16505" name="Arc 255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06" name="Arc 256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2" name="Group 257"/>
                <p:cNvGrpSpPr>
                  <a:grpSpLocks/>
                </p:cNvGrpSpPr>
                <p:nvPr/>
              </p:nvGrpSpPr>
              <p:grpSpPr bwMode="auto">
                <a:xfrm>
                  <a:off x="4413" y="2834"/>
                  <a:ext cx="154" cy="112"/>
                  <a:chOff x="3790" y="3261"/>
                  <a:chExt cx="389" cy="112"/>
                </a:xfrm>
              </p:grpSpPr>
              <p:sp>
                <p:nvSpPr>
                  <p:cNvPr id="16503" name="Arc 258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04" name="Arc 259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" name="Group 260"/>
                <p:cNvGrpSpPr>
                  <a:grpSpLocks/>
                </p:cNvGrpSpPr>
                <p:nvPr/>
              </p:nvGrpSpPr>
              <p:grpSpPr bwMode="auto">
                <a:xfrm>
                  <a:off x="4567" y="2542"/>
                  <a:ext cx="759" cy="408"/>
                  <a:chOff x="3874" y="2536"/>
                  <a:chExt cx="759" cy="408"/>
                </a:xfrm>
              </p:grpSpPr>
              <p:sp>
                <p:nvSpPr>
                  <p:cNvPr id="16493" name="Arc 261"/>
                  <p:cNvSpPr>
                    <a:spLocks/>
                  </p:cNvSpPr>
                  <p:nvPr/>
                </p:nvSpPr>
                <p:spPr bwMode="auto">
                  <a:xfrm>
                    <a:off x="3990" y="2536"/>
                    <a:ext cx="117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94" name="Arc 262"/>
                  <p:cNvSpPr>
                    <a:spLocks/>
                  </p:cNvSpPr>
                  <p:nvPr/>
                </p:nvSpPr>
                <p:spPr bwMode="auto">
                  <a:xfrm flipH="1">
                    <a:off x="3874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95" name="Arc 263"/>
                  <p:cNvSpPr>
                    <a:spLocks/>
                  </p:cNvSpPr>
                  <p:nvPr/>
                </p:nvSpPr>
                <p:spPr bwMode="auto">
                  <a:xfrm>
                    <a:off x="4361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96" name="Arc 264"/>
                  <p:cNvSpPr>
                    <a:spLocks/>
                  </p:cNvSpPr>
                  <p:nvPr/>
                </p:nvSpPr>
                <p:spPr bwMode="auto">
                  <a:xfrm flipH="1">
                    <a:off x="4263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4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4107" y="2832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501" name="Arc 266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02" name="Arc 26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4479" y="2828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499" name="Arc 269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00" name="Arc 27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491" name="Arc 271"/>
                <p:cNvSpPr>
                  <a:spLocks/>
                </p:cNvSpPr>
                <p:nvPr/>
              </p:nvSpPr>
              <p:spPr bwMode="auto">
                <a:xfrm>
                  <a:off x="5442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92" name="Arc 272"/>
                <p:cNvSpPr>
                  <a:spLocks/>
                </p:cNvSpPr>
                <p:nvPr/>
              </p:nvSpPr>
              <p:spPr bwMode="auto">
                <a:xfrm flipH="1">
                  <a:off x="5326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6398" name="Line 273"/>
            <p:cNvSpPr>
              <a:spLocks noChangeShapeType="1"/>
            </p:cNvSpPr>
            <p:nvPr/>
          </p:nvSpPr>
          <p:spPr bwMode="auto">
            <a:xfrm flipV="1">
              <a:off x="1838325" y="19137313"/>
              <a:ext cx="0" cy="804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99" name="Line 274"/>
            <p:cNvSpPr>
              <a:spLocks noChangeShapeType="1"/>
            </p:cNvSpPr>
            <p:nvPr/>
          </p:nvSpPr>
          <p:spPr bwMode="auto">
            <a:xfrm>
              <a:off x="2986088" y="19183350"/>
              <a:ext cx="0" cy="476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Group 275"/>
            <p:cNvGrpSpPr>
              <a:grpSpLocks/>
            </p:cNvGrpSpPr>
            <p:nvPr/>
          </p:nvGrpSpPr>
          <p:grpSpPr bwMode="auto">
            <a:xfrm>
              <a:off x="3162300" y="18984914"/>
              <a:ext cx="1296988" cy="412751"/>
              <a:chOff x="3559" y="2542"/>
              <a:chExt cx="2231" cy="903"/>
            </a:xfrm>
          </p:grpSpPr>
          <p:grpSp>
            <p:nvGrpSpPr>
              <p:cNvPr id="17" name="Group 276"/>
              <p:cNvGrpSpPr>
                <a:grpSpLocks/>
              </p:cNvGrpSpPr>
              <p:nvPr/>
            </p:nvGrpSpPr>
            <p:grpSpPr bwMode="auto">
              <a:xfrm>
                <a:off x="3577" y="2542"/>
                <a:ext cx="2213" cy="408"/>
                <a:chOff x="3577" y="2542"/>
                <a:chExt cx="2213" cy="408"/>
              </a:xfrm>
            </p:grpSpPr>
            <p:sp>
              <p:nvSpPr>
                <p:cNvPr id="16455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3577" y="2849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56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5552" y="2844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57" name="Arc 279"/>
                <p:cNvSpPr>
                  <a:spLocks/>
                </p:cNvSpPr>
                <p:nvPr/>
              </p:nvSpPr>
              <p:spPr bwMode="auto">
                <a:xfrm>
                  <a:off x="3924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58" name="Arc 280"/>
                <p:cNvSpPr>
                  <a:spLocks/>
                </p:cNvSpPr>
                <p:nvPr/>
              </p:nvSpPr>
              <p:spPr bwMode="auto">
                <a:xfrm flipH="1">
                  <a:off x="3808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59" name="Arc 281"/>
                <p:cNvSpPr>
                  <a:spLocks/>
                </p:cNvSpPr>
                <p:nvPr/>
              </p:nvSpPr>
              <p:spPr bwMode="auto">
                <a:xfrm>
                  <a:off x="4295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60" name="Arc 282"/>
                <p:cNvSpPr>
                  <a:spLocks/>
                </p:cNvSpPr>
                <p:nvPr/>
              </p:nvSpPr>
              <p:spPr bwMode="auto">
                <a:xfrm flipH="1">
                  <a:off x="4197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8" name="Group 283"/>
                <p:cNvGrpSpPr>
                  <a:grpSpLocks/>
                </p:cNvGrpSpPr>
                <p:nvPr/>
              </p:nvGrpSpPr>
              <p:grpSpPr bwMode="auto">
                <a:xfrm>
                  <a:off x="4041" y="2838"/>
                  <a:ext cx="154" cy="112"/>
                  <a:chOff x="3790" y="3261"/>
                  <a:chExt cx="389" cy="112"/>
                </a:xfrm>
              </p:grpSpPr>
              <p:sp>
                <p:nvSpPr>
                  <p:cNvPr id="16478" name="Arc 284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79" name="Arc 285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9" name="Group 286"/>
                <p:cNvGrpSpPr>
                  <a:grpSpLocks/>
                </p:cNvGrpSpPr>
                <p:nvPr/>
              </p:nvGrpSpPr>
              <p:grpSpPr bwMode="auto">
                <a:xfrm>
                  <a:off x="4413" y="2834"/>
                  <a:ext cx="154" cy="112"/>
                  <a:chOff x="3790" y="3261"/>
                  <a:chExt cx="389" cy="112"/>
                </a:xfrm>
              </p:grpSpPr>
              <p:sp>
                <p:nvSpPr>
                  <p:cNvPr id="16476" name="Arc 287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77" name="Arc 288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" name="Group 289"/>
                <p:cNvGrpSpPr>
                  <a:grpSpLocks/>
                </p:cNvGrpSpPr>
                <p:nvPr/>
              </p:nvGrpSpPr>
              <p:grpSpPr bwMode="auto">
                <a:xfrm>
                  <a:off x="4567" y="2542"/>
                  <a:ext cx="759" cy="408"/>
                  <a:chOff x="3874" y="2536"/>
                  <a:chExt cx="759" cy="408"/>
                </a:xfrm>
              </p:grpSpPr>
              <p:sp>
                <p:nvSpPr>
                  <p:cNvPr id="16466" name="Arc 290"/>
                  <p:cNvSpPr>
                    <a:spLocks/>
                  </p:cNvSpPr>
                  <p:nvPr/>
                </p:nvSpPr>
                <p:spPr bwMode="auto">
                  <a:xfrm>
                    <a:off x="3990" y="2536"/>
                    <a:ext cx="117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67" name="Arc 291"/>
                  <p:cNvSpPr>
                    <a:spLocks/>
                  </p:cNvSpPr>
                  <p:nvPr/>
                </p:nvSpPr>
                <p:spPr bwMode="auto">
                  <a:xfrm flipH="1">
                    <a:off x="3874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68" name="Arc 292"/>
                  <p:cNvSpPr>
                    <a:spLocks/>
                  </p:cNvSpPr>
                  <p:nvPr/>
                </p:nvSpPr>
                <p:spPr bwMode="auto">
                  <a:xfrm>
                    <a:off x="4361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69" name="Arc 293"/>
                  <p:cNvSpPr>
                    <a:spLocks/>
                  </p:cNvSpPr>
                  <p:nvPr/>
                </p:nvSpPr>
                <p:spPr bwMode="auto">
                  <a:xfrm flipH="1">
                    <a:off x="4263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1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4107" y="2832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474" name="Arc 295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475" name="Arc 29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4479" y="2828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472" name="Arc 298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473" name="Arc 29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464" name="Arc 300"/>
                <p:cNvSpPr>
                  <a:spLocks/>
                </p:cNvSpPr>
                <p:nvPr/>
              </p:nvSpPr>
              <p:spPr bwMode="auto">
                <a:xfrm>
                  <a:off x="5442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65" name="Arc 301"/>
                <p:cNvSpPr>
                  <a:spLocks/>
                </p:cNvSpPr>
                <p:nvPr/>
              </p:nvSpPr>
              <p:spPr bwMode="auto">
                <a:xfrm flipH="1">
                  <a:off x="5326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302"/>
              <p:cNvGrpSpPr>
                <a:grpSpLocks/>
              </p:cNvGrpSpPr>
              <p:nvPr/>
            </p:nvGrpSpPr>
            <p:grpSpPr bwMode="auto">
              <a:xfrm flipV="1">
                <a:off x="3559" y="3037"/>
                <a:ext cx="2213" cy="408"/>
                <a:chOff x="3577" y="2542"/>
                <a:chExt cx="2213" cy="408"/>
              </a:xfrm>
            </p:grpSpPr>
            <p:sp>
              <p:nvSpPr>
                <p:cNvPr id="16430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3577" y="2849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31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5552" y="2844"/>
                  <a:ext cx="2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32" name="Arc 305"/>
                <p:cNvSpPr>
                  <a:spLocks/>
                </p:cNvSpPr>
                <p:nvPr/>
              </p:nvSpPr>
              <p:spPr bwMode="auto">
                <a:xfrm>
                  <a:off x="3924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33" name="Arc 306"/>
                <p:cNvSpPr>
                  <a:spLocks/>
                </p:cNvSpPr>
                <p:nvPr/>
              </p:nvSpPr>
              <p:spPr bwMode="auto">
                <a:xfrm flipH="1">
                  <a:off x="3808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34" name="Arc 307"/>
                <p:cNvSpPr>
                  <a:spLocks/>
                </p:cNvSpPr>
                <p:nvPr/>
              </p:nvSpPr>
              <p:spPr bwMode="auto">
                <a:xfrm>
                  <a:off x="4295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35" name="Arc 308"/>
                <p:cNvSpPr>
                  <a:spLocks/>
                </p:cNvSpPr>
                <p:nvPr/>
              </p:nvSpPr>
              <p:spPr bwMode="auto">
                <a:xfrm flipH="1">
                  <a:off x="4197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" name="Group 309"/>
                <p:cNvGrpSpPr>
                  <a:grpSpLocks/>
                </p:cNvGrpSpPr>
                <p:nvPr/>
              </p:nvGrpSpPr>
              <p:grpSpPr bwMode="auto">
                <a:xfrm>
                  <a:off x="4041" y="2838"/>
                  <a:ext cx="154" cy="112"/>
                  <a:chOff x="3790" y="3261"/>
                  <a:chExt cx="389" cy="112"/>
                </a:xfrm>
              </p:grpSpPr>
              <p:sp>
                <p:nvSpPr>
                  <p:cNvPr id="16453" name="Arc 310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54" name="Arc 311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5" name="Group 312"/>
                <p:cNvGrpSpPr>
                  <a:grpSpLocks/>
                </p:cNvGrpSpPr>
                <p:nvPr/>
              </p:nvGrpSpPr>
              <p:grpSpPr bwMode="auto">
                <a:xfrm>
                  <a:off x="4413" y="2834"/>
                  <a:ext cx="154" cy="112"/>
                  <a:chOff x="3790" y="3261"/>
                  <a:chExt cx="389" cy="112"/>
                </a:xfrm>
              </p:grpSpPr>
              <p:sp>
                <p:nvSpPr>
                  <p:cNvPr id="16451" name="Arc 313"/>
                  <p:cNvSpPr>
                    <a:spLocks/>
                  </p:cNvSpPr>
                  <p:nvPr/>
                </p:nvSpPr>
                <p:spPr bwMode="auto">
                  <a:xfrm flipV="1">
                    <a:off x="3984" y="3261"/>
                    <a:ext cx="195" cy="1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52" name="Arc 314"/>
                  <p:cNvSpPr>
                    <a:spLocks/>
                  </p:cNvSpPr>
                  <p:nvPr/>
                </p:nvSpPr>
                <p:spPr bwMode="auto">
                  <a:xfrm flipH="1" flipV="1">
                    <a:off x="3790" y="3261"/>
                    <a:ext cx="194" cy="1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6" name="Group 315"/>
                <p:cNvGrpSpPr>
                  <a:grpSpLocks/>
                </p:cNvGrpSpPr>
                <p:nvPr/>
              </p:nvGrpSpPr>
              <p:grpSpPr bwMode="auto">
                <a:xfrm>
                  <a:off x="4567" y="2542"/>
                  <a:ext cx="759" cy="408"/>
                  <a:chOff x="3874" y="2536"/>
                  <a:chExt cx="759" cy="408"/>
                </a:xfrm>
              </p:grpSpPr>
              <p:sp>
                <p:nvSpPr>
                  <p:cNvPr id="16441" name="Arc 316"/>
                  <p:cNvSpPr>
                    <a:spLocks/>
                  </p:cNvSpPr>
                  <p:nvPr/>
                </p:nvSpPr>
                <p:spPr bwMode="auto">
                  <a:xfrm>
                    <a:off x="3990" y="2536"/>
                    <a:ext cx="117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42" name="Arc 317"/>
                  <p:cNvSpPr>
                    <a:spLocks/>
                  </p:cNvSpPr>
                  <p:nvPr/>
                </p:nvSpPr>
                <p:spPr bwMode="auto">
                  <a:xfrm flipH="1">
                    <a:off x="3874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43" name="Arc 318"/>
                  <p:cNvSpPr>
                    <a:spLocks/>
                  </p:cNvSpPr>
                  <p:nvPr/>
                </p:nvSpPr>
                <p:spPr bwMode="auto">
                  <a:xfrm>
                    <a:off x="4361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444" name="Arc 319"/>
                  <p:cNvSpPr>
                    <a:spLocks/>
                  </p:cNvSpPr>
                  <p:nvPr/>
                </p:nvSpPr>
                <p:spPr bwMode="auto">
                  <a:xfrm flipH="1">
                    <a:off x="4263" y="2536"/>
                    <a:ext cx="116" cy="2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7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4107" y="2832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449" name="Arc 321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450" name="Arc 322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8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4479" y="2828"/>
                    <a:ext cx="154" cy="112"/>
                    <a:chOff x="3790" y="3261"/>
                    <a:chExt cx="389" cy="112"/>
                  </a:xfrm>
                </p:grpSpPr>
                <p:sp>
                  <p:nvSpPr>
                    <p:cNvPr id="16447" name="Arc 324"/>
                    <p:cNvSpPr>
                      <a:spLocks/>
                    </p:cNvSpPr>
                    <p:nvPr/>
                  </p:nvSpPr>
                  <p:spPr bwMode="auto">
                    <a:xfrm flipV="1">
                      <a:off x="3984" y="3261"/>
                      <a:ext cx="195" cy="1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448" name="Arc 3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90" y="3261"/>
                      <a:ext cx="194" cy="1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439" name="Arc 326"/>
                <p:cNvSpPr>
                  <a:spLocks/>
                </p:cNvSpPr>
                <p:nvPr/>
              </p:nvSpPr>
              <p:spPr bwMode="auto">
                <a:xfrm>
                  <a:off x="5442" y="2542"/>
                  <a:ext cx="117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40" name="Arc 327"/>
                <p:cNvSpPr>
                  <a:spLocks/>
                </p:cNvSpPr>
                <p:nvPr/>
              </p:nvSpPr>
              <p:spPr bwMode="auto">
                <a:xfrm flipH="1">
                  <a:off x="5326" y="2542"/>
                  <a:ext cx="116" cy="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6401" name="Line 328"/>
            <p:cNvSpPr>
              <a:spLocks noChangeShapeType="1"/>
            </p:cNvSpPr>
            <p:nvPr/>
          </p:nvSpPr>
          <p:spPr bwMode="auto">
            <a:xfrm flipV="1">
              <a:off x="3230563" y="19135725"/>
              <a:ext cx="0" cy="831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2" name="Line 329"/>
            <p:cNvSpPr>
              <a:spLocks noChangeShapeType="1"/>
            </p:cNvSpPr>
            <p:nvPr/>
          </p:nvSpPr>
          <p:spPr bwMode="auto">
            <a:xfrm>
              <a:off x="4387850" y="19181763"/>
              <a:ext cx="0" cy="476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3" name="AutoShape 385"/>
            <p:cNvSpPr>
              <a:spLocks noChangeArrowheads="1"/>
            </p:cNvSpPr>
            <p:nvPr/>
          </p:nvSpPr>
          <p:spPr bwMode="auto">
            <a:xfrm>
              <a:off x="2133600" y="21134388"/>
              <a:ext cx="654050" cy="5826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4" name="Line 386"/>
            <p:cNvSpPr>
              <a:spLocks noChangeShapeType="1"/>
            </p:cNvSpPr>
            <p:nvPr/>
          </p:nvSpPr>
          <p:spPr bwMode="auto">
            <a:xfrm flipV="1">
              <a:off x="2460625" y="20945475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5" name="Line 387"/>
            <p:cNvSpPr>
              <a:spLocks noChangeShapeType="1"/>
            </p:cNvSpPr>
            <p:nvPr/>
          </p:nvSpPr>
          <p:spPr bwMode="auto">
            <a:xfrm flipV="1">
              <a:off x="1841500" y="20953413"/>
              <a:ext cx="1404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6" name="Rectangle 390"/>
            <p:cNvSpPr>
              <a:spLocks noChangeArrowheads="1"/>
            </p:cNvSpPr>
            <p:nvPr/>
          </p:nvSpPr>
          <p:spPr bwMode="auto">
            <a:xfrm>
              <a:off x="1435100" y="19950113"/>
              <a:ext cx="800100" cy="385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7" name="Text Box 391"/>
            <p:cNvSpPr txBox="1">
              <a:spLocks noChangeArrowheads="1"/>
            </p:cNvSpPr>
            <p:nvPr/>
          </p:nvSpPr>
          <p:spPr bwMode="auto">
            <a:xfrm>
              <a:off x="1406525" y="19913600"/>
              <a:ext cx="858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prstClr val="black"/>
                  </a:solidFill>
                </a:rPr>
                <a:t>Vector</a:t>
              </a:r>
            </a:p>
            <a:p>
              <a:pPr algn="ctr" eaLnBrk="1" hangingPunct="1"/>
              <a:r>
                <a:rPr lang="en-US" sz="1200">
                  <a:solidFill>
                    <a:prstClr val="black"/>
                  </a:solidFill>
                </a:rPr>
                <a:t>modulator</a:t>
              </a:r>
            </a:p>
          </p:txBody>
        </p:sp>
        <p:sp>
          <p:nvSpPr>
            <p:cNvPr id="16408" name="Rectangle 392"/>
            <p:cNvSpPr>
              <a:spLocks noChangeArrowheads="1"/>
            </p:cNvSpPr>
            <p:nvPr/>
          </p:nvSpPr>
          <p:spPr bwMode="auto">
            <a:xfrm>
              <a:off x="2835275" y="19950113"/>
              <a:ext cx="800100" cy="3857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9" name="Text Box 393"/>
            <p:cNvSpPr txBox="1">
              <a:spLocks noChangeArrowheads="1"/>
            </p:cNvSpPr>
            <p:nvPr/>
          </p:nvSpPr>
          <p:spPr bwMode="auto">
            <a:xfrm>
              <a:off x="2806700" y="19905663"/>
              <a:ext cx="8588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prstClr val="black"/>
                  </a:solidFill>
                </a:rPr>
                <a:t>Vector</a:t>
              </a:r>
            </a:p>
            <a:p>
              <a:pPr algn="ctr" eaLnBrk="1" hangingPunct="1"/>
              <a:r>
                <a:rPr lang="en-US" sz="1200">
                  <a:solidFill>
                    <a:prstClr val="black"/>
                  </a:solidFill>
                </a:rPr>
                <a:t>modulator</a:t>
              </a:r>
            </a:p>
          </p:txBody>
        </p:sp>
        <p:sp>
          <p:nvSpPr>
            <p:cNvPr id="16410" name="Line 397"/>
            <p:cNvSpPr>
              <a:spLocks noChangeShapeType="1"/>
            </p:cNvSpPr>
            <p:nvPr/>
          </p:nvSpPr>
          <p:spPr bwMode="auto">
            <a:xfrm flipV="1">
              <a:off x="1854200" y="20343813"/>
              <a:ext cx="0" cy="60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1" name="Line 398"/>
            <p:cNvSpPr>
              <a:spLocks noChangeShapeType="1"/>
            </p:cNvSpPr>
            <p:nvPr/>
          </p:nvSpPr>
          <p:spPr bwMode="auto">
            <a:xfrm flipV="1">
              <a:off x="3243263" y="20339050"/>
              <a:ext cx="0" cy="592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2" name="Line 400"/>
            <p:cNvSpPr>
              <a:spLocks noChangeShapeType="1"/>
            </p:cNvSpPr>
            <p:nvPr/>
          </p:nvSpPr>
          <p:spPr bwMode="auto">
            <a:xfrm flipV="1">
              <a:off x="2451100" y="21728113"/>
              <a:ext cx="0" cy="485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3" name="Rectangle 402"/>
            <p:cNvSpPr>
              <a:spLocks noChangeArrowheads="1"/>
            </p:cNvSpPr>
            <p:nvPr/>
          </p:nvSpPr>
          <p:spPr bwMode="auto">
            <a:xfrm>
              <a:off x="4722813" y="21685250"/>
              <a:ext cx="733425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4" name="Rectangle 404"/>
            <p:cNvSpPr>
              <a:spLocks noChangeArrowheads="1"/>
            </p:cNvSpPr>
            <p:nvPr/>
          </p:nvSpPr>
          <p:spPr bwMode="auto">
            <a:xfrm>
              <a:off x="3297238" y="21880513"/>
              <a:ext cx="1106487" cy="676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5" name="Line 406"/>
            <p:cNvSpPr>
              <a:spLocks noChangeShapeType="1"/>
            </p:cNvSpPr>
            <p:nvPr/>
          </p:nvSpPr>
          <p:spPr bwMode="auto">
            <a:xfrm flipH="1">
              <a:off x="4413250" y="222186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6" name="Text Box 407"/>
            <p:cNvSpPr txBox="1">
              <a:spLocks noChangeArrowheads="1"/>
            </p:cNvSpPr>
            <p:nvPr/>
          </p:nvSpPr>
          <p:spPr bwMode="auto">
            <a:xfrm>
              <a:off x="4672013" y="21893213"/>
              <a:ext cx="8382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solidFill>
                    <a:prstClr val="black"/>
                  </a:solidFill>
                </a:rPr>
                <a:t>Vector</a:t>
              </a:r>
            </a:p>
            <a:p>
              <a:pPr algn="ctr" eaLnBrk="1" hangingPunct="1"/>
              <a:r>
                <a:rPr lang="en-US">
                  <a:solidFill>
                    <a:prstClr val="black"/>
                  </a:solidFill>
                </a:rPr>
                <a:t>SUM</a:t>
              </a:r>
            </a:p>
          </p:txBody>
        </p:sp>
        <p:sp>
          <p:nvSpPr>
            <p:cNvPr id="16417" name="Line 410"/>
            <p:cNvSpPr>
              <a:spLocks noChangeShapeType="1"/>
            </p:cNvSpPr>
            <p:nvPr/>
          </p:nvSpPr>
          <p:spPr bwMode="auto">
            <a:xfrm>
              <a:off x="4384675" y="19646900"/>
              <a:ext cx="1309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8" name="Line 411"/>
            <p:cNvSpPr>
              <a:spLocks noChangeShapeType="1"/>
            </p:cNvSpPr>
            <p:nvPr/>
          </p:nvSpPr>
          <p:spPr bwMode="auto">
            <a:xfrm>
              <a:off x="2997200" y="19711988"/>
              <a:ext cx="263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9" name="Line 414"/>
            <p:cNvSpPr>
              <a:spLocks noChangeShapeType="1"/>
            </p:cNvSpPr>
            <p:nvPr/>
          </p:nvSpPr>
          <p:spPr bwMode="auto">
            <a:xfrm flipV="1">
              <a:off x="2992438" y="19645313"/>
              <a:ext cx="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0" name="Line 415"/>
            <p:cNvSpPr>
              <a:spLocks noChangeShapeType="1"/>
            </p:cNvSpPr>
            <p:nvPr/>
          </p:nvSpPr>
          <p:spPr bwMode="auto">
            <a:xfrm flipH="1">
              <a:off x="5699125" y="19640550"/>
              <a:ext cx="4763" cy="281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1" name="Line 416"/>
            <p:cNvSpPr>
              <a:spLocks noChangeShapeType="1"/>
            </p:cNvSpPr>
            <p:nvPr/>
          </p:nvSpPr>
          <p:spPr bwMode="auto">
            <a:xfrm>
              <a:off x="5635625" y="19718338"/>
              <a:ext cx="6350" cy="2300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2" name="Line 418"/>
            <p:cNvSpPr>
              <a:spLocks noChangeShapeType="1"/>
            </p:cNvSpPr>
            <p:nvPr/>
          </p:nvSpPr>
          <p:spPr bwMode="auto">
            <a:xfrm flipH="1">
              <a:off x="5462588" y="22453600"/>
              <a:ext cx="242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3" name="Line 420"/>
            <p:cNvSpPr>
              <a:spLocks noChangeShapeType="1"/>
            </p:cNvSpPr>
            <p:nvPr/>
          </p:nvSpPr>
          <p:spPr bwMode="auto">
            <a:xfrm flipH="1">
              <a:off x="5448300" y="22024975"/>
              <a:ext cx="1857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4" name="Text Box 421"/>
            <p:cNvSpPr txBox="1">
              <a:spLocks noChangeArrowheads="1"/>
            </p:cNvSpPr>
            <p:nvPr/>
          </p:nvSpPr>
          <p:spPr bwMode="auto">
            <a:xfrm>
              <a:off x="1057275" y="21234400"/>
              <a:ext cx="1111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Klystron</a:t>
              </a:r>
            </a:p>
          </p:txBody>
        </p:sp>
        <p:sp>
          <p:nvSpPr>
            <p:cNvPr id="16425" name="Line 425"/>
            <p:cNvSpPr>
              <a:spLocks noChangeShapeType="1"/>
            </p:cNvSpPr>
            <p:nvPr/>
          </p:nvSpPr>
          <p:spPr bwMode="auto">
            <a:xfrm>
              <a:off x="2455863" y="22229763"/>
              <a:ext cx="822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26" name="Text Box 426"/>
            <p:cNvSpPr txBox="1">
              <a:spLocks noChangeArrowheads="1"/>
            </p:cNvSpPr>
            <p:nvPr/>
          </p:nvSpPr>
          <p:spPr bwMode="auto">
            <a:xfrm>
              <a:off x="3249613" y="22015450"/>
              <a:ext cx="1196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Feedback</a:t>
              </a:r>
            </a:p>
          </p:txBody>
        </p:sp>
        <p:sp>
          <p:nvSpPr>
            <p:cNvPr id="16427" name="Rectangle 427"/>
            <p:cNvSpPr>
              <a:spLocks noChangeArrowheads="1"/>
            </p:cNvSpPr>
            <p:nvPr/>
          </p:nvSpPr>
          <p:spPr bwMode="auto">
            <a:xfrm>
              <a:off x="3119438" y="21582063"/>
              <a:ext cx="2428875" cy="122237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508000" y="5588000"/>
            <a:ext cx="7715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Gill Sans MT" pitchFamily="34" charset="0"/>
              </a:rPr>
              <a:t>Simulation program developed for LLRF simulations, user interface for 1, 2 and 4 cavities per </a:t>
            </a:r>
            <a:r>
              <a:rPr lang="en-US" dirty="0" smtClean="0">
                <a:solidFill>
                  <a:prstClr val="black"/>
                </a:solidFill>
                <a:latin typeface="Gill Sans MT" pitchFamily="34" charset="0"/>
              </a:rPr>
              <a:t>klystron,  </a:t>
            </a:r>
            <a:r>
              <a:rPr lang="en-US" dirty="0" smtClean="0">
                <a:solidFill>
                  <a:srgbClr val="3366FF"/>
                </a:solidFill>
                <a:latin typeface="Gill Sans MT" pitchFamily="34" charset="0"/>
              </a:rPr>
              <a:t>M</a:t>
            </a:r>
            <a:r>
              <a:rPr lang="en-US" dirty="0">
                <a:solidFill>
                  <a:srgbClr val="3366FF"/>
                </a:solidFill>
                <a:latin typeface="Gill Sans MT" pitchFamily="34" charset="0"/>
              </a:rPr>
              <a:t>. Hernandez Flano</a:t>
            </a: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439737" y="2499537"/>
            <a:ext cx="1941955" cy="119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eaLnBrk="1" hangingPunct="1"/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piezo tuner </a:t>
            </a:r>
            <a:r>
              <a:rPr lang="en-US" dirty="0" smtClean="0">
                <a:solidFill>
                  <a:srgbClr val="333399"/>
                </a:solidFill>
                <a:latin typeface="Gill Sans MT" pitchFamily="34" charset="0"/>
              </a:rPr>
              <a:t>indispensible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to </a:t>
            </a:r>
            <a:r>
              <a:rPr lang="en-US" dirty="0" smtClean="0">
                <a:solidFill>
                  <a:srgbClr val="333399"/>
                </a:solidFill>
                <a:latin typeface="Gill Sans MT" pitchFamily="34" charset="0"/>
              </a:rPr>
              <a:t>avoid </a:t>
            </a:r>
            <a:r>
              <a:rPr lang="en-US" dirty="0">
                <a:solidFill>
                  <a:srgbClr val="333399"/>
                </a:solidFill>
                <a:latin typeface="Gill Sans MT" pitchFamily="34" charset="0"/>
              </a:rPr>
              <a:t>vector </a:t>
            </a:r>
            <a:r>
              <a:rPr lang="en-US" dirty="0" smtClean="0">
                <a:solidFill>
                  <a:srgbClr val="333399"/>
                </a:solidFill>
                <a:latin typeface="Gill Sans MT" pitchFamily="34" charset="0"/>
              </a:rPr>
              <a:t>modulator.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95" name="TextBox 147"/>
          <p:cNvSpPr txBox="1">
            <a:spLocks noChangeArrowheads="1"/>
          </p:cNvSpPr>
          <p:nvPr/>
        </p:nvSpPr>
        <p:spPr bwMode="auto">
          <a:xfrm>
            <a:off x="2633663" y="2359025"/>
            <a:ext cx="561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396" name="TextBox 148"/>
          <p:cNvSpPr txBox="1">
            <a:spLocks noChangeArrowheads="1"/>
          </p:cNvSpPr>
          <p:nvPr/>
        </p:nvSpPr>
        <p:spPr bwMode="auto">
          <a:xfrm>
            <a:off x="4035425" y="2351088"/>
            <a:ext cx="5603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1" name="Footer Placeholder 15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sp>
        <p:nvSpPr>
          <p:cNvPr id="147" name="Title 146"/>
          <p:cNvSpPr>
            <a:spLocks noGrp="1"/>
          </p:cNvSpPr>
          <p:nvPr>
            <p:ph type="title" idx="4294967295"/>
          </p:nvPr>
        </p:nvSpPr>
        <p:spPr>
          <a:xfrm>
            <a:off x="11125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Layout with two cavities</a:t>
            </a:r>
            <a:r>
              <a:rPr lang="en-US" sz="2800" baseline="0" dirty="0" smtClean="0"/>
              <a:t> per klystron</a:t>
            </a:r>
            <a:endParaRPr lang="en-US" sz="2800" dirty="0"/>
          </a:p>
        </p:txBody>
      </p:sp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E315-3C3B-4C6B-A72A-4075EF3F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ualCav2Mag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71600"/>
            <a:ext cx="4626429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73" y="0"/>
            <a:ext cx="6729827" cy="10951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Amplitude and Phase variation for Dual Cavity Case (Without Piezo Feed-Forward)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9906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K=-0.5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143000"/>
            <a:ext cx="8382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K=-1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" name="Picture 9" descr="DualCav1Mag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1447800"/>
            <a:ext cx="4419600" cy="2488247"/>
          </a:xfrm>
          <a:prstGeom prst="rect">
            <a:avLst/>
          </a:prstGeom>
        </p:spPr>
      </p:pic>
      <p:pic>
        <p:nvPicPr>
          <p:cNvPr id="14" name="Picture 13" descr="DualCav1ph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29907" y="4038600"/>
            <a:ext cx="4614093" cy="2590800"/>
          </a:xfrm>
          <a:prstGeom prst="rect">
            <a:avLst/>
          </a:prstGeom>
        </p:spPr>
      </p:pic>
      <p:pic>
        <p:nvPicPr>
          <p:cNvPr id="17" name="Picture 16" descr="DualCav2ph.bmp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038600"/>
            <a:ext cx="4614091" cy="25908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1066800"/>
          <a:ext cx="376881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7" name="Equation" r:id="rId7" imgW="774401" imgH="469601" progId="Equation.3">
                  <p:embed/>
                </p:oleObj>
              </mc:Choice>
              <mc:Fallback>
                <p:oleObj name="Equation" r:id="rId7" imgW="774401" imgH="469601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376881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8458200" y="1143000"/>
          <a:ext cx="3762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8" name="Equation" r:id="rId9" imgW="774401" imgH="469601" progId="Equation.3">
                  <p:embed/>
                </p:oleObj>
              </mc:Choice>
              <mc:Fallback>
                <p:oleObj name="Equation" r:id="rId9" imgW="774401" imgH="469601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1143000"/>
                        <a:ext cx="3762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51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4472" y="-1275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400" dirty="0" smtClean="0"/>
              <a:t>Phase variation for Dual Cavity Case</a:t>
            </a:r>
            <a:br>
              <a:rPr lang="en-US" sz="2400" dirty="0" smtClean="0"/>
            </a:br>
            <a:r>
              <a:rPr lang="en-US" sz="2400" dirty="0" smtClean="0"/>
              <a:t>(With Piezo Feed-Forward)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209800"/>
            <a:ext cx="16002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Cavity 1 (K=-1            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800600"/>
            <a:ext cx="16764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Cavity 2 (K=-0.5            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 descr="DualFFCav2Ph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5200" y="1524000"/>
            <a:ext cx="4495800" cy="25243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4191000"/>
            <a:ext cx="4222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2209800" y="2209800"/>
          <a:ext cx="3762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1" name="Equation" r:id="rId5" imgW="774401" imgH="469601" progId="Equation.3">
                  <p:embed/>
                </p:oleObj>
              </mc:Choice>
              <mc:Fallback>
                <p:oleObj name="Equation" r:id="rId5" imgW="774401" imgH="469601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9800"/>
                        <a:ext cx="3762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286000" y="4800600"/>
          <a:ext cx="3762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2" name="Equation" r:id="rId7" imgW="774401" imgH="469601" progId="Equation.3">
                  <p:embed/>
                </p:oleObj>
              </mc:Choice>
              <mc:Fallback>
                <p:oleObj name="Equation" r:id="rId7" imgW="774401" imgH="469601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3762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38546" y="6342563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52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ntitled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040" y="1386840"/>
            <a:ext cx="4363379" cy="3489947"/>
          </a:xfrm>
          <a:prstGeom prst="rect">
            <a:avLst/>
          </a:prstGeom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51120" y="1203325"/>
            <a:ext cx="3594946" cy="50292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Transit Time Factor variation</a:t>
            </a:r>
            <a:endParaRPr lang="en-US" sz="28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74320" y="1005841"/>
            <a:ext cx="4526280" cy="4114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=1 cavities, open loop simulation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429000" y="2667000"/>
            <a:ext cx="152400" cy="762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3"/>
            <a:endCxn id="76804" idx="1"/>
          </p:cNvCxnSpPr>
          <p:nvPr/>
        </p:nvCxnSpPr>
        <p:spPr>
          <a:xfrm>
            <a:off x="3581400" y="2705100"/>
            <a:ext cx="1569720" cy="10128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5000" y="1965325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4251325"/>
            <a:ext cx="228600" cy="1905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188912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Beamloading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463232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Beamloading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2422525"/>
            <a:ext cx="1219200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Values obtained from SUPERFISH simulations by Marcel </a:t>
            </a:r>
            <a:r>
              <a:rPr lang="en-US" sz="1200" dirty="0" err="1" smtClean="0"/>
              <a:t>Schuh</a:t>
            </a:r>
            <a:r>
              <a:rPr lang="en-US" sz="1200" dirty="0" smtClean="0"/>
              <a:t> (CERN)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" y="45720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9063">
              <a:buFont typeface="Arial" pitchFamily="34" charset="0"/>
              <a:buChar char="•"/>
            </a:pPr>
            <a:r>
              <a:rPr lang="en-US" sz="1600" dirty="0" smtClean="0"/>
              <a:t> Weaker beam loading will result in a higher flat-top equilibrium and less phase detuning of the cavity for the same generator power.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indent="173038">
              <a:buFont typeface="Arial" pitchFamily="34" charset="0"/>
              <a:buChar char="•"/>
            </a:pPr>
            <a:r>
              <a:rPr lang="en-US" sz="1600" dirty="0" smtClean="0"/>
              <a:t>Beta value taken from beam energy at beginning of SPL </a:t>
            </a:r>
            <a:r>
              <a:rPr lang="el-GR" sz="1600" dirty="0" smtClean="0"/>
              <a:t>β</a:t>
            </a:r>
            <a:r>
              <a:rPr lang="en-US" sz="1600" dirty="0" smtClean="0"/>
              <a:t>=1 section.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8161" y="6356350"/>
            <a:ext cx="4381195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SPL Activities - Project X Meeting October 2011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988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CERN SM18 SCRF test stand activities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63316" y="1265293"/>
            <a:ext cx="59796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2" indent="-269875"/>
            <a:r>
              <a:rPr lang="en-US" sz="2400" dirty="0" smtClean="0">
                <a:latin typeface="Calibri" pitchFamily="34" charset="0"/>
              </a:rPr>
              <a:t>Ongoing work: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LHC spare cavities, cryomodules &amp; power couplers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HIE Isolde cavities, cryomodules (later)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CTF3 pets structures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SPL cavities and cryomodules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Nb studies </a:t>
            </a:r>
            <a:r>
              <a:rPr lang="el-GR" sz="2000" dirty="0" smtClean="0">
                <a:solidFill>
                  <a:srgbClr val="3333CC"/>
                </a:solidFill>
                <a:latin typeface="Calibri" pitchFamily="34" charset="0"/>
              </a:rPr>
              <a:t>λ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/4 resonator (To cryo Lab)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Linac 4 structure tests (short-term)</a:t>
            </a:r>
          </a:p>
          <a:p>
            <a:pPr marL="611188" lvl="4" indent="-269875"/>
            <a:endParaRPr lang="en-US" sz="2000" dirty="0" smtClean="0">
              <a:latin typeface="Calibri" pitchFamily="34" charset="0"/>
            </a:endParaRPr>
          </a:p>
          <a:p>
            <a:pPr marL="611188" lvl="4" indent="-269875"/>
            <a:endParaRPr lang="en-US" sz="900" dirty="0" smtClean="0">
              <a:latin typeface="Calibri" pitchFamily="34" charset="0"/>
            </a:endParaRPr>
          </a:p>
          <a:p>
            <a:pPr marL="611188" lvl="4" indent="-269875"/>
            <a:endParaRPr lang="en-US" sz="900" dirty="0" smtClean="0">
              <a:latin typeface="Calibri" pitchFamily="34" charset="0"/>
            </a:endParaRPr>
          </a:p>
          <a:p>
            <a:pPr marL="153988" lvl="3" indent="-269875"/>
            <a:r>
              <a:rPr lang="en-US" sz="2400" dirty="0" smtClean="0">
                <a:latin typeface="Calibri" pitchFamily="34" charset="0"/>
              </a:rPr>
              <a:t>Future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CC"/>
                </a:solidFill>
                <a:latin typeface="Calibri" pitchFamily="34" charset="0"/>
              </a:rPr>
              <a:t>Crab Cavity assembly &amp; test</a:t>
            </a:r>
          </a:p>
          <a:p>
            <a:pPr marL="611188" lvl="4" indent="-2698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</a:rPr>
              <a:t>Prototypes LHeC, LHC 800 MHz??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404588" y="5533064"/>
            <a:ext cx="8625526" cy="20739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9919" y="1026846"/>
            <a:ext cx="8864081" cy="178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lvl="2" indent="-1778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Assembly area &amp; clean rooms  (J. Chambrillon)</a:t>
            </a:r>
          </a:p>
          <a:p>
            <a:pPr marL="177800" lvl="2" indent="-177800">
              <a:spcBef>
                <a:spcPct val="20000"/>
              </a:spcBef>
              <a:buClr>
                <a:srgbClr val="CC9900"/>
              </a:buClr>
              <a:buSzPct val="65000"/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635000" lvl="3" indent="-177800">
              <a:spcBef>
                <a:spcPct val="20000"/>
              </a:spcBef>
              <a:buClr>
                <a:srgbClr val="CC9900"/>
              </a:buClr>
              <a:buSzPct val="65000"/>
              <a:buFont typeface="Arial" pitchFamily="34" charset="0"/>
              <a:buChar char="•"/>
            </a:pPr>
            <a:r>
              <a:rPr lang="en-US" kern="0" dirty="0" smtClean="0">
                <a:latin typeface="Calibri" pitchFamily="34" charset="0"/>
              </a:rPr>
              <a:t>Upgrade of clean rooms, installation of access rooms (personal + material) </a:t>
            </a:r>
          </a:p>
          <a:p>
            <a:pPr marL="635000" lvl="3" indent="-177800">
              <a:spcBef>
                <a:spcPct val="20000"/>
              </a:spcBef>
              <a:buClr>
                <a:srgbClr val="CC9900"/>
              </a:buClr>
              <a:buSzPct val="65000"/>
              <a:buFont typeface="Arial" pitchFamily="34" charset="0"/>
              <a:buChar char="•"/>
            </a:pPr>
            <a:r>
              <a:rPr lang="en-US" kern="0" dirty="0" smtClean="0">
                <a:latin typeface="Calibri" pitchFamily="34" charset="0"/>
              </a:rPr>
              <a:t>Installation of high pressure rinsing equipment &amp; ultra pure water supply</a:t>
            </a:r>
          </a:p>
          <a:p>
            <a:pPr marL="635000" lvl="3" indent="-177800">
              <a:spcBef>
                <a:spcPct val="20000"/>
              </a:spcBef>
              <a:buClr>
                <a:srgbClr val="CC9900"/>
              </a:buClr>
              <a:buSzPct val="65000"/>
              <a:buFont typeface="Arial" pitchFamily="34" charset="0"/>
              <a:buChar char="•"/>
            </a:pPr>
            <a:r>
              <a:rPr lang="en-US" kern="0" dirty="0" smtClean="0">
                <a:latin typeface="Calibri" pitchFamily="34" charset="0"/>
              </a:rPr>
              <a:t>Improved cleanliness</a:t>
            </a:r>
            <a:r>
              <a:rPr lang="en-GB" dirty="0" smtClean="0">
                <a:latin typeface="Calibri" pitchFamily="34" charset="0"/>
              </a:rPr>
              <a:t>,  m</a:t>
            </a:r>
            <a:r>
              <a:rPr lang="en-US" kern="0" dirty="0" smtClean="0">
                <a:latin typeface="Calibri" pitchFamily="34" charset="0"/>
              </a:rPr>
              <a:t>ore working space..</a:t>
            </a:r>
          </a:p>
          <a:p>
            <a:pPr marL="635000" lvl="3" indent="-177800">
              <a:spcBef>
                <a:spcPct val="20000"/>
              </a:spcBef>
              <a:buClr>
                <a:srgbClr val="CC9900"/>
              </a:buClr>
              <a:buSzPct val="65000"/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C00000"/>
                </a:solidFill>
                <a:latin typeface="Calibri" pitchFamily="34" charset="0"/>
              </a:rPr>
              <a:t>Preliminary design shown, still being studied</a:t>
            </a:r>
          </a:p>
          <a:p>
            <a:pPr marL="635000" lvl="3" indent="-177800">
              <a:spcBef>
                <a:spcPct val="20000"/>
              </a:spcBef>
              <a:buClr>
                <a:srgbClr val="CC9900"/>
              </a:buClr>
              <a:buSzPct val="65000"/>
              <a:buFont typeface="Arial" pitchFamily="34" charset="0"/>
              <a:buChar char="•"/>
            </a:pPr>
            <a:endParaRPr lang="en-US" sz="1400" kern="0" dirty="0" smtClean="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8" name="Content Placeholder 6" descr="SM18 configuration proposal 4 cop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14790" t="14151" r="11923" b="27035"/>
          <a:stretch>
            <a:fillRect/>
          </a:stretch>
        </p:blipFill>
        <p:spPr>
          <a:xfrm>
            <a:off x="2243423" y="3179561"/>
            <a:ext cx="5292228" cy="2500469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26420" y="3509665"/>
            <a:ext cx="1677392" cy="276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dirty="0" smtClean="0">
                <a:solidFill>
                  <a:srgbClr val="4A7ECD"/>
                </a:solidFill>
              </a:rPr>
              <a:t>Outer working place</a:t>
            </a:r>
            <a:endParaRPr lang="en-GB" sz="1200" dirty="0">
              <a:solidFill>
                <a:srgbClr val="4A7EC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5585" y="3524523"/>
            <a:ext cx="900608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dirty="0" smtClean="0">
                <a:solidFill>
                  <a:srgbClr val="4A7ECD"/>
                </a:solidFill>
              </a:rPr>
              <a:t>Class 10</a:t>
            </a:r>
            <a:endParaRPr lang="en-GB" sz="1200" dirty="0">
              <a:solidFill>
                <a:srgbClr val="4A7EC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6444" y="4078305"/>
            <a:ext cx="1368152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dirty="0" smtClean="0">
                <a:solidFill>
                  <a:srgbClr val="4A7ECD"/>
                </a:solidFill>
              </a:rPr>
              <a:t>Control room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6860" y="3978431"/>
            <a:ext cx="1080120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dirty="0" smtClean="0">
                <a:solidFill>
                  <a:srgbClr val="4A7ECD"/>
                </a:solidFill>
              </a:rPr>
              <a:t>Air supplier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9861" y="5778561"/>
            <a:ext cx="131002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200" dirty="0" err="1" smtClean="0">
                <a:solidFill>
                  <a:srgbClr val="4A7ECD"/>
                </a:solidFill>
              </a:rPr>
              <a:t>Baldaquin</a:t>
            </a:r>
            <a:r>
              <a:rPr lang="en-GB" sz="1200" dirty="0" smtClean="0">
                <a:solidFill>
                  <a:srgbClr val="4A7ECD"/>
                </a:solidFill>
              </a:rPr>
              <a:t>  1</a:t>
            </a:r>
          </a:p>
          <a:p>
            <a:pPr eaLnBrk="1" hangingPunct="1"/>
            <a:r>
              <a:rPr lang="en-GB" sz="1200" dirty="0" smtClean="0">
                <a:solidFill>
                  <a:srgbClr val="4A7ECD"/>
                </a:solidFill>
              </a:rPr>
              <a:t>Class 100</a:t>
            </a:r>
            <a:endParaRPr lang="en-GB" sz="1200" dirty="0">
              <a:solidFill>
                <a:srgbClr val="4A7ECD"/>
              </a:solidFill>
            </a:endParaRPr>
          </a:p>
        </p:txBody>
      </p:sp>
      <p:cxnSp>
        <p:nvCxnSpPr>
          <p:cNvPr id="27" name="Straight Arrow Connector 26"/>
          <p:cNvCxnSpPr>
            <a:stCxn id="16" idx="0"/>
          </p:cNvCxnSpPr>
          <p:nvPr/>
        </p:nvCxnSpPr>
        <p:spPr>
          <a:xfrm rot="16200000" flipV="1">
            <a:off x="4955089" y="5358778"/>
            <a:ext cx="592719" cy="246848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138393" y="270016"/>
            <a:ext cx="8229600" cy="636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Upgrade of SM18 Facilities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3336794"/>
            <a:ext cx="8910906" cy="2872952"/>
            <a:chOff x="233094" y="3214874"/>
            <a:chExt cx="8910906" cy="2872952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04588" y="5533064"/>
              <a:ext cx="8625526" cy="20739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3094" y="3784045"/>
              <a:ext cx="2651596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Personnel access, with air shower Class 1 000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20067" y="3406950"/>
              <a:ext cx="1080120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Class 100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19864" y="3214874"/>
              <a:ext cx="1224136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Ionized air shower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2" idx="3"/>
            </p:cNvCxnSpPr>
            <p:nvPr/>
          </p:nvCxnSpPr>
          <p:spPr>
            <a:xfrm>
              <a:off x="2884690" y="4014878"/>
              <a:ext cx="1376225" cy="2875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1948" y="4573599"/>
              <a:ext cx="2075532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Cleaning &amp; rinsing room Class 100</a:t>
              </a:r>
            </a:p>
          </p:txBody>
        </p:sp>
        <p:cxnSp>
          <p:nvCxnSpPr>
            <p:cNvPr id="37" name="Straight Arrow Connector 36"/>
            <p:cNvCxnSpPr>
              <a:stCxn id="36" idx="3"/>
            </p:cNvCxnSpPr>
            <p:nvPr/>
          </p:nvCxnSpPr>
          <p:spPr>
            <a:xfrm flipV="1">
              <a:off x="2327480" y="4100188"/>
              <a:ext cx="2319934" cy="70424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 flipV="1">
              <a:off x="5872899" y="3587109"/>
              <a:ext cx="2205872" cy="14543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087244" y="4239360"/>
              <a:ext cx="1512370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HPWR system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8572" y="4933639"/>
              <a:ext cx="1800200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UPW production</a:t>
              </a:r>
            </a:p>
          </p:txBody>
        </p:sp>
        <p:cxnSp>
          <p:nvCxnSpPr>
            <p:cNvPr id="41" name="Straight Arrow Connector 40"/>
            <p:cNvCxnSpPr>
              <a:stCxn id="39" idx="1"/>
            </p:cNvCxnSpPr>
            <p:nvPr/>
          </p:nvCxnSpPr>
          <p:spPr>
            <a:xfrm rot="10800000">
              <a:off x="5024488" y="4260444"/>
              <a:ext cx="2062757" cy="1174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0" idx="1"/>
            </p:cNvCxnSpPr>
            <p:nvPr/>
          </p:nvCxnSpPr>
          <p:spPr>
            <a:xfrm rot="10800000">
              <a:off x="4901938" y="4392419"/>
              <a:ext cx="966634" cy="6797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085211" y="5626161"/>
              <a:ext cx="280851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GB" sz="1200" dirty="0" err="1" smtClean="0">
                  <a:solidFill>
                    <a:srgbClr val="FF0000"/>
                  </a:solidFill>
                </a:rPr>
                <a:t>Baldaquin</a:t>
              </a:r>
              <a:r>
                <a:rPr lang="en-GB" sz="1200" dirty="0" smtClean="0">
                  <a:solidFill>
                    <a:srgbClr val="FF0000"/>
                  </a:solidFill>
                </a:rPr>
                <a:t>  2</a:t>
              </a:r>
            </a:p>
            <a:p>
              <a:pPr eaLnBrk="1" hangingPunct="1"/>
              <a:r>
                <a:rPr lang="en-GB" sz="1200" dirty="0" smtClean="0">
                  <a:solidFill>
                    <a:srgbClr val="FF0000"/>
                  </a:solidFill>
                </a:rPr>
                <a:t> Storage area Class 100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0"/>
            </p:cNvCxnSpPr>
            <p:nvPr/>
          </p:nvCxnSpPr>
          <p:spPr>
            <a:xfrm rot="5400000" flipH="1" flipV="1">
              <a:off x="3654249" y="4840383"/>
              <a:ext cx="620999" cy="95055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55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RF design of the </a:t>
            </a:r>
            <a:r>
              <a:rPr lang="fr-FR" dirty="0" smtClean="0">
                <a:latin typeface="Symbol" pitchFamily="18" charset="2"/>
              </a:rPr>
              <a:t>b</a:t>
            </a:r>
            <a:r>
              <a:rPr lang="fr-FR" dirty="0" smtClean="0"/>
              <a:t>=1 </a:t>
            </a:r>
            <a:r>
              <a:rPr lang="fr-FR" dirty="0" err="1" smtClean="0"/>
              <a:t>cavity</a:t>
            </a:r>
            <a:r>
              <a:rPr lang="fr-FR" dirty="0" smtClean="0"/>
              <a:t> (Saclay)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38409"/>
              </p:ext>
            </p:extLst>
          </p:nvPr>
        </p:nvGraphicFramePr>
        <p:xfrm>
          <a:off x="536820" y="1629671"/>
          <a:ext cx="4182233" cy="23835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77496"/>
                <a:gridCol w="180473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REFERENCE</a:t>
                      </a:r>
                      <a:r>
                        <a:rPr lang="fr-FR" sz="1800" b="1" baseline="0" dirty="0" smtClean="0"/>
                        <a:t> PARAMETERS (CDR, 2006)</a:t>
                      </a:r>
                      <a:endParaRPr lang="fr-F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RF frequency 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704.4MHz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Cavity </a:t>
                      </a:r>
                      <a:r>
                        <a:rPr lang="en-US" sz="1600" dirty="0">
                          <a:latin typeface="Symbol" pitchFamily="18" charset="2"/>
                        </a:rPr>
                        <a:t>b</a:t>
                      </a:r>
                      <a:r>
                        <a:rPr lang="en-US" sz="1600" dirty="0"/>
                        <a:t> 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Accelerating gradient (</a:t>
                      </a:r>
                      <a:r>
                        <a:rPr lang="en-US" sz="1600" dirty="0" err="1"/>
                        <a:t>E</a:t>
                      </a:r>
                      <a:r>
                        <a:rPr lang="en-US" sz="1600" baseline="-25000" dirty="0" err="1"/>
                        <a:t>acc</a:t>
                      </a:r>
                      <a:r>
                        <a:rPr lang="en-US" sz="1600" dirty="0"/>
                        <a:t>)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25 MV/m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Average pulse current (I</a:t>
                      </a:r>
                      <a:r>
                        <a:rPr lang="en-US" sz="1600" baseline="-25000"/>
                        <a:t>beam</a:t>
                      </a:r>
                      <a:r>
                        <a:rPr lang="en-US" sz="1600"/>
                        <a:t>)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40 mA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Synchronous phase (</a:t>
                      </a:r>
                      <a:r>
                        <a:rPr lang="en-US" sz="1600">
                          <a:latin typeface="Symbol" pitchFamily="18" charset="2"/>
                        </a:rPr>
                        <a:t>j</a:t>
                      </a:r>
                      <a:r>
                        <a:rPr lang="en-US" sz="1600" baseline="-25000"/>
                        <a:t>s</a:t>
                      </a:r>
                      <a:r>
                        <a:rPr lang="en-US" sz="1600"/>
                        <a:t>)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-15 °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Peak RF power 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 MW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38973" y="1135376"/>
            <a:ext cx="54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i="1" u="sng" dirty="0" smtClean="0">
                <a:solidFill>
                  <a:prstClr val="black"/>
                </a:solidFill>
                <a:latin typeface="Calibri"/>
              </a:rPr>
              <a:t>J. </a:t>
            </a:r>
            <a:r>
              <a:rPr lang="fr-FR" i="1" u="sng" dirty="0" err="1" smtClean="0">
                <a:solidFill>
                  <a:prstClr val="black"/>
                </a:solidFill>
                <a:latin typeface="Calibri"/>
              </a:rPr>
              <a:t>Plouin</a:t>
            </a:r>
            <a:r>
              <a:rPr lang="fr-FR" i="1" u="sng" dirty="0" smtClean="0">
                <a:solidFill>
                  <a:prstClr val="black"/>
                </a:solidFill>
                <a:latin typeface="Calibri"/>
              </a:rPr>
              <a:t>, SACLAY, Joint ESS/SPL Meeting  - SACLAY 2011</a:t>
            </a:r>
            <a:endParaRPr lang="fr-FR" i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 5" descr="mode-fond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99080" y="5421539"/>
            <a:ext cx="4653534" cy="6259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2881" y="4014174"/>
            <a:ext cx="4464496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i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latin typeface="Calibri"/>
              </a:rPr>
              <a:t>Design Goals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800" b="1" i="1" dirty="0" smtClean="0">
              <a:solidFill>
                <a:srgbClr val="FF000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Optimization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 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of r/Q, 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Epk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, 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Bpk</a:t>
            </a:r>
            <a:endParaRPr lang="fr-FR" b="1" i="1" dirty="0" smtClean="0">
              <a:solidFill>
                <a:srgbClr val="F79646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 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Achievement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 of the 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external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 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coupling</a:t>
            </a:r>
            <a:endParaRPr lang="fr-FR" b="1" i="1" dirty="0" smtClean="0">
              <a:solidFill>
                <a:srgbClr val="F79646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 Resistance to Lorentz 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detuning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 (</a:t>
            </a:r>
            <a:r>
              <a:rPr lang="fr-FR" b="1" i="1" dirty="0" err="1" smtClean="0">
                <a:solidFill>
                  <a:srgbClr val="F79646"/>
                </a:solidFill>
                <a:latin typeface="Calibri"/>
              </a:rPr>
              <a:t>stiffeners</a:t>
            </a:r>
            <a:r>
              <a:rPr lang="fr-FR" b="1" i="1" dirty="0" smtClean="0">
                <a:solidFill>
                  <a:srgbClr val="F79646"/>
                </a:solidFill>
                <a:latin typeface="Calibri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fr-FR" sz="800" b="1" i="1" dirty="0" smtClean="0">
              <a:solidFill>
                <a:srgbClr val="F79646"/>
              </a:solidFill>
              <a:latin typeface="Calibri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&quot;"/>
            </a:pPr>
            <a:r>
              <a:rPr lang="fr-FR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Reduction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of K</a:t>
            </a:r>
            <a:r>
              <a:rPr lang="fr-FR" b="1" baseline="-25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with </a:t>
            </a:r>
            <a:r>
              <a:rPr lang="fr-FR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stiffening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rings down to |K</a:t>
            </a:r>
            <a:r>
              <a:rPr lang="fr-FR" b="1" baseline="-25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|= 1 Hz/(MV/m)²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&quot;"/>
            </a:pPr>
            <a:r>
              <a:rPr lang="fr-FR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Fast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tuning system in </a:t>
            </a:r>
            <a:r>
              <a:rPr lang="fr-FR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pulsed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mode (tests &amp; </a:t>
            </a:r>
            <a:r>
              <a:rPr lang="fr-FR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operation</a:t>
            </a:r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)</a:t>
            </a:r>
            <a:endParaRPr lang="fr-FR" b="1" dirty="0" smtClean="0">
              <a:solidFill>
                <a:srgbClr val="F79646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&quot;"/>
            </a:pPr>
            <a:endParaRPr lang="fr-FR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03087"/>
              </p:ext>
            </p:extLst>
          </p:nvPr>
        </p:nvGraphicFramePr>
        <p:xfrm>
          <a:off x="5033827" y="1621738"/>
          <a:ext cx="3939540" cy="33649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88895"/>
                <a:gridCol w="1350645"/>
              </a:tblGrid>
              <a:tr h="210312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smtClean="0">
                          <a:latin typeface="Calibri"/>
                          <a:ea typeface="Calibri"/>
                          <a:cs typeface="Times New Roman"/>
                        </a:rPr>
                        <a:t>RF PARAMETERS</a:t>
                      </a:r>
                      <a:r>
                        <a:rPr lang="fr-FR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OF THE CAVITY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/>
                        <a:t>Number of gaps (</a:t>
                      </a:r>
                      <a:r>
                        <a:rPr lang="en-US" sz="1200" dirty="0" err="1"/>
                        <a:t>Ngap</a:t>
                      </a:r>
                      <a:r>
                        <a:rPr lang="en-US" sz="1200" dirty="0"/>
                        <a:t>)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5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Frequency [MHz]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704.4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Beta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Bpk/Eacc [mT/(MV/m)]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4.20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Epk/Eacc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1.99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G [Ohm]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270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Cell to cell coupling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1.92 %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r/Q [Ohms]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566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Beam diameter aperture [mm]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129.2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L</a:t>
                      </a:r>
                      <a:r>
                        <a:rPr lang="en-GB" sz="1200" baseline="-25000"/>
                        <a:t>acc</a:t>
                      </a:r>
                      <a:r>
                        <a:rPr lang="en-GB" sz="1200"/>
                        <a:t> = Ngap.</a:t>
                      </a:r>
                      <a:r>
                        <a:rPr lang="en-GB" sz="1200">
                          <a:latin typeface="Symbol" pitchFamily="18" charset="2"/>
                        </a:rPr>
                        <a:t>b.l</a:t>
                      </a:r>
                      <a:r>
                        <a:rPr lang="en-GB" sz="1200"/>
                        <a:t>/2 [m]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1.0647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62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Maximum energy gain @ Bpk = 100 mT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25 MeV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Operating Temperature (O.T.)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 K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R</a:t>
                      </a:r>
                      <a:r>
                        <a:rPr lang="en-GB" sz="1200" baseline="-25000"/>
                        <a:t>BCS</a:t>
                      </a:r>
                      <a:r>
                        <a:rPr lang="en-GB" sz="1200"/>
                        <a:t> @ O.T.  (theoretical)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3.2 n</a:t>
                      </a:r>
                      <a:r>
                        <a:rPr lang="en-US" sz="1200">
                          <a:latin typeface="Symbol" pitchFamily="18" charset="2"/>
                        </a:rPr>
                        <a:t>W</a:t>
                      </a:r>
                      <a:endParaRPr lang="fr-FR" sz="1200">
                        <a:latin typeface="Symbol" pitchFamily="18" charset="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Q</a:t>
                      </a:r>
                      <a:r>
                        <a:rPr lang="en-GB" sz="1200" baseline="-25000" dirty="0"/>
                        <a:t>0 </a:t>
                      </a:r>
                      <a:r>
                        <a:rPr lang="en-GB" sz="1200" dirty="0"/>
                        <a:t>@ O.T. for R</a:t>
                      </a:r>
                      <a:r>
                        <a:rPr lang="en-GB" sz="1200" baseline="-25000" dirty="0"/>
                        <a:t>BCS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8.4*10</a:t>
                      </a:r>
                      <a:r>
                        <a:rPr lang="en-US" sz="1200" baseline="30000" dirty="0"/>
                        <a:t>10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757233" y="598696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704.4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fundamental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mode (pi-mode)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06F39-3E55-453A-9D14-8B253D4F4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8051" y="766482"/>
            <a:ext cx="8037095" cy="4199021"/>
          </a:xfrm>
        </p:spPr>
        <p:txBody>
          <a:bodyPr/>
          <a:lstStyle/>
          <a:p>
            <a:r>
              <a:rPr lang="en-US" sz="1800" dirty="0" smtClean="0"/>
              <a:t>Four cavities will be built</a:t>
            </a:r>
          </a:p>
          <a:p>
            <a:r>
              <a:rPr lang="en-US" sz="1800" dirty="0" smtClean="0"/>
              <a:t>Tooling made</a:t>
            </a:r>
          </a:p>
          <a:p>
            <a:r>
              <a:rPr lang="en-US" sz="1800" dirty="0" smtClean="0"/>
              <a:t>20 copper model half cells made, now being measured</a:t>
            </a:r>
          </a:p>
          <a:p>
            <a:r>
              <a:rPr lang="en-US" sz="1800" dirty="0" smtClean="0"/>
              <a:t>Niobium for the four cavities (+ spare) delivered to CERN</a:t>
            </a:r>
          </a:p>
          <a:p>
            <a:r>
              <a:rPr lang="en-US" sz="1800" dirty="0" smtClean="0"/>
              <a:t>Invitation to tender for three cavities sent out to three firms, offers being studied</a:t>
            </a:r>
          </a:p>
          <a:p>
            <a:r>
              <a:rPr lang="en-US" sz="1800" dirty="0" smtClean="0"/>
              <a:t>CERN will manufacture the remaining cavity (TBC)</a:t>
            </a:r>
          </a:p>
          <a:p>
            <a:r>
              <a:rPr lang="en-US" sz="1800" dirty="0" smtClean="0"/>
              <a:t>Cavity assembly at CERN, using new e-b welding machine, suitable for high quality niobium</a:t>
            </a:r>
          </a:p>
          <a:p>
            <a:r>
              <a:rPr lang="en-US" sz="1800" dirty="0" smtClean="0"/>
              <a:t>Planned completion four cavities by end of 2012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77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Status of </a:t>
            </a:r>
            <a:r>
              <a:rPr lang="en-US" sz="3200" dirty="0" smtClean="0">
                <a:latin typeface="Symbol" pitchFamily="18" charset="2"/>
              </a:rPr>
              <a:t>b</a:t>
            </a:r>
            <a:r>
              <a:rPr lang="en-US" sz="3200" dirty="0" smtClean="0"/>
              <a:t>=1 cavities at CERN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pic>
        <p:nvPicPr>
          <p:cNvPr id="6" name="Content Placeholder 6" descr="P10203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127" y="4401879"/>
            <a:ext cx="2569253" cy="196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epoussage2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>
            <a:off x="4049233" y="4336653"/>
            <a:ext cx="27432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06856" y="556082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Spinning and e-b welding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ONFERENCES\EUCARD_2011\banc-de-tes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24744"/>
            <a:ext cx="5760640" cy="379044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889" y="4242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tuning </a:t>
            </a:r>
            <a:r>
              <a:rPr lang="fr-FR" dirty="0" err="1" smtClean="0"/>
              <a:t>set-up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5508104" y="1196752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Development of a new tuning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set-up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for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obtaining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field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flatness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after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reception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of the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cavity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.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48264" y="3501008"/>
            <a:ext cx="168017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u="sng" dirty="0" smtClean="0">
                <a:solidFill>
                  <a:srgbClr val="FF0000"/>
                </a:solidFill>
                <a:latin typeface="Calibri"/>
              </a:rPr>
              <a:t>Tuning </a:t>
            </a:r>
            <a:r>
              <a:rPr lang="fr-FR" b="1" u="sng" dirty="0" err="1" smtClean="0">
                <a:solidFill>
                  <a:srgbClr val="FF0000"/>
                </a:solidFill>
                <a:latin typeface="Calibri"/>
              </a:rPr>
              <a:t>jigs</a:t>
            </a:r>
            <a:r>
              <a:rPr lang="fr-FR" b="1" u="sng" dirty="0" smtClean="0">
                <a:solidFill>
                  <a:srgbClr val="FF0000"/>
                </a:solidFill>
                <a:latin typeface="Calibri"/>
              </a:rPr>
              <a:t> to </a:t>
            </a:r>
            <a:r>
              <a:rPr lang="fr-FR" b="1" u="sng" dirty="0" err="1" smtClean="0">
                <a:solidFill>
                  <a:srgbClr val="FF0000"/>
                </a:solidFill>
                <a:latin typeface="Calibri"/>
              </a:rPr>
              <a:t>be</a:t>
            </a:r>
            <a:r>
              <a:rPr lang="fr-FR" b="1" u="sng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  <a:latin typeface="Calibri"/>
              </a:rPr>
              <a:t>built</a:t>
            </a:r>
            <a:r>
              <a:rPr lang="fr-FR" b="1" u="sng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  <a:latin typeface="Calibri"/>
              </a:rPr>
              <a:t>both</a:t>
            </a:r>
            <a:r>
              <a:rPr lang="fr-FR" b="1" u="sng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  <a:latin typeface="Calibri"/>
              </a:rPr>
              <a:t>at</a:t>
            </a:r>
            <a:r>
              <a:rPr lang="fr-FR" b="1" u="sng" dirty="0" smtClean="0">
                <a:solidFill>
                  <a:srgbClr val="FF0000"/>
                </a:solidFill>
                <a:latin typeface="Calibri"/>
              </a:rPr>
              <a:t> CEA and CERN </a:t>
            </a:r>
            <a:endParaRPr lang="fr-FR" b="1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072" y="508518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solidFill>
                  <a:prstClr val="black"/>
                </a:solidFill>
                <a:latin typeface="Calibri"/>
              </a:rPr>
              <a:t>Cell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cell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tuning with </a:t>
            </a:r>
            <a:r>
              <a:rPr lang="fr-FR" b="1" dirty="0" smtClean="0">
                <a:solidFill>
                  <a:srgbClr val="F79646"/>
                </a:solidFill>
                <a:latin typeface="Calibri"/>
              </a:rPr>
              <a:t>plates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fixed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on the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stiffening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rings of the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cavity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e 19"/>
          <p:cNvGrpSpPr/>
          <p:nvPr/>
        </p:nvGrpSpPr>
        <p:grpSpPr>
          <a:xfrm>
            <a:off x="179512" y="3789040"/>
            <a:ext cx="2314371" cy="2345723"/>
            <a:chOff x="6228184" y="3921550"/>
            <a:chExt cx="2314371" cy="2345723"/>
          </a:xfrm>
        </p:grpSpPr>
        <p:pic>
          <p:nvPicPr>
            <p:cNvPr id="7171" name="Picture 3" descr="D:\CONFERENCES\EUCARD_2011\anneaux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228184" y="3933056"/>
              <a:ext cx="2314371" cy="2103711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563350" y="3921550"/>
              <a:ext cx="45719" cy="80359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72087" y="3934668"/>
              <a:ext cx="45719" cy="80359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3975" y="5450562"/>
              <a:ext cx="45719" cy="80359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2712" y="5463680"/>
              <a:ext cx="45719" cy="803593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e 20"/>
          <p:cNvGrpSpPr/>
          <p:nvPr/>
        </p:nvGrpSpPr>
        <p:grpSpPr>
          <a:xfrm>
            <a:off x="2771800" y="4941168"/>
            <a:ext cx="972616" cy="1548011"/>
            <a:chOff x="7884368" y="2348880"/>
            <a:chExt cx="972616" cy="154801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884368" y="2780928"/>
              <a:ext cx="900777" cy="111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ZoneTexte 15"/>
            <p:cNvSpPr txBox="1"/>
            <p:nvPr/>
          </p:nvSpPr>
          <p:spPr>
            <a:xfrm>
              <a:off x="7884368" y="2348880"/>
              <a:ext cx="972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dirty="0" err="1" smtClean="0">
                  <a:solidFill>
                    <a:srgbClr val="F79646"/>
                  </a:solidFill>
                  <a:latin typeface="Calibri"/>
                </a:rPr>
                <a:t>Drilling</a:t>
              </a:r>
              <a:r>
                <a:rPr lang="fr-FR" dirty="0" smtClean="0">
                  <a:solidFill>
                    <a:srgbClr val="F79646"/>
                  </a:solidFill>
                  <a:latin typeface="Calibri"/>
                </a:rPr>
                <a:t> on rings</a:t>
              </a:r>
              <a:endParaRPr lang="fr-FR" dirty="0">
                <a:solidFill>
                  <a:srgbClr val="F79646"/>
                </a:solidFill>
                <a:latin typeface="Calibri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rot="16200000" flipH="1">
              <a:off x="7955582" y="3285778"/>
              <a:ext cx="648866" cy="7121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avec flèche 22"/>
          <p:cNvCxnSpPr/>
          <p:nvPr/>
        </p:nvCxnSpPr>
        <p:spPr>
          <a:xfrm rot="16200000" flipV="1">
            <a:off x="3563888" y="3789040"/>
            <a:ext cx="1800200" cy="151216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2" idx="3"/>
          </p:cNvCxnSpPr>
          <p:nvPr/>
        </p:nvCxnSpPr>
        <p:spPr>
          <a:xfrm rot="10800000">
            <a:off x="1569134" y="4203956"/>
            <a:ext cx="3722946" cy="138528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39552" y="3861048"/>
            <a:ext cx="2160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1331640" y="3861048"/>
            <a:ext cx="21602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>
            <a:off x="323528" y="4005064"/>
            <a:ext cx="21602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 flipH="1">
            <a:off x="1547664" y="4005064"/>
            <a:ext cx="21602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4"/>
          <p:cNvSpPr txBox="1"/>
          <p:nvPr/>
        </p:nvSpPr>
        <p:spPr>
          <a:xfrm>
            <a:off x="4298592" y="234817"/>
            <a:ext cx="30378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J. </a:t>
            </a:r>
            <a:r>
              <a:rPr lang="en-US" i="1" u="sng" dirty="0" err="1" smtClean="0">
                <a:solidFill>
                  <a:prstClr val="black"/>
                </a:solidFill>
                <a:latin typeface="Calibri"/>
              </a:rPr>
              <a:t>Plouin</a:t>
            </a:r>
            <a:r>
              <a:rPr lang="en-US" i="1" u="sng" dirty="0" smtClean="0">
                <a:solidFill>
                  <a:prstClr val="black"/>
                </a:solidFill>
                <a:latin typeface="Calibri"/>
              </a:rPr>
              <a:t> et. al. ESS/SPL Meeting July 2011. 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51072" y="6492875"/>
            <a:ext cx="442199" cy="365125"/>
          </a:xfrm>
          <a:prstGeom prst="rect">
            <a:avLst/>
          </a:prstGeom>
        </p:spPr>
        <p:txBody>
          <a:bodyPr/>
          <a:lstStyle/>
          <a:p>
            <a:fld id="{EC306F39-3E55-453A-9D14-8B253D4F4012}" type="slidenum">
              <a:rPr lang="en-GB" sz="1200" noProof="0" smtClean="0"/>
              <a:pPr/>
              <a:t>8</a:t>
            </a:fld>
            <a:endParaRPr lang="en-GB" sz="12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5218" y="5708749"/>
            <a:ext cx="7917063" cy="874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Schematic sectional view of the five-cell cavity inside its </a:t>
            </a:r>
            <a:r>
              <a:rPr lang="en-GB" sz="1700" dirty="0" smtClean="0"/>
              <a:t>helium tank, with tuner magnetic shielding, power coupler and HOM coupler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1613" y="150312"/>
            <a:ext cx="8229600" cy="9106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Cryostat, He Tank and Ancillaries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SPL Activities - Project X Meeting October 2011</a:t>
            </a: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72295" y="965605"/>
            <a:ext cx="6460729" cy="4782380"/>
            <a:chOff x="1205345" y="613065"/>
            <a:chExt cx="6460729" cy="4782380"/>
          </a:xfrm>
        </p:grpSpPr>
        <p:pic>
          <p:nvPicPr>
            <p:cNvPr id="19" name="Picture 1" descr="G:\Departments\EN\Groups\MME\MechanicalEngineering\Ofelia.Capatina\SPL\Yellow report CDR 2011\Schematic sectional view -2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8456" y="613065"/>
              <a:ext cx="5061108" cy="478238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762310" y="4348716"/>
              <a:ext cx="903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Power Coupler</a:t>
              </a:r>
              <a:endParaRPr lang="en-US" sz="14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08252" y="3629246"/>
              <a:ext cx="103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Magnetic Shielding</a:t>
              </a:r>
              <a:endParaRPr lang="en-US" sz="14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05345" y="1347514"/>
              <a:ext cx="10200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Bulk Niobium 5-cells Cavity</a:t>
              </a:r>
              <a:endParaRPr lang="en-US" sz="14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0321" y="1132850"/>
              <a:ext cx="178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Helium Tank</a:t>
              </a:r>
              <a:endParaRPr lang="en-US" sz="14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75773" y="1774105"/>
              <a:ext cx="1360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HOM Coupler</a:t>
              </a:r>
              <a:endParaRPr lang="en-US" sz="14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1461" y="3037365"/>
              <a:ext cx="705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Tuner</a:t>
              </a:r>
              <a:endParaRPr lang="en-US" sz="1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818911" y="2098964"/>
              <a:ext cx="374071" cy="758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229100" y="1392382"/>
              <a:ext cx="467592" cy="7169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0"/>
            </p:cNvCxnSpPr>
            <p:nvPr/>
          </p:nvCxnSpPr>
          <p:spPr>
            <a:xfrm flipV="1">
              <a:off x="2114108" y="2636875"/>
              <a:ext cx="544032" cy="4004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600652" y="3366655"/>
              <a:ext cx="67339" cy="3299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53491" y="1891145"/>
              <a:ext cx="810491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1"/>
            </p:cNvCxnSpPr>
            <p:nvPr/>
          </p:nvCxnSpPr>
          <p:spPr>
            <a:xfrm flipH="1">
              <a:off x="6411192" y="4610326"/>
              <a:ext cx="351118" cy="1279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42B69-2E7A-48E9-94A8-4532480E1F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4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12181</TotalTime>
  <Words>5073</Words>
  <Application>Microsoft Macintosh PowerPoint</Application>
  <PresentationFormat>On-screen Show (4:3)</PresentationFormat>
  <Paragraphs>1025</Paragraphs>
  <Slides>55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Office Theme</vt:lpstr>
      <vt:lpstr>2_Thème Office</vt:lpstr>
      <vt:lpstr>7_Thème Office</vt:lpstr>
      <vt:lpstr>1_Opulent</vt:lpstr>
      <vt:lpstr>Thème Office</vt:lpstr>
      <vt:lpstr>Modèle par défaut</vt:lpstr>
      <vt:lpstr>4_Modèle par défaut</vt:lpstr>
      <vt:lpstr>Equation</vt:lpstr>
      <vt:lpstr> Project X Meeting - Fall 2011 </vt:lpstr>
      <vt:lpstr> SPL Activities - Outline</vt:lpstr>
      <vt:lpstr>High Power SPL  (HP-SPL)</vt:lpstr>
      <vt:lpstr>Present Project Scope</vt:lpstr>
      <vt:lpstr>SPL Study Organization</vt:lpstr>
      <vt:lpstr>RF design of the b=1 cavity (Saclay)</vt:lpstr>
      <vt:lpstr>Status of b=1 cavities at CERN</vt:lpstr>
      <vt:lpstr>Cavity tuning set-up  </vt:lpstr>
      <vt:lpstr>Cryostat, He Tank and Ancillaries</vt:lpstr>
      <vt:lpstr>He tank design : CEA/CERN</vt:lpstr>
      <vt:lpstr>Saclay piezo tuner for 700MHz cavities</vt:lpstr>
      <vt:lpstr>Field flatness with &amp; without piezo</vt:lpstr>
      <vt:lpstr>Phase flatness with &amp; without piezo</vt:lpstr>
      <vt:lpstr>Power Couplers</vt:lpstr>
      <vt:lpstr>Coupler testing and processing</vt:lpstr>
      <vt:lpstr>Coupler assembly at DESY</vt:lpstr>
      <vt:lpstr>Couplers: Assembly &amp; test</vt:lpstr>
      <vt:lpstr>HOM Couplers – Design studies</vt:lpstr>
      <vt:lpstr> RF Power requirements along HP-SPL</vt:lpstr>
      <vt:lpstr>RF Power Sources</vt:lpstr>
      <vt:lpstr>RF distribution schemes  </vt:lpstr>
      <vt:lpstr>RF distribution schemes  </vt:lpstr>
      <vt:lpstr>Klystron Modulators for ESS and CERN</vt:lpstr>
      <vt:lpstr> Tuner control and RF feedback simulations</vt:lpstr>
      <vt:lpstr>LLRF Hardware for tuner characterization</vt:lpstr>
      <vt:lpstr>Cavity assembly and testing at CERN</vt:lpstr>
      <vt:lpstr>Second sound diagnostics at CERN </vt:lpstr>
      <vt:lpstr> SPL Activities</vt:lpstr>
      <vt:lpstr>Planning of SPL R&amp;D</vt:lpstr>
      <vt:lpstr>Ongoing SPL work in SM18</vt:lpstr>
      <vt:lpstr>Summary (1)</vt:lpstr>
      <vt:lpstr>Summary (2)</vt:lpstr>
      <vt:lpstr>Some Upcoming Events</vt:lpstr>
      <vt:lpstr> SPL Activities</vt:lpstr>
      <vt:lpstr>Low Power SPL  LP-SPL</vt:lpstr>
      <vt:lpstr>HP-SPL basic characteristics</vt:lpstr>
      <vt:lpstr>Resume - SPL R&amp;D until 2016</vt:lpstr>
      <vt:lpstr>Cavity Parameters b= 0.65</vt:lpstr>
      <vt:lpstr>B=0.65 cavities and test cryostat</vt:lpstr>
      <vt:lpstr>Cavity Parameters b= 1</vt:lpstr>
      <vt:lpstr>Mechanical parameters of the cavity</vt:lpstr>
      <vt:lpstr>Mechanical properties of cavities</vt:lpstr>
      <vt:lpstr>Transfer function measurements</vt:lpstr>
      <vt:lpstr>Mechanical stiffening of the cavity</vt:lpstr>
      <vt:lpstr>Cavity HOMs : list</vt:lpstr>
      <vt:lpstr>HOM Coupler design issues</vt:lpstr>
      <vt:lpstr>SPL Power Coupler – Design</vt:lpstr>
      <vt:lpstr>RF Power Sources - Comparisons</vt:lpstr>
      <vt:lpstr>RF distribution schemes  </vt:lpstr>
      <vt:lpstr>Layout with two cavities per klystron</vt:lpstr>
      <vt:lpstr>Amplitude and Phase variation for Dual Cavity Case (Without Piezo Feed-Forward)</vt:lpstr>
      <vt:lpstr> Phase variation for Dual Cavity Case (With Piezo Feed-Forward)</vt:lpstr>
      <vt:lpstr>Transit Time Factor variation</vt:lpstr>
      <vt:lpstr>CERN SM18 SCRF test stand activities</vt:lpstr>
      <vt:lpstr>Upgrade of SM18 Facilities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 MHz RF System: Power</dc:title>
  <dc:creator>obrunner</dc:creator>
  <cp:lastModifiedBy>Edmond Ciapala</cp:lastModifiedBy>
  <cp:revision>1160</cp:revision>
  <cp:lastPrinted>1601-01-01T00:00:00Z</cp:lastPrinted>
  <dcterms:created xsi:type="dcterms:W3CDTF">2003-11-10T07:57:30Z</dcterms:created>
  <dcterms:modified xsi:type="dcterms:W3CDTF">2011-10-25T12:11:30Z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