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4"/>
  </p:notesMasterIdLst>
  <p:sldIdLst>
    <p:sldId id="256" r:id="rId2"/>
    <p:sldId id="475" r:id="rId3"/>
    <p:sldId id="476" r:id="rId4"/>
    <p:sldId id="480" r:id="rId5"/>
    <p:sldId id="477" r:id="rId6"/>
    <p:sldId id="481" r:id="rId7"/>
    <p:sldId id="478" r:id="rId8"/>
    <p:sldId id="482" r:id="rId9"/>
    <p:sldId id="483" r:id="rId10"/>
    <p:sldId id="484" r:id="rId11"/>
    <p:sldId id="485" r:id="rId12"/>
    <p:sldId id="486" r:id="rId13"/>
    <p:sldId id="487" r:id="rId14"/>
    <p:sldId id="488" r:id="rId15"/>
    <p:sldId id="489" r:id="rId16"/>
    <p:sldId id="490" r:id="rId17"/>
    <p:sldId id="491" r:id="rId18"/>
    <p:sldId id="492" r:id="rId19"/>
    <p:sldId id="493" r:id="rId20"/>
    <p:sldId id="494" r:id="rId21"/>
    <p:sldId id="495" r:id="rId22"/>
    <p:sldId id="496" r:id="rId23"/>
    <p:sldId id="497" r:id="rId24"/>
    <p:sldId id="498" r:id="rId25"/>
    <p:sldId id="499" r:id="rId26"/>
    <p:sldId id="500" r:id="rId27"/>
    <p:sldId id="501" r:id="rId28"/>
    <p:sldId id="502" r:id="rId29"/>
    <p:sldId id="503" r:id="rId30"/>
    <p:sldId id="504" r:id="rId31"/>
    <p:sldId id="505" r:id="rId32"/>
    <p:sldId id="506" r:id="rId33"/>
    <p:sldId id="507" r:id="rId34"/>
    <p:sldId id="508" r:id="rId35"/>
    <p:sldId id="509" r:id="rId36"/>
    <p:sldId id="510" r:id="rId37"/>
    <p:sldId id="517" r:id="rId38"/>
    <p:sldId id="518" r:id="rId39"/>
    <p:sldId id="513" r:id="rId40"/>
    <p:sldId id="514" r:id="rId41"/>
    <p:sldId id="515" r:id="rId42"/>
    <p:sldId id="516" r:id="rId43"/>
  </p:sldIdLst>
  <p:sldSz cx="9144000" cy="6858000" type="screen4x3"/>
  <p:notesSz cx="6934200" cy="9232900"/>
  <p:embeddedFontLst>
    <p:embeddedFont>
      <p:font typeface="Trebuchet MS" pitchFamily="34" charset="0"/>
      <p:regular r:id="rId45"/>
      <p:bold r:id="rId46"/>
      <p:italic r:id="rId47"/>
      <p:boldItalic r:id="rId48"/>
    </p:embeddedFont>
    <p:embeddedFont>
      <p:font typeface="Calibri" pitchFamily="34" charset="0"/>
      <p:regular r:id="rId49"/>
      <p:bold r:id="rId50"/>
      <p:italic r:id="rId51"/>
      <p:boldItalic r:id="rId52"/>
    </p:embeddedFont>
    <p:embeddedFont>
      <p:font typeface="Arial Unicode MS" pitchFamily="34" charset="-128"/>
      <p:regular r:id="rId53"/>
    </p:embeddedFont>
    <p:embeddedFont>
      <p:font typeface="ＭＳ Ｐゴシック" pitchFamily="34" charset="-128"/>
      <p:regular r:id="rId54"/>
    </p:embeddedFont>
    <p:embeddedFont>
      <p:font typeface="Times" pitchFamily="18"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99"/>
    <a:srgbClr val="000099"/>
    <a:srgbClr val="FFFF66"/>
    <a:srgbClr val="9A0000"/>
    <a:srgbClr val="FF1D1D"/>
    <a:srgbClr val="660033"/>
    <a:srgbClr val="009999"/>
    <a:srgbClr val="99CC00"/>
    <a:srgbClr val="0099CC"/>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595" autoAdjust="0"/>
  </p:normalViewPr>
  <p:slideViewPr>
    <p:cSldViewPr snapToGrid="0">
      <p:cViewPr>
        <p:scale>
          <a:sx n="70" d="100"/>
          <a:sy n="70" d="100"/>
        </p:scale>
        <p:origin x="-960" y="-66"/>
      </p:cViewPr>
      <p:guideLst>
        <p:guide orient="horz" pos="2160"/>
        <p:guide pos="2880"/>
      </p:guideLst>
    </p:cSldViewPr>
  </p:slideViewPr>
  <p:outlineViewPr>
    <p:cViewPr>
      <p:scale>
        <a:sx n="33" d="100"/>
        <a:sy n="33" d="100"/>
      </p:scale>
      <p:origin x="48" y="2526"/>
    </p:cViewPr>
  </p:outlineViewPr>
  <p:notesTextViewPr>
    <p:cViewPr>
      <p:scale>
        <a:sx n="100" d="100"/>
        <a:sy n="100" d="100"/>
      </p:scale>
      <p:origin x="0" y="0"/>
    </p:cViewPr>
  </p:notesTextViewPr>
  <p:sorterViewPr>
    <p:cViewPr>
      <p:scale>
        <a:sx n="66" d="100"/>
        <a:sy n="66" d="100"/>
      </p:scale>
      <p:origin x="0" y="32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burrill\Documents\650%20MHz%20Project%20X\650MHz_B_Test%20%231a%20(Autosave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b="1" i="0" u="none" strike="noStrike" baseline="0">
                <a:solidFill>
                  <a:srgbClr val="0000FF"/>
                </a:solidFill>
                <a:latin typeface="Arial"/>
                <a:ea typeface="Arial"/>
                <a:cs typeface="Arial"/>
              </a:defRPr>
            </a:pPr>
            <a:r>
              <a:rPr lang="en-US" sz="2000" dirty="0"/>
              <a:t>650 MHz Single Cell </a:t>
            </a:r>
            <a:r>
              <a:rPr lang="en-US" sz="2000" dirty="0" smtClean="0"/>
              <a:t>B effect</a:t>
            </a:r>
            <a:r>
              <a:rPr lang="en-US" sz="2000" baseline="0" dirty="0" smtClean="0"/>
              <a:t> of 120 </a:t>
            </a:r>
            <a:r>
              <a:rPr lang="en-US" sz="2000" baseline="0" dirty="0" smtClean="0">
                <a:latin typeface="Calibri"/>
                <a:cs typeface="Calibri"/>
              </a:rPr>
              <a:t>°</a:t>
            </a:r>
            <a:r>
              <a:rPr lang="en-US" sz="2000" baseline="0" dirty="0" smtClean="0"/>
              <a:t>C bake</a:t>
            </a:r>
            <a:endParaRPr lang="en-US" sz="2000" dirty="0"/>
          </a:p>
        </c:rich>
      </c:tx>
      <c:layout>
        <c:manualLayout>
          <c:xMode val="edge"/>
          <c:yMode val="edge"/>
          <c:x val="0.19815549722951287"/>
          <c:y val="1.7894772957301922E-2"/>
        </c:manualLayout>
      </c:layout>
      <c:spPr>
        <a:noFill/>
        <a:ln w="25400">
          <a:noFill/>
        </a:ln>
      </c:spPr>
    </c:title>
    <c:plotArea>
      <c:layout>
        <c:manualLayout>
          <c:layoutTarget val="inner"/>
          <c:xMode val="edge"/>
          <c:yMode val="edge"/>
          <c:x val="0.10945208515602216"/>
          <c:y val="0.15280043501903254"/>
          <c:w val="0.85059235928842269"/>
          <c:h val="0.66938553561718528"/>
        </c:manualLayout>
      </c:layout>
      <c:scatterChart>
        <c:scatterStyle val="lineMarker"/>
        <c:ser>
          <c:idx val="0"/>
          <c:order val="0"/>
          <c:tx>
            <c:v>Test #1a, 2K, baked</c:v>
          </c:tx>
          <c:spPr>
            <a:ln w="28575">
              <a:noFill/>
            </a:ln>
          </c:spPr>
          <c:marker>
            <c:symbol val="diamond"/>
            <c:size val="8"/>
            <c:spPr>
              <a:solidFill>
                <a:srgbClr val="FF0000"/>
              </a:solidFill>
              <a:ln>
                <a:solidFill>
                  <a:srgbClr val="000000"/>
                </a:solidFill>
                <a:prstDash val="solid"/>
              </a:ln>
            </c:spPr>
          </c:marker>
          <c:errBars>
            <c:errDir val="x"/>
            <c:errBarType val="both"/>
            <c:errValType val="percentage"/>
            <c:val val="5"/>
            <c:spPr>
              <a:ln w="12700">
                <a:solidFill>
                  <a:srgbClr val="000000"/>
                </a:solidFill>
                <a:prstDash val="solid"/>
              </a:ln>
            </c:spPr>
          </c:errBars>
          <c:errBars>
            <c:errDir val="y"/>
            <c:errBarType val="both"/>
            <c:errValType val="percentage"/>
            <c:val val="5"/>
            <c:spPr>
              <a:ln w="12700">
                <a:solidFill>
                  <a:srgbClr val="000000"/>
                </a:solidFill>
                <a:prstDash val="solid"/>
              </a:ln>
            </c:spPr>
          </c:errBars>
          <c:xVal>
            <c:numRef>
              <c:f>'test#1a'!$F$95:$F$156</c:f>
              <c:numCache>
                <c:formatCode>0.00</c:formatCode>
                <c:ptCount val="62"/>
                <c:pt idx="0">
                  <c:v>5.8923926229407897</c:v>
                </c:pt>
                <c:pt idx="1">
                  <c:v>7.7364430809033049</c:v>
                </c:pt>
                <c:pt idx="2">
                  <c:v>9.0195888310522214</c:v>
                </c:pt>
                <c:pt idx="3">
                  <c:v>9.2580331702809531</c:v>
                </c:pt>
                <c:pt idx="4">
                  <c:v>9.6799381850705419</c:v>
                </c:pt>
                <c:pt idx="5">
                  <c:v>7.7129351472482686</c:v>
                </c:pt>
                <c:pt idx="6">
                  <c:v>6.6126566666633479</c:v>
                </c:pt>
                <c:pt idx="7">
                  <c:v>4.7757606501393592</c:v>
                </c:pt>
                <c:pt idx="8">
                  <c:v>4.2099083564659479</c:v>
                </c:pt>
                <c:pt idx="9">
                  <c:v>3.5754776094423635</c:v>
                </c:pt>
                <c:pt idx="10">
                  <c:v>3.0729069166439777</c:v>
                </c:pt>
                <c:pt idx="11">
                  <c:v>2.5681515774025074</c:v>
                </c:pt>
                <c:pt idx="12">
                  <c:v>2.2109822749272472</c:v>
                </c:pt>
                <c:pt idx="13">
                  <c:v>1.7341150179670191</c:v>
                </c:pt>
                <c:pt idx="14">
                  <c:v>1.3065067563822546</c:v>
                </c:pt>
                <c:pt idx="15">
                  <c:v>9.2971793625173689</c:v>
                </c:pt>
                <c:pt idx="16">
                  <c:v>8.2498779629676999</c:v>
                </c:pt>
                <c:pt idx="17">
                  <c:v>9.3749813830435311</c:v>
                </c:pt>
                <c:pt idx="18">
                  <c:v>9.3749813830435311</c:v>
                </c:pt>
                <c:pt idx="19">
                  <c:v>12.52577494720823</c:v>
                </c:pt>
                <c:pt idx="20">
                  <c:v>10.847639306369022</c:v>
                </c:pt>
                <c:pt idx="21">
                  <c:v>15.222047413478229</c:v>
                </c:pt>
                <c:pt idx="22">
                  <c:v>16.938551801577791</c:v>
                </c:pt>
                <c:pt idx="23">
                  <c:v>18.318871514373431</c:v>
                </c:pt>
                <c:pt idx="24">
                  <c:v>19.30351562065211</c:v>
                </c:pt>
                <c:pt idx="25">
                  <c:v>20.631297274842531</c:v>
                </c:pt>
                <c:pt idx="26">
                  <c:v>21.391833198255497</c:v>
                </c:pt>
                <c:pt idx="27">
                  <c:v>21.577779141207927</c:v>
                </c:pt>
                <c:pt idx="28">
                  <c:v>13.502512548262919</c:v>
                </c:pt>
              </c:numCache>
            </c:numRef>
          </c:xVal>
          <c:yVal>
            <c:numRef>
              <c:f>'test#1a'!$G$95:$G$156</c:f>
              <c:numCache>
                <c:formatCode>0.00E+00</c:formatCode>
                <c:ptCount val="62"/>
                <c:pt idx="0">
                  <c:v>49903364173.41333</c:v>
                </c:pt>
                <c:pt idx="1">
                  <c:v>49210399809.123764</c:v>
                </c:pt>
                <c:pt idx="2">
                  <c:v>20145075973.483025</c:v>
                </c:pt>
                <c:pt idx="3">
                  <c:v>19662026514.989414</c:v>
                </c:pt>
                <c:pt idx="4">
                  <c:v>42743557337.230194</c:v>
                </c:pt>
                <c:pt idx="5">
                  <c:v>47094354144.62973</c:v>
                </c:pt>
                <c:pt idx="6">
                  <c:v>48772167170.270454</c:v>
                </c:pt>
                <c:pt idx="7">
                  <c:v>50512323136.949982</c:v>
                </c:pt>
                <c:pt idx="8">
                  <c:v>50722334911.746155</c:v>
                </c:pt>
                <c:pt idx="9">
                  <c:v>51296129071.674355</c:v>
                </c:pt>
                <c:pt idx="10">
                  <c:v>51723435013.761353</c:v>
                </c:pt>
                <c:pt idx="11">
                  <c:v>51624627851.348083</c:v>
                </c:pt>
                <c:pt idx="12">
                  <c:v>51353333972.095894</c:v>
                </c:pt>
                <c:pt idx="13">
                  <c:v>50803216625.131065</c:v>
                </c:pt>
                <c:pt idx="14">
                  <c:v>48499464528.456337</c:v>
                </c:pt>
                <c:pt idx="15">
                  <c:v>42912521915.987671</c:v>
                </c:pt>
                <c:pt idx="16">
                  <c:v>45594009843.093506</c:v>
                </c:pt>
                <c:pt idx="17">
                  <c:v>29490130255.918827</c:v>
                </c:pt>
                <c:pt idx="18">
                  <c:v>20891814079.407009</c:v>
                </c:pt>
                <c:pt idx="19">
                  <c:v>37477259832.250336</c:v>
                </c:pt>
                <c:pt idx="20">
                  <c:v>40047327613.999962</c:v>
                </c:pt>
                <c:pt idx="21">
                  <c:v>33160346827.393517</c:v>
                </c:pt>
                <c:pt idx="22">
                  <c:v>31073553436.41959</c:v>
                </c:pt>
                <c:pt idx="23">
                  <c:v>28575839313.829136</c:v>
                </c:pt>
                <c:pt idx="24">
                  <c:v>26584198355.817406</c:v>
                </c:pt>
                <c:pt idx="25">
                  <c:v>24136568660.164745</c:v>
                </c:pt>
                <c:pt idx="26">
                  <c:v>21366209375.411652</c:v>
                </c:pt>
                <c:pt idx="27">
                  <c:v>20562260062.611397</c:v>
                </c:pt>
                <c:pt idx="28">
                  <c:v>37037106750.593834</c:v>
                </c:pt>
              </c:numCache>
            </c:numRef>
          </c:yVal>
        </c:ser>
        <c:ser>
          <c:idx val="1"/>
          <c:order val="1"/>
          <c:tx>
            <c:v>Test #1, 2K</c:v>
          </c:tx>
          <c:spPr>
            <a:ln w="28575">
              <a:noFill/>
            </a:ln>
          </c:spPr>
          <c:marker>
            <c:symbol val="circle"/>
            <c:size val="7"/>
            <c:spPr>
              <a:solidFill>
                <a:srgbClr val="0F6AFD"/>
              </a:solidFill>
            </c:spPr>
          </c:marker>
          <c:errBars>
            <c:errDir val="x"/>
            <c:errBarType val="both"/>
            <c:errValType val="stdErr"/>
          </c:errBars>
          <c:errBars>
            <c:errDir val="y"/>
            <c:errBarType val="both"/>
            <c:errValType val="stdErr"/>
          </c:errBars>
          <c:xVal>
            <c:numRef>
              <c:f>'test#1a'!$AE$99:$AE$137</c:f>
              <c:numCache>
                <c:formatCode>General</c:formatCode>
                <c:ptCount val="39"/>
                <c:pt idx="0">
                  <c:v>3.805651013787323</c:v>
                </c:pt>
                <c:pt idx="1">
                  <c:v>4.4538609458647898</c:v>
                </c:pt>
                <c:pt idx="2">
                  <c:v>3.8504776597688299</c:v>
                </c:pt>
                <c:pt idx="3">
                  <c:v>3.0888380073981736</c:v>
                </c:pt>
                <c:pt idx="4">
                  <c:v>2.1683681431081023</c:v>
                </c:pt>
                <c:pt idx="5">
                  <c:v>1.5784871287326967</c:v>
                </c:pt>
                <c:pt idx="6">
                  <c:v>4.4922239363969743</c:v>
                </c:pt>
                <c:pt idx="7">
                  <c:v>5.1205830449640946</c:v>
                </c:pt>
                <c:pt idx="8">
                  <c:v>5.7578626092560965</c:v>
                </c:pt>
                <c:pt idx="9">
                  <c:v>6.6640749478985226</c:v>
                </c:pt>
                <c:pt idx="10">
                  <c:v>7.2083467898855824</c:v>
                </c:pt>
                <c:pt idx="11">
                  <c:v>7.5114475867540333</c:v>
                </c:pt>
                <c:pt idx="12">
                  <c:v>7.5932443460783752</c:v>
                </c:pt>
                <c:pt idx="13">
                  <c:v>7.6428003082937845</c:v>
                </c:pt>
                <c:pt idx="14">
                  <c:v>7.7143134480845763</c:v>
                </c:pt>
                <c:pt idx="15">
                  <c:v>7.7453928223681734</c:v>
                </c:pt>
                <c:pt idx="16">
                  <c:v>7.8815570228572476</c:v>
                </c:pt>
                <c:pt idx="19">
                  <c:v>18.151325760199047</c:v>
                </c:pt>
                <c:pt idx="20">
                  <c:v>18.414130085419163</c:v>
                </c:pt>
                <c:pt idx="21">
                  <c:v>17.999429150354967</c:v>
                </c:pt>
                <c:pt idx="22">
                  <c:v>17.099859102691951</c:v>
                </c:pt>
                <c:pt idx="23">
                  <c:v>16.465930584523083</c:v>
                </c:pt>
                <c:pt idx="24">
                  <c:v>15.653874240002622</c:v>
                </c:pt>
                <c:pt idx="25">
                  <c:v>14.035525603711518</c:v>
                </c:pt>
                <c:pt idx="26">
                  <c:v>14.468971196302242</c:v>
                </c:pt>
                <c:pt idx="27">
                  <c:v>13.307534029015857</c:v>
                </c:pt>
                <c:pt idx="28">
                  <c:v>11.569245531104292</c:v>
                </c:pt>
                <c:pt idx="29">
                  <c:v>12.260545399843338</c:v>
                </c:pt>
                <c:pt idx="30">
                  <c:v>9.2997870700826706</c:v>
                </c:pt>
                <c:pt idx="31">
                  <c:v>10.738469136636848</c:v>
                </c:pt>
                <c:pt idx="32">
                  <c:v>10.865556035270826</c:v>
                </c:pt>
                <c:pt idx="33">
                  <c:v>9.8028362986817612</c:v>
                </c:pt>
                <c:pt idx="34">
                  <c:v>8.0963526850634651</c:v>
                </c:pt>
                <c:pt idx="35">
                  <c:v>8.4895052637985948</c:v>
                </c:pt>
                <c:pt idx="36">
                  <c:v>9.3733043174448767</c:v>
                </c:pt>
                <c:pt idx="37">
                  <c:v>17.999429150354967</c:v>
                </c:pt>
                <c:pt idx="38">
                  <c:v>18.928795701324688</c:v>
                </c:pt>
              </c:numCache>
            </c:numRef>
          </c:xVal>
          <c:yVal>
            <c:numRef>
              <c:f>'test#1a'!$AF$99:$AF$137</c:f>
              <c:numCache>
                <c:formatCode>General</c:formatCode>
                <c:ptCount val="39"/>
                <c:pt idx="0">
                  <c:v>30012316593.621704</c:v>
                </c:pt>
                <c:pt idx="1">
                  <c:v>30810706588.07032</c:v>
                </c:pt>
                <c:pt idx="2">
                  <c:v>30749533742.665581</c:v>
                </c:pt>
                <c:pt idx="3">
                  <c:v>30857303419.608063</c:v>
                </c:pt>
                <c:pt idx="4">
                  <c:v>32410130083.408947</c:v>
                </c:pt>
                <c:pt idx="5">
                  <c:v>32881553036.959167</c:v>
                </c:pt>
                <c:pt idx="6">
                  <c:v>29973053366.466812</c:v>
                </c:pt>
                <c:pt idx="7">
                  <c:v>30340489773.864971</c:v>
                </c:pt>
                <c:pt idx="8">
                  <c:v>29751243413.205421</c:v>
                </c:pt>
                <c:pt idx="9">
                  <c:v>29053667176.316814</c:v>
                </c:pt>
                <c:pt idx="10">
                  <c:v>26821316214.411037</c:v>
                </c:pt>
                <c:pt idx="11">
                  <c:v>23796487700.605865</c:v>
                </c:pt>
                <c:pt idx="12">
                  <c:v>26443068513.858032</c:v>
                </c:pt>
                <c:pt idx="13">
                  <c:v>27849246717.546909</c:v>
                </c:pt>
                <c:pt idx="14">
                  <c:v>25280758515.710632</c:v>
                </c:pt>
                <c:pt idx="15">
                  <c:v>24000627787.179192</c:v>
                </c:pt>
                <c:pt idx="16">
                  <c:v>30067317627.235695</c:v>
                </c:pt>
                <c:pt idx="19">
                  <c:v>14192435902.712067</c:v>
                </c:pt>
                <c:pt idx="20">
                  <c:v>13001071455.063446</c:v>
                </c:pt>
                <c:pt idx="21">
                  <c:v>13341334780.452385</c:v>
                </c:pt>
                <c:pt idx="22">
                  <c:v>15623643351.248657</c:v>
                </c:pt>
                <c:pt idx="23">
                  <c:v>17014476054.509329</c:v>
                </c:pt>
                <c:pt idx="24">
                  <c:v>19181952074.3074</c:v>
                </c:pt>
                <c:pt idx="25">
                  <c:v>22336261916.480923</c:v>
                </c:pt>
                <c:pt idx="26">
                  <c:v>21259915284.0676</c:v>
                </c:pt>
                <c:pt idx="27">
                  <c:v>22996843356.509964</c:v>
                </c:pt>
                <c:pt idx="28">
                  <c:v>24608958940.112316</c:v>
                </c:pt>
                <c:pt idx="29">
                  <c:v>23973562819.965912</c:v>
                </c:pt>
                <c:pt idx="30">
                  <c:v>25142018988.171196</c:v>
                </c:pt>
                <c:pt idx="31">
                  <c:v>25730089671.670166</c:v>
                </c:pt>
                <c:pt idx="32">
                  <c:v>24997946136.8218</c:v>
                </c:pt>
                <c:pt idx="33">
                  <c:v>25515868580.329857</c:v>
                </c:pt>
                <c:pt idx="34">
                  <c:v>26493872537.189522</c:v>
                </c:pt>
                <c:pt idx="35">
                  <c:v>26101954050.827808</c:v>
                </c:pt>
                <c:pt idx="36">
                  <c:v>25794096345.317806</c:v>
                </c:pt>
                <c:pt idx="37">
                  <c:v>16142554019.462111</c:v>
                </c:pt>
                <c:pt idx="38">
                  <c:v>20330358395.22747</c:v>
                </c:pt>
              </c:numCache>
            </c:numRef>
          </c:yVal>
        </c:ser>
        <c:axId val="153381888"/>
        <c:axId val="153531520"/>
      </c:scatterChart>
      <c:valAx>
        <c:axId val="153381888"/>
        <c:scaling>
          <c:orientation val="minMax"/>
          <c:max val="25"/>
        </c:scaling>
        <c:axPos val="b"/>
        <c:title>
          <c:tx>
            <c:rich>
              <a:bodyPr/>
              <a:lstStyle/>
              <a:p>
                <a:pPr>
                  <a:defRPr sz="2000" b="0" i="0" u="none" strike="noStrike" baseline="0">
                    <a:solidFill>
                      <a:srgbClr val="000000"/>
                    </a:solidFill>
                    <a:latin typeface="Arial"/>
                    <a:ea typeface="Arial"/>
                    <a:cs typeface="Arial"/>
                  </a:defRPr>
                </a:pPr>
                <a:r>
                  <a:rPr lang="en-US" sz="2000" b="1" i="0" u="none" strike="noStrike" baseline="0">
                    <a:solidFill>
                      <a:srgbClr val="000000"/>
                    </a:solidFill>
                    <a:latin typeface="Arial"/>
                    <a:cs typeface="Arial"/>
                  </a:rPr>
                  <a:t>E</a:t>
                </a:r>
                <a:r>
                  <a:rPr lang="en-US" sz="2000" b="1" i="0" u="none" strike="noStrike" baseline="-25000">
                    <a:solidFill>
                      <a:srgbClr val="000000"/>
                    </a:solidFill>
                    <a:latin typeface="Arial"/>
                    <a:cs typeface="Arial"/>
                  </a:rPr>
                  <a:t>acc</a:t>
                </a:r>
                <a:r>
                  <a:rPr lang="en-US" sz="2000" b="1" i="0" u="none" strike="noStrike" baseline="0">
                    <a:solidFill>
                      <a:srgbClr val="000000"/>
                    </a:solidFill>
                    <a:latin typeface="Arial"/>
                    <a:cs typeface="Arial"/>
                  </a:rPr>
                  <a:t> [MV/m]</a:t>
                </a:r>
              </a:p>
            </c:rich>
          </c:tx>
          <c:layout>
            <c:manualLayout>
              <c:xMode val="edge"/>
              <c:yMode val="edge"/>
              <c:x val="0.49167594050743657"/>
              <c:y val="0.893964112329098"/>
            </c:manualLayout>
          </c:layout>
          <c:spPr>
            <a:noFill/>
            <a:ln w="25400">
              <a:noFill/>
            </a:ln>
          </c:spPr>
        </c:title>
        <c:numFmt formatCode="0" sourceLinked="0"/>
        <c:minorTickMark val="out"/>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53531520"/>
        <c:crosses val="autoZero"/>
        <c:crossBetween val="midCat"/>
        <c:majorUnit val="5"/>
        <c:minorUnit val="1"/>
      </c:valAx>
      <c:valAx>
        <c:axId val="153531520"/>
        <c:scaling>
          <c:logBase val="10"/>
          <c:orientation val="minMax"/>
          <c:max val="100000000000"/>
          <c:min val="1000000000"/>
        </c:scaling>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2000" b="0" i="0" u="none" strike="noStrike" baseline="0">
                    <a:solidFill>
                      <a:srgbClr val="000000"/>
                    </a:solidFill>
                    <a:latin typeface="Arial"/>
                    <a:ea typeface="Arial"/>
                    <a:cs typeface="Arial"/>
                  </a:defRPr>
                </a:pPr>
                <a:r>
                  <a:rPr lang="en-US" sz="2000" b="1" i="0" u="none" strike="noStrike" baseline="0">
                    <a:solidFill>
                      <a:srgbClr val="000000"/>
                    </a:solidFill>
                    <a:latin typeface="Arial"/>
                    <a:cs typeface="Arial"/>
                  </a:rPr>
                  <a:t>Q</a:t>
                </a:r>
                <a:r>
                  <a:rPr lang="en-US" sz="2000" b="1" i="0" u="none" strike="noStrike" baseline="-25000">
                    <a:solidFill>
                      <a:srgbClr val="000000"/>
                    </a:solidFill>
                    <a:latin typeface="Arial"/>
                    <a:cs typeface="Arial"/>
                  </a:rPr>
                  <a:t>0</a:t>
                </a:r>
              </a:p>
            </c:rich>
          </c:tx>
          <c:layout>
            <c:manualLayout>
              <c:xMode val="edge"/>
              <c:yMode val="edge"/>
              <c:x val="7.991122776319648E-2"/>
              <c:y val="0.54159881975537372"/>
            </c:manualLayout>
          </c:layout>
          <c:spPr>
            <a:noFill/>
            <a:ln w="25400">
              <a:noFill/>
            </a:ln>
          </c:spPr>
        </c:title>
        <c:numFmt formatCode="0.00E+00" sourceLinked="1"/>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53381888"/>
        <c:crosses val="autoZero"/>
        <c:crossBetween val="midCat"/>
      </c:valAx>
      <c:spPr>
        <a:noFill/>
        <a:ln w="25400">
          <a:noFill/>
        </a:ln>
      </c:spPr>
    </c:plotArea>
    <c:legend>
      <c:legendPos val="t"/>
      <c:layout>
        <c:manualLayout>
          <c:xMode val="edge"/>
          <c:yMode val="edge"/>
          <c:x val="0.100093321668125"/>
          <c:y val="9.5912545245569969E-2"/>
          <c:w val="0.79324001166520863"/>
          <c:h val="3.3432487605716009E-2"/>
        </c:manualLayout>
      </c:layout>
      <c:spPr>
        <a:solidFill>
          <a:srgbClr val="FFFFFF"/>
        </a:solidFill>
        <a:ln w="3175">
          <a:solidFill>
            <a:srgbClr val="000000"/>
          </a:solidFill>
          <a:prstDash val="solid"/>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drawing1.xml><?xml version="1.0" encoding="utf-8"?>
<c:userShapes xmlns:c="http://schemas.openxmlformats.org/drawingml/2006/chart">
  <cdr:relSizeAnchor xmlns:cdr="http://schemas.openxmlformats.org/drawingml/2006/chartDrawing">
    <cdr:from>
      <cdr:x>0.6735</cdr:x>
      <cdr:y>0.70575</cdr:y>
    </cdr:from>
    <cdr:to>
      <cdr:x>0.77775</cdr:x>
      <cdr:y>0.76125</cdr:y>
    </cdr:to>
    <cdr:sp macro="" textlink="">
      <cdr:nvSpPr>
        <cdr:cNvPr id="69637" name="Text Box 5"/>
        <cdr:cNvSpPr txBox="1">
          <a:spLocks xmlns:a="http://schemas.openxmlformats.org/drawingml/2006/main" noChangeArrowheads="1"/>
        </cdr:cNvSpPr>
      </cdr:nvSpPr>
      <cdr:spPr bwMode="auto">
        <a:xfrm xmlns:a="http://schemas.openxmlformats.org/drawingml/2006/main">
          <a:off x="5844359" y="4120751"/>
          <a:ext cx="916131" cy="3240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0.82815</cdr:x>
      <cdr:y>0.77101</cdr:y>
    </cdr:from>
    <cdr:to>
      <cdr:x>0.90501</cdr:x>
      <cdr:y>0.80707</cdr:y>
    </cdr:to>
    <cdr:sp macro="" textlink="">
      <cdr:nvSpPr>
        <cdr:cNvPr id="5" name="TextBox 4"/>
        <cdr:cNvSpPr txBox="1"/>
      </cdr:nvSpPr>
      <cdr:spPr>
        <a:xfrm xmlns:a="http://schemas.openxmlformats.org/drawingml/2006/main">
          <a:off x="7098632" y="4501816"/>
          <a:ext cx="661736" cy="2105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0.38262</cdr:x>
      <cdr:y>0.4147</cdr:y>
    </cdr:from>
    <cdr:to>
      <cdr:x>0.47257</cdr:x>
      <cdr:y>0.46278</cdr:y>
    </cdr:to>
    <cdr:sp macro="" textlink="">
      <cdr:nvSpPr>
        <cdr:cNvPr id="4" name="Left Brace 3"/>
        <cdr:cNvSpPr/>
      </cdr:nvSpPr>
      <cdr:spPr bwMode="auto">
        <a:xfrm xmlns:a="http://schemas.openxmlformats.org/drawingml/2006/main" rot="16200000">
          <a:off x="3529264" y="2175711"/>
          <a:ext cx="280737" cy="772026"/>
        </a:xfrm>
        <a:prstGeom xmlns:a="http://schemas.openxmlformats.org/drawingml/2006/main" prst="leftBrace">
          <a:avLst/>
        </a:prstGeom>
        <a:ln xmlns:a="http://schemas.openxmlformats.org/drawingml/2006/main" w="28575">
          <a:solidFill>
            <a:srgbClr val="FF0000"/>
          </a:solidFill>
          <a:headEnd type="none" w="med" len="med"/>
          <a:tailEnd type="none" w="med" len="med"/>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0.38203</cdr:x>
      <cdr:y>0.46536</cdr:y>
    </cdr:from>
    <cdr:to>
      <cdr:x>0.5</cdr:x>
      <cdr:y>0.53748</cdr:y>
    </cdr:to>
    <cdr:sp macro="" textlink="">
      <cdr:nvSpPr>
        <cdr:cNvPr id="6" name="TextBox 5"/>
        <cdr:cNvSpPr txBox="1"/>
      </cdr:nvSpPr>
      <cdr:spPr>
        <a:xfrm xmlns:a="http://schemas.openxmlformats.org/drawingml/2006/main">
          <a:off x="3274952" y="2712723"/>
          <a:ext cx="1011298" cy="4204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rgbClr val="FF0000"/>
              </a:solidFill>
            </a:rPr>
            <a:t>barrier</a:t>
          </a:r>
        </a:p>
      </cdr:txBody>
    </cdr:sp>
  </cdr:relSizeAnchor>
  <cdr:relSizeAnchor xmlns:cdr="http://schemas.openxmlformats.org/drawingml/2006/chartDrawing">
    <cdr:from>
      <cdr:x>0.74187</cdr:x>
      <cdr:y>0.48081</cdr:y>
    </cdr:from>
    <cdr:to>
      <cdr:x>0.75537</cdr:x>
      <cdr:y>0.55293</cdr:y>
    </cdr:to>
    <cdr:sp macro="" textlink="">
      <cdr:nvSpPr>
        <cdr:cNvPr id="7" name="Up Arrow 6"/>
        <cdr:cNvSpPr/>
      </cdr:nvSpPr>
      <cdr:spPr bwMode="auto">
        <a:xfrm xmlns:a="http://schemas.openxmlformats.org/drawingml/2006/main">
          <a:off x="6366712" y="2807369"/>
          <a:ext cx="115904" cy="421105"/>
        </a:xfrm>
        <a:prstGeom xmlns:a="http://schemas.openxmlformats.org/drawingml/2006/main" prst="upArrow">
          <a:avLst/>
        </a:prstGeom>
        <a:solidFill xmlns:a="http://schemas.openxmlformats.org/drawingml/2006/main">
          <a:srgbClr val="0066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0.83883</cdr:x>
      <cdr:y>0.44132</cdr:y>
    </cdr:from>
    <cdr:to>
      <cdr:x>0.85285</cdr:x>
      <cdr:y>0.54778</cdr:y>
    </cdr:to>
    <cdr:sp macro="" textlink="">
      <cdr:nvSpPr>
        <cdr:cNvPr id="8" name="Up Arrow 7"/>
        <cdr:cNvSpPr/>
      </cdr:nvSpPr>
      <cdr:spPr bwMode="auto">
        <a:xfrm xmlns:a="http://schemas.openxmlformats.org/drawingml/2006/main">
          <a:off x="7198894" y="2576763"/>
          <a:ext cx="120317" cy="621631"/>
        </a:xfrm>
        <a:prstGeom xmlns:a="http://schemas.openxmlformats.org/drawingml/2006/main" prst="upArrow">
          <a:avLst/>
        </a:prstGeom>
        <a:solidFill xmlns:a="http://schemas.openxmlformats.org/drawingml/2006/main">
          <a:srgbClr val="FF0000"/>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0.74303</cdr:x>
      <cdr:y>0.5701</cdr:y>
    </cdr:from>
    <cdr:to>
      <cdr:x>0.85519</cdr:x>
      <cdr:y>0.61132</cdr:y>
    </cdr:to>
    <cdr:sp macro="" textlink="">
      <cdr:nvSpPr>
        <cdr:cNvPr id="10" name="Left Brace 9"/>
        <cdr:cNvSpPr/>
      </cdr:nvSpPr>
      <cdr:spPr bwMode="auto">
        <a:xfrm xmlns:a="http://schemas.openxmlformats.org/drawingml/2006/main" rot="16200000">
          <a:off x="6737683" y="2967788"/>
          <a:ext cx="240633" cy="962526"/>
        </a:xfrm>
        <a:prstGeom xmlns:a="http://schemas.openxmlformats.org/drawingml/2006/main" prst="leftBrace">
          <a:avLst>
            <a:gd name="adj1" fmla="val 8333"/>
            <a:gd name="adj2" fmla="val 50000"/>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0.66889</cdr:x>
      <cdr:y>0.62334</cdr:y>
    </cdr:from>
    <cdr:to>
      <cdr:x>0.9615</cdr:x>
      <cdr:y>0.68515</cdr:y>
    </cdr:to>
    <cdr:sp macro="" textlink="">
      <cdr:nvSpPr>
        <cdr:cNvPr id="11" name="TextBox 10"/>
        <cdr:cNvSpPr txBox="1"/>
      </cdr:nvSpPr>
      <cdr:spPr>
        <a:xfrm xmlns:a="http://schemas.openxmlformats.org/drawingml/2006/main">
          <a:off x="5734050" y="3633636"/>
          <a:ext cx="2508409" cy="3603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rgbClr val="FF0000"/>
              </a:solidFill>
            </a:rPr>
            <a:t>no quench, Q-drop + FE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04820" cy="461645"/>
          </a:xfrm>
          <a:prstGeom prst="rect">
            <a:avLst/>
          </a:prstGeom>
        </p:spPr>
        <p:txBody>
          <a:bodyPr vert="horz" lIns="93162" tIns="46581" rIns="93162" bIns="46581" rtlCol="0"/>
          <a:lstStyle>
            <a:lvl1pPr algn="l">
              <a:defRPr sz="1300"/>
            </a:lvl1pPr>
          </a:lstStyle>
          <a:p>
            <a:endParaRPr lang="en-US"/>
          </a:p>
        </p:txBody>
      </p:sp>
      <p:sp>
        <p:nvSpPr>
          <p:cNvPr id="3" name="Date Placeholder 2"/>
          <p:cNvSpPr>
            <a:spLocks noGrp="1"/>
          </p:cNvSpPr>
          <p:nvPr>
            <p:ph type="dt" idx="1"/>
          </p:nvPr>
        </p:nvSpPr>
        <p:spPr>
          <a:xfrm>
            <a:off x="3927776" y="2"/>
            <a:ext cx="3004820" cy="461645"/>
          </a:xfrm>
          <a:prstGeom prst="rect">
            <a:avLst/>
          </a:prstGeom>
        </p:spPr>
        <p:txBody>
          <a:bodyPr vert="horz" lIns="93162" tIns="46581" rIns="93162" bIns="46581" rtlCol="0"/>
          <a:lstStyle>
            <a:lvl1pPr algn="r">
              <a:defRPr sz="1300"/>
            </a:lvl1pPr>
          </a:lstStyle>
          <a:p>
            <a:fld id="{3B8AF7D9-995B-4639-9C98-1ACF804D91BC}" type="datetimeFigureOut">
              <a:rPr lang="en-US" smtClean="0"/>
              <a:pPr/>
              <a:t>10/27/2011</a:t>
            </a:fld>
            <a:endParaRPr lang="en-US"/>
          </a:p>
        </p:txBody>
      </p:sp>
      <p:sp>
        <p:nvSpPr>
          <p:cNvPr id="4" name="Slide Image Placeholder 3"/>
          <p:cNvSpPr>
            <a:spLocks noGrp="1" noRot="1" noChangeAspect="1"/>
          </p:cNvSpPr>
          <p:nvPr>
            <p:ph type="sldImg" idx="2"/>
          </p:nvPr>
        </p:nvSpPr>
        <p:spPr>
          <a:xfrm>
            <a:off x="1158875" y="693738"/>
            <a:ext cx="4616450" cy="3462337"/>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3162" tIns="46581" rIns="93162" bIns="4658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69654"/>
            <a:ext cx="3004820" cy="461645"/>
          </a:xfrm>
          <a:prstGeom prst="rect">
            <a:avLst/>
          </a:prstGeom>
        </p:spPr>
        <p:txBody>
          <a:bodyPr vert="horz" lIns="93162" tIns="46581" rIns="93162" bIns="46581" rtlCol="0" anchor="b"/>
          <a:lstStyle>
            <a:lvl1pPr algn="l">
              <a:defRPr sz="1300"/>
            </a:lvl1pPr>
          </a:lstStyle>
          <a:p>
            <a:endParaRPr lang="en-US"/>
          </a:p>
        </p:txBody>
      </p:sp>
      <p:sp>
        <p:nvSpPr>
          <p:cNvPr id="7" name="Slide Number Placeholder 6"/>
          <p:cNvSpPr>
            <a:spLocks noGrp="1"/>
          </p:cNvSpPr>
          <p:nvPr>
            <p:ph type="sldNum" sz="quarter" idx="5"/>
          </p:nvPr>
        </p:nvSpPr>
        <p:spPr>
          <a:xfrm>
            <a:off x="3927776" y="8769654"/>
            <a:ext cx="3004820" cy="461645"/>
          </a:xfrm>
          <a:prstGeom prst="rect">
            <a:avLst/>
          </a:prstGeom>
        </p:spPr>
        <p:txBody>
          <a:bodyPr vert="horz" lIns="93162" tIns="46581" rIns="93162" bIns="46581" rtlCol="0" anchor="b"/>
          <a:lstStyle>
            <a:lvl1pPr algn="r">
              <a:defRPr sz="1300"/>
            </a:lvl1pPr>
          </a:lstStyle>
          <a:p>
            <a:fld id="{130970FC-1409-4546-86F6-A9A37DEDE31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970FC-1409-4546-86F6-A9A37DEDE319}"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970FC-1409-4546-86F6-A9A37DEDE319}"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EC9570-2441-4841-AC44-0E0D802843E1}" type="slidenum">
              <a:rPr lang="en-US">
                <a:solidFill>
                  <a:prstClr val="black"/>
                </a:solidFill>
              </a:rPr>
              <a:pPr/>
              <a:t>24</a:t>
            </a:fld>
            <a:endParaRPr lang="en-US">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3F4C465-9BDA-43E4-B808-9D33F327C7B3}" type="slidenum">
              <a:rPr lang="en-US">
                <a:solidFill>
                  <a:prstClr val="black"/>
                </a:solidFill>
              </a:rPr>
              <a:pPr/>
              <a:t>26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9A99D6-8D83-4A34-9799-53A7F5B3525B}" type="slidenum">
              <a:rPr lang="en-US"/>
              <a:pPr/>
              <a:t>28</a:t>
            </a:fld>
            <a:endParaRPr lang="en-US"/>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smtClean="0">
              <a:latin typeface="Times New Roman" pitchFamily="28" charset="0"/>
              <a:ea typeface="ＭＳ Ｐゴシック" pitchFamily="28" charset="-128"/>
            </a:endParaRPr>
          </a:p>
        </p:txBody>
      </p:sp>
      <p:sp>
        <p:nvSpPr>
          <p:cNvPr id="84996" name="Slide Number Placeholder 3"/>
          <p:cNvSpPr>
            <a:spLocks noGrp="1"/>
          </p:cNvSpPr>
          <p:nvPr>
            <p:ph type="sldNum" sz="quarter" idx="5"/>
          </p:nvPr>
        </p:nvSpPr>
        <p:spPr>
          <a:noFill/>
        </p:spPr>
        <p:txBody>
          <a:bodyPr/>
          <a:lstStyle/>
          <a:p>
            <a:fld id="{103DCB86-7FFB-4DBA-A608-D3F190C8229B}" type="slidenum">
              <a:rPr lang="en-US" smtClean="0"/>
              <a:pPr/>
              <a:t>34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latin typeface="Times New Roman" pitchFamily="28" charset="0"/>
              <a:ea typeface="ＭＳ Ｐゴシック" pitchFamily="28" charset="-128"/>
            </a:endParaRPr>
          </a:p>
        </p:txBody>
      </p:sp>
      <p:sp>
        <p:nvSpPr>
          <p:cNvPr id="86020" name="Slide Number Placeholder 3"/>
          <p:cNvSpPr>
            <a:spLocks noGrp="1"/>
          </p:cNvSpPr>
          <p:nvPr>
            <p:ph type="sldNum" sz="quarter" idx="5"/>
          </p:nvPr>
        </p:nvSpPr>
        <p:spPr>
          <a:noFill/>
        </p:spPr>
        <p:txBody>
          <a:bodyPr/>
          <a:lstStyle/>
          <a:p>
            <a:fld id="{3347CE23-12F8-4594-AA4C-A2428416D497}" type="slidenum">
              <a:rPr lang="en-US" smtClean="0"/>
              <a:pPr/>
              <a:t>36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Oct 27, 2011 - WG1 summary</a:t>
            </a:r>
            <a:endParaRPr lang="en-US"/>
          </a:p>
        </p:txBody>
      </p:sp>
      <p:sp>
        <p:nvSpPr>
          <p:cNvPr id="6" name="Slide Number Placeholder 5"/>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Oct 27, 2011 - WG1 summary</a:t>
            </a:r>
            <a:endParaRPr lang="en-US"/>
          </a:p>
        </p:txBody>
      </p:sp>
      <p:sp>
        <p:nvSpPr>
          <p:cNvPr id="6" name="Slide Number Placeholder 5"/>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Oct 27, 2011 - WG1 summary</a:t>
            </a:r>
            <a:endParaRPr lang="en-US"/>
          </a:p>
        </p:txBody>
      </p:sp>
      <p:sp>
        <p:nvSpPr>
          <p:cNvPr id="6" name="Slide Number Placeholder 5"/>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5562600" cy="1143000"/>
          </a:xfrm>
        </p:spPr>
        <p:txBody>
          <a:bodyPr>
            <a:normAutofit/>
          </a:bodyPr>
          <a:lstStyle>
            <a:lvl1pPr>
              <a:defRPr sz="3200" b="1">
                <a:solidFill>
                  <a:srgbClr val="000099"/>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87338" indent="-287338">
              <a:spcBef>
                <a:spcPts val="1200"/>
              </a:spcBef>
              <a:buClr>
                <a:srgbClr val="002D86"/>
              </a:buClr>
              <a:buSzPct val="125000"/>
              <a:defRPr sz="2000">
                <a:solidFill>
                  <a:srgbClr val="003399"/>
                </a:solidFill>
              </a:defRPr>
            </a:lvl1pPr>
            <a:lvl2pPr marL="742950" indent="-285750">
              <a:spcBef>
                <a:spcPts val="200"/>
              </a:spcBef>
              <a:defRPr sz="1800"/>
            </a:lvl2pPr>
            <a:lvl3pPr>
              <a:spcBef>
                <a:spcPts val="0"/>
              </a:spcBef>
              <a:defRPr sz="1800">
                <a:solidFill>
                  <a:srgbClr val="006600"/>
                </a:solidFill>
              </a:defRPr>
            </a:lvl3pPr>
            <a:lvl4pPr>
              <a:spcBef>
                <a:spcPts val="0"/>
              </a:spcBef>
              <a:defRPr sz="1800"/>
            </a:lvl4pPr>
            <a:lvl5pPr>
              <a:spcBef>
                <a:spcPts val="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57199" y="6356350"/>
            <a:ext cx="4215162" cy="365125"/>
          </a:xfrm>
        </p:spPr>
        <p:txBody>
          <a:bodyPr/>
          <a:lstStyle/>
          <a:p>
            <a:pPr algn="l"/>
            <a:r>
              <a:rPr lang="en-US" smtClean="0"/>
              <a:t>Oct 27, 2011 - WG1 summary</a:t>
            </a:r>
            <a:endParaRPr lang="en-US" dirty="0"/>
          </a:p>
        </p:txBody>
      </p:sp>
      <p:sp>
        <p:nvSpPr>
          <p:cNvPr id="6" name="Slide Number Placeholder 5"/>
          <p:cNvSpPr>
            <a:spLocks noGrp="1"/>
          </p:cNvSpPr>
          <p:nvPr>
            <p:ph type="sldNum" sz="quarter" idx="12"/>
          </p:nvPr>
        </p:nvSpPr>
        <p:spPr/>
        <p:txBody>
          <a:bodyPr/>
          <a:lstStyle/>
          <a:p>
            <a:r>
              <a:rPr lang="en-US" dirty="0" smtClean="0"/>
              <a:t>Page </a:t>
            </a:r>
            <a:fld id="{02BA5821-21EB-4C1A-AC70-E98BDB034B02}" type="slidenum">
              <a:rPr lang="en-US" smtClean="0"/>
              <a:pPr/>
              <a:t>‹#›</a:t>
            </a:fld>
            <a:endParaRPr lang="en-US" dirty="0"/>
          </a:p>
        </p:txBody>
      </p:sp>
      <p:pic>
        <p:nvPicPr>
          <p:cNvPr id="7" name="Picture 6" descr="mark.gif"/>
          <p:cNvPicPr>
            <a:picLocks noChangeAspect="1"/>
          </p:cNvPicPr>
          <p:nvPr userDrawn="1"/>
        </p:nvPicPr>
        <p:blipFill>
          <a:blip r:embed="rId2" cstate="print"/>
          <a:stretch>
            <a:fillRect/>
          </a:stretch>
        </p:blipFill>
        <p:spPr>
          <a:xfrm>
            <a:off x="8458200" y="0"/>
            <a:ext cx="685800" cy="685800"/>
          </a:xfrm>
          <a:prstGeom prst="rect">
            <a:avLst/>
          </a:prstGeom>
        </p:spPr>
      </p:pic>
      <p:pic>
        <p:nvPicPr>
          <p:cNvPr id="8" name="Picture 7" descr="projectxLogo"/>
          <p:cNvPicPr/>
          <p:nvPr userDrawn="1"/>
        </p:nvPicPr>
        <p:blipFill>
          <a:blip r:embed="rId3" cstate="print"/>
          <a:srcRect/>
          <a:stretch>
            <a:fillRect/>
          </a:stretch>
        </p:blipFill>
        <p:spPr bwMode="auto">
          <a:xfrm>
            <a:off x="0" y="0"/>
            <a:ext cx="1600200" cy="569913"/>
          </a:xfrm>
          <a:prstGeom prst="rect">
            <a:avLst/>
          </a:prstGeom>
          <a:noFill/>
          <a:ln w="9525">
            <a:noFill/>
            <a:miter lim="800000"/>
            <a:headEnd/>
            <a:tailEnd/>
          </a:ln>
        </p:spPr>
      </p:pic>
      <p:cxnSp>
        <p:nvCxnSpPr>
          <p:cNvPr id="10" name="Straight Connector 9"/>
          <p:cNvCxnSpPr/>
          <p:nvPr userDrawn="1"/>
        </p:nvCxnSpPr>
        <p:spPr>
          <a:xfrm>
            <a:off x="457200" y="1524000"/>
            <a:ext cx="8229600" cy="1588"/>
          </a:xfrm>
          <a:prstGeom prst="line">
            <a:avLst/>
          </a:prstGeom>
          <a:ln w="76200">
            <a:gradFill flip="none" rotWithShape="1">
              <a:gsLst>
                <a:gs pos="0">
                  <a:srgbClr val="C00000"/>
                </a:gs>
                <a:gs pos="50000">
                  <a:schemeClr val="accent1">
                    <a:tint val="44500"/>
                    <a:satMod val="160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57200" y="6172200"/>
            <a:ext cx="8229600" cy="158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a:effectLst>
            <a:outerShdw sx="1000" sy="1000" algn="ctr" rotWithShape="0">
              <a:schemeClr val="bg1"/>
            </a:outerShdw>
          </a:effectLst>
        </p:spPr>
        <p:txBody>
          <a:bodyPr/>
          <a:lstStyle>
            <a:lvl1pPr>
              <a:defRPr sz="3200"/>
            </a:lvl1pPr>
          </a:lstStyle>
          <a:p>
            <a:r>
              <a:rPr lang="en-US" dirty="0" smtClean="0"/>
              <a:t>Click to edit Master title style</a:t>
            </a:r>
            <a:endParaRPr lang="en-US" dirty="0"/>
          </a:p>
        </p:txBody>
      </p:sp>
      <p:sp>
        <p:nvSpPr>
          <p:cNvPr id="4" name="Content Placeholder 3"/>
          <p:cNvSpPr>
            <a:spLocks noGrp="1"/>
          </p:cNvSpPr>
          <p:nvPr>
            <p:ph sz="half" idx="2"/>
          </p:nvPr>
        </p:nvSpPr>
        <p:spPr>
          <a:xfrm>
            <a:off x="381000" y="1143000"/>
            <a:ext cx="8382000" cy="5181600"/>
          </a:xfrm>
          <a:ln>
            <a:noFill/>
          </a:ln>
          <a:effectLst>
            <a:outerShdw sx="1000" sy="1000" algn="ctr" rotWithShape="0">
              <a:schemeClr val="bg1"/>
            </a:outerShdw>
          </a:effectLst>
        </p:spPr>
        <p:txBody>
          <a:bodyPr/>
          <a:lstStyle>
            <a:lvl1pPr>
              <a:spcBef>
                <a:spcPts val="600"/>
              </a:spcBef>
              <a:defRPr sz="2000"/>
            </a:lvl1pPr>
            <a:lvl2pPr>
              <a:spcBef>
                <a:spcPts val="600"/>
              </a:spcBef>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0"/>
          </p:nvPr>
        </p:nvSpPr>
        <p:spPr/>
        <p:txBody>
          <a:bodyPr/>
          <a:lstStyle>
            <a:lvl1pPr>
              <a:defRPr smtClean="0"/>
            </a:lvl1pPr>
          </a:lstStyle>
          <a:p>
            <a:pPr>
              <a:defRPr/>
            </a:pPr>
            <a:endParaRPr lang="en-US"/>
          </a:p>
        </p:txBody>
      </p:sp>
      <p:sp>
        <p:nvSpPr>
          <p:cNvPr id="6" name="Footer Placeholder 7"/>
          <p:cNvSpPr>
            <a:spLocks noGrp="1"/>
          </p:cNvSpPr>
          <p:nvPr>
            <p:ph type="ftr" sz="quarter" idx="11"/>
          </p:nvPr>
        </p:nvSpPr>
        <p:spPr/>
        <p:txBody>
          <a:bodyPr/>
          <a:lstStyle>
            <a:lvl1pPr>
              <a:defRPr smtClean="0"/>
            </a:lvl1pPr>
          </a:lstStyle>
          <a:p>
            <a:pPr>
              <a:defRPr/>
            </a:pPr>
            <a:r>
              <a:rPr lang="en-US" smtClean="0"/>
              <a:t>Oct 27, 2011 - WG1 summary</a:t>
            </a:r>
            <a:endParaRPr lang="en-US"/>
          </a:p>
        </p:txBody>
      </p:sp>
      <p:sp>
        <p:nvSpPr>
          <p:cNvPr id="7" name="Slide Number Placeholder 8"/>
          <p:cNvSpPr>
            <a:spLocks noGrp="1"/>
          </p:cNvSpPr>
          <p:nvPr>
            <p:ph type="sldNum" sz="quarter" idx="12"/>
          </p:nvPr>
        </p:nvSpPr>
        <p:spPr/>
        <p:txBody>
          <a:bodyPr/>
          <a:lstStyle>
            <a:lvl1pPr>
              <a:defRPr/>
            </a:lvl1pPr>
          </a:lstStyle>
          <a:p>
            <a:pPr>
              <a:defRPr/>
            </a:pPr>
            <a:fld id="{F22E1B8F-4384-46EC-85BC-F09FECE307FC}" type="slidenum">
              <a:rPr lang="en-US"/>
              <a:pPr>
                <a:defRPr/>
              </a:pPr>
              <a:t>‹#›</a:t>
            </a:fld>
            <a:endParaRPr lang="en-US">
              <a:solidFill>
                <a:schemeClr val="tx1"/>
              </a:solidFill>
              <a:latin typeface="Times"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229600" cy="5135563"/>
          </a:xfrm>
        </p:spPr>
        <p:txBody>
          <a:bodyPr/>
          <a:lstStyle/>
          <a:p>
            <a:pPr lvl="0"/>
            <a:endParaRPr lang="en-US" noProof="0" smtClean="0"/>
          </a:p>
        </p:txBody>
      </p:sp>
      <p:sp>
        <p:nvSpPr>
          <p:cNvPr id="4" name="Slide Number Placeholder 5"/>
          <p:cNvSpPr>
            <a:spLocks noGrp="1"/>
          </p:cNvSpPr>
          <p:nvPr>
            <p:ph type="sldNum" sz="quarter" idx="10"/>
          </p:nvPr>
        </p:nvSpPr>
        <p:spPr/>
        <p:txBody>
          <a:bodyPr/>
          <a:lstStyle>
            <a:lvl1pPr>
              <a:defRPr/>
            </a:lvl1pPr>
          </a:lstStyle>
          <a:p>
            <a:pPr>
              <a:defRPr/>
            </a:pPr>
            <a:fld id="{F01BC8B4-E4F9-4873-8D05-A1E3F2F9A0C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Oct 27, 2011 - WG1 summary</a:t>
            </a:r>
            <a:endParaRPr lang="en-US"/>
          </a:p>
        </p:txBody>
      </p:sp>
      <p:sp>
        <p:nvSpPr>
          <p:cNvPr id="6" name="Slide Number Placeholder 5"/>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Oct 27, 2011 - WG1 summary</a:t>
            </a:r>
            <a:endParaRPr lang="en-US"/>
          </a:p>
        </p:txBody>
      </p:sp>
      <p:sp>
        <p:nvSpPr>
          <p:cNvPr id="7" name="Slide Number Placeholder 6"/>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Oct 27, 2011 - WG1 summary</a:t>
            </a:r>
            <a:endParaRPr lang="en-US"/>
          </a:p>
        </p:txBody>
      </p:sp>
      <p:sp>
        <p:nvSpPr>
          <p:cNvPr id="9" name="Slide Number Placeholder 8"/>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Oct 27, 2011 - WG1 summary</a:t>
            </a:r>
            <a:endParaRPr lang="en-US"/>
          </a:p>
        </p:txBody>
      </p:sp>
      <p:sp>
        <p:nvSpPr>
          <p:cNvPr id="5" name="Slide Number Placeholder 4"/>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Oct 27, 2011 - WG1 summary</a:t>
            </a:r>
            <a:endParaRPr lang="en-US"/>
          </a:p>
        </p:txBody>
      </p:sp>
      <p:sp>
        <p:nvSpPr>
          <p:cNvPr id="4" name="Slide Number Placeholder 3"/>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Oct 27, 2011 - WG1 summary</a:t>
            </a:r>
            <a:endParaRPr lang="en-US"/>
          </a:p>
        </p:txBody>
      </p:sp>
      <p:sp>
        <p:nvSpPr>
          <p:cNvPr id="7" name="Slide Number Placeholder 6"/>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Oct 27, 2011 - WG1 summary</a:t>
            </a:r>
            <a:endParaRPr lang="en-US"/>
          </a:p>
        </p:txBody>
      </p:sp>
      <p:sp>
        <p:nvSpPr>
          <p:cNvPr id="7" name="Slide Number Placeholder 6"/>
          <p:cNvSpPr>
            <a:spLocks noGrp="1"/>
          </p:cNvSpPr>
          <p:nvPr>
            <p:ph type="sldNum" sz="quarter" idx="12"/>
          </p:nvPr>
        </p:nvSpPr>
        <p:spPr/>
        <p:txBody>
          <a:bodyPr/>
          <a:lstStyle/>
          <a:p>
            <a:fld id="{02BA5821-21EB-4C1A-AC70-E98BDB034B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Oct 27, 2011 - WG1 summary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A5821-21EB-4C1A-AC70-E98BDB034B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3140" y="481283"/>
            <a:ext cx="7772400" cy="1227200"/>
          </a:xfrm>
        </p:spPr>
        <p:txBody>
          <a:bodyPr>
            <a:normAutofit/>
          </a:bodyPr>
          <a:lstStyle/>
          <a:p>
            <a:r>
              <a:rPr lang="en-US" sz="3200" b="1" dirty="0" smtClean="0">
                <a:solidFill>
                  <a:schemeClr val="bg1"/>
                </a:solidFill>
                <a:latin typeface="Arial" pitchFamily="34" charset="0"/>
                <a:cs typeface="Arial" pitchFamily="34" charset="0"/>
              </a:rPr>
              <a:t>WG1 summary</a:t>
            </a:r>
            <a:endParaRPr lang="en-US" sz="3200" dirty="0">
              <a:solidFill>
                <a:schemeClr val="bg1"/>
              </a:solidFill>
              <a:latin typeface="Arial" pitchFamily="34" charset="0"/>
              <a:cs typeface="Arial" pitchFamily="34" charset="0"/>
            </a:endParaRPr>
          </a:p>
        </p:txBody>
      </p:sp>
      <p:sp>
        <p:nvSpPr>
          <p:cNvPr id="4" name="TextBox 3"/>
          <p:cNvSpPr txBox="1"/>
          <p:nvPr/>
        </p:nvSpPr>
        <p:spPr>
          <a:xfrm>
            <a:off x="2797791" y="4087337"/>
            <a:ext cx="6346209" cy="1569660"/>
          </a:xfrm>
          <a:prstGeom prst="rect">
            <a:avLst/>
          </a:prstGeom>
          <a:noFill/>
        </p:spPr>
        <p:txBody>
          <a:bodyPr wrap="square" rtlCol="0">
            <a:spAutoFit/>
          </a:bodyPr>
          <a:lstStyle/>
          <a:p>
            <a:pPr algn="r"/>
            <a:r>
              <a:rPr lang="en-US" sz="2400" b="1" dirty="0" smtClean="0">
                <a:solidFill>
                  <a:srgbClr val="FFFF00"/>
                </a:solidFill>
                <a:latin typeface="Arial" pitchFamily="34" charset="0"/>
                <a:cs typeface="Arial" pitchFamily="34" charset="0"/>
              </a:rPr>
              <a:t>Sergei </a:t>
            </a:r>
            <a:r>
              <a:rPr lang="en-US" sz="2400" b="1" dirty="0" err="1" smtClean="0">
                <a:solidFill>
                  <a:srgbClr val="FFFF00"/>
                </a:solidFill>
                <a:latin typeface="Arial" pitchFamily="34" charset="0"/>
                <a:cs typeface="Arial" pitchFamily="34" charset="0"/>
              </a:rPr>
              <a:t>Nagaitsev</a:t>
            </a:r>
            <a:r>
              <a:rPr lang="en-US" sz="2400" b="1" dirty="0" smtClean="0">
                <a:solidFill>
                  <a:srgbClr val="FFFF00"/>
                </a:solidFill>
                <a:latin typeface="Arial" pitchFamily="34" charset="0"/>
                <a:cs typeface="Arial" pitchFamily="34" charset="0"/>
              </a:rPr>
              <a:t>, </a:t>
            </a:r>
            <a:r>
              <a:rPr lang="en-US" sz="2400" b="1" dirty="0" smtClean="0">
                <a:solidFill>
                  <a:srgbClr val="FFFF00"/>
                </a:solidFill>
              </a:rPr>
              <a:t>Robert </a:t>
            </a:r>
            <a:r>
              <a:rPr lang="en-US" sz="2400" b="1" dirty="0" err="1" smtClean="0">
                <a:solidFill>
                  <a:srgbClr val="FFFF00"/>
                </a:solidFill>
              </a:rPr>
              <a:t>Kephart</a:t>
            </a:r>
            <a:r>
              <a:rPr lang="en-US" sz="2400" b="1" dirty="0" smtClean="0">
                <a:solidFill>
                  <a:srgbClr val="FFFF00"/>
                </a:solidFill>
              </a:rPr>
              <a:t>, </a:t>
            </a:r>
            <a:r>
              <a:rPr lang="en-US" sz="2400" b="1" dirty="0" err="1" smtClean="0">
                <a:solidFill>
                  <a:srgbClr val="FFFF00"/>
                </a:solidFill>
              </a:rPr>
              <a:t>Valeri</a:t>
            </a:r>
            <a:r>
              <a:rPr lang="en-US" sz="2400" b="1" dirty="0" smtClean="0">
                <a:solidFill>
                  <a:srgbClr val="FFFF00"/>
                </a:solidFill>
              </a:rPr>
              <a:t> </a:t>
            </a:r>
            <a:r>
              <a:rPr lang="en-US" sz="2400" b="1" dirty="0" err="1" smtClean="0">
                <a:solidFill>
                  <a:srgbClr val="FFFF00"/>
                </a:solidFill>
              </a:rPr>
              <a:t>Lebedev</a:t>
            </a:r>
            <a:r>
              <a:rPr lang="en-US" sz="2400" b="1" dirty="0" smtClean="0">
                <a:solidFill>
                  <a:srgbClr val="FFFF00"/>
                </a:solidFill>
              </a:rPr>
              <a:t>, Peter </a:t>
            </a:r>
            <a:r>
              <a:rPr lang="en-US" sz="2400" b="1" dirty="0" err="1" smtClean="0">
                <a:solidFill>
                  <a:srgbClr val="FFFF00"/>
                </a:solidFill>
              </a:rPr>
              <a:t>Ostroumov</a:t>
            </a:r>
            <a:r>
              <a:rPr lang="en-US" sz="2400" b="1" dirty="0" smtClean="0">
                <a:solidFill>
                  <a:srgbClr val="FFFF00"/>
                </a:solidFill>
              </a:rPr>
              <a:t>, </a:t>
            </a:r>
            <a:r>
              <a:rPr lang="en-US" sz="2400" b="1" dirty="0" err="1" smtClean="0">
                <a:solidFill>
                  <a:srgbClr val="FFFF00"/>
                </a:solidFill>
              </a:rPr>
              <a:t>Derun</a:t>
            </a:r>
            <a:r>
              <a:rPr lang="en-US" sz="2400" b="1" dirty="0" smtClean="0">
                <a:solidFill>
                  <a:srgbClr val="FFFF00"/>
                </a:solidFill>
              </a:rPr>
              <a:t> Li</a:t>
            </a:r>
            <a:endParaRPr lang="en-US" sz="2400" b="1" dirty="0" smtClean="0">
              <a:solidFill>
                <a:srgbClr val="FFFF00"/>
              </a:solidFill>
              <a:latin typeface="Arial" pitchFamily="34" charset="0"/>
              <a:cs typeface="Arial" pitchFamily="34" charset="0"/>
            </a:endParaRPr>
          </a:p>
          <a:p>
            <a:pPr algn="r"/>
            <a:r>
              <a:rPr lang="en-US" sz="2400" b="1" dirty="0" smtClean="0">
                <a:solidFill>
                  <a:srgbClr val="FFFF00"/>
                </a:solidFill>
                <a:latin typeface="Arial" pitchFamily="34" charset="0"/>
                <a:cs typeface="Arial" pitchFamily="34" charset="0"/>
              </a:rPr>
              <a:t/>
            </a:r>
            <a:br>
              <a:rPr lang="en-US" sz="2400" b="1" dirty="0" smtClean="0">
                <a:solidFill>
                  <a:srgbClr val="FFFF00"/>
                </a:solidFill>
                <a:latin typeface="Arial" pitchFamily="34" charset="0"/>
                <a:cs typeface="Arial" pitchFamily="34" charset="0"/>
              </a:rPr>
            </a:br>
            <a:r>
              <a:rPr lang="en-US" sz="2400" b="1" dirty="0" smtClean="0">
                <a:solidFill>
                  <a:srgbClr val="FFFF66"/>
                </a:solidFill>
                <a:latin typeface="Arial" pitchFamily="34" charset="0"/>
                <a:cs typeface="Arial" pitchFamily="34" charset="0"/>
              </a:rPr>
              <a:t>October 27, 2011</a:t>
            </a:r>
            <a:endParaRPr lang="en-US" sz="2400" dirty="0">
              <a:solidFill>
                <a:srgbClr val="FFFF6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481013" y="412750"/>
            <a:ext cx="8229600" cy="563563"/>
          </a:xfrm>
        </p:spPr>
        <p:txBody>
          <a:bodyPr/>
          <a:lstStyle/>
          <a:p>
            <a:r>
              <a:rPr lang="en-US" sz="2200" smtClean="0"/>
              <a:t>Development of the PXIE cryomodule with 162.5 MHz HWRs  </a:t>
            </a:r>
          </a:p>
        </p:txBody>
      </p:sp>
      <p:sp>
        <p:nvSpPr>
          <p:cNvPr id="80899" name="Rectangle 3"/>
          <p:cNvSpPr>
            <a:spLocks noGrp="1" noChangeArrowheads="1"/>
          </p:cNvSpPr>
          <p:nvPr>
            <p:ph type="body" idx="4294967295"/>
          </p:nvPr>
        </p:nvSpPr>
        <p:spPr>
          <a:xfrm>
            <a:off x="433388" y="1665027"/>
            <a:ext cx="8229600" cy="4600836"/>
          </a:xfrm>
        </p:spPr>
        <p:txBody>
          <a:bodyPr>
            <a:normAutofit fontScale="70000" lnSpcReduction="20000"/>
          </a:bodyPr>
          <a:lstStyle/>
          <a:p>
            <a:pPr eaLnBrk="1" hangingPunct="1"/>
            <a:r>
              <a:rPr lang="en-US" dirty="0" smtClean="0"/>
              <a:t>EM Design of the HWR  is nearly complete</a:t>
            </a:r>
          </a:p>
          <a:p>
            <a:pPr eaLnBrk="1" hangingPunct="1"/>
            <a:r>
              <a:rPr lang="en-US" dirty="0" smtClean="0"/>
              <a:t>Mechanical design and engineering analysis has just started and will use well-developed procedures and techniques</a:t>
            </a:r>
          </a:p>
          <a:p>
            <a:pPr eaLnBrk="1" hangingPunct="1"/>
            <a:r>
              <a:rPr lang="en-US" dirty="0" smtClean="0"/>
              <a:t>Fabrication steps of HWRs will be similar to those used for QWRs and HWRs at ANL</a:t>
            </a:r>
          </a:p>
          <a:p>
            <a:pPr eaLnBrk="1" hangingPunct="1"/>
            <a:r>
              <a:rPr lang="en-US" dirty="0" smtClean="0"/>
              <a:t>Cavity sub-systems, slow tuner, fast tuner and RF coupler will be nearly the same as were developed and used for the ANL-ATLAS projects</a:t>
            </a:r>
          </a:p>
          <a:p>
            <a:pPr eaLnBrk="1" hangingPunct="1"/>
            <a:r>
              <a:rPr lang="en-US" dirty="0" smtClean="0"/>
              <a:t>RF surface processing technique recently developed for the 72 MHZ QWR will be applied for 162 MHz HWRs  </a:t>
            </a:r>
          </a:p>
          <a:p>
            <a:pPr eaLnBrk="1" hangingPunct="1"/>
            <a:r>
              <a:rPr lang="en-US" dirty="0" err="1" smtClean="0"/>
              <a:t>Cryomodule</a:t>
            </a:r>
            <a:r>
              <a:rPr lang="en-US" dirty="0" smtClean="0"/>
              <a:t> assembly, alignment is similar to the new ATLAS </a:t>
            </a:r>
            <a:r>
              <a:rPr lang="en-US" dirty="0" err="1" smtClean="0"/>
              <a:t>cryomodule</a:t>
            </a:r>
            <a:endParaRPr lang="en-US"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Content Placeholder 4" descr="FNAL_HWR_162_CRYO_06142011 - Iso Three Quarter Section View - LM.jpg"/>
          <p:cNvPicPr>
            <a:picLocks noGrp="1" noChangeAspect="1"/>
          </p:cNvPicPr>
          <p:nvPr>
            <p:ph idx="4294967295"/>
          </p:nvPr>
        </p:nvPicPr>
        <p:blipFill>
          <a:blip r:embed="rId2" cstate="print"/>
          <a:srcRect/>
          <a:stretch>
            <a:fillRect/>
          </a:stretch>
        </p:blipFill>
        <p:spPr>
          <a:xfrm>
            <a:off x="762000" y="200025"/>
            <a:ext cx="8077200" cy="5895975"/>
          </a:xfrm>
        </p:spPr>
      </p:pic>
      <p:sp>
        <p:nvSpPr>
          <p:cNvPr id="99331" name="Title 1"/>
          <p:cNvSpPr>
            <a:spLocks noGrp="1"/>
          </p:cNvSpPr>
          <p:nvPr>
            <p:ph type="title" idx="4294967295"/>
          </p:nvPr>
        </p:nvSpPr>
        <p:spPr>
          <a:xfrm>
            <a:off x="176213" y="223838"/>
            <a:ext cx="8229600" cy="563562"/>
          </a:xfrm>
        </p:spPr>
        <p:txBody>
          <a:bodyPr>
            <a:normAutofit fontScale="90000"/>
          </a:bodyPr>
          <a:lstStyle/>
          <a:p>
            <a:r>
              <a:rPr lang="en-US" smtClean="0"/>
              <a:t>162.5 MHz Cryomodule Concept </a:t>
            </a:r>
          </a:p>
        </p:txBody>
      </p:sp>
      <p:sp>
        <p:nvSpPr>
          <p:cNvPr id="4" name="Slide Number Placeholder 3"/>
          <p:cNvSpPr txBox="1">
            <a:spLocks noGrp="1"/>
          </p:cNvSpPr>
          <p:nvPr/>
        </p:nvSpPr>
        <p:spPr bwMode="auto">
          <a:xfrm>
            <a:off x="8610600" y="6489700"/>
            <a:ext cx="384175" cy="365125"/>
          </a:xfrm>
          <a:prstGeom prst="rect">
            <a:avLst/>
          </a:prstGeom>
          <a:noFill/>
          <a:ln>
            <a:miter lim="800000"/>
            <a:headEnd/>
            <a:tailEnd/>
          </a:ln>
        </p:spPr>
        <p:txBody>
          <a:bodyPr/>
          <a:lstStyle/>
          <a:p>
            <a:pPr algn="r" fontAlgn="auto">
              <a:spcBef>
                <a:spcPts val="0"/>
              </a:spcBef>
              <a:spcAft>
                <a:spcPts val="0"/>
              </a:spcAft>
              <a:defRPr/>
            </a:pPr>
            <a:fld id="{87565AAC-ACF1-4B7F-B85A-2528D2FC8AD7}" type="slidenum">
              <a:rPr lang="en-US" sz="900">
                <a:latin typeface="+mn-lt"/>
              </a:rPr>
              <a:pPr algn="r" fontAlgn="auto">
                <a:spcBef>
                  <a:spcPts val="0"/>
                </a:spcBef>
                <a:spcAft>
                  <a:spcPts val="0"/>
                </a:spcAft>
                <a:defRPr/>
              </a:pPr>
              <a:t>11</a:t>
            </a:fld>
            <a:endParaRPr lang="en-US" sz="900">
              <a:latin typeface="+mn-lt"/>
            </a:endParaRPr>
          </a:p>
        </p:txBody>
      </p:sp>
      <p:sp>
        <p:nvSpPr>
          <p:cNvPr id="99333" name="TextBox 5"/>
          <p:cNvSpPr txBox="1">
            <a:spLocks noChangeArrowheads="1"/>
          </p:cNvSpPr>
          <p:nvPr/>
        </p:nvSpPr>
        <p:spPr bwMode="auto">
          <a:xfrm>
            <a:off x="2667000" y="5705475"/>
            <a:ext cx="6477000" cy="923925"/>
          </a:xfrm>
          <a:prstGeom prst="rect">
            <a:avLst/>
          </a:prstGeom>
          <a:noFill/>
          <a:ln w="9525">
            <a:noFill/>
            <a:miter lim="800000"/>
            <a:headEnd/>
            <a:tailEnd/>
          </a:ln>
        </p:spPr>
        <p:txBody>
          <a:bodyPr>
            <a:spAutoFit/>
          </a:bodyPr>
          <a:lstStyle/>
          <a:p>
            <a:pPr algn="ctr"/>
            <a:r>
              <a:rPr lang="en-US">
                <a:latin typeface="Arial" charset="0"/>
              </a:rPr>
              <a:t>5.9 m (&lt;5.7 m) x 1.6 m (&lt;1.6 m) x 1.5 m (FNAL Initial Spec)</a:t>
            </a:r>
          </a:p>
          <a:p>
            <a:pPr algn="ctr"/>
            <a:r>
              <a:rPr lang="en-US">
                <a:latin typeface="Arial" charset="0"/>
              </a:rPr>
              <a:t>With the beam height = 1.3 m the top of the lid will be at 2.0 m (&lt;2.00 m) from the floor</a:t>
            </a:r>
          </a:p>
        </p:txBody>
      </p:sp>
      <p:sp>
        <p:nvSpPr>
          <p:cNvPr id="7" name="Content Placeholder 2"/>
          <p:cNvSpPr txBox="1">
            <a:spLocks/>
          </p:cNvSpPr>
          <p:nvPr/>
        </p:nvSpPr>
        <p:spPr bwMode="auto">
          <a:xfrm>
            <a:off x="0" y="838200"/>
            <a:ext cx="5638800" cy="762000"/>
          </a:xfrm>
          <a:prstGeom prst="rect">
            <a:avLst/>
          </a:prstGeom>
          <a:noFill/>
          <a:ln w="9525">
            <a:noFill/>
            <a:miter lim="800000"/>
            <a:headEnd/>
            <a:tailEnd/>
          </a:ln>
        </p:spPr>
        <p:txBody>
          <a:bodyPr/>
          <a:lstStyle/>
          <a:p>
            <a:pPr marL="342900" indent="-342900" eaLnBrk="0" hangingPunct="0">
              <a:spcBef>
                <a:spcPct val="20000"/>
              </a:spcBef>
              <a:buClr>
                <a:srgbClr val="1F497D"/>
              </a:buClr>
              <a:buFont typeface="Wingdings" pitchFamily="2" charset="2"/>
              <a:buChar char="§"/>
            </a:pPr>
            <a:r>
              <a:rPr lang="en-US" sz="2000">
                <a:solidFill>
                  <a:srgbClr val="151515"/>
                </a:solidFill>
              </a:rPr>
              <a:t>9 HWRs and 6 SC solenoids</a:t>
            </a:r>
          </a:p>
        </p:txBody>
      </p:sp>
      <p:graphicFrame>
        <p:nvGraphicFramePr>
          <p:cNvPr id="99352" name="Group 24"/>
          <p:cNvGraphicFramePr>
            <a:graphicFrameLocks noGrp="1"/>
          </p:cNvGraphicFramePr>
          <p:nvPr/>
        </p:nvGraphicFramePr>
        <p:xfrm>
          <a:off x="5638800" y="4114800"/>
          <a:ext cx="3292475" cy="1584960"/>
        </p:xfrm>
        <a:graphic>
          <a:graphicData uri="http://schemas.openxmlformats.org/drawingml/2006/table">
            <a:tbl>
              <a:tblPr/>
              <a:tblGrid>
                <a:gridCol w="1646238"/>
                <a:gridCol w="1646237"/>
              </a:tblGrid>
              <a:tr h="3714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Calibri" pitchFamily="34" charset="0"/>
                        </a:rPr>
                        <a:t>Cryogenic Loads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616161"/>
                          </a:solidFill>
                          <a:effectLst/>
                          <a:latin typeface="Calibri" pitchFamily="34" charset="0"/>
                        </a:rPr>
                        <a:t>Load to 70 K</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A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616161"/>
                          </a:solidFill>
                          <a:effectLst/>
                          <a:latin typeface="Calibri" pitchFamily="34" charset="0"/>
                        </a:rPr>
                        <a:t>250 W</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AF3"/>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616161"/>
                          </a:solidFill>
                          <a:effectLst/>
                          <a:latin typeface="Calibri" pitchFamily="34" charset="0"/>
                        </a:rPr>
                        <a:t>Load to 5 K</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5F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616161"/>
                          </a:solidFill>
                          <a:effectLst/>
                          <a:latin typeface="Calibri" pitchFamily="34" charset="0"/>
                        </a:rPr>
                        <a:t>&lt;20 W</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5F9"/>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616161"/>
                          </a:solidFill>
                          <a:effectLst/>
                          <a:latin typeface="Calibri" pitchFamily="34" charset="0"/>
                        </a:rPr>
                        <a:t>Load to 2 K</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A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616161"/>
                          </a:solidFill>
                          <a:effectLst/>
                          <a:latin typeface="Calibri" pitchFamily="34" charset="0"/>
                        </a:rPr>
                        <a:t>&lt;20 W</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EAF3"/>
                    </a:solidFill>
                  </a:tcPr>
                </a:tc>
              </a:tr>
            </a:tbl>
          </a:graphicData>
        </a:graphic>
      </p:graphicFrame>
      <p:sp>
        <p:nvSpPr>
          <p:cNvPr id="9" name="Content Placeholder 2"/>
          <p:cNvSpPr txBox="1">
            <a:spLocks/>
          </p:cNvSpPr>
          <p:nvPr/>
        </p:nvSpPr>
        <p:spPr bwMode="auto">
          <a:xfrm>
            <a:off x="0" y="1323975"/>
            <a:ext cx="3962400" cy="990600"/>
          </a:xfrm>
          <a:prstGeom prst="rect">
            <a:avLst/>
          </a:prstGeom>
          <a:noFill/>
          <a:ln w="9525">
            <a:noFill/>
            <a:miter lim="800000"/>
            <a:headEnd/>
            <a:tailEnd/>
          </a:ln>
        </p:spPr>
        <p:txBody>
          <a:bodyPr/>
          <a:lstStyle/>
          <a:p>
            <a:pPr marL="342900" indent="-342900" eaLnBrk="0" hangingPunct="0">
              <a:spcBef>
                <a:spcPct val="20000"/>
              </a:spcBef>
              <a:buClr>
                <a:srgbClr val="1F497D"/>
              </a:buClr>
              <a:buFont typeface="Wingdings" pitchFamily="2" charset="2"/>
              <a:buChar char="§"/>
            </a:pPr>
            <a:r>
              <a:rPr lang="en-US" sz="2000">
                <a:solidFill>
                  <a:srgbClr val="151515"/>
                </a:solidFill>
              </a:rPr>
              <a:t>Vacuum vessel design will comply with DOE vacuum vessel consensus guidelines.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3"/>
          <p:cNvSpPr>
            <a:spLocks noGrp="1"/>
          </p:cNvSpPr>
          <p:nvPr>
            <p:ph type="dt" sz="quarter" idx="4294967295"/>
          </p:nvPr>
        </p:nvSpPr>
        <p:spPr>
          <a:xfrm>
            <a:off x="7010400" y="6572250"/>
            <a:ext cx="1371600" cy="209550"/>
          </a:xfrm>
          <a:prstGeom prst="rect">
            <a:avLst/>
          </a:prstGeom>
          <a:noFill/>
        </p:spPr>
        <p:txBody>
          <a:bodyPr/>
          <a:lstStyle/>
          <a:p>
            <a:r>
              <a:rPr lang="en-US"/>
              <a:t>September 23, 2011</a:t>
            </a:r>
          </a:p>
        </p:txBody>
      </p:sp>
      <p:sp>
        <p:nvSpPr>
          <p:cNvPr id="28674" name="Footer Placeholder 4"/>
          <p:cNvSpPr>
            <a:spLocks noGrp="1"/>
          </p:cNvSpPr>
          <p:nvPr>
            <p:ph type="ftr" sz="quarter" idx="11"/>
          </p:nvPr>
        </p:nvSpPr>
        <p:spPr>
          <a:noFill/>
        </p:spPr>
        <p:txBody>
          <a:bodyPr/>
          <a:lstStyle/>
          <a:p>
            <a:r>
              <a:rPr lang="en-US"/>
              <a:t>P.N. Ostroumov  QWR&amp;HWR     </a:t>
            </a:r>
            <a:r>
              <a:rPr lang="en-US">
                <a:solidFill>
                  <a:schemeClr val="tx1"/>
                </a:solidFill>
              </a:rPr>
              <a:t>	Workshop, September 23-24, 2011</a:t>
            </a:r>
            <a:r>
              <a:rPr lang="en-US"/>
              <a:t>  </a:t>
            </a:r>
          </a:p>
        </p:txBody>
      </p:sp>
      <p:sp>
        <p:nvSpPr>
          <p:cNvPr id="28675" name="Slide Number Placeholder 5"/>
          <p:cNvSpPr>
            <a:spLocks noGrp="1"/>
          </p:cNvSpPr>
          <p:nvPr>
            <p:ph type="sldNum" sz="quarter" idx="12"/>
          </p:nvPr>
        </p:nvSpPr>
        <p:spPr>
          <a:noFill/>
        </p:spPr>
        <p:txBody>
          <a:bodyPr/>
          <a:lstStyle/>
          <a:p>
            <a:fld id="{B6A8484A-E0C9-482A-A1D2-B470C42E7AC9}" type="slidenum">
              <a:rPr lang="en-US" smtClean="0"/>
              <a:pPr/>
              <a:t>12</a:t>
            </a:fld>
            <a:endParaRPr lang="en-US" smtClean="0"/>
          </a:p>
        </p:txBody>
      </p:sp>
      <p:sp>
        <p:nvSpPr>
          <p:cNvPr id="28676" name="Rectangle 2"/>
          <p:cNvSpPr>
            <a:spLocks noGrp="1" noChangeArrowheads="1"/>
          </p:cNvSpPr>
          <p:nvPr>
            <p:ph type="title"/>
          </p:nvPr>
        </p:nvSpPr>
        <p:spPr/>
        <p:txBody>
          <a:bodyPr/>
          <a:lstStyle/>
          <a:p>
            <a:pPr eaLnBrk="1" hangingPunct="1"/>
            <a:r>
              <a:rPr lang="en-GB" sz="2200" smtClean="0"/>
              <a:t>Overall design and fabrication philosophy of SC cavities at ANL</a:t>
            </a:r>
            <a:endParaRPr lang="en-US" sz="2200" smtClean="0"/>
          </a:p>
        </p:txBody>
      </p:sp>
      <p:sp>
        <p:nvSpPr>
          <p:cNvPr id="28677" name="Rectangle 3"/>
          <p:cNvSpPr>
            <a:spLocks noGrp="1" noChangeArrowheads="1"/>
          </p:cNvSpPr>
          <p:nvPr>
            <p:ph type="body" idx="1"/>
          </p:nvPr>
        </p:nvSpPr>
        <p:spPr>
          <a:xfrm>
            <a:off x="457200" y="1596788"/>
            <a:ext cx="8229600" cy="4824650"/>
          </a:xfrm>
        </p:spPr>
        <p:txBody>
          <a:bodyPr/>
          <a:lstStyle/>
          <a:p>
            <a:pPr eaLnBrk="1" hangingPunct="1">
              <a:lnSpc>
                <a:spcPct val="90000"/>
              </a:lnSpc>
            </a:pPr>
            <a:r>
              <a:rPr lang="en-US" dirty="0" smtClean="0"/>
              <a:t>Incorporate into the cavity design the following features and sub-systems</a:t>
            </a:r>
          </a:p>
          <a:p>
            <a:pPr lvl="1" eaLnBrk="1" hangingPunct="1">
              <a:lnSpc>
                <a:spcPct val="90000"/>
              </a:lnSpc>
            </a:pPr>
            <a:r>
              <a:rPr lang="en-US" dirty="0" smtClean="0"/>
              <a:t>RF coupler</a:t>
            </a:r>
          </a:p>
          <a:p>
            <a:pPr lvl="1" eaLnBrk="1" hangingPunct="1">
              <a:lnSpc>
                <a:spcPct val="90000"/>
              </a:lnSpc>
            </a:pPr>
            <a:r>
              <a:rPr lang="en-US" dirty="0" smtClean="0"/>
              <a:t>Slow tuner</a:t>
            </a:r>
          </a:p>
          <a:p>
            <a:pPr lvl="1" eaLnBrk="1" hangingPunct="1">
              <a:lnSpc>
                <a:spcPct val="90000"/>
              </a:lnSpc>
            </a:pPr>
            <a:r>
              <a:rPr lang="en-US" dirty="0" smtClean="0"/>
              <a:t>Fast tuner</a:t>
            </a:r>
          </a:p>
          <a:p>
            <a:pPr lvl="1" eaLnBrk="1" hangingPunct="1">
              <a:lnSpc>
                <a:spcPct val="90000"/>
              </a:lnSpc>
            </a:pPr>
            <a:r>
              <a:rPr lang="en-US" dirty="0" smtClean="0"/>
              <a:t>RF surface processing</a:t>
            </a:r>
          </a:p>
          <a:p>
            <a:pPr lvl="1" eaLnBrk="1" hangingPunct="1">
              <a:lnSpc>
                <a:spcPct val="90000"/>
              </a:lnSpc>
            </a:pPr>
            <a:r>
              <a:rPr lang="en-US" dirty="0" smtClean="0"/>
              <a:t>Facilitate integration into the </a:t>
            </a:r>
            <a:r>
              <a:rPr lang="en-US" dirty="0" err="1" smtClean="0"/>
              <a:t>cryomodule</a:t>
            </a:r>
            <a:endParaRPr lang="en-US" dirty="0" smtClean="0"/>
          </a:p>
          <a:p>
            <a:pPr lvl="2" eaLnBrk="1" hangingPunct="1">
              <a:lnSpc>
                <a:spcPct val="90000"/>
              </a:lnSpc>
            </a:pPr>
            <a:r>
              <a:rPr lang="en-US" dirty="0" smtClean="0"/>
              <a:t>Cavity alignment</a:t>
            </a:r>
          </a:p>
          <a:p>
            <a:pPr eaLnBrk="1" hangingPunct="1">
              <a:lnSpc>
                <a:spcPct val="90000"/>
              </a:lnSpc>
            </a:pPr>
            <a:r>
              <a:rPr lang="en-US" dirty="0" smtClean="0"/>
              <a:t>Fabrication is being done under close supervision of ANL experts</a:t>
            </a:r>
          </a:p>
          <a:p>
            <a:pPr lvl="1" eaLnBrk="1" hangingPunct="1">
              <a:lnSpc>
                <a:spcPct val="90000"/>
              </a:lnSpc>
            </a:pPr>
            <a:r>
              <a:rPr lang="en-US" dirty="0" smtClean="0"/>
              <a:t>EBW by an ANL engineer</a:t>
            </a:r>
          </a:p>
          <a:p>
            <a:pPr lvl="1" eaLnBrk="1" hangingPunct="1">
              <a:lnSpc>
                <a:spcPct val="90000"/>
              </a:lnSpc>
            </a:pPr>
            <a:r>
              <a:rPr lang="en-US" dirty="0" smtClean="0"/>
              <a:t>Wire EDM set up by an ANL engineer</a:t>
            </a:r>
          </a:p>
          <a:p>
            <a:pPr lvl="1" eaLnBrk="1" hangingPunct="1">
              <a:lnSpc>
                <a:spcPct val="90000"/>
              </a:lnSpc>
            </a:pPr>
            <a:r>
              <a:rPr lang="en-US" dirty="0" smtClean="0"/>
              <a:t>Helium vessel work - under ANL engineer guidance </a:t>
            </a:r>
          </a:p>
          <a:p>
            <a:pPr eaLnBrk="1" hangingPunct="1">
              <a:lnSpc>
                <a:spcPct val="90000"/>
              </a:lnSpc>
            </a:pPr>
            <a:r>
              <a:rPr lang="en-US" dirty="0" smtClean="0"/>
              <a:t>RF surface processing, assembly, testing </a:t>
            </a:r>
          </a:p>
          <a:p>
            <a:pPr lvl="1" eaLnBrk="1" hangingPunct="1">
              <a:lnSpc>
                <a:spcPct val="90000"/>
              </a:lnSpc>
            </a:pPr>
            <a:r>
              <a:rPr lang="en-US" dirty="0" smtClean="0"/>
              <a:t>ANL experts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3" name="Picture 4" descr="DTRA HWR325 10062011 Assembly Expanded.bmp"/>
          <p:cNvPicPr>
            <a:picLocks noChangeAspect="1"/>
          </p:cNvPicPr>
          <p:nvPr/>
        </p:nvPicPr>
        <p:blipFill>
          <a:blip r:embed="rId3" cstate="print"/>
          <a:srcRect/>
          <a:stretch>
            <a:fillRect/>
          </a:stretch>
        </p:blipFill>
        <p:spPr bwMode="auto">
          <a:xfrm>
            <a:off x="4600575" y="323850"/>
            <a:ext cx="4314825" cy="5238750"/>
          </a:xfrm>
          <a:prstGeom prst="rect">
            <a:avLst/>
          </a:prstGeom>
          <a:noFill/>
          <a:ln w="9525">
            <a:noFill/>
            <a:miter lim="800000"/>
            <a:headEnd/>
            <a:tailEnd/>
          </a:ln>
        </p:spPr>
      </p:pic>
      <p:sp>
        <p:nvSpPr>
          <p:cNvPr id="94210" name="Title 1"/>
          <p:cNvSpPr>
            <a:spLocks noGrp="1"/>
          </p:cNvSpPr>
          <p:nvPr>
            <p:ph type="title" idx="4294967295"/>
          </p:nvPr>
        </p:nvSpPr>
        <p:spPr>
          <a:xfrm>
            <a:off x="433316" y="349154"/>
            <a:ext cx="6335973" cy="1138451"/>
          </a:xfrm>
        </p:spPr>
        <p:txBody>
          <a:bodyPr>
            <a:normAutofit fontScale="90000"/>
          </a:bodyPr>
          <a:lstStyle/>
          <a:p>
            <a:r>
              <a:rPr lang="en-US" dirty="0" smtClean="0"/>
              <a:t>Mechanical Design </a:t>
            </a:r>
            <a:br>
              <a:rPr lang="en-US" dirty="0" smtClean="0"/>
            </a:br>
            <a:r>
              <a:rPr lang="en-US" dirty="0" smtClean="0"/>
              <a:t>of the HWR</a:t>
            </a:r>
          </a:p>
        </p:txBody>
      </p:sp>
      <p:sp>
        <p:nvSpPr>
          <p:cNvPr id="94211" name="Content Placeholder 2"/>
          <p:cNvSpPr>
            <a:spLocks noGrp="1"/>
          </p:cNvSpPr>
          <p:nvPr>
            <p:ph idx="4294967295"/>
          </p:nvPr>
        </p:nvSpPr>
        <p:spPr>
          <a:xfrm>
            <a:off x="0" y="1514900"/>
            <a:ext cx="4343400" cy="5030337"/>
          </a:xfrm>
        </p:spPr>
        <p:txBody>
          <a:bodyPr>
            <a:normAutofit fontScale="70000" lnSpcReduction="20000"/>
          </a:bodyPr>
          <a:lstStyle/>
          <a:p>
            <a:r>
              <a:rPr lang="en-US" dirty="0" smtClean="0"/>
              <a:t>Start with an RF volume from MWS</a:t>
            </a:r>
          </a:p>
          <a:p>
            <a:r>
              <a:rPr lang="en-US" dirty="0" smtClean="0"/>
              <a:t>Build the niobium cavity around the MWS model</a:t>
            </a:r>
          </a:p>
          <a:p>
            <a:r>
              <a:rPr lang="en-US" dirty="0" smtClean="0"/>
              <a:t>Build an integral 304 stainless steel helium jacket around the niobium cavity</a:t>
            </a:r>
          </a:p>
          <a:p>
            <a:r>
              <a:rPr lang="en-US" dirty="0" smtClean="0"/>
              <a:t>This model is used for:</a:t>
            </a:r>
          </a:p>
          <a:p>
            <a:pPr lvl="1"/>
            <a:r>
              <a:rPr lang="en-US" dirty="0" smtClean="0"/>
              <a:t>Fabrication</a:t>
            </a:r>
          </a:p>
          <a:p>
            <a:pPr lvl="1"/>
            <a:r>
              <a:rPr lang="en-US" dirty="0" smtClean="0"/>
              <a:t>Base Mechanical Model</a:t>
            </a:r>
          </a:p>
          <a:p>
            <a:r>
              <a:rPr lang="en-US" dirty="0" smtClean="0"/>
              <a:t>Design to:</a:t>
            </a:r>
          </a:p>
          <a:p>
            <a:pPr lvl="1"/>
            <a:r>
              <a:rPr lang="en-US" dirty="0" smtClean="0"/>
              <a:t>Minimize </a:t>
            </a:r>
            <a:r>
              <a:rPr lang="en-US" dirty="0" err="1" smtClean="0"/>
              <a:t>microphonics</a:t>
            </a:r>
            <a:r>
              <a:rPr lang="en-US" dirty="0" smtClean="0"/>
              <a:t>, e.g.,  zero </a:t>
            </a:r>
            <a:r>
              <a:rPr lang="en-US" dirty="0" err="1" smtClean="0"/>
              <a:t>df</a:t>
            </a:r>
            <a:r>
              <a:rPr lang="en-US" dirty="0" smtClean="0"/>
              <a:t>/</a:t>
            </a:r>
            <a:r>
              <a:rPr lang="en-US" dirty="0" err="1" smtClean="0"/>
              <a:t>dP</a:t>
            </a:r>
            <a:endParaRPr lang="en-US" dirty="0" smtClean="0"/>
          </a:p>
          <a:p>
            <a:pPr lvl="1"/>
            <a:r>
              <a:rPr lang="en-US" dirty="0" smtClean="0"/>
              <a:t>Maximize slow tuner range</a:t>
            </a:r>
          </a:p>
          <a:p>
            <a:pPr lvl="1"/>
            <a:r>
              <a:rPr lang="en-US" dirty="0" smtClean="0"/>
              <a:t>Maximize fast tuner range</a:t>
            </a:r>
          </a:p>
        </p:txBody>
      </p:sp>
      <p:sp>
        <p:nvSpPr>
          <p:cNvPr id="4" name="Slide Number Placeholder 3"/>
          <p:cNvSpPr txBox="1">
            <a:spLocks noGrp="1"/>
          </p:cNvSpPr>
          <p:nvPr/>
        </p:nvSpPr>
        <p:spPr bwMode="auto">
          <a:xfrm>
            <a:off x="8610600" y="6489700"/>
            <a:ext cx="384175" cy="365125"/>
          </a:xfrm>
          <a:prstGeom prst="rect">
            <a:avLst/>
          </a:prstGeom>
          <a:noFill/>
          <a:ln>
            <a:miter lim="800000"/>
            <a:headEnd/>
            <a:tailEnd/>
          </a:ln>
        </p:spPr>
        <p:txBody>
          <a:bodyPr/>
          <a:lstStyle/>
          <a:p>
            <a:pPr algn="r" fontAlgn="auto">
              <a:spcBef>
                <a:spcPts val="0"/>
              </a:spcBef>
              <a:spcAft>
                <a:spcPts val="0"/>
              </a:spcAft>
              <a:defRPr/>
            </a:pPr>
            <a:fld id="{5E75BFB5-8B25-49A1-BE1A-E00340FB223E}" type="slidenum">
              <a:rPr lang="en-US" sz="900">
                <a:latin typeface="+mn-lt"/>
              </a:rPr>
              <a:pPr algn="r" fontAlgn="auto">
                <a:spcBef>
                  <a:spcPts val="0"/>
                </a:spcBef>
                <a:spcAft>
                  <a:spcPts val="0"/>
                </a:spcAft>
                <a:defRPr/>
              </a:pPr>
              <a:t>13</a:t>
            </a:fld>
            <a:endParaRPr lang="en-US" sz="900">
              <a:latin typeface="+mn-lt"/>
            </a:endParaRPr>
          </a:p>
        </p:txBody>
      </p:sp>
      <p:graphicFrame>
        <p:nvGraphicFramePr>
          <p:cNvPr id="94214" name="Object 6"/>
          <p:cNvGraphicFramePr>
            <a:graphicFrameLocks noChangeAspect="1"/>
          </p:cNvGraphicFramePr>
          <p:nvPr/>
        </p:nvGraphicFramePr>
        <p:xfrm>
          <a:off x="4343400" y="5549900"/>
          <a:ext cx="4800600" cy="927100"/>
        </p:xfrm>
        <a:graphic>
          <a:graphicData uri="http://schemas.openxmlformats.org/presentationml/2006/ole">
            <p:oleObj spid="_x0000_s1026" name="Equation" r:id="rId4" imgW="2234880" imgH="431640" progId="Equation.3">
              <p:embed/>
            </p:oleObj>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0"/>
          <p:cNvSpPr>
            <a:spLocks noGrp="1"/>
          </p:cNvSpPr>
          <p:nvPr>
            <p:ph type="title"/>
          </p:nvPr>
        </p:nvSpPr>
        <p:spPr/>
        <p:txBody>
          <a:bodyPr/>
          <a:lstStyle/>
          <a:p>
            <a:pPr eaLnBrk="1" hangingPunct="1"/>
            <a:r>
              <a:rPr lang="en-US" sz="2800" smtClean="0"/>
              <a:t>Cavity Fabrication by Wire EDM</a:t>
            </a:r>
            <a:endParaRPr lang="en-US" smtClean="0"/>
          </a:p>
        </p:txBody>
      </p:sp>
      <p:sp>
        <p:nvSpPr>
          <p:cNvPr id="34820" name="Slide Number Placeholder 5"/>
          <p:cNvSpPr>
            <a:spLocks noGrp="1"/>
          </p:cNvSpPr>
          <p:nvPr>
            <p:ph type="sldNum" sz="quarter" idx="10"/>
          </p:nvPr>
        </p:nvSpPr>
        <p:spPr>
          <a:noFill/>
        </p:spPr>
        <p:txBody>
          <a:bodyPr/>
          <a:lstStyle/>
          <a:p>
            <a:fld id="{81F6B3B2-2D51-44BE-94E3-A0FD056A73DB}" type="slidenum">
              <a:rPr lang="en-US" smtClean="0"/>
              <a:pPr/>
              <a:t>14</a:t>
            </a:fld>
            <a:endParaRPr lang="en-US" smtClean="0"/>
          </a:p>
        </p:txBody>
      </p:sp>
      <p:pic>
        <p:nvPicPr>
          <p:cNvPr id="34821" name="Picture 2"/>
          <p:cNvPicPr>
            <a:picLocks noChangeAspect="1" noChangeArrowheads="1"/>
          </p:cNvPicPr>
          <p:nvPr/>
        </p:nvPicPr>
        <p:blipFill>
          <a:blip r:embed="rId2" cstate="print"/>
          <a:srcRect/>
          <a:stretch>
            <a:fillRect/>
          </a:stretch>
        </p:blipFill>
        <p:spPr bwMode="auto">
          <a:xfrm>
            <a:off x="241300" y="2322513"/>
            <a:ext cx="3684588" cy="3822700"/>
          </a:xfrm>
          <a:prstGeom prst="rect">
            <a:avLst/>
          </a:prstGeom>
          <a:noFill/>
          <a:ln w="9525">
            <a:noFill/>
            <a:miter lim="800000"/>
            <a:headEnd/>
            <a:tailEnd/>
          </a:ln>
        </p:spPr>
      </p:pic>
      <p:sp>
        <p:nvSpPr>
          <p:cNvPr id="34823" name="Text Box 6"/>
          <p:cNvSpPr txBox="1">
            <a:spLocks noChangeArrowheads="1"/>
          </p:cNvSpPr>
          <p:nvPr/>
        </p:nvSpPr>
        <p:spPr bwMode="auto">
          <a:xfrm>
            <a:off x="4503738" y="5646738"/>
            <a:ext cx="4117975" cy="701675"/>
          </a:xfrm>
          <a:prstGeom prst="rect">
            <a:avLst/>
          </a:prstGeom>
          <a:solidFill>
            <a:schemeClr val="bg1">
              <a:alpha val="70979"/>
            </a:schemeClr>
          </a:solidFill>
          <a:ln w="9525">
            <a:noFill/>
            <a:miter lim="800000"/>
            <a:headEnd/>
            <a:tailEnd/>
          </a:ln>
        </p:spPr>
        <p:txBody>
          <a:bodyPr wrap="none">
            <a:spAutoFit/>
          </a:bodyPr>
          <a:lstStyle/>
          <a:p>
            <a:pPr algn="ctr"/>
            <a:r>
              <a:rPr lang="en-US" sz="2000" b="1" dirty="0">
                <a:solidFill>
                  <a:srgbClr val="000000"/>
                </a:solidFill>
                <a:latin typeface="Arial" charset="0"/>
              </a:rPr>
              <a:t>Sinker EDM of the </a:t>
            </a:r>
            <a:r>
              <a:rPr lang="en-US" sz="2000" b="1" dirty="0" err="1">
                <a:solidFill>
                  <a:srgbClr val="000000"/>
                </a:solidFill>
                <a:latin typeface="Arial" charset="0"/>
              </a:rPr>
              <a:t>Toroid</a:t>
            </a:r>
            <a:r>
              <a:rPr lang="en-US" sz="2000" b="1" dirty="0">
                <a:solidFill>
                  <a:srgbClr val="000000"/>
                </a:solidFill>
                <a:latin typeface="Arial" charset="0"/>
              </a:rPr>
              <a:t> center </a:t>
            </a:r>
          </a:p>
          <a:p>
            <a:pPr algn="ctr"/>
            <a:r>
              <a:rPr lang="en-US" sz="2000" b="1" dirty="0">
                <a:solidFill>
                  <a:srgbClr val="000000"/>
                </a:solidFill>
                <a:latin typeface="Arial" charset="0"/>
              </a:rPr>
              <a:t>conductor mating surface </a:t>
            </a:r>
          </a:p>
        </p:txBody>
      </p:sp>
      <p:sp>
        <p:nvSpPr>
          <p:cNvPr id="34824" name="Text Box 7"/>
          <p:cNvSpPr txBox="1">
            <a:spLocks noChangeArrowheads="1"/>
          </p:cNvSpPr>
          <p:nvPr/>
        </p:nvSpPr>
        <p:spPr bwMode="auto">
          <a:xfrm>
            <a:off x="1249363" y="5719763"/>
            <a:ext cx="2681287" cy="396875"/>
          </a:xfrm>
          <a:prstGeom prst="rect">
            <a:avLst/>
          </a:prstGeom>
          <a:solidFill>
            <a:schemeClr val="bg1">
              <a:alpha val="70979"/>
            </a:schemeClr>
          </a:solidFill>
          <a:ln w="9525">
            <a:noFill/>
            <a:miter lim="800000"/>
            <a:headEnd/>
            <a:tailEnd/>
          </a:ln>
        </p:spPr>
        <p:txBody>
          <a:bodyPr wrap="none">
            <a:spAutoFit/>
          </a:bodyPr>
          <a:lstStyle/>
          <a:p>
            <a:pPr algn="ctr"/>
            <a:r>
              <a:rPr lang="en-US" sz="2000" b="1">
                <a:solidFill>
                  <a:srgbClr val="000000"/>
                </a:solidFill>
                <a:latin typeface="Arial" charset="0"/>
              </a:rPr>
              <a:t>Cavity Bottom Dome</a:t>
            </a:r>
          </a:p>
        </p:txBody>
      </p:sp>
      <p:sp>
        <p:nvSpPr>
          <p:cNvPr id="14" name="Rectangle 2"/>
          <p:cNvSpPr txBox="1">
            <a:spLocks noChangeArrowheads="1"/>
          </p:cNvSpPr>
          <p:nvPr/>
        </p:nvSpPr>
        <p:spPr bwMode="auto">
          <a:xfrm>
            <a:off x="239713" y="795338"/>
            <a:ext cx="8229600" cy="2362200"/>
          </a:xfrm>
          <a:prstGeom prst="rect">
            <a:avLst/>
          </a:prstGeom>
          <a:noFill/>
          <a:ln w="9525">
            <a:noFill/>
            <a:miter lim="800000"/>
            <a:headEnd/>
            <a:tailEnd/>
          </a:ln>
          <a:effectLst/>
        </p:spPr>
        <p:txBody>
          <a:bodyPr/>
          <a:lstStyle/>
          <a:p>
            <a:pPr marL="342900" indent="-342900">
              <a:spcBef>
                <a:spcPct val="20000"/>
              </a:spcBef>
              <a:buClr>
                <a:srgbClr val="1F497D"/>
              </a:buClr>
              <a:buFont typeface="Wingdings" pitchFamily="2" charset="2"/>
              <a:buChar char="§"/>
            </a:pPr>
            <a:r>
              <a:rPr lang="en-US" sz="2200"/>
              <a:t>Essentially no possibility for inclusions</a:t>
            </a:r>
          </a:p>
          <a:p>
            <a:pPr marL="342900" indent="-342900">
              <a:spcBef>
                <a:spcPct val="20000"/>
              </a:spcBef>
              <a:buClr>
                <a:srgbClr val="1F497D"/>
              </a:buClr>
              <a:buFont typeface="Wingdings" pitchFamily="2" charset="2"/>
              <a:buChar char="§"/>
            </a:pPr>
            <a:r>
              <a:rPr lang="en-US" sz="2200"/>
              <a:t>Recast layer only 5 microns thick</a:t>
            </a:r>
          </a:p>
          <a:p>
            <a:pPr marL="742950" lvl="1" indent="-285750">
              <a:spcBef>
                <a:spcPct val="20000"/>
              </a:spcBef>
              <a:buClr>
                <a:srgbClr val="1F497D"/>
              </a:buClr>
              <a:buFont typeface="Wingdings" pitchFamily="2" charset="2"/>
              <a:buChar char="§"/>
            </a:pPr>
            <a:r>
              <a:rPr lang="en-US"/>
              <a:t>Oxide of brass and niobium</a:t>
            </a:r>
          </a:p>
          <a:p>
            <a:pPr marL="742950" lvl="1" indent="-285750">
              <a:spcBef>
                <a:spcPct val="20000"/>
              </a:spcBef>
              <a:buClr>
                <a:srgbClr val="1F497D"/>
              </a:buClr>
              <a:buFont typeface="Wingdings" pitchFamily="2" charset="2"/>
              <a:buChar char="§"/>
            </a:pPr>
            <a:r>
              <a:rPr lang="en-US"/>
              <a:t>Completely removed with a 5 minute BCP; not removed easily by EP</a:t>
            </a:r>
          </a:p>
          <a:p>
            <a:pPr marL="742950" lvl="1" indent="-285750">
              <a:spcBef>
                <a:spcPct val="20000"/>
              </a:spcBef>
              <a:buClr>
                <a:srgbClr val="1F497D"/>
              </a:buClr>
            </a:pPr>
            <a:endParaRPr lang="en-US"/>
          </a:p>
        </p:txBody>
      </p:sp>
      <p:pic>
        <p:nvPicPr>
          <p:cNvPr id="34827" name="Picture 3" descr="20100923_80.JPG"/>
          <p:cNvPicPr>
            <a:picLocks noChangeAspect="1"/>
          </p:cNvPicPr>
          <p:nvPr/>
        </p:nvPicPr>
        <p:blipFill>
          <a:blip r:embed="rId3" cstate="print"/>
          <a:srcRect/>
          <a:stretch>
            <a:fillRect/>
          </a:stretch>
        </p:blipFill>
        <p:spPr bwMode="auto">
          <a:xfrm>
            <a:off x="4275138" y="2349500"/>
            <a:ext cx="4591050" cy="306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smtClean="0"/>
              <a:t>Electron Beam Welding</a:t>
            </a:r>
          </a:p>
        </p:txBody>
      </p:sp>
      <p:sp>
        <p:nvSpPr>
          <p:cNvPr id="37893" name="Slide Number Placeholder 5"/>
          <p:cNvSpPr>
            <a:spLocks noGrp="1"/>
          </p:cNvSpPr>
          <p:nvPr>
            <p:ph type="sldNum" sz="quarter" idx="12"/>
          </p:nvPr>
        </p:nvSpPr>
        <p:spPr>
          <a:noFill/>
        </p:spPr>
        <p:txBody>
          <a:bodyPr/>
          <a:lstStyle/>
          <a:p>
            <a:fld id="{C3C46A68-A6FE-43E6-8D27-B1E7722DDE99}" type="slidenum">
              <a:rPr lang="en-US" smtClean="0"/>
              <a:pPr/>
              <a:t>15</a:t>
            </a:fld>
            <a:endParaRPr lang="en-US" smtClean="0"/>
          </a:p>
        </p:txBody>
      </p:sp>
      <p:pic>
        <p:nvPicPr>
          <p:cNvPr id="37894" name="Picture 4" descr="IMG_0847"/>
          <p:cNvPicPr>
            <a:picLocks noChangeAspect="1" noChangeArrowheads="1"/>
          </p:cNvPicPr>
          <p:nvPr/>
        </p:nvPicPr>
        <p:blipFill>
          <a:blip r:embed="rId2" cstate="print"/>
          <a:srcRect/>
          <a:stretch>
            <a:fillRect/>
          </a:stretch>
        </p:blipFill>
        <p:spPr bwMode="auto">
          <a:xfrm>
            <a:off x="553090" y="1606550"/>
            <a:ext cx="3502025" cy="5251450"/>
          </a:xfrm>
          <a:prstGeom prst="rect">
            <a:avLst/>
          </a:prstGeom>
          <a:noFill/>
          <a:ln w="9525">
            <a:noFill/>
            <a:miter lim="800000"/>
            <a:headEnd/>
            <a:tailEnd/>
          </a:ln>
        </p:spPr>
      </p:pic>
      <p:pic>
        <p:nvPicPr>
          <p:cNvPr id="37895" name="Picture 4" descr="IMG_0861"/>
          <p:cNvPicPr>
            <a:picLocks noChangeAspect="1" noChangeArrowheads="1"/>
          </p:cNvPicPr>
          <p:nvPr/>
        </p:nvPicPr>
        <p:blipFill>
          <a:blip r:embed="rId3" cstate="print"/>
          <a:srcRect/>
          <a:stretch>
            <a:fillRect/>
          </a:stretch>
        </p:blipFill>
        <p:spPr bwMode="auto">
          <a:xfrm>
            <a:off x="4810125" y="1019175"/>
            <a:ext cx="3894138" cy="58388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5"/>
          <p:cNvSpPr>
            <a:spLocks noGrp="1"/>
          </p:cNvSpPr>
          <p:nvPr>
            <p:ph type="sldNum" sz="quarter" idx="12"/>
          </p:nvPr>
        </p:nvSpPr>
        <p:spPr>
          <a:noFill/>
        </p:spPr>
        <p:txBody>
          <a:bodyPr/>
          <a:lstStyle/>
          <a:p>
            <a:fld id="{BEA0EC6D-5477-42C4-AA8F-F0981591DB9E}" type="slidenum">
              <a:rPr lang="en-US" smtClean="0"/>
              <a:pPr/>
              <a:t>16</a:t>
            </a:fld>
            <a:endParaRPr lang="en-US" smtClean="0"/>
          </a:p>
        </p:txBody>
      </p:sp>
      <p:sp>
        <p:nvSpPr>
          <p:cNvPr id="38916" name="Rectangle 2"/>
          <p:cNvSpPr>
            <a:spLocks noGrp="1" noChangeArrowheads="1"/>
          </p:cNvSpPr>
          <p:nvPr>
            <p:ph type="title"/>
          </p:nvPr>
        </p:nvSpPr>
        <p:spPr>
          <a:xfrm>
            <a:off x="0" y="561975"/>
            <a:ext cx="8229600" cy="563563"/>
          </a:xfrm>
        </p:spPr>
        <p:txBody>
          <a:bodyPr/>
          <a:lstStyle/>
          <a:p>
            <a:pPr eaLnBrk="1" hangingPunct="1"/>
            <a:r>
              <a:rPr lang="en-US" sz="2200" smtClean="0"/>
              <a:t>Stainless Steel LHe Vessel, TIG welding</a:t>
            </a:r>
          </a:p>
        </p:txBody>
      </p:sp>
      <p:pic>
        <p:nvPicPr>
          <p:cNvPr id="38917" name="Picture 7" descr="PB180358"/>
          <p:cNvPicPr>
            <a:picLocks noChangeAspect="1" noChangeArrowheads="1"/>
          </p:cNvPicPr>
          <p:nvPr/>
        </p:nvPicPr>
        <p:blipFill>
          <a:blip r:embed="rId2" cstate="print"/>
          <a:srcRect/>
          <a:stretch>
            <a:fillRect/>
          </a:stretch>
        </p:blipFill>
        <p:spPr bwMode="auto">
          <a:xfrm>
            <a:off x="261938" y="1477963"/>
            <a:ext cx="3798887" cy="3932237"/>
          </a:xfrm>
          <a:prstGeom prst="rect">
            <a:avLst/>
          </a:prstGeom>
          <a:noFill/>
          <a:ln w="9525">
            <a:noFill/>
            <a:miter lim="800000"/>
            <a:headEnd/>
            <a:tailEnd/>
          </a:ln>
        </p:spPr>
      </p:pic>
      <p:pic>
        <p:nvPicPr>
          <p:cNvPr id="38919" name="Picture 5" descr="PrototypeCavity"/>
          <p:cNvPicPr>
            <a:picLocks noChangeAspect="1" noChangeArrowheads="1"/>
          </p:cNvPicPr>
          <p:nvPr/>
        </p:nvPicPr>
        <p:blipFill>
          <a:blip r:embed="rId3" cstate="print"/>
          <a:srcRect/>
          <a:stretch>
            <a:fillRect/>
          </a:stretch>
        </p:blipFill>
        <p:spPr bwMode="auto">
          <a:xfrm>
            <a:off x="4227513" y="3470275"/>
            <a:ext cx="4381500" cy="2787650"/>
          </a:xfrm>
          <a:prstGeom prst="rect">
            <a:avLst/>
          </a:prstGeom>
          <a:noFill/>
          <a:ln w="9525">
            <a:noFill/>
            <a:miter lim="800000"/>
            <a:headEnd/>
            <a:tailEnd/>
          </a:ln>
        </p:spPr>
      </p:pic>
      <p:sp>
        <p:nvSpPr>
          <p:cNvPr id="38920" name="Rectangle 2"/>
          <p:cNvSpPr>
            <a:spLocks noChangeArrowheads="1"/>
          </p:cNvSpPr>
          <p:nvPr/>
        </p:nvSpPr>
        <p:spPr bwMode="auto">
          <a:xfrm>
            <a:off x="4346575" y="2119313"/>
            <a:ext cx="4797425" cy="1252537"/>
          </a:xfrm>
          <a:prstGeom prst="rect">
            <a:avLst/>
          </a:prstGeom>
          <a:noFill/>
          <a:ln w="9525">
            <a:noFill/>
            <a:miter lim="800000"/>
            <a:headEnd/>
            <a:tailEnd/>
          </a:ln>
        </p:spPr>
        <p:txBody>
          <a:bodyPr/>
          <a:lstStyle/>
          <a:p>
            <a:r>
              <a:rPr lang="en-US" sz="2200" b="1">
                <a:solidFill>
                  <a:schemeClr val="tx2"/>
                </a:solidFill>
                <a:latin typeface="Trebuchet MS" pitchFamily="34" charset="0"/>
              </a:rPr>
              <a:t>Final Step: connect beam ports </a:t>
            </a:r>
            <a:br>
              <a:rPr lang="en-US" sz="2200" b="1">
                <a:solidFill>
                  <a:schemeClr val="tx2"/>
                </a:solidFill>
                <a:latin typeface="Trebuchet MS" pitchFamily="34" charset="0"/>
              </a:rPr>
            </a:br>
            <a:r>
              <a:rPr lang="en-US" sz="2200" b="1">
                <a:solidFill>
                  <a:schemeClr val="tx2"/>
                </a:solidFill>
                <a:latin typeface="Trebuchet MS" pitchFamily="34" charset="0"/>
              </a:rPr>
              <a:t>to the SS helium vessel using  </a:t>
            </a:r>
            <a:br>
              <a:rPr lang="en-US" sz="2200" b="1">
                <a:solidFill>
                  <a:schemeClr val="tx2"/>
                </a:solidFill>
                <a:latin typeface="Trebuchet MS" pitchFamily="34" charset="0"/>
              </a:rPr>
            </a:br>
            <a:r>
              <a:rPr lang="en-US" sz="2200" b="1">
                <a:solidFill>
                  <a:schemeClr val="tx2"/>
                </a:solidFill>
                <a:latin typeface="Trebuchet MS" pitchFamily="34" charset="0"/>
              </a:rPr>
              <a:t>Electron Beam Welding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p:txBody>
          <a:bodyPr/>
          <a:lstStyle/>
          <a:p>
            <a:r>
              <a:rPr lang="en-US" sz="2200" smtClean="0"/>
              <a:t>RF coupler, built and tested at 4 kW CW RF power, so far at 72 MHz</a:t>
            </a:r>
          </a:p>
        </p:txBody>
      </p:sp>
      <p:pic>
        <p:nvPicPr>
          <p:cNvPr id="95237" name="Picture 5"/>
          <p:cNvPicPr>
            <a:picLocks noChangeAspect="1" noChangeArrowheads="1"/>
          </p:cNvPicPr>
          <p:nvPr/>
        </p:nvPicPr>
        <p:blipFill>
          <a:blip r:embed="rId2" cstate="print"/>
          <a:srcRect/>
          <a:stretch>
            <a:fillRect/>
          </a:stretch>
        </p:blipFill>
        <p:spPr bwMode="auto">
          <a:xfrm>
            <a:off x="3790950" y="2911475"/>
            <a:ext cx="4587875" cy="3644900"/>
          </a:xfrm>
          <a:prstGeom prst="rect">
            <a:avLst/>
          </a:prstGeom>
          <a:noFill/>
          <a:ln w="9525">
            <a:noFill/>
            <a:miter lim="800000"/>
            <a:headEnd/>
            <a:tailEnd/>
          </a:ln>
          <a:effectLst/>
        </p:spPr>
      </p:pic>
      <p:pic>
        <p:nvPicPr>
          <p:cNvPr id="95238" name="Picture 6"/>
          <p:cNvPicPr>
            <a:picLocks noChangeAspect="1" noChangeArrowheads="1"/>
          </p:cNvPicPr>
          <p:nvPr/>
        </p:nvPicPr>
        <p:blipFill>
          <a:blip r:embed="rId3" cstate="print"/>
          <a:srcRect/>
          <a:stretch>
            <a:fillRect/>
          </a:stretch>
        </p:blipFill>
        <p:spPr bwMode="auto">
          <a:xfrm>
            <a:off x="304800" y="1177925"/>
            <a:ext cx="3303588" cy="5268913"/>
          </a:xfrm>
          <a:prstGeom prst="rect">
            <a:avLst/>
          </a:prstGeom>
          <a:noFill/>
          <a:ln w="9525">
            <a:noFill/>
            <a:miter lim="800000"/>
            <a:headEnd/>
            <a:tailEnd/>
          </a:ln>
          <a:effectLst/>
        </p:spPr>
      </p:pic>
      <p:pic>
        <p:nvPicPr>
          <p:cNvPr id="95240" name="Picture 8" descr="PwrCplr 005a"/>
          <p:cNvPicPr>
            <a:picLocks noChangeAspect="1" noChangeArrowheads="1"/>
          </p:cNvPicPr>
          <p:nvPr/>
        </p:nvPicPr>
        <p:blipFill>
          <a:blip r:embed="rId4" cstate="print">
            <a:lum bright="10000" contrast="10000"/>
          </a:blip>
          <a:srcRect/>
          <a:stretch>
            <a:fillRect/>
          </a:stretch>
        </p:blipFill>
        <p:spPr bwMode="auto">
          <a:xfrm>
            <a:off x="4217988" y="1135063"/>
            <a:ext cx="4087812" cy="1774825"/>
          </a:xfrm>
          <a:prstGeom prst="rect">
            <a:avLst/>
          </a:prstGeom>
          <a:noFill/>
          <a:ln w="9525">
            <a:noFill/>
            <a:miter lim="800000"/>
            <a:headEnd/>
            <a:tailEnd/>
          </a:ln>
        </p:spPr>
      </p:pic>
      <p:sp>
        <p:nvSpPr>
          <p:cNvPr id="95243" name="Line 11"/>
          <p:cNvSpPr>
            <a:spLocks noChangeShapeType="1"/>
          </p:cNvSpPr>
          <p:nvPr/>
        </p:nvSpPr>
        <p:spPr bwMode="auto">
          <a:xfrm flipH="1">
            <a:off x="2768600" y="3332163"/>
            <a:ext cx="1077913" cy="200025"/>
          </a:xfrm>
          <a:prstGeom prst="line">
            <a:avLst/>
          </a:prstGeom>
          <a:noFill/>
          <a:ln w="57150">
            <a:solidFill>
              <a:schemeClr val="tx1"/>
            </a:solidFill>
            <a:round/>
            <a:headEnd/>
            <a:tailEnd type="triangle" w="med" len="med"/>
          </a:ln>
          <a:effectLst/>
        </p:spPr>
        <p:txBody>
          <a:bodyPr/>
          <a:lstStyle/>
          <a:p>
            <a:endParaRPr lang="en-US"/>
          </a:p>
        </p:txBody>
      </p:sp>
      <p:sp>
        <p:nvSpPr>
          <p:cNvPr id="95244" name="Text Box 12"/>
          <p:cNvSpPr txBox="1">
            <a:spLocks noChangeArrowheads="1"/>
          </p:cNvSpPr>
          <p:nvPr/>
        </p:nvSpPr>
        <p:spPr bwMode="auto">
          <a:xfrm>
            <a:off x="3640138" y="2971800"/>
            <a:ext cx="914400" cy="366713"/>
          </a:xfrm>
          <a:prstGeom prst="rect">
            <a:avLst/>
          </a:prstGeom>
          <a:noFill/>
          <a:ln w="9525">
            <a:noFill/>
            <a:miter lim="800000"/>
            <a:headEnd/>
            <a:tailEnd/>
          </a:ln>
          <a:effectLst/>
        </p:spPr>
        <p:txBody>
          <a:bodyPr wrap="none">
            <a:spAutoFit/>
          </a:bodyPr>
          <a:lstStyle/>
          <a:p>
            <a:r>
              <a:rPr lang="en-US"/>
              <a:t>Coupler</a:t>
            </a:r>
          </a:p>
        </p:txBody>
      </p:sp>
      <p:sp>
        <p:nvSpPr>
          <p:cNvPr id="95245" name="Text Box 13"/>
          <p:cNvSpPr txBox="1">
            <a:spLocks noChangeArrowheads="1"/>
          </p:cNvSpPr>
          <p:nvPr/>
        </p:nvSpPr>
        <p:spPr bwMode="auto">
          <a:xfrm>
            <a:off x="5497513" y="720725"/>
            <a:ext cx="1441450" cy="366713"/>
          </a:xfrm>
          <a:prstGeom prst="rect">
            <a:avLst/>
          </a:prstGeom>
          <a:noFill/>
          <a:ln w="9525">
            <a:noFill/>
            <a:miter lim="800000"/>
            <a:headEnd/>
            <a:tailEnd/>
          </a:ln>
          <a:effectLst/>
        </p:spPr>
        <p:txBody>
          <a:bodyPr wrap="none">
            <a:spAutoFit/>
          </a:bodyPr>
          <a:lstStyle/>
          <a:p>
            <a:r>
              <a:rPr lang="en-US"/>
              <a:t>Coupler parts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p:txBody>
          <a:bodyPr/>
          <a:lstStyle/>
          <a:p>
            <a:r>
              <a:rPr lang="en-US" sz="2200" smtClean="0"/>
              <a:t>Fast piezoelectric tuner has been tested with 170 MHz HWR</a:t>
            </a:r>
          </a:p>
        </p:txBody>
      </p:sp>
      <p:sp>
        <p:nvSpPr>
          <p:cNvPr id="96259" name="Rectangle 3"/>
          <p:cNvSpPr>
            <a:spLocks noGrp="1" noChangeArrowheads="1"/>
          </p:cNvSpPr>
          <p:nvPr>
            <p:ph type="body" idx="4294967295"/>
          </p:nvPr>
        </p:nvSpPr>
        <p:spPr/>
        <p:txBody>
          <a:bodyPr/>
          <a:lstStyle/>
          <a:p>
            <a:r>
              <a:rPr lang="en-US" smtClean="0"/>
              <a:t>Installed and tested with</a:t>
            </a:r>
          </a:p>
          <a:p>
            <a:pPr>
              <a:buFont typeface="Wingdings" pitchFamily="2" charset="2"/>
              <a:buNone/>
            </a:pPr>
            <a:r>
              <a:rPr lang="en-US" smtClean="0"/>
              <a:t>     170 MHz HWR			         PZT parts</a:t>
            </a:r>
          </a:p>
        </p:txBody>
      </p:sp>
      <p:pic>
        <p:nvPicPr>
          <p:cNvPr id="96260" name="Picture 4"/>
          <p:cNvPicPr>
            <a:picLocks noChangeAspect="1" noChangeArrowheads="1"/>
          </p:cNvPicPr>
          <p:nvPr/>
        </p:nvPicPr>
        <p:blipFill>
          <a:blip r:embed="rId2" cstate="print"/>
          <a:srcRect/>
          <a:stretch>
            <a:fillRect/>
          </a:stretch>
        </p:blipFill>
        <p:spPr bwMode="auto">
          <a:xfrm>
            <a:off x="447675" y="2330450"/>
            <a:ext cx="3735388" cy="3806825"/>
          </a:xfrm>
          <a:prstGeom prst="rect">
            <a:avLst/>
          </a:prstGeom>
          <a:noFill/>
          <a:ln w="9525">
            <a:noFill/>
            <a:miter lim="800000"/>
            <a:headEnd/>
            <a:tailEnd/>
          </a:ln>
          <a:effectLst/>
        </p:spPr>
      </p:pic>
      <p:pic>
        <p:nvPicPr>
          <p:cNvPr id="96261" name="Picture 5"/>
          <p:cNvPicPr>
            <a:picLocks noChangeAspect="1" noChangeArrowheads="1"/>
          </p:cNvPicPr>
          <p:nvPr/>
        </p:nvPicPr>
        <p:blipFill>
          <a:blip r:embed="rId3" cstate="print"/>
          <a:srcRect/>
          <a:stretch>
            <a:fillRect/>
          </a:stretch>
        </p:blipFill>
        <p:spPr bwMode="auto">
          <a:xfrm>
            <a:off x="4275138" y="2722563"/>
            <a:ext cx="4527550" cy="3249612"/>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idx="4294967295"/>
          </p:nvPr>
        </p:nvSpPr>
        <p:spPr/>
        <p:txBody>
          <a:bodyPr/>
          <a:lstStyle/>
          <a:p>
            <a:r>
              <a:rPr lang="en-US" sz="2200" smtClean="0"/>
              <a:t>ANL Pneumatic Slow Tuner Block Diagram and Components</a:t>
            </a:r>
          </a:p>
        </p:txBody>
      </p:sp>
      <p:pic>
        <p:nvPicPr>
          <p:cNvPr id="101379" name="Content Placeholder 5"/>
          <p:cNvPicPr>
            <a:picLocks noGrp="1" noChangeAspect="1"/>
          </p:cNvPicPr>
          <p:nvPr>
            <p:ph idx="4294967295"/>
          </p:nvPr>
        </p:nvPicPr>
        <p:blipFill>
          <a:blip r:embed="rId2" cstate="print"/>
          <a:srcRect/>
          <a:stretch>
            <a:fillRect/>
          </a:stretch>
        </p:blipFill>
        <p:spPr>
          <a:xfrm>
            <a:off x="419100" y="1447800"/>
            <a:ext cx="4648200" cy="3098800"/>
          </a:xfrm>
        </p:spPr>
      </p:pic>
      <p:sp>
        <p:nvSpPr>
          <p:cNvPr id="101380" name="Footer Placeholder 3"/>
          <p:cNvSpPr txBox="1">
            <a:spLocks noGrp="1"/>
          </p:cNvSpPr>
          <p:nvPr/>
        </p:nvSpPr>
        <p:spPr bwMode="auto">
          <a:xfrm>
            <a:off x="657225" y="6307138"/>
            <a:ext cx="5942013" cy="228600"/>
          </a:xfrm>
          <a:prstGeom prst="rect">
            <a:avLst/>
          </a:prstGeom>
          <a:noFill/>
          <a:ln w="9525">
            <a:noFill/>
            <a:miter lim="800000"/>
            <a:headEnd/>
            <a:tailEnd/>
          </a:ln>
          <a:effectLst/>
        </p:spPr>
        <p:txBody>
          <a:bodyPr/>
          <a:lstStyle/>
          <a:p>
            <a:r>
              <a:rPr lang="en-US" sz="900"/>
              <a:t>G.P.Zinkann</a:t>
            </a:r>
          </a:p>
        </p:txBody>
      </p:sp>
      <p:sp>
        <p:nvSpPr>
          <p:cNvPr id="101381" name="Slide Number Placeholder 4"/>
          <p:cNvSpPr txBox="1">
            <a:spLocks noGrp="1"/>
          </p:cNvSpPr>
          <p:nvPr/>
        </p:nvSpPr>
        <p:spPr bwMode="auto">
          <a:xfrm>
            <a:off x="8610600" y="6489700"/>
            <a:ext cx="384175" cy="365125"/>
          </a:xfrm>
          <a:prstGeom prst="rect">
            <a:avLst/>
          </a:prstGeom>
          <a:noFill/>
          <a:ln w="9525">
            <a:noFill/>
            <a:miter lim="800000"/>
            <a:headEnd/>
            <a:tailEnd/>
          </a:ln>
          <a:effectLst/>
        </p:spPr>
        <p:txBody>
          <a:bodyPr/>
          <a:lstStyle/>
          <a:p>
            <a:pPr algn="r"/>
            <a:fld id="{AB3F36EE-E411-4E6A-9DA6-FC9C7C5F1304}" type="slidenum">
              <a:rPr lang="en-US" sz="1200" b="1"/>
              <a:pPr algn="r"/>
              <a:t>19</a:t>
            </a:fld>
            <a:endParaRPr lang="en-US" sz="1200" b="1"/>
          </a:p>
        </p:txBody>
      </p:sp>
      <p:pic>
        <p:nvPicPr>
          <p:cNvPr id="101382" name="Picture 2" descr="K:\Old Data Drive\My Docs Back 3_19_08\My Pictures\Slow Tuner\Six Channel Pics\PICT0160.JPG"/>
          <p:cNvPicPr>
            <a:picLocks noChangeAspect="1" noChangeArrowheads="1"/>
          </p:cNvPicPr>
          <p:nvPr/>
        </p:nvPicPr>
        <p:blipFill>
          <a:blip r:embed="rId3" cstate="print"/>
          <a:srcRect/>
          <a:stretch>
            <a:fillRect/>
          </a:stretch>
        </p:blipFill>
        <p:spPr bwMode="auto">
          <a:xfrm>
            <a:off x="225425" y="4735513"/>
            <a:ext cx="1981200" cy="1485900"/>
          </a:xfrm>
          <a:prstGeom prst="rect">
            <a:avLst/>
          </a:prstGeom>
          <a:noFill/>
          <a:ln w="9525">
            <a:noFill/>
            <a:miter lim="800000"/>
            <a:headEnd/>
            <a:tailEnd/>
          </a:ln>
        </p:spPr>
      </p:pic>
      <p:cxnSp>
        <p:nvCxnSpPr>
          <p:cNvPr id="101383" name="Straight Arrow Connector 7"/>
          <p:cNvCxnSpPr>
            <a:cxnSpLocks noChangeShapeType="1"/>
          </p:cNvCxnSpPr>
          <p:nvPr/>
        </p:nvCxnSpPr>
        <p:spPr bwMode="auto">
          <a:xfrm flipH="1" flipV="1">
            <a:off x="1066800" y="3352800"/>
            <a:ext cx="152400" cy="1600200"/>
          </a:xfrm>
          <a:prstGeom prst="straightConnector1">
            <a:avLst/>
          </a:prstGeom>
          <a:noFill/>
          <a:ln w="9525" algn="ctr">
            <a:noFill/>
            <a:round/>
            <a:headEnd/>
            <a:tailEnd/>
          </a:ln>
          <a:effectLst/>
        </p:spPr>
      </p:cxnSp>
      <p:cxnSp>
        <p:nvCxnSpPr>
          <p:cNvPr id="11" name="Straight Arrow Connector 10"/>
          <p:cNvCxnSpPr>
            <a:stCxn id="0" idx="0"/>
          </p:cNvCxnSpPr>
          <p:nvPr/>
        </p:nvCxnSpPr>
        <p:spPr bwMode="auto">
          <a:xfrm flipH="1" flipV="1">
            <a:off x="1143000" y="3171825"/>
            <a:ext cx="73025" cy="1563688"/>
          </a:xfrm>
          <a:prstGeom prst="straightConnector1">
            <a:avLst/>
          </a:prstGeom>
          <a:ln>
            <a:tailEnd type="arrow"/>
          </a:ln>
          <a:extLst/>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a:cxnSpLocks noChangeShapeType="1"/>
            <a:stCxn id="0" idx="0"/>
          </p:cNvCxnSpPr>
          <p:nvPr/>
        </p:nvCxnSpPr>
        <p:spPr bwMode="auto">
          <a:xfrm flipV="1">
            <a:off x="1216025" y="3209925"/>
            <a:ext cx="1146175" cy="1525588"/>
          </a:xfrm>
          <a:prstGeom prst="straightConnector1">
            <a:avLst/>
          </a:prstGeom>
          <a:noFill/>
          <a:ln w="38100" algn="ctr">
            <a:solidFill>
              <a:schemeClr val="accent1"/>
            </a:solidFill>
            <a:round/>
            <a:headEnd/>
            <a:tailEnd type="arrow" w="med" len="med"/>
          </a:ln>
          <a:effectLst>
            <a:outerShdw dist="23000" dir="5400000" rotWithShape="0">
              <a:srgbClr val="000000">
                <a:alpha val="34999"/>
              </a:srgbClr>
            </a:outerShdw>
          </a:effectLst>
        </p:spPr>
      </p:cxnSp>
      <p:pic>
        <p:nvPicPr>
          <p:cNvPr id="101386" name="Picture 3" descr="K:\Old Data Drive\My Docs Back 3_19_08\My Pictures\Slow Tuner\Six Channel Pics\PICT0174.JPG"/>
          <p:cNvPicPr>
            <a:picLocks noChangeAspect="1" noChangeArrowheads="1"/>
          </p:cNvPicPr>
          <p:nvPr/>
        </p:nvPicPr>
        <p:blipFill>
          <a:blip r:embed="rId4" cstate="print"/>
          <a:srcRect/>
          <a:stretch>
            <a:fillRect/>
          </a:stretch>
        </p:blipFill>
        <p:spPr bwMode="auto">
          <a:xfrm>
            <a:off x="2459038" y="4629150"/>
            <a:ext cx="1352550" cy="1803400"/>
          </a:xfrm>
          <a:prstGeom prst="rect">
            <a:avLst/>
          </a:prstGeom>
          <a:noFill/>
          <a:ln w="9525">
            <a:noFill/>
            <a:miter lim="800000"/>
            <a:headEnd/>
            <a:tailEnd/>
          </a:ln>
        </p:spPr>
      </p:pic>
      <p:cxnSp>
        <p:nvCxnSpPr>
          <p:cNvPr id="22" name="Straight Arrow Connector 21"/>
          <p:cNvCxnSpPr>
            <a:cxnSpLocks noChangeShapeType="1"/>
            <a:stCxn id="0" idx="2"/>
          </p:cNvCxnSpPr>
          <p:nvPr/>
        </p:nvCxnSpPr>
        <p:spPr bwMode="auto">
          <a:xfrm flipV="1">
            <a:off x="2743200" y="3171825"/>
            <a:ext cx="685800" cy="1374775"/>
          </a:xfrm>
          <a:prstGeom prst="straightConnector1">
            <a:avLst/>
          </a:prstGeom>
          <a:noFill/>
          <a:ln w="38100" algn="ctr">
            <a:solidFill>
              <a:schemeClr val="accent1"/>
            </a:solidFill>
            <a:round/>
            <a:headEnd/>
            <a:tailEnd type="arrow" w="med" len="med"/>
          </a:ln>
          <a:effectLst>
            <a:outerShdw dist="23000" dir="5400000" rotWithShape="0">
              <a:srgbClr val="000000">
                <a:alpha val="34999"/>
              </a:srgbClr>
            </a:outerShdw>
          </a:effectLst>
        </p:spPr>
      </p:cxnSp>
      <p:pic>
        <p:nvPicPr>
          <p:cNvPr id="101388" name="Picture 24" descr="Cavity Test in TC3.bmp"/>
          <p:cNvPicPr>
            <a:picLocks noChangeAspect="1"/>
          </p:cNvPicPr>
          <p:nvPr/>
        </p:nvPicPr>
        <p:blipFill>
          <a:blip r:embed="rId5" cstate="print"/>
          <a:srcRect/>
          <a:stretch>
            <a:fillRect/>
          </a:stretch>
        </p:blipFill>
        <p:spPr bwMode="auto">
          <a:xfrm>
            <a:off x="6286500" y="1066800"/>
            <a:ext cx="1752600" cy="2628900"/>
          </a:xfrm>
          <a:prstGeom prst="rect">
            <a:avLst/>
          </a:prstGeom>
          <a:noFill/>
          <a:ln w="9525">
            <a:noFill/>
            <a:miter lim="800000"/>
            <a:headEnd/>
            <a:tailEnd/>
          </a:ln>
        </p:spPr>
      </p:pic>
      <p:cxnSp>
        <p:nvCxnSpPr>
          <p:cNvPr id="26" name="Straight Arrow Connector 25"/>
          <p:cNvCxnSpPr/>
          <p:nvPr/>
        </p:nvCxnSpPr>
        <p:spPr bwMode="auto">
          <a:xfrm flipH="1">
            <a:off x="4572000" y="2667000"/>
            <a:ext cx="2590800" cy="371475"/>
          </a:xfrm>
          <a:prstGeom prst="straightConnector1">
            <a:avLst/>
          </a:prstGeom>
          <a:ln>
            <a:tailEnd type="arrow"/>
          </a:ln>
          <a:extLst/>
        </p:spPr>
        <p:style>
          <a:lnRef idx="3">
            <a:schemeClr val="accent1"/>
          </a:lnRef>
          <a:fillRef idx="0">
            <a:schemeClr val="accent1"/>
          </a:fillRef>
          <a:effectRef idx="2">
            <a:schemeClr val="accent1"/>
          </a:effectRef>
          <a:fontRef idx="minor">
            <a:schemeClr val="tx1"/>
          </a:fontRef>
        </p:style>
      </p:cxnSp>
      <p:sp>
        <p:nvSpPr>
          <p:cNvPr id="101390" name="TextBox 2"/>
          <p:cNvSpPr txBox="1">
            <a:spLocks noChangeArrowheads="1"/>
          </p:cNvSpPr>
          <p:nvPr/>
        </p:nvSpPr>
        <p:spPr bwMode="auto">
          <a:xfrm>
            <a:off x="5114925" y="6369050"/>
            <a:ext cx="1343025" cy="276225"/>
          </a:xfrm>
          <a:prstGeom prst="rect">
            <a:avLst/>
          </a:prstGeom>
          <a:noFill/>
          <a:ln w="9525">
            <a:noFill/>
            <a:miter lim="800000"/>
            <a:headEnd/>
            <a:tailEnd/>
          </a:ln>
        </p:spPr>
        <p:txBody>
          <a:bodyPr wrap="none">
            <a:spAutoFit/>
          </a:bodyPr>
          <a:lstStyle/>
          <a:p>
            <a:r>
              <a:rPr lang="en-US" sz="1200"/>
              <a:t>97 MHz cavity unit</a:t>
            </a:r>
          </a:p>
        </p:txBody>
      </p:sp>
      <p:pic>
        <p:nvPicPr>
          <p:cNvPr id="101391" name="Picture 4"/>
          <p:cNvPicPr>
            <a:picLocks noChangeAspect="1"/>
          </p:cNvPicPr>
          <p:nvPr/>
        </p:nvPicPr>
        <p:blipFill>
          <a:blip r:embed="rId6" cstate="print"/>
          <a:srcRect/>
          <a:stretch>
            <a:fillRect/>
          </a:stretch>
        </p:blipFill>
        <p:spPr bwMode="auto">
          <a:xfrm>
            <a:off x="4003675" y="4578350"/>
            <a:ext cx="2078038" cy="1803400"/>
          </a:xfrm>
          <a:prstGeom prst="rect">
            <a:avLst/>
          </a:prstGeom>
          <a:noFill/>
          <a:ln w="9525">
            <a:noFill/>
            <a:miter lim="800000"/>
            <a:headEnd/>
            <a:tailEnd/>
          </a:ln>
        </p:spPr>
      </p:pic>
      <p:sp>
        <p:nvSpPr>
          <p:cNvPr id="101392" name="TextBox 17"/>
          <p:cNvSpPr txBox="1">
            <a:spLocks noChangeArrowheads="1"/>
          </p:cNvSpPr>
          <p:nvPr/>
        </p:nvSpPr>
        <p:spPr bwMode="auto">
          <a:xfrm>
            <a:off x="6964363" y="6384925"/>
            <a:ext cx="1420812" cy="276225"/>
          </a:xfrm>
          <a:prstGeom prst="rect">
            <a:avLst/>
          </a:prstGeom>
          <a:noFill/>
          <a:ln w="9525">
            <a:noFill/>
            <a:miter lim="800000"/>
            <a:headEnd/>
            <a:tailEnd/>
          </a:ln>
        </p:spPr>
        <p:txBody>
          <a:bodyPr wrap="none">
            <a:spAutoFit/>
          </a:bodyPr>
          <a:lstStyle/>
          <a:p>
            <a:r>
              <a:rPr lang="en-US" sz="1200"/>
              <a:t>109 MHz cavity unit</a:t>
            </a:r>
          </a:p>
        </p:txBody>
      </p:sp>
      <p:cxnSp>
        <p:nvCxnSpPr>
          <p:cNvPr id="19" name="Straight Arrow Connector 18"/>
          <p:cNvCxnSpPr>
            <a:stCxn id="0" idx="0"/>
          </p:cNvCxnSpPr>
          <p:nvPr/>
        </p:nvCxnSpPr>
        <p:spPr bwMode="auto">
          <a:xfrm flipH="1" flipV="1">
            <a:off x="3581400" y="3171825"/>
            <a:ext cx="1462088" cy="1406525"/>
          </a:xfrm>
          <a:prstGeom prst="straightConnector1">
            <a:avLst/>
          </a:prstGeom>
          <a:ln>
            <a:tailEnd type="arrow"/>
          </a:ln>
          <a:extLst/>
        </p:spPr>
        <p:style>
          <a:lnRef idx="3">
            <a:schemeClr val="accent1"/>
          </a:lnRef>
          <a:fillRef idx="0">
            <a:schemeClr val="accent1"/>
          </a:fillRef>
          <a:effectRef idx="2">
            <a:schemeClr val="accent1"/>
          </a:effectRef>
          <a:fontRef idx="minor">
            <a:schemeClr val="tx1"/>
          </a:fontRef>
        </p:style>
      </p:cxnSp>
      <p:pic>
        <p:nvPicPr>
          <p:cNvPr id="8200" name="Picture 7" descr="Slow Tuner Picture.bmp"/>
          <p:cNvPicPr>
            <a:picLocks noChangeAspect="1"/>
          </p:cNvPicPr>
          <p:nvPr/>
        </p:nvPicPr>
        <p:blipFill>
          <a:blip r:embed="rId7" cstate="screen">
            <a:extLst>
              <a:ext uri="{28A0092B-C50C-407E-A947-70E740481C1C}">
                <a14:useLocalDpi xmlns="" xmlns:a14="http://schemas.microsoft.com/office/drawing/2010/main"/>
              </a:ext>
            </a:extLst>
          </a:blip>
          <a:srcRect/>
          <a:stretch>
            <a:fillRect/>
          </a:stretch>
        </p:blipFill>
        <p:spPr bwMode="auto">
          <a:xfrm flipV="1">
            <a:off x="6057899" y="4265611"/>
            <a:ext cx="2895600" cy="2104374"/>
          </a:xfrm>
          <a:prstGeom prst="rect">
            <a:avLst/>
          </a:prstGeom>
          <a:noFill/>
          <a:ln w="9525">
            <a:solidFill>
              <a:srgbClr val="000000"/>
            </a:solidFill>
            <a:miter lim="800000"/>
            <a:headEnd/>
            <a:tailEnd/>
          </a:ln>
          <a:scene3d>
            <a:camera prst="orthographicFront">
              <a:rot lat="0" lon="300000" rev="0"/>
            </a:camera>
            <a:lightRig rig="threePt" dir="t"/>
          </a:scene3d>
          <a:extLst>
            <a:ext uri="{909E8E84-426E-40DD-AFC4-6F175D3DCCD1}">
              <a14:hiddenFill xmlns="" xmlns:a14="http://schemas.microsoft.com/office/drawing/2010/main">
                <a:solidFill>
                  <a:srgbClr val="FFFFFF"/>
                </a:solidFill>
              </a14:hiddenFill>
            </a:ext>
          </a:extLst>
        </p:spPr>
      </p:pic>
      <p:sp>
        <p:nvSpPr>
          <p:cNvPr id="101397" name="Text Box 21"/>
          <p:cNvSpPr txBox="1">
            <a:spLocks noChangeArrowheads="1"/>
          </p:cNvSpPr>
          <p:nvPr/>
        </p:nvSpPr>
        <p:spPr bwMode="auto">
          <a:xfrm>
            <a:off x="446088" y="871538"/>
            <a:ext cx="5446712" cy="457200"/>
          </a:xfrm>
          <a:prstGeom prst="rect">
            <a:avLst/>
          </a:prstGeom>
          <a:noFill/>
          <a:ln w="9525">
            <a:noFill/>
            <a:miter lim="800000"/>
            <a:headEnd/>
            <a:tailEnd/>
          </a:ln>
          <a:effectLst/>
        </p:spPr>
        <p:txBody>
          <a:bodyPr wrap="none">
            <a:spAutoFit/>
          </a:bodyPr>
          <a:lstStyle/>
          <a:p>
            <a:r>
              <a:rPr lang="en-US" sz="2400" b="1"/>
              <a:t>In operation at ATLAS for several decades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source</a:t>
            </a:r>
            <a:endParaRPr lang="en-US" dirty="0"/>
          </a:p>
        </p:txBody>
      </p:sp>
      <p:sp>
        <p:nvSpPr>
          <p:cNvPr id="3" name="Content Placeholder 2"/>
          <p:cNvSpPr>
            <a:spLocks noGrp="1"/>
          </p:cNvSpPr>
          <p:nvPr>
            <p:ph idx="1"/>
          </p:nvPr>
        </p:nvSpPr>
        <p:spPr/>
        <p:txBody>
          <a:bodyPr/>
          <a:lstStyle/>
          <a:p>
            <a:r>
              <a:rPr lang="en-US" dirty="0" smtClean="0"/>
              <a:t>Commercial source procured and installed at LBNL</a:t>
            </a:r>
          </a:p>
          <a:p>
            <a:r>
              <a:rPr lang="en-US" dirty="0" smtClean="0"/>
              <a:t>Tests underway at LBNL</a:t>
            </a:r>
          </a:p>
          <a:p>
            <a:pPr lvl="1"/>
            <a:r>
              <a:rPr lang="en-US" dirty="0" smtClean="0"/>
              <a:t>Demonstrated 10 </a:t>
            </a:r>
            <a:r>
              <a:rPr lang="en-US" dirty="0" err="1" smtClean="0"/>
              <a:t>mA</a:t>
            </a:r>
            <a:r>
              <a:rPr lang="en-US" dirty="0" smtClean="0"/>
              <a:t> operation</a:t>
            </a:r>
          </a:p>
          <a:p>
            <a:pPr lvl="1"/>
            <a:r>
              <a:rPr lang="en-US" dirty="0" smtClean="0"/>
              <a:t>Will measure </a:t>
            </a:r>
            <a:r>
              <a:rPr lang="en-US" dirty="0" err="1" smtClean="0"/>
              <a:t>emittances</a:t>
            </a:r>
            <a:r>
              <a:rPr lang="en-US" dirty="0" smtClean="0"/>
              <a:t>, stability </a:t>
            </a:r>
          </a:p>
          <a:p>
            <a:r>
              <a:rPr lang="en-US" dirty="0" smtClean="0"/>
              <a:t>Established Ion source requirements</a:t>
            </a:r>
          </a:p>
          <a:p>
            <a:pPr>
              <a:buNone/>
            </a:pPr>
            <a:r>
              <a:rPr lang="en-US" dirty="0" smtClean="0"/>
              <a:t>	for Project X/PXIE</a:t>
            </a:r>
          </a:p>
          <a:p>
            <a:pPr lvl="1"/>
            <a:r>
              <a:rPr lang="en-US" dirty="0" smtClean="0"/>
              <a:t>5mA nominal, 10 </a:t>
            </a:r>
            <a:r>
              <a:rPr lang="en-US" dirty="0" err="1" smtClean="0"/>
              <a:t>mA</a:t>
            </a:r>
            <a:r>
              <a:rPr lang="en-US" dirty="0" smtClean="0"/>
              <a:t> max, 30 kV</a:t>
            </a:r>
          </a:p>
          <a:p>
            <a:pPr lvl="1"/>
            <a:r>
              <a:rPr lang="en-US" dirty="0" smtClean="0"/>
              <a:t>measured norm </a:t>
            </a:r>
            <a:r>
              <a:rPr lang="en-US" dirty="0" err="1" smtClean="0"/>
              <a:t>rms</a:t>
            </a:r>
            <a:r>
              <a:rPr lang="en-US" dirty="0" smtClean="0"/>
              <a:t> </a:t>
            </a:r>
            <a:r>
              <a:rPr lang="en-US" dirty="0" err="1" smtClean="0"/>
              <a:t>emitt</a:t>
            </a:r>
            <a:r>
              <a:rPr lang="en-US" dirty="0" smtClean="0"/>
              <a:t> &lt; 0.2 mm-</a:t>
            </a:r>
            <a:r>
              <a:rPr lang="en-US" dirty="0" err="1" smtClean="0"/>
              <a:t>mrad</a:t>
            </a:r>
            <a:endParaRPr lang="en-US" dirty="0" smtClean="0"/>
          </a:p>
          <a:p>
            <a:pPr lvl="1"/>
            <a:endParaRPr lang="en-US" dirty="0" smtClean="0"/>
          </a:p>
        </p:txBody>
      </p:sp>
      <p:sp>
        <p:nvSpPr>
          <p:cNvPr id="4" name="Footer Placeholder 3"/>
          <p:cNvSpPr>
            <a:spLocks noGrp="1"/>
          </p:cNvSpPr>
          <p:nvPr>
            <p:ph type="ftr" sz="quarter" idx="11"/>
          </p:nvPr>
        </p:nvSpPr>
        <p:spPr/>
        <p:txBody>
          <a:bodyPr/>
          <a:lstStyle/>
          <a:p>
            <a:pPr algn="l"/>
            <a:r>
              <a:rPr lang="en-US" smtClean="0"/>
              <a:t>Oct 27, 2011 - WG1 summary</a:t>
            </a:r>
            <a:endParaRPr lang="en-US" dirty="0"/>
          </a:p>
        </p:txBody>
      </p:sp>
      <p:sp>
        <p:nvSpPr>
          <p:cNvPr id="5" name="Slide Number Placeholder 4"/>
          <p:cNvSpPr>
            <a:spLocks noGrp="1"/>
          </p:cNvSpPr>
          <p:nvPr>
            <p:ph type="sldNum" sz="quarter" idx="12"/>
          </p:nvPr>
        </p:nvSpPr>
        <p:spPr/>
        <p:txBody>
          <a:bodyPr/>
          <a:lstStyle/>
          <a:p>
            <a:r>
              <a:rPr lang="en-US" dirty="0" smtClean="0"/>
              <a:t>Page </a:t>
            </a:r>
            <a:fld id="{02BA5821-21EB-4C1A-AC70-E98BDB034B02}" type="slidenum">
              <a:rPr lang="en-US" smtClean="0"/>
              <a:pPr/>
              <a:t>2</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5544967" y="1924398"/>
            <a:ext cx="3599033" cy="2688167"/>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IMG_0652small"/>
          <p:cNvPicPr>
            <a:picLocks noChangeAspect="1" noChangeArrowheads="1"/>
          </p:cNvPicPr>
          <p:nvPr/>
        </p:nvPicPr>
        <p:blipFill>
          <a:blip r:embed="rId2" cstate="print"/>
          <a:srcRect/>
          <a:stretch>
            <a:fillRect/>
          </a:stretch>
        </p:blipFill>
        <p:spPr bwMode="auto">
          <a:xfrm>
            <a:off x="6934200" y="3886200"/>
            <a:ext cx="1827213" cy="2514600"/>
          </a:xfrm>
          <a:prstGeom prst="rect">
            <a:avLst/>
          </a:prstGeom>
          <a:noFill/>
          <a:ln w="9525">
            <a:noFill/>
            <a:miter lim="800000"/>
            <a:headEnd/>
            <a:tailEnd/>
          </a:ln>
        </p:spPr>
      </p:pic>
      <p:pic>
        <p:nvPicPr>
          <p:cNvPr id="100355" name="Picture 3" descr="B101layou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950" y="2914650"/>
            <a:ext cx="6829425" cy="3676650"/>
          </a:xfrm>
          <a:prstGeom prst="rect">
            <a:avLst/>
          </a:prstGeom>
          <a:noFill/>
        </p:spPr>
      </p:pic>
      <p:sp>
        <p:nvSpPr>
          <p:cNvPr id="100356" name="Rectangle 4"/>
          <p:cNvSpPr>
            <a:spLocks noGrp="1" noChangeArrowheads="1"/>
          </p:cNvSpPr>
          <p:nvPr>
            <p:ph type="title" idx="4294967295"/>
          </p:nvPr>
        </p:nvSpPr>
        <p:spPr>
          <a:xfrm>
            <a:off x="492125" y="261938"/>
            <a:ext cx="8804275" cy="347662"/>
          </a:xfrm>
        </p:spPr>
        <p:txBody>
          <a:bodyPr>
            <a:normAutofit fontScale="90000"/>
          </a:bodyPr>
          <a:lstStyle/>
          <a:p>
            <a:r>
              <a:rPr lang="en-US" sz="2000" smtClean="0"/>
              <a:t>Joint ANL/FNAL 2000 ft</a:t>
            </a:r>
            <a:r>
              <a:rPr lang="en-US" sz="2000" baseline="30000" smtClean="0"/>
              <a:t>2</a:t>
            </a:r>
            <a:r>
              <a:rPr lang="en-US" sz="2000" smtClean="0"/>
              <a:t> Cavity Processing Facility at Argonne</a:t>
            </a:r>
          </a:p>
        </p:txBody>
      </p:sp>
      <p:pic>
        <p:nvPicPr>
          <p:cNvPr id="100357" name="Picture 5" descr="ninecellEP"/>
          <p:cNvPicPr>
            <a:picLocks noChangeAspect="1" noChangeArrowheads="1"/>
          </p:cNvPicPr>
          <p:nvPr/>
        </p:nvPicPr>
        <p:blipFill>
          <a:blip r:embed="rId4" cstate="print"/>
          <a:srcRect/>
          <a:stretch>
            <a:fillRect/>
          </a:stretch>
        </p:blipFill>
        <p:spPr bwMode="auto">
          <a:xfrm>
            <a:off x="85725" y="820738"/>
            <a:ext cx="3190875" cy="2119312"/>
          </a:xfrm>
          <a:prstGeom prst="rect">
            <a:avLst/>
          </a:prstGeom>
          <a:noFill/>
        </p:spPr>
      </p:pic>
      <p:sp>
        <p:nvSpPr>
          <p:cNvPr id="100358" name="Line 6"/>
          <p:cNvSpPr>
            <a:spLocks noChangeShapeType="1"/>
          </p:cNvSpPr>
          <p:nvPr/>
        </p:nvSpPr>
        <p:spPr bwMode="auto">
          <a:xfrm flipH="1">
            <a:off x="3000375" y="2795588"/>
            <a:ext cx="1111250" cy="2551112"/>
          </a:xfrm>
          <a:prstGeom prst="line">
            <a:avLst/>
          </a:prstGeom>
          <a:noFill/>
          <a:ln w="38100">
            <a:solidFill>
              <a:srgbClr val="FF0000"/>
            </a:solidFill>
            <a:round/>
            <a:headEnd/>
            <a:tailEnd type="triangle" w="med" len="med"/>
          </a:ln>
          <a:effectLst/>
        </p:spPr>
        <p:txBody>
          <a:bodyPr/>
          <a:lstStyle/>
          <a:p>
            <a:endParaRPr lang="en-US"/>
          </a:p>
        </p:txBody>
      </p:sp>
      <p:sp>
        <p:nvSpPr>
          <p:cNvPr id="100359" name="Line 7"/>
          <p:cNvSpPr>
            <a:spLocks noChangeShapeType="1"/>
          </p:cNvSpPr>
          <p:nvPr/>
        </p:nvSpPr>
        <p:spPr bwMode="auto">
          <a:xfrm>
            <a:off x="1390650" y="2741613"/>
            <a:ext cx="1449388" cy="1323975"/>
          </a:xfrm>
          <a:prstGeom prst="line">
            <a:avLst/>
          </a:prstGeom>
          <a:noFill/>
          <a:ln w="38100">
            <a:solidFill>
              <a:srgbClr val="FF0000"/>
            </a:solidFill>
            <a:round/>
            <a:headEnd/>
            <a:tailEnd type="triangle" w="med" len="med"/>
          </a:ln>
          <a:effectLst/>
        </p:spPr>
        <p:txBody>
          <a:bodyPr/>
          <a:lstStyle/>
          <a:p>
            <a:endParaRPr lang="en-US"/>
          </a:p>
        </p:txBody>
      </p:sp>
      <p:sp>
        <p:nvSpPr>
          <p:cNvPr id="100360" name="Line 8"/>
          <p:cNvSpPr>
            <a:spLocks noChangeShapeType="1"/>
          </p:cNvSpPr>
          <p:nvPr/>
        </p:nvSpPr>
        <p:spPr bwMode="auto">
          <a:xfrm flipH="1">
            <a:off x="5867400" y="2819400"/>
            <a:ext cx="1104900" cy="1249363"/>
          </a:xfrm>
          <a:prstGeom prst="line">
            <a:avLst/>
          </a:prstGeom>
          <a:noFill/>
          <a:ln w="38100">
            <a:solidFill>
              <a:srgbClr val="FF0000"/>
            </a:solidFill>
            <a:round/>
            <a:headEnd/>
            <a:tailEnd type="triangle" w="med" len="med"/>
          </a:ln>
          <a:effectLst/>
        </p:spPr>
        <p:txBody>
          <a:bodyPr/>
          <a:lstStyle/>
          <a:p>
            <a:endParaRPr lang="en-US"/>
          </a:p>
        </p:txBody>
      </p:sp>
      <p:sp>
        <p:nvSpPr>
          <p:cNvPr id="100361" name="Text Box 9"/>
          <p:cNvSpPr txBox="1">
            <a:spLocks noChangeArrowheads="1"/>
          </p:cNvSpPr>
          <p:nvPr/>
        </p:nvSpPr>
        <p:spPr bwMode="auto">
          <a:xfrm>
            <a:off x="4594225" y="2395538"/>
            <a:ext cx="184150" cy="336550"/>
          </a:xfrm>
          <a:prstGeom prst="rect">
            <a:avLst/>
          </a:prstGeom>
          <a:solidFill>
            <a:schemeClr val="bg1">
              <a:alpha val="48000"/>
            </a:schemeClr>
          </a:solidFill>
          <a:ln w="9525">
            <a:noFill/>
            <a:miter lim="800000"/>
            <a:headEnd/>
            <a:tailEnd/>
          </a:ln>
          <a:effectLst/>
        </p:spPr>
        <p:txBody>
          <a:bodyPr wrap="none">
            <a:spAutoFit/>
          </a:bodyPr>
          <a:lstStyle/>
          <a:p>
            <a:pPr eaLnBrk="0" hangingPunct="0"/>
            <a:endParaRPr lang="en-US" sz="1600">
              <a:latin typeface="Arial" charset="0"/>
              <a:ea typeface="Arial Unicode MS" pitchFamily="34" charset="-128"/>
              <a:cs typeface="Arial Unicode MS" pitchFamily="34" charset="-128"/>
            </a:endParaRPr>
          </a:p>
        </p:txBody>
      </p:sp>
      <p:sp>
        <p:nvSpPr>
          <p:cNvPr id="100362" name="Text Box 10"/>
          <p:cNvSpPr txBox="1">
            <a:spLocks noChangeArrowheads="1"/>
          </p:cNvSpPr>
          <p:nvPr/>
        </p:nvSpPr>
        <p:spPr bwMode="auto">
          <a:xfrm>
            <a:off x="76200" y="838200"/>
            <a:ext cx="1776413" cy="581025"/>
          </a:xfrm>
          <a:prstGeom prst="rect">
            <a:avLst/>
          </a:prstGeom>
          <a:solidFill>
            <a:schemeClr val="bg1">
              <a:alpha val="67999"/>
            </a:schemeClr>
          </a:solidFill>
          <a:ln w="9525">
            <a:noFill/>
            <a:miter lim="800000"/>
            <a:headEnd/>
            <a:tailEnd/>
          </a:ln>
          <a:effectLst/>
        </p:spPr>
        <p:txBody>
          <a:bodyPr wrap="none">
            <a:spAutoFit/>
          </a:bodyPr>
          <a:lstStyle/>
          <a:p>
            <a:pPr eaLnBrk="0" hangingPunct="0"/>
            <a:r>
              <a:rPr lang="en-US" sz="1600" b="1" i="1">
                <a:solidFill>
                  <a:srgbClr val="000000"/>
                </a:solidFill>
                <a:latin typeface="Arial" charset="0"/>
                <a:ea typeface="Arial Unicode MS" pitchFamily="34" charset="-128"/>
                <a:cs typeface="Arial Unicode MS" pitchFamily="34" charset="-128"/>
              </a:rPr>
              <a:t>1.3 GHz Cavity</a:t>
            </a:r>
          </a:p>
          <a:p>
            <a:pPr eaLnBrk="0" hangingPunct="0"/>
            <a:r>
              <a:rPr lang="en-US" sz="1600" b="1" i="1">
                <a:solidFill>
                  <a:srgbClr val="000000"/>
                </a:solidFill>
                <a:latin typeface="Arial" charset="0"/>
                <a:ea typeface="Arial Unicode MS" pitchFamily="34" charset="-128"/>
                <a:cs typeface="Arial Unicode MS" pitchFamily="34" charset="-128"/>
              </a:rPr>
              <a:t>Electropolishing</a:t>
            </a:r>
          </a:p>
        </p:txBody>
      </p:sp>
      <p:sp>
        <p:nvSpPr>
          <p:cNvPr id="100363" name="Text Box 11"/>
          <p:cNvSpPr txBox="1">
            <a:spLocks noChangeArrowheads="1"/>
          </p:cNvSpPr>
          <p:nvPr/>
        </p:nvSpPr>
        <p:spPr bwMode="auto">
          <a:xfrm>
            <a:off x="6934200" y="5562600"/>
            <a:ext cx="1447800" cy="825500"/>
          </a:xfrm>
          <a:prstGeom prst="rect">
            <a:avLst/>
          </a:prstGeom>
          <a:solidFill>
            <a:schemeClr val="bg1">
              <a:alpha val="50999"/>
            </a:schemeClr>
          </a:solidFill>
          <a:ln w="9525">
            <a:noFill/>
            <a:miter lim="800000"/>
            <a:headEnd/>
            <a:tailEnd/>
          </a:ln>
          <a:effectLst/>
        </p:spPr>
        <p:txBody>
          <a:bodyPr>
            <a:spAutoFit/>
          </a:bodyPr>
          <a:lstStyle/>
          <a:p>
            <a:r>
              <a:rPr lang="en-US" sz="1600" b="1" i="1">
                <a:solidFill>
                  <a:srgbClr val="000000"/>
                </a:solidFill>
                <a:latin typeface="Arial" charset="0"/>
                <a:ea typeface="Arial Unicode MS" pitchFamily="34" charset="-128"/>
                <a:cs typeface="Arial Unicode MS" pitchFamily="34" charset="-128"/>
              </a:rPr>
              <a:t>1.3 GHz Cavity Rinsing</a:t>
            </a:r>
          </a:p>
        </p:txBody>
      </p:sp>
      <p:sp>
        <p:nvSpPr>
          <p:cNvPr id="100364" name="Line 12"/>
          <p:cNvSpPr>
            <a:spLocks noChangeShapeType="1"/>
          </p:cNvSpPr>
          <p:nvPr/>
        </p:nvSpPr>
        <p:spPr bwMode="auto">
          <a:xfrm flipH="1">
            <a:off x="5956300" y="5049838"/>
            <a:ext cx="996950" cy="388937"/>
          </a:xfrm>
          <a:prstGeom prst="line">
            <a:avLst/>
          </a:prstGeom>
          <a:noFill/>
          <a:ln w="38100">
            <a:solidFill>
              <a:srgbClr val="FF0000"/>
            </a:solidFill>
            <a:round/>
            <a:headEnd/>
            <a:tailEnd type="triangle" w="med" len="med"/>
          </a:ln>
          <a:effectLst/>
        </p:spPr>
        <p:txBody>
          <a:bodyPr/>
          <a:lstStyle/>
          <a:p>
            <a:endParaRPr lang="en-US"/>
          </a:p>
        </p:txBody>
      </p:sp>
      <p:sp>
        <p:nvSpPr>
          <p:cNvPr id="100365" name="Text Box 13"/>
          <p:cNvSpPr txBox="1">
            <a:spLocks noChangeArrowheads="1"/>
          </p:cNvSpPr>
          <p:nvPr/>
        </p:nvSpPr>
        <p:spPr bwMode="auto">
          <a:xfrm>
            <a:off x="2057400" y="5410200"/>
            <a:ext cx="1371600" cy="457200"/>
          </a:xfrm>
          <a:prstGeom prst="rect">
            <a:avLst/>
          </a:prstGeom>
          <a:solidFill>
            <a:schemeClr val="bg1"/>
          </a:solidFill>
          <a:ln w="9525">
            <a:noFill/>
            <a:miter lim="800000"/>
            <a:headEnd/>
            <a:tailEnd/>
          </a:ln>
          <a:effectLst/>
        </p:spPr>
        <p:txBody>
          <a:bodyPr>
            <a:spAutoFit/>
          </a:bodyPr>
          <a:lstStyle/>
          <a:p>
            <a:r>
              <a:rPr lang="en-US" sz="1200" b="1">
                <a:solidFill>
                  <a:srgbClr val="000000"/>
                </a:solidFill>
                <a:latin typeface="Arial" charset="0"/>
              </a:rPr>
              <a:t>    Chemistry</a:t>
            </a:r>
          </a:p>
          <a:p>
            <a:r>
              <a:rPr lang="en-US" sz="1200" b="1">
                <a:solidFill>
                  <a:srgbClr val="000000"/>
                </a:solidFill>
                <a:latin typeface="Arial" charset="0"/>
              </a:rPr>
              <a:t>      Room 2</a:t>
            </a:r>
          </a:p>
        </p:txBody>
      </p:sp>
      <p:sp>
        <p:nvSpPr>
          <p:cNvPr id="100366" name="Text Box 14"/>
          <p:cNvSpPr txBox="1">
            <a:spLocks noChangeArrowheads="1"/>
          </p:cNvSpPr>
          <p:nvPr/>
        </p:nvSpPr>
        <p:spPr bwMode="auto">
          <a:xfrm>
            <a:off x="2057400" y="4191000"/>
            <a:ext cx="1219200" cy="457200"/>
          </a:xfrm>
          <a:prstGeom prst="rect">
            <a:avLst/>
          </a:prstGeom>
          <a:solidFill>
            <a:schemeClr val="bg1"/>
          </a:solidFill>
          <a:ln w="9525">
            <a:noFill/>
            <a:miter lim="800000"/>
            <a:headEnd/>
            <a:tailEnd/>
          </a:ln>
          <a:effectLst/>
        </p:spPr>
        <p:txBody>
          <a:bodyPr>
            <a:spAutoFit/>
          </a:bodyPr>
          <a:lstStyle/>
          <a:p>
            <a:r>
              <a:rPr lang="en-US" sz="1200" b="1">
                <a:solidFill>
                  <a:srgbClr val="000000"/>
                </a:solidFill>
                <a:latin typeface="Arial" charset="0"/>
              </a:rPr>
              <a:t>    Chemistry</a:t>
            </a:r>
          </a:p>
          <a:p>
            <a:r>
              <a:rPr lang="en-US" sz="1200" b="1">
                <a:solidFill>
                  <a:srgbClr val="000000"/>
                </a:solidFill>
                <a:latin typeface="Arial" charset="0"/>
              </a:rPr>
              <a:t>      Room 1</a:t>
            </a:r>
          </a:p>
        </p:txBody>
      </p:sp>
      <p:pic>
        <p:nvPicPr>
          <p:cNvPr id="100367" name="Picture 15" descr="Horizontal_EP_ QWR"/>
          <p:cNvPicPr>
            <a:picLocks noChangeAspect="1" noChangeArrowheads="1"/>
          </p:cNvPicPr>
          <p:nvPr/>
        </p:nvPicPr>
        <p:blipFill>
          <a:blip r:embed="rId5" cstate="print"/>
          <a:srcRect/>
          <a:stretch>
            <a:fillRect/>
          </a:stretch>
        </p:blipFill>
        <p:spPr bwMode="auto">
          <a:xfrm>
            <a:off x="3352800" y="814388"/>
            <a:ext cx="3124200" cy="2074862"/>
          </a:xfrm>
          <a:prstGeom prst="rect">
            <a:avLst/>
          </a:prstGeom>
          <a:noFill/>
        </p:spPr>
      </p:pic>
      <p:pic>
        <p:nvPicPr>
          <p:cNvPr id="100368" name="Picture 16"/>
          <p:cNvPicPr>
            <a:picLocks noChangeAspect="1" noChangeArrowheads="1"/>
          </p:cNvPicPr>
          <p:nvPr/>
        </p:nvPicPr>
        <p:blipFill>
          <a:blip r:embed="rId6" cstate="print"/>
          <a:srcRect/>
          <a:stretch>
            <a:fillRect/>
          </a:stretch>
        </p:blipFill>
        <p:spPr bwMode="auto">
          <a:xfrm>
            <a:off x="6781800" y="762000"/>
            <a:ext cx="2228850" cy="2971800"/>
          </a:xfrm>
          <a:prstGeom prst="rect">
            <a:avLst/>
          </a:prstGeom>
          <a:noFill/>
          <a:ln w="9525">
            <a:noFill/>
            <a:miter lim="800000"/>
            <a:headEnd/>
            <a:tailEnd/>
          </a:ln>
          <a:effectLst/>
        </p:spPr>
      </p:pic>
      <p:sp>
        <p:nvSpPr>
          <p:cNvPr id="100369" name="Text Box 17"/>
          <p:cNvSpPr txBox="1">
            <a:spLocks noChangeArrowheads="1"/>
          </p:cNvSpPr>
          <p:nvPr/>
        </p:nvSpPr>
        <p:spPr bwMode="auto">
          <a:xfrm>
            <a:off x="6781800" y="2908300"/>
            <a:ext cx="1447800" cy="825500"/>
          </a:xfrm>
          <a:prstGeom prst="rect">
            <a:avLst/>
          </a:prstGeom>
          <a:solidFill>
            <a:schemeClr val="bg1">
              <a:alpha val="50999"/>
            </a:schemeClr>
          </a:solidFill>
          <a:ln w="9525">
            <a:noFill/>
            <a:miter lim="800000"/>
            <a:headEnd/>
            <a:tailEnd/>
          </a:ln>
          <a:effectLst/>
        </p:spPr>
        <p:txBody>
          <a:bodyPr>
            <a:spAutoFit/>
          </a:bodyPr>
          <a:lstStyle/>
          <a:p>
            <a:r>
              <a:rPr lang="en-US" sz="1600" b="1" i="1">
                <a:solidFill>
                  <a:srgbClr val="000000"/>
                </a:solidFill>
                <a:latin typeface="Arial" charset="0"/>
                <a:ea typeface="Arial Unicode MS" pitchFamily="34" charset="-128"/>
                <a:cs typeface="Arial Unicode MS" pitchFamily="34" charset="-128"/>
              </a:rPr>
              <a:t>QWR/HWR Cavity Rinsing</a:t>
            </a:r>
          </a:p>
        </p:txBody>
      </p:sp>
      <p:sp>
        <p:nvSpPr>
          <p:cNvPr id="100370" name="Text Box 18"/>
          <p:cNvSpPr txBox="1">
            <a:spLocks noChangeArrowheads="1"/>
          </p:cNvSpPr>
          <p:nvPr/>
        </p:nvSpPr>
        <p:spPr bwMode="auto">
          <a:xfrm>
            <a:off x="3352800" y="2286000"/>
            <a:ext cx="1889125" cy="581025"/>
          </a:xfrm>
          <a:prstGeom prst="rect">
            <a:avLst/>
          </a:prstGeom>
          <a:solidFill>
            <a:schemeClr val="bg1">
              <a:alpha val="67999"/>
            </a:schemeClr>
          </a:solidFill>
          <a:ln w="9525">
            <a:noFill/>
            <a:miter lim="800000"/>
            <a:headEnd/>
            <a:tailEnd/>
          </a:ln>
          <a:effectLst/>
        </p:spPr>
        <p:txBody>
          <a:bodyPr wrap="none">
            <a:spAutoFit/>
          </a:bodyPr>
          <a:lstStyle/>
          <a:p>
            <a:pPr eaLnBrk="0" hangingPunct="0"/>
            <a:r>
              <a:rPr lang="en-US" sz="1600" b="1" i="1">
                <a:solidFill>
                  <a:srgbClr val="000000"/>
                </a:solidFill>
                <a:latin typeface="Arial" charset="0"/>
                <a:ea typeface="Arial Unicode MS" pitchFamily="34" charset="-128"/>
                <a:cs typeface="Arial Unicode MS" pitchFamily="34" charset="-128"/>
              </a:rPr>
              <a:t>QWR/HWR Cavity</a:t>
            </a:r>
          </a:p>
          <a:p>
            <a:pPr eaLnBrk="0" hangingPunct="0"/>
            <a:r>
              <a:rPr lang="en-US" sz="1600" b="1" i="1">
                <a:solidFill>
                  <a:srgbClr val="000000"/>
                </a:solidFill>
                <a:latin typeface="Arial" charset="0"/>
                <a:ea typeface="Arial Unicode MS" pitchFamily="34" charset="-128"/>
                <a:cs typeface="Arial Unicode MS" pitchFamily="34" charset="-128"/>
              </a:rPr>
              <a:t>Electropolishing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p:cNvPicPr>
            <a:picLocks noChangeAspect="1" noChangeArrowheads="1"/>
          </p:cNvPicPr>
          <p:nvPr/>
        </p:nvPicPr>
        <p:blipFill>
          <a:blip r:embed="rId2" cstate="print"/>
          <a:srcRect/>
          <a:stretch>
            <a:fillRect/>
          </a:stretch>
        </p:blipFill>
        <p:spPr bwMode="auto">
          <a:xfrm>
            <a:off x="0" y="492125"/>
            <a:ext cx="9144000" cy="585152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828800"/>
            <a:ext cx="8001000" cy="3539430"/>
          </a:xfrm>
          <a:prstGeom prst="rect">
            <a:avLst/>
          </a:prstGeom>
          <a:noFill/>
        </p:spPr>
        <p:txBody>
          <a:bodyPr wrap="square" rtlCol="0">
            <a:spAutoFit/>
          </a:bodyPr>
          <a:lstStyle/>
          <a:p>
            <a:pPr>
              <a:buFont typeface="Wingdings" pitchFamily="2" charset="2"/>
              <a:buChar char="q"/>
            </a:pPr>
            <a:r>
              <a:rPr lang="en-US" sz="2800" dirty="0" smtClean="0"/>
              <a:t>SSR1 cavities have been designed for HINS</a:t>
            </a:r>
          </a:p>
          <a:p>
            <a:pPr lvl="1">
              <a:buFont typeface="Wingdings" pitchFamily="2" charset="2"/>
              <a:buChar char="q"/>
            </a:pPr>
            <a:r>
              <a:rPr lang="en-US" sz="2800" dirty="0" smtClean="0"/>
              <a:t>Their EM parameters are acceptable for Project X and PXIE</a:t>
            </a:r>
          </a:p>
          <a:p>
            <a:pPr>
              <a:buFont typeface="Wingdings" pitchFamily="2" charset="2"/>
              <a:buChar char="q"/>
            </a:pPr>
            <a:r>
              <a:rPr lang="en-US" sz="2800" dirty="0" smtClean="0"/>
              <a:t>10 cavities are ordered: first two are received</a:t>
            </a:r>
          </a:p>
          <a:p>
            <a:pPr>
              <a:buFont typeface="Wingdings" pitchFamily="2" charset="2"/>
              <a:buChar char="q"/>
            </a:pPr>
            <a:r>
              <a:rPr lang="en-US" sz="2800" dirty="0" smtClean="0"/>
              <a:t>Helium vessel was designed for high current and cannot be used</a:t>
            </a:r>
          </a:p>
          <a:p>
            <a:pPr>
              <a:buFont typeface="Wingdings" pitchFamily="2" charset="2"/>
              <a:buChar char="q"/>
            </a:pPr>
            <a:r>
              <a:rPr lang="en-US" sz="2800" dirty="0" smtClean="0"/>
              <a:t>New helium vessel with reduced </a:t>
            </a:r>
            <a:r>
              <a:rPr lang="en-US" sz="2800" dirty="0" err="1" smtClean="0"/>
              <a:t>df</a:t>
            </a:r>
            <a:r>
              <a:rPr lang="en-US" sz="2800" dirty="0" smtClean="0"/>
              <a:t>/</a:t>
            </a:r>
            <a:r>
              <a:rPr lang="en-US" sz="2800" dirty="0" err="1" smtClean="0"/>
              <a:t>dP</a:t>
            </a:r>
            <a:r>
              <a:rPr lang="en-US" sz="2800" dirty="0" smtClean="0"/>
              <a:t> has been designed</a:t>
            </a:r>
            <a:endParaRPr lang="en-US" sz="2800" dirty="0"/>
          </a:p>
        </p:txBody>
      </p:sp>
      <p:sp>
        <p:nvSpPr>
          <p:cNvPr id="3" name="TextBox 2"/>
          <p:cNvSpPr txBox="1"/>
          <p:nvPr/>
        </p:nvSpPr>
        <p:spPr>
          <a:xfrm>
            <a:off x="533400" y="381000"/>
            <a:ext cx="8058616" cy="954107"/>
          </a:xfrm>
          <a:prstGeom prst="rect">
            <a:avLst/>
          </a:prstGeom>
          <a:noFill/>
        </p:spPr>
        <p:txBody>
          <a:bodyPr wrap="none" rtlCol="0">
            <a:spAutoFit/>
          </a:bodyPr>
          <a:lstStyle/>
          <a:p>
            <a:r>
              <a:rPr lang="en-US" sz="2800" b="1" dirty="0"/>
              <a:t>SSR1 Cavity EM and Mechanical </a:t>
            </a:r>
            <a:r>
              <a:rPr lang="en-US" sz="2800" b="1" dirty="0" smtClean="0"/>
              <a:t>Design,  </a:t>
            </a:r>
          </a:p>
          <a:p>
            <a:pPr algn="r"/>
            <a:r>
              <a:rPr lang="en-US" sz="2800" dirty="0" smtClean="0"/>
              <a:t>L. Ristori</a:t>
            </a:r>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xmlns="" val="182109247"/>
              </p:ext>
            </p:extLst>
          </p:nvPr>
        </p:nvGraphicFramePr>
        <p:xfrm>
          <a:off x="304800" y="2590803"/>
          <a:ext cx="3886200" cy="4169054"/>
        </p:xfrm>
        <a:graphic>
          <a:graphicData uri="http://schemas.openxmlformats.org/drawingml/2006/table">
            <a:tbl>
              <a:tblPr firstRow="1" bandRow="1">
                <a:effectLst>
                  <a:outerShdw blurRad="50800" dist="38100" dir="2700000" algn="tl" rotWithShape="0">
                    <a:prstClr val="black">
                      <a:alpha val="40000"/>
                    </a:prstClr>
                  </a:outerShdw>
                </a:effectLst>
                <a:tableStyleId>{EB344D84-9AFB-497E-A393-DC336BA19D2E}</a:tableStyleId>
              </a:tblPr>
              <a:tblGrid>
                <a:gridCol w="2618961"/>
                <a:gridCol w="1267239"/>
              </a:tblGrid>
              <a:tr h="291144">
                <a:tc gridSpan="2">
                  <a:txBody>
                    <a:bodyPr/>
                    <a:lstStyle/>
                    <a:p>
                      <a:pPr marL="0" marR="0" algn="l">
                        <a:spcBef>
                          <a:spcPts val="0"/>
                        </a:spcBef>
                        <a:spcAft>
                          <a:spcPts val="0"/>
                        </a:spcAft>
                      </a:pPr>
                      <a:r>
                        <a:rPr lang="en-US" sz="1200" smtClean="0">
                          <a:latin typeface="+mn-lt"/>
                          <a:ea typeface="Times New Roman"/>
                          <a:cs typeface="Times New Roman"/>
                        </a:rPr>
                        <a:t>Main Parameters</a:t>
                      </a:r>
                      <a:endParaRPr lang="en-US" sz="1200" dirty="0">
                        <a:latin typeface="+mn-lt"/>
                      </a:endParaRPr>
                    </a:p>
                  </a:txBody>
                  <a:tcPr marL="68580" marR="68580" marT="0" marB="0" anchor="ctr"/>
                </a:tc>
                <a:tc hMerge="1">
                  <a:txBody>
                    <a:bodyPr/>
                    <a:lstStyle/>
                    <a:p>
                      <a:endParaRPr lang="en-US" sz="1400" dirty="0">
                        <a:latin typeface="+mn-lt"/>
                      </a:endParaRPr>
                    </a:p>
                  </a:txBody>
                  <a:tcPr/>
                </a:tc>
              </a:tr>
              <a:tr h="291144">
                <a:tc>
                  <a:txBody>
                    <a:bodyPr/>
                    <a:lstStyle/>
                    <a:p>
                      <a:pPr algn="l"/>
                      <a:r>
                        <a:rPr lang="en-US" sz="1200" smtClean="0"/>
                        <a:t>Frequency</a:t>
                      </a:r>
                      <a:endParaRPr lang="en-US" sz="1200" dirty="0"/>
                    </a:p>
                  </a:txBody>
                  <a:tcPr anchor="ctr"/>
                </a:tc>
                <a:tc>
                  <a:txBody>
                    <a:bodyPr/>
                    <a:lstStyle/>
                    <a:p>
                      <a:pPr algn="l"/>
                      <a:r>
                        <a:rPr lang="en-US" sz="1200" smtClean="0"/>
                        <a:t>325 MHz</a:t>
                      </a:r>
                      <a:endParaRPr lang="en-US" sz="1200" dirty="0"/>
                    </a:p>
                  </a:txBody>
                  <a:tcPr anchor="ctr"/>
                </a:tc>
              </a:tr>
              <a:tr h="291144">
                <a:tc>
                  <a:txBody>
                    <a:bodyPr/>
                    <a:lstStyle/>
                    <a:p>
                      <a:pPr algn="l"/>
                      <a:r>
                        <a:rPr lang="el-GR" sz="1200" smtClean="0"/>
                        <a:t>β</a:t>
                      </a:r>
                      <a:r>
                        <a:rPr lang="en-US" sz="1200" baseline="-25000" smtClean="0"/>
                        <a:t>G</a:t>
                      </a:r>
                      <a:endParaRPr lang="en-US" sz="1200" dirty="0"/>
                    </a:p>
                  </a:txBody>
                  <a:tcPr anchor="ctr"/>
                </a:tc>
                <a:tc>
                  <a:txBody>
                    <a:bodyPr/>
                    <a:lstStyle/>
                    <a:p>
                      <a:pPr algn="l"/>
                      <a:r>
                        <a:rPr lang="en-US" sz="1200" smtClean="0"/>
                        <a:t>0.215</a:t>
                      </a:r>
                      <a:endParaRPr lang="en-US" sz="1200" dirty="0"/>
                    </a:p>
                  </a:txBody>
                  <a:tcPr anchor="ctr"/>
                </a:tc>
              </a:tr>
              <a:tr h="291144">
                <a:tc>
                  <a:txBody>
                    <a:bodyPr/>
                    <a:lstStyle/>
                    <a:p>
                      <a:pPr algn="l"/>
                      <a:r>
                        <a:rPr lang="en-US" sz="1200" smtClean="0"/>
                        <a:t>Aperture</a:t>
                      </a:r>
                      <a:endParaRPr lang="en-US" sz="1200" dirty="0"/>
                    </a:p>
                  </a:txBody>
                  <a:tcPr anchor="ctr"/>
                </a:tc>
                <a:tc>
                  <a:txBody>
                    <a:bodyPr/>
                    <a:lstStyle/>
                    <a:p>
                      <a:pPr algn="l"/>
                      <a:r>
                        <a:rPr lang="en-US" sz="1200" smtClean="0"/>
                        <a:t>30 mm</a:t>
                      </a:r>
                      <a:endParaRPr lang="en-US" sz="1200" dirty="0"/>
                    </a:p>
                  </a:txBody>
                  <a:tcPr anchor="ctr"/>
                </a:tc>
              </a:tr>
              <a:tr h="291144">
                <a:tc>
                  <a:txBody>
                    <a:bodyPr/>
                    <a:lstStyle/>
                    <a:p>
                      <a:pPr algn="l"/>
                      <a:r>
                        <a:rPr lang="en-US" sz="1200" smtClean="0"/>
                        <a:t>Cavity diameter</a:t>
                      </a:r>
                      <a:endParaRPr lang="en-US" sz="1200" dirty="0"/>
                    </a:p>
                  </a:txBody>
                  <a:tcPr anchor="ctr"/>
                </a:tc>
                <a:tc>
                  <a:txBody>
                    <a:bodyPr/>
                    <a:lstStyle/>
                    <a:p>
                      <a:pPr algn="l"/>
                      <a:r>
                        <a:rPr lang="en-US" sz="1200" smtClean="0"/>
                        <a:t>492 mm</a:t>
                      </a:r>
                      <a:endParaRPr lang="en-US" sz="1200" dirty="0"/>
                    </a:p>
                  </a:txBody>
                  <a:tcPr anchor="ctr"/>
                </a:tc>
              </a:tr>
              <a:tr h="291144">
                <a:tc>
                  <a:txBody>
                    <a:bodyPr/>
                    <a:lstStyle/>
                    <a:p>
                      <a:pPr algn="l"/>
                      <a:r>
                        <a:rPr lang="en-US" sz="1200" dirty="0" smtClean="0"/>
                        <a:t>Bandwidth</a:t>
                      </a:r>
                      <a:endParaRPr lang="en-US" sz="1200" dirty="0"/>
                    </a:p>
                  </a:txBody>
                  <a:tcPr anchor="ctr"/>
                </a:tc>
                <a:tc>
                  <a:txBody>
                    <a:bodyPr/>
                    <a:lstStyle/>
                    <a:p>
                      <a:pPr algn="l"/>
                      <a:r>
                        <a:rPr lang="en-US" sz="1200" smtClean="0"/>
                        <a:t>~ 90 Hz</a:t>
                      </a:r>
                      <a:endParaRPr lang="en-US" sz="1200" dirty="0"/>
                    </a:p>
                  </a:txBody>
                  <a:tcPr anchor="ctr"/>
                </a:tc>
              </a:tr>
              <a:tr h="291144">
                <a:tc>
                  <a:txBody>
                    <a:bodyPr/>
                    <a:lstStyle/>
                    <a:p>
                      <a:pPr algn="l"/>
                      <a:r>
                        <a:rPr lang="en-US" sz="1200" dirty="0" smtClean="0"/>
                        <a:t>Gain/Cavity</a:t>
                      </a:r>
                      <a:r>
                        <a:rPr lang="en-US" sz="1200" smtClean="0"/>
                        <a:t>, nominal</a:t>
                      </a:r>
                      <a:endParaRPr lang="en-US" sz="1200" dirty="0" smtClean="0"/>
                    </a:p>
                  </a:txBody>
                  <a:tcPr anchor="ctr"/>
                </a:tc>
                <a:tc>
                  <a:txBody>
                    <a:bodyPr/>
                    <a:lstStyle/>
                    <a:p>
                      <a:pPr algn="l"/>
                      <a:r>
                        <a:rPr lang="en-US" sz="1200" smtClean="0"/>
                        <a:t>2 MeV</a:t>
                      </a:r>
                      <a:endParaRPr lang="en-US" sz="1200" dirty="0"/>
                    </a:p>
                  </a:txBody>
                  <a:tcPr anchor="ctr"/>
                </a:tc>
              </a:tr>
              <a:tr h="291144">
                <a:tc>
                  <a:txBody>
                    <a:bodyPr/>
                    <a:lstStyle/>
                    <a:p>
                      <a:pPr algn="l"/>
                      <a:r>
                        <a:rPr lang="en-US" sz="1200" dirty="0" smtClean="0"/>
                        <a:t>Max Surface Magnetic</a:t>
                      </a:r>
                      <a:r>
                        <a:rPr lang="en-US" sz="1200" baseline="0" dirty="0" smtClean="0"/>
                        <a:t> Field</a:t>
                      </a:r>
                      <a:r>
                        <a:rPr lang="en-US" sz="1200" smtClean="0"/>
                        <a:t>, nominal</a:t>
                      </a:r>
                      <a:endParaRPr lang="en-US" sz="1200" dirty="0" smtClean="0"/>
                    </a:p>
                  </a:txBody>
                  <a:tcPr anchor="ctr"/>
                </a:tc>
                <a:tc>
                  <a:txBody>
                    <a:bodyPr/>
                    <a:lstStyle/>
                    <a:p>
                      <a:pPr algn="l"/>
                      <a:r>
                        <a:rPr lang="en-US" sz="1200" smtClean="0"/>
                        <a:t>60 mT</a:t>
                      </a:r>
                      <a:endParaRPr lang="en-US" sz="1200" dirty="0"/>
                    </a:p>
                  </a:txBody>
                  <a:tcPr anchor="ctr"/>
                </a:tc>
              </a:tr>
              <a:tr h="291144">
                <a:tc>
                  <a:txBody>
                    <a:bodyPr/>
                    <a:lstStyle/>
                    <a:p>
                      <a:pPr algn="l"/>
                      <a:r>
                        <a:rPr lang="en-US" sz="1200" dirty="0" smtClean="0"/>
                        <a:t>Max Surface Electric</a:t>
                      </a:r>
                      <a:r>
                        <a:rPr lang="en-US" sz="1200" baseline="0" dirty="0" smtClean="0"/>
                        <a:t> Field</a:t>
                      </a:r>
                      <a:r>
                        <a:rPr lang="en-US" sz="1200" smtClean="0"/>
                        <a:t>, nominal</a:t>
                      </a:r>
                      <a:endParaRPr lang="en-US" sz="1200" dirty="0" smtClean="0"/>
                    </a:p>
                  </a:txBody>
                  <a:tcPr anchor="ctr"/>
                </a:tc>
                <a:tc>
                  <a:txBody>
                    <a:bodyPr/>
                    <a:lstStyle/>
                    <a:p>
                      <a:pPr algn="l"/>
                      <a:r>
                        <a:rPr lang="en-US" sz="1200" smtClean="0"/>
                        <a:t>39 mV/m</a:t>
                      </a:r>
                      <a:endParaRPr lang="en-US" sz="1200" dirty="0"/>
                    </a:p>
                  </a:txBody>
                  <a:tcPr anchor="ctr"/>
                </a:tc>
              </a:tr>
              <a:tr h="291144">
                <a:tc>
                  <a:txBody>
                    <a:bodyPr/>
                    <a:lstStyle/>
                    <a:p>
                      <a:pPr algn="l"/>
                      <a:r>
                        <a:rPr lang="en-US" sz="1200" dirty="0" smtClean="0"/>
                        <a:t>Power/Coupler</a:t>
                      </a:r>
                      <a:r>
                        <a:rPr lang="en-US" sz="1200" smtClean="0"/>
                        <a:t>, nominal</a:t>
                      </a:r>
                      <a:endParaRPr lang="en-US" sz="1200" dirty="0" smtClean="0"/>
                    </a:p>
                  </a:txBody>
                  <a:tcPr anchor="ctr"/>
                </a:tc>
                <a:tc>
                  <a:txBody>
                    <a:bodyPr/>
                    <a:lstStyle/>
                    <a:p>
                      <a:pPr algn="l"/>
                      <a:r>
                        <a:rPr lang="en-US" sz="1200" smtClean="0"/>
                        <a:t> 4 kW (1</a:t>
                      </a:r>
                      <a:r>
                        <a:rPr lang="en-US" sz="1200" baseline="0" smtClean="0"/>
                        <a:t> mA)</a:t>
                      </a:r>
                      <a:endParaRPr lang="en-US" sz="1200" dirty="0"/>
                    </a:p>
                  </a:txBody>
                  <a:tcPr anchor="ctr"/>
                </a:tc>
              </a:tr>
              <a:tr h="479010">
                <a:tc>
                  <a:txBody>
                    <a:bodyPr/>
                    <a:lstStyle/>
                    <a:p>
                      <a:pPr algn="l"/>
                      <a:r>
                        <a:rPr kumimoji="0" lang="en-US" sz="1200" kern="1200" dirty="0" smtClean="0"/>
                        <a:t>He</a:t>
                      </a:r>
                      <a:r>
                        <a:rPr kumimoji="0" lang="en-US" sz="1200" kern="1200" baseline="0" dirty="0" smtClean="0"/>
                        <a:t> temp, pressure</a:t>
                      </a:r>
                      <a:endParaRPr lang="en-US" sz="1200" dirty="0"/>
                    </a:p>
                  </a:txBody>
                  <a:tcPr anchor="ctr"/>
                </a:tc>
                <a:tc>
                  <a:txBody>
                    <a:bodyPr/>
                    <a:lstStyle/>
                    <a:p>
                      <a:pPr algn="l"/>
                      <a:r>
                        <a:rPr kumimoji="0" lang="en-US" sz="1200" kern="1200" smtClean="0">
                          <a:sym typeface="Symbol"/>
                        </a:rPr>
                        <a:t>1.8-2.1 </a:t>
                      </a:r>
                      <a:r>
                        <a:rPr kumimoji="0" lang="en-US" sz="1200" kern="1200" dirty="0" smtClean="0">
                          <a:sym typeface="Symbol"/>
                        </a:rPr>
                        <a:t>K, 20 torr</a:t>
                      </a:r>
                      <a:endParaRPr lang="en-US" sz="1200" dirty="0">
                        <a:solidFill>
                          <a:schemeClr val="accent2"/>
                        </a:solidFill>
                      </a:endParaRPr>
                    </a:p>
                  </a:txBody>
                  <a:tcPr anchor="ctr"/>
                </a:tc>
              </a:tr>
              <a:tr h="3251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kern="1200" dirty="0" smtClean="0"/>
                        <a:t>Q</a:t>
                      </a:r>
                      <a:r>
                        <a:rPr kumimoji="0" lang="en-US" sz="1200" kern="1200" baseline="-25000" dirty="0" smtClean="0"/>
                        <a:t>0</a:t>
                      </a:r>
                      <a:r>
                        <a:rPr lang="en-US" sz="1200" dirty="0" smtClean="0"/>
                        <a:t> at</a:t>
                      </a:r>
                      <a:r>
                        <a:rPr lang="en-US" sz="1200" baseline="0" dirty="0" smtClean="0"/>
                        <a:t>  </a:t>
                      </a:r>
                      <a:r>
                        <a:rPr kumimoji="0" lang="en-US" sz="1200" kern="1200" dirty="0" smtClean="0"/>
                        <a:t>E</a:t>
                      </a:r>
                      <a:r>
                        <a:rPr kumimoji="0" lang="en-US" sz="1200" kern="1200" baseline="-25000" dirty="0" smtClean="0"/>
                        <a:t>acc</a:t>
                      </a:r>
                      <a:endParaRPr lang="en-US" sz="12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t>&gt; </a:t>
                      </a:r>
                      <a:r>
                        <a:rPr kumimoji="0" lang="en-US" sz="1200" kern="1200" baseline="0" smtClean="0">
                          <a:sym typeface="Symbol"/>
                        </a:rPr>
                        <a:t>1.1x10</a:t>
                      </a:r>
                      <a:r>
                        <a:rPr kumimoji="0" lang="en-US" sz="1200" kern="1200" baseline="30000" smtClean="0">
                          <a:sym typeface="Symbol"/>
                        </a:rPr>
                        <a:t>10</a:t>
                      </a:r>
                      <a:endParaRPr lang="en-US" sz="1200" dirty="0" smtClean="0"/>
                    </a:p>
                  </a:txBody>
                  <a:tcPr anchor="ctr"/>
                </a:tc>
              </a:tr>
              <a:tr h="287406">
                <a:tc>
                  <a:txBody>
                    <a:bodyPr/>
                    <a:lstStyle/>
                    <a:p>
                      <a:pPr algn="l"/>
                      <a:r>
                        <a:rPr lang="en-US" sz="1200" smtClean="0"/>
                        <a:t>df/dP</a:t>
                      </a:r>
                      <a:r>
                        <a:rPr lang="en-US" sz="1200" baseline="0" smtClean="0"/>
                        <a:t> </a:t>
                      </a:r>
                      <a:r>
                        <a:rPr lang="en-US" sz="1200" baseline="0" dirty="0" smtClean="0"/>
                        <a:t>(jacketed)</a:t>
                      </a:r>
                      <a:endParaRPr lang="en-US" sz="1200" dirty="0"/>
                    </a:p>
                  </a:txBody>
                  <a:tcPr anchor="ctr"/>
                </a:tc>
                <a:tc>
                  <a:txBody>
                    <a:bodyPr/>
                    <a:lstStyle/>
                    <a:p>
                      <a:pPr algn="l"/>
                      <a:r>
                        <a:rPr kumimoji="0" lang="en-US" sz="1200" kern="1200" smtClean="0">
                          <a:sym typeface="Symbol"/>
                        </a:rPr>
                        <a:t>&lt;25 Hz/mbar</a:t>
                      </a:r>
                      <a:endParaRPr lang="en-US" sz="1200" dirty="0" smtClean="0"/>
                    </a:p>
                  </a:txBody>
                  <a:tcPr anchor="ctr"/>
                </a:tc>
              </a:tr>
            </a:tbl>
          </a:graphicData>
        </a:graphic>
      </p:graphicFrame>
      <p:sp>
        <p:nvSpPr>
          <p:cNvPr id="16" name="Slide Number Placeholder 15"/>
          <p:cNvSpPr>
            <a:spLocks noGrp="1"/>
          </p:cNvSpPr>
          <p:nvPr>
            <p:ph type="sldNum" sz="quarter" idx="12"/>
          </p:nvPr>
        </p:nvSpPr>
        <p:spPr/>
        <p:txBody>
          <a:bodyPr/>
          <a:lstStyle/>
          <a:p>
            <a:fld id="{D2B162BE-1550-402A-A7E5-529B5D5778E9}" type="slidenum">
              <a:rPr lang="en-US" smtClean="0">
                <a:solidFill>
                  <a:prstClr val="black">
                    <a:tint val="75000"/>
                  </a:prstClr>
                </a:solidFill>
              </a:rPr>
              <a:pPr/>
              <a:t>23</a:t>
            </a:fld>
            <a:endParaRPr lang="en-US">
              <a:solidFill>
                <a:prstClr val="black">
                  <a:tint val="75000"/>
                </a:prstClr>
              </a:solidFill>
            </a:endParaRPr>
          </a:p>
        </p:txBody>
      </p:sp>
      <p:pic>
        <p:nvPicPr>
          <p:cNvPr id="14" name="Picture 13" descr="ZN-01.jpg"/>
          <p:cNvPicPr>
            <a:picLocks noChangeAspect="1"/>
          </p:cNvPicPr>
          <p:nvPr/>
        </p:nvPicPr>
        <p:blipFill>
          <a:blip r:embed="rId3" cstate="screen">
            <a:extLst>
              <a:ext uri="{BEBA8EAE-BF5A-486C-A8C5-ECC9F3942E4B}">
                <a14:imgProps xmlns:a14="http://schemas.microsoft.com/office/drawing/2010/main" xmlns="">
                  <a14:imgLayer r:embed="rId4">
                    <a14:imgEffect>
                      <a14:backgroundRemoval t="1389" b="94792" l="6390" r="97125">
                        <a14:foregroundMark x1="42173" y1="37500" x2="42173" y2="37500"/>
                        <a14:foregroundMark x1="29073" y1="23958" x2="29073" y2="23958"/>
                        <a14:foregroundMark x1="37380" y1="6597" x2="37380" y2="6597"/>
                        <a14:foregroundMark x1="68690" y1="69444" x2="68690" y2="69444"/>
                        <a14:foregroundMark x1="92971" y1="40625" x2="92971" y2="40625"/>
                        <a14:foregroundMark x1="52077" y1="94792" x2="52077" y2="94792"/>
                        <a14:foregroundMark x1="6709" y1="55903" x2="6709" y2="55903"/>
                        <a14:foregroundMark x1="48243" y1="1736" x2="48243" y2="1736"/>
                        <a14:foregroundMark x1="97125" y1="42014" x2="97125" y2="42014"/>
                      </a14:backgroundRemoval>
                    </a14:imgEffect>
                    <a14:imgEffect>
                      <a14:saturation sat="0"/>
                    </a14:imgEffect>
                  </a14:imgLayer>
                </a14:imgProps>
              </a:ext>
              <a:ext uri="{28A0092B-C50C-407E-A947-70E740481C1C}">
                <a14:useLocalDpi xmlns:a14="http://schemas.microsoft.com/office/drawing/2010/main" xmlns=""/>
              </a:ext>
            </a:extLst>
          </a:blip>
          <a:stretch>
            <a:fillRect/>
          </a:stretch>
        </p:blipFill>
        <p:spPr>
          <a:xfrm>
            <a:off x="4540356" y="257451"/>
            <a:ext cx="1739685" cy="1603772"/>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79847" y="1599613"/>
            <a:ext cx="1828800" cy="523220"/>
          </a:xfrm>
          <a:prstGeom prst="rect">
            <a:avLst/>
          </a:prstGeom>
          <a:noFill/>
        </p:spPr>
        <p:txBody>
          <a:bodyPr wrap="square" rtlCol="0">
            <a:spAutoFit/>
          </a:bodyPr>
          <a:lstStyle/>
          <a:p>
            <a:pPr algn="ctr"/>
            <a:r>
              <a:rPr lang="en-US" sz="1400">
                <a:solidFill>
                  <a:prstClr val="black"/>
                </a:solidFill>
              </a:rPr>
              <a:t>1</a:t>
            </a:r>
            <a:r>
              <a:rPr lang="en-US" sz="1400" baseline="30000">
                <a:solidFill>
                  <a:prstClr val="black"/>
                </a:solidFill>
              </a:rPr>
              <a:t>st</a:t>
            </a:r>
            <a:r>
              <a:rPr lang="en-US" sz="1400">
                <a:solidFill>
                  <a:prstClr val="black"/>
                </a:solidFill>
              </a:rPr>
              <a:t> prototype</a:t>
            </a:r>
          </a:p>
          <a:p>
            <a:pPr algn="ctr"/>
            <a:r>
              <a:rPr lang="en-US" sz="1400" smtClean="0">
                <a:solidFill>
                  <a:prstClr val="black"/>
                </a:solidFill>
              </a:rPr>
              <a:t>By Zanon (Italy)</a:t>
            </a:r>
            <a:endParaRPr lang="en-US" sz="1400">
              <a:solidFill>
                <a:prstClr val="black"/>
              </a:solidFill>
            </a:endParaRPr>
          </a:p>
        </p:txBody>
      </p:sp>
      <p:sp>
        <p:nvSpPr>
          <p:cNvPr id="2" name="TextBox 1"/>
          <p:cNvSpPr txBox="1"/>
          <p:nvPr/>
        </p:nvSpPr>
        <p:spPr>
          <a:xfrm>
            <a:off x="304800" y="162580"/>
            <a:ext cx="3505200" cy="523220"/>
          </a:xfrm>
          <a:prstGeom prst="rect">
            <a:avLst/>
          </a:prstGeom>
          <a:noFill/>
        </p:spPr>
        <p:txBody>
          <a:bodyPr wrap="square" rtlCol="0">
            <a:spAutoFit/>
          </a:bodyPr>
          <a:lstStyle/>
          <a:p>
            <a:pPr algn="ctr"/>
            <a:r>
              <a:rPr lang="en-US" sz="2800" dirty="0" smtClean="0"/>
              <a:t>SSR1 overview</a:t>
            </a:r>
            <a:endParaRPr lang="en-US" sz="2800" dirty="0"/>
          </a:p>
        </p:txBody>
      </p:sp>
      <p:pic>
        <p:nvPicPr>
          <p:cNvPr id="9" name="Picture 8"/>
          <p:cNvPicPr>
            <a:picLocks noChangeAspect="1"/>
          </p:cNvPicPr>
          <p:nvPr/>
        </p:nvPicPr>
        <p:blipFill rotWithShape="1">
          <a:blip r:embed="rId5" cstate="screen">
            <a:extLst>
              <a:ext uri="{BEBA8EAE-BF5A-486C-A8C5-ECC9F3942E4B}">
                <a14:imgProps xmlns:a14="http://schemas.microsoft.com/office/drawing/2010/main" xmlns="">
                  <a14:imgLayer r:embed="rId6">
                    <a14:imgEffect>
                      <a14:backgroundRemoval t="243" b="97573" l="0" r="100000">
                        <a14:foregroundMark x1="18844" y1="12864" x2="18844" y2="12864"/>
                        <a14:foregroundMark x1="16274" y1="15291" x2="16274" y2="15291"/>
                        <a14:foregroundMark x1="17559" y1="13835" x2="17559" y2="13835"/>
                        <a14:foregroundMark x1="14561" y1="16262" x2="14561" y2="16262"/>
                        <a14:foregroundMark x1="36617" y1="8738" x2="36617" y2="8738"/>
                        <a14:foregroundMark x1="39615" y1="8981" x2="39615" y2="8981"/>
                        <a14:foregroundMark x1="55675" y1="3155" x2="55675" y2="3155"/>
                        <a14:foregroundMark x1="50964" y1="2184" x2="50964" y2="2184"/>
                        <a14:foregroundMark x1="86724" y1="60922" x2="86724" y2="60922"/>
                        <a14:foregroundMark x1="91435" y1="46602" x2="91435" y2="46602"/>
                        <a14:foregroundMark x1="96360" y1="50243" x2="96360" y2="50243"/>
                        <a14:foregroundMark x1="5139" y1="59951" x2="5139" y2="59951"/>
                        <a14:foregroundMark x1="5567" y1="61408" x2="5567" y2="61408"/>
                        <a14:foregroundMark x1="6638" y1="62136" x2="6638" y2="62136"/>
                        <a14:foregroundMark x1="6210" y1="63350" x2="6210" y2="63350"/>
                        <a14:foregroundMark x1="6638" y1="64320" x2="6638" y2="64320"/>
                        <a14:foregroundMark x1="7495" y1="65049" x2="7495" y2="65049"/>
                        <a14:foregroundMark x1="13276" y1="75971" x2="13276" y2="75971"/>
                        <a14:foregroundMark x1="13276" y1="78883" x2="13276" y2="78883"/>
                        <a14:foregroundMark x1="14133" y1="79612" x2="14133" y2="79612"/>
                        <a14:foregroundMark x1="14989" y1="80340" x2="14989" y2="80340"/>
                        <a14:foregroundMark x1="15846" y1="81553" x2="15846" y2="81553"/>
                        <a14:foregroundMark x1="16916" y1="82524" x2="16916" y2="82524"/>
                        <a14:foregroundMark x1="19700" y1="85680" x2="19700" y2="85680"/>
                        <a14:foregroundMark x1="20343" y1="85437" x2="20343" y2="85437"/>
                        <a14:backgroundMark x1="4711" y1="63107" x2="4711" y2="63107"/>
                        <a14:backgroundMark x1="6918" y1="8897" x2="6918" y2="8897"/>
                        <a14:backgroundMark x1="15409" y1="4626" x2="15409" y2="4626"/>
                        <a14:backgroundMark x1="87736" y1="2135" x2="87736" y2="2135"/>
                        <a14:backgroundMark x1="97799" y1="33452" x2="97799" y2="33452"/>
                        <a14:backgroundMark x1="92767" y1="38790" x2="92767" y2="38790"/>
                      </a14:backgroundRemoval>
                    </a14:imgEffect>
                    <a14:imgEffect>
                      <a14:saturation sat="0"/>
                    </a14:imgEffect>
                  </a14:imgLayer>
                </a14:imgProps>
              </a:ext>
              <a:ext uri="{28A0092B-C50C-407E-A947-70E740481C1C}">
                <a14:useLocalDpi xmlns:a14="http://schemas.microsoft.com/office/drawing/2010/main" xmlns=""/>
              </a:ext>
            </a:extLst>
          </a:blip>
          <a:srcRect/>
          <a:stretch/>
        </p:blipFill>
        <p:spPr>
          <a:xfrm>
            <a:off x="4440123" y="2282720"/>
            <a:ext cx="1940153" cy="1714917"/>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5819313" y="3657600"/>
            <a:ext cx="1828800" cy="523220"/>
          </a:xfrm>
          <a:prstGeom prst="rect">
            <a:avLst/>
          </a:prstGeom>
          <a:noFill/>
        </p:spPr>
        <p:txBody>
          <a:bodyPr wrap="square" rtlCol="0">
            <a:spAutoFit/>
          </a:bodyPr>
          <a:lstStyle/>
          <a:p>
            <a:pPr algn="ctr"/>
            <a:r>
              <a:rPr lang="en-US" sz="1400" smtClean="0">
                <a:solidFill>
                  <a:prstClr val="black"/>
                </a:solidFill>
              </a:rPr>
              <a:t>1</a:t>
            </a:r>
            <a:r>
              <a:rPr lang="en-US" sz="1400" baseline="30000" smtClean="0">
                <a:solidFill>
                  <a:prstClr val="black"/>
                </a:solidFill>
              </a:rPr>
              <a:t>st</a:t>
            </a:r>
            <a:r>
              <a:rPr lang="en-US" sz="1400" smtClean="0">
                <a:solidFill>
                  <a:prstClr val="black"/>
                </a:solidFill>
              </a:rPr>
              <a:t> prototype </a:t>
            </a:r>
          </a:p>
          <a:p>
            <a:pPr algn="ctr"/>
            <a:r>
              <a:rPr lang="en-US" sz="1400" smtClean="0">
                <a:solidFill>
                  <a:prstClr val="black"/>
                </a:solidFill>
              </a:rPr>
              <a:t>Jacketed at FNAL</a:t>
            </a:r>
            <a:endParaRPr lang="en-US" sz="1400">
              <a:solidFill>
                <a:prstClr val="black"/>
              </a:solidFill>
            </a:endParaRPr>
          </a:p>
        </p:txBody>
      </p:sp>
      <p:sp>
        <p:nvSpPr>
          <p:cNvPr id="3" name="TextBox 2"/>
          <p:cNvSpPr txBox="1"/>
          <p:nvPr/>
        </p:nvSpPr>
        <p:spPr>
          <a:xfrm>
            <a:off x="426105" y="710135"/>
            <a:ext cx="4114251" cy="1815882"/>
          </a:xfrm>
          <a:prstGeom prst="rect">
            <a:avLst/>
          </a:prstGeom>
          <a:noFill/>
        </p:spPr>
        <p:txBody>
          <a:bodyPr wrap="square" rtlCol="0">
            <a:spAutoFit/>
          </a:bodyPr>
          <a:lstStyle/>
          <a:p>
            <a:pPr marL="285750" indent="-285750">
              <a:buFont typeface="Arial" pitchFamily="34" charset="0"/>
              <a:buChar char="•"/>
            </a:pPr>
            <a:r>
              <a:rPr lang="en-US" sz="1600" smtClean="0"/>
              <a:t>Single Spoke Resonators have been developed at Fermilab in the last few years</a:t>
            </a:r>
          </a:p>
          <a:p>
            <a:pPr marL="285750" indent="-285750">
              <a:buFont typeface="Arial" pitchFamily="34" charset="0"/>
              <a:buChar char="•"/>
            </a:pPr>
            <a:r>
              <a:rPr lang="en-US" sz="1600" smtClean="0"/>
              <a:t>2 bare prototypes tested in VTS and 1 jacketed prototype tested in HTS</a:t>
            </a:r>
          </a:p>
          <a:p>
            <a:pPr marL="285750" indent="-285750">
              <a:buFont typeface="Arial" pitchFamily="34" charset="0"/>
              <a:buChar char="•"/>
            </a:pPr>
            <a:r>
              <a:rPr lang="en-US" sz="1600" smtClean="0"/>
              <a:t>We are receiving an order of 10 resonators from US vendors, 8 needed for the PXIE cryomodule</a:t>
            </a:r>
            <a:endParaRPr lang="en-US" sz="1600"/>
          </a:p>
        </p:txBody>
      </p:sp>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7620000" y="263369"/>
            <a:ext cx="1371600" cy="4014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4578086" y="4343400"/>
            <a:ext cx="2782887" cy="23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8001000" y="4343400"/>
            <a:ext cx="762000" cy="369332"/>
          </a:xfrm>
          <a:prstGeom prst="rect">
            <a:avLst/>
          </a:prstGeom>
          <a:noFill/>
        </p:spPr>
        <p:txBody>
          <a:bodyPr wrap="square" rtlCol="0">
            <a:spAutoFit/>
          </a:bodyPr>
          <a:lstStyle/>
          <a:p>
            <a:r>
              <a:rPr lang="en-US" smtClean="0"/>
              <a:t>VTS</a:t>
            </a:r>
            <a:endParaRPr lang="en-US"/>
          </a:p>
        </p:txBody>
      </p:sp>
      <p:sp>
        <p:nvSpPr>
          <p:cNvPr id="5" name="TextBox 4"/>
          <p:cNvSpPr txBox="1"/>
          <p:nvPr/>
        </p:nvSpPr>
        <p:spPr>
          <a:xfrm>
            <a:off x="7360973" y="5867400"/>
            <a:ext cx="1325827" cy="923330"/>
          </a:xfrm>
          <a:prstGeom prst="rect">
            <a:avLst/>
          </a:prstGeom>
          <a:noFill/>
        </p:spPr>
        <p:txBody>
          <a:bodyPr wrap="square" rtlCol="0">
            <a:spAutoFit/>
          </a:bodyPr>
          <a:lstStyle/>
          <a:p>
            <a:r>
              <a:rPr lang="en-US" smtClean="0"/>
              <a:t>Spoke Cavity Test Cryostat</a:t>
            </a:r>
            <a:endParaRPr lang="en-US"/>
          </a:p>
        </p:txBody>
      </p:sp>
    </p:spTree>
    <p:extLst>
      <p:ext uri="{BB962C8B-B14F-4D97-AF65-F5344CB8AC3E}">
        <p14:creationId xmlns:p14="http://schemas.microsoft.com/office/powerpoint/2010/main" xmlns="" val="417188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3406456" y="1331983"/>
            <a:ext cx="5544476" cy="4485890"/>
          </a:xfrm>
          <a:prstGeom prst="rect">
            <a:avLst/>
          </a:prstGeom>
        </p:spPr>
      </p:pic>
      <p:sp>
        <p:nvSpPr>
          <p:cNvPr id="69634" name="Rectangle 2"/>
          <p:cNvSpPr>
            <a:spLocks noGrp="1" noChangeArrowheads="1"/>
          </p:cNvSpPr>
          <p:nvPr>
            <p:ph type="title"/>
          </p:nvPr>
        </p:nvSpPr>
        <p:spPr>
          <a:xfrm>
            <a:off x="-11837" y="1"/>
            <a:ext cx="4736237" cy="685800"/>
          </a:xfrm>
        </p:spPr>
        <p:txBody>
          <a:bodyPr>
            <a:normAutofit fontScale="90000"/>
          </a:bodyPr>
          <a:lstStyle/>
          <a:p>
            <a:r>
              <a:rPr lang="en-US" sz="3200"/>
              <a:t>SSR1 </a:t>
            </a:r>
            <a:r>
              <a:rPr lang="en-US" sz="3200" smtClean="0"/>
              <a:t>Mechanical design</a:t>
            </a:r>
            <a:endParaRPr lang="en-US" sz="3200"/>
          </a:p>
        </p:txBody>
      </p:sp>
      <p:sp>
        <p:nvSpPr>
          <p:cNvPr id="6" name="Footer Placeholder 4"/>
          <p:cNvSpPr>
            <a:spLocks noGrp="1"/>
          </p:cNvSpPr>
          <p:nvPr>
            <p:ph type="ftr" sz="quarter" idx="11"/>
          </p:nvPr>
        </p:nvSpPr>
        <p:spPr/>
        <p:txBody>
          <a:bodyPr/>
          <a:lstStyle/>
          <a:p>
            <a:r>
              <a:rPr lang="en-US">
                <a:solidFill>
                  <a:srgbClr val="FFFFFF"/>
                </a:solidFill>
              </a:rPr>
              <a:t>Leonardo Ristori</a:t>
            </a:r>
            <a:r>
              <a:rPr lang="en-US" sz="1000">
                <a:solidFill>
                  <a:srgbClr val="FFFFFF"/>
                </a:solidFill>
              </a:rPr>
              <a:t>  </a:t>
            </a:r>
            <a:r>
              <a:rPr lang="en-US" sz="800" i="1">
                <a:solidFill>
                  <a:srgbClr val="FFFFFF"/>
                </a:solidFill>
                <a:effectLst/>
              </a:rPr>
              <a:t>FNAL TD SRF Dept. </a:t>
            </a:r>
          </a:p>
        </p:txBody>
      </p:sp>
      <p:sp>
        <p:nvSpPr>
          <p:cNvPr id="5" name="Slide Number Placeholder 3"/>
          <p:cNvSpPr>
            <a:spLocks noGrp="1"/>
          </p:cNvSpPr>
          <p:nvPr>
            <p:ph type="sldNum" sz="quarter" idx="12"/>
          </p:nvPr>
        </p:nvSpPr>
        <p:spPr/>
        <p:txBody>
          <a:bodyPr/>
          <a:lstStyle/>
          <a:p>
            <a:fld id="{25FDA1DA-D6F4-495E-BAD9-C0D98EE258F6}" type="datetime4">
              <a:rPr lang="en-US">
                <a:solidFill>
                  <a:srgbClr val="FFFFFF"/>
                </a:solidFill>
              </a:rPr>
              <a:pPr/>
              <a:t>October 27, 2011</a:t>
            </a:fld>
            <a:endParaRPr lang="en-US">
              <a:solidFill>
                <a:srgbClr val="FFFFFF"/>
              </a:solidFill>
            </a:endParaRPr>
          </a:p>
        </p:txBody>
      </p:sp>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97889" y="3962400"/>
            <a:ext cx="3143435" cy="2497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Rectangle 3"/>
          <p:cNvSpPr txBox="1">
            <a:spLocks noChangeArrowheads="1"/>
          </p:cNvSpPr>
          <p:nvPr/>
        </p:nvSpPr>
        <p:spPr bwMode="auto">
          <a:xfrm>
            <a:off x="409852" y="762000"/>
            <a:ext cx="4813177" cy="2985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defRPr sz="2400">
                <a:solidFill>
                  <a:schemeClr val="tx1"/>
                </a:solidFill>
                <a:latin typeface="+mn-lt"/>
                <a:ea typeface="+mn-ea"/>
                <a:cs typeface="+mn-cs"/>
              </a:defRPr>
            </a:lvl1pPr>
            <a:lvl2pPr marL="742950" indent="-285750" algn="l" rtl="0" fontAlgn="base">
              <a:spcBef>
                <a:spcPct val="20000"/>
              </a:spcBef>
              <a:spcAft>
                <a:spcPct val="0"/>
              </a:spcAft>
              <a:buBlip>
                <a:blip r:embed="rId5"/>
              </a:buBlip>
              <a:defRPr sz="2000">
                <a:solidFill>
                  <a:schemeClr val="tx1"/>
                </a:solidFill>
                <a:latin typeface="+mn-lt"/>
              </a:defRPr>
            </a:lvl2pPr>
            <a:lvl3pPr marL="1143000" indent="-228600" algn="l" rtl="0" fontAlgn="base">
              <a:spcBef>
                <a:spcPct val="20000"/>
              </a:spcBef>
              <a:spcAft>
                <a:spcPct val="0"/>
              </a:spcAft>
              <a:buFont typeface="Gill Sans MT" pitchFamily="34" charset="0"/>
              <a:buBlip>
                <a:blip r:embed="rId5"/>
              </a:buBlip>
              <a:defRPr>
                <a:solidFill>
                  <a:schemeClr val="tx1"/>
                </a:solidFill>
                <a:latin typeface="+mn-lt"/>
              </a:defRPr>
            </a:lvl3pPr>
            <a:lvl4pPr marL="1600200" indent="-228600" algn="l" rtl="0" fontAlgn="base">
              <a:spcBef>
                <a:spcPct val="20000"/>
              </a:spcBef>
              <a:spcAft>
                <a:spcPct val="0"/>
              </a:spcAft>
              <a:buBlip>
                <a:blip r:embed="rId5"/>
              </a:buBlip>
              <a:defRPr sz="1600">
                <a:solidFill>
                  <a:schemeClr val="tx1"/>
                </a:solidFill>
                <a:latin typeface="+mn-lt"/>
              </a:defRPr>
            </a:lvl4pPr>
            <a:lvl5pPr marL="2057400" indent="-228600" algn="l" rtl="0" fontAlgn="base">
              <a:spcBef>
                <a:spcPct val="20000"/>
              </a:spcBef>
              <a:spcAft>
                <a:spcPct val="0"/>
              </a:spcAft>
              <a:buBlip>
                <a:blip r:embed="rId5"/>
              </a:buBlip>
              <a:defRPr sz="1600">
                <a:solidFill>
                  <a:schemeClr val="tx1"/>
                </a:solidFill>
                <a:latin typeface="+mn-lt"/>
              </a:defRPr>
            </a:lvl5pPr>
            <a:lvl6pPr marL="2514600" indent="-228600" algn="l" rtl="0" fontAlgn="base">
              <a:spcBef>
                <a:spcPct val="20000"/>
              </a:spcBef>
              <a:spcAft>
                <a:spcPct val="0"/>
              </a:spcAft>
              <a:buBlip>
                <a:blip r:embed="rId5"/>
              </a:buBlip>
              <a:defRPr sz="1600">
                <a:solidFill>
                  <a:schemeClr val="tx1"/>
                </a:solidFill>
                <a:latin typeface="+mn-lt"/>
              </a:defRPr>
            </a:lvl6pPr>
            <a:lvl7pPr marL="2971800" indent="-228600" algn="l" rtl="0" fontAlgn="base">
              <a:spcBef>
                <a:spcPct val="20000"/>
              </a:spcBef>
              <a:spcAft>
                <a:spcPct val="0"/>
              </a:spcAft>
              <a:buBlip>
                <a:blip r:embed="rId5"/>
              </a:buBlip>
              <a:defRPr sz="1600">
                <a:solidFill>
                  <a:schemeClr val="tx1"/>
                </a:solidFill>
                <a:latin typeface="+mn-lt"/>
              </a:defRPr>
            </a:lvl7pPr>
            <a:lvl8pPr marL="3429000" indent="-228600" algn="l" rtl="0" fontAlgn="base">
              <a:spcBef>
                <a:spcPct val="20000"/>
              </a:spcBef>
              <a:spcAft>
                <a:spcPct val="0"/>
              </a:spcAft>
              <a:buBlip>
                <a:blip r:embed="rId5"/>
              </a:buBlip>
              <a:defRPr sz="1600">
                <a:solidFill>
                  <a:schemeClr val="tx1"/>
                </a:solidFill>
                <a:latin typeface="+mn-lt"/>
              </a:defRPr>
            </a:lvl8pPr>
            <a:lvl9pPr marL="3886200" indent="-228600" algn="l" rtl="0" fontAlgn="base">
              <a:spcBef>
                <a:spcPct val="20000"/>
              </a:spcBef>
              <a:spcAft>
                <a:spcPct val="0"/>
              </a:spcAft>
              <a:buBlip>
                <a:blip r:embed="rId5"/>
              </a:buBlip>
              <a:defRPr sz="1600">
                <a:solidFill>
                  <a:schemeClr val="tx1"/>
                </a:solidFill>
                <a:latin typeface="+mn-lt"/>
              </a:defRPr>
            </a:lvl9pPr>
          </a:lstStyle>
          <a:p>
            <a:pPr marL="0" indent="0"/>
            <a:r>
              <a:rPr lang="en-US" sz="1400" b="1" smtClean="0"/>
              <a:t>Requirements:</a:t>
            </a:r>
          </a:p>
          <a:p>
            <a:pPr marL="285750" indent="-285750">
              <a:buFont typeface="Arial" pitchFamily="34" charset="0"/>
              <a:buChar char="•"/>
            </a:pPr>
            <a:r>
              <a:rPr lang="en-US" sz="1400" b="1" smtClean="0"/>
              <a:t>Pressure rating 2 bar </a:t>
            </a:r>
          </a:p>
          <a:p>
            <a:pPr marL="285750" indent="-285750">
              <a:buFont typeface="Arial" pitchFamily="34" charset="0"/>
              <a:buChar char="•"/>
            </a:pPr>
            <a:r>
              <a:rPr lang="en-US" sz="1400" b="1" smtClean="0"/>
              <a:t>Pressure sensitivity df/dP &lt; 25 Hz/mbar</a:t>
            </a:r>
          </a:p>
          <a:p>
            <a:pPr marL="285750" indent="-285750">
              <a:buFont typeface="Arial" pitchFamily="34" charset="0"/>
              <a:buChar char="•"/>
            </a:pPr>
            <a:r>
              <a:rPr lang="en-US" sz="1400" b="1" smtClean="0"/>
              <a:t>Tuning range ±130 kHz without yield</a:t>
            </a:r>
          </a:p>
          <a:p>
            <a:pPr marL="285750">
              <a:buFont typeface="Arial" pitchFamily="34" charset="0"/>
              <a:buChar char="•"/>
            </a:pPr>
            <a:endParaRPr lang="en-US" sz="1400" b="1" smtClean="0"/>
          </a:p>
          <a:p>
            <a:pPr marL="0" indent="0"/>
            <a:r>
              <a:rPr lang="en-US" sz="1400" b="1" smtClean="0"/>
              <a:t>Facts:</a:t>
            </a:r>
          </a:p>
          <a:p>
            <a:pPr marL="285750" indent="-285750">
              <a:buFont typeface="Arial" pitchFamily="34" charset="0"/>
              <a:buChar char="•"/>
            </a:pPr>
            <a:r>
              <a:rPr lang="en-US" sz="1400" b="1" smtClean="0"/>
              <a:t>Cavity material: 3.1 mm </a:t>
            </a:r>
          </a:p>
          <a:p>
            <a:pPr marL="285750" indent="-285750">
              <a:buFont typeface="Arial" pitchFamily="34" charset="0"/>
              <a:buChar char="•"/>
            </a:pPr>
            <a:r>
              <a:rPr lang="en-US" sz="1400" b="1" smtClean="0"/>
              <a:t>Helium Vessel made of 316L</a:t>
            </a:r>
          </a:p>
          <a:p>
            <a:pPr marL="285750" indent="-285750">
              <a:buFont typeface="Arial" pitchFamily="34" charset="0"/>
              <a:buChar char="•"/>
            </a:pPr>
            <a:r>
              <a:rPr lang="en-US" sz="1400" b="1" smtClean="0"/>
              <a:t>Transitions are Cu-Brazed (ANL)</a:t>
            </a:r>
          </a:p>
          <a:p>
            <a:pPr marL="285750" indent="-285750">
              <a:buFont typeface="Arial" pitchFamily="34" charset="0"/>
              <a:buChar char="•"/>
            </a:pPr>
            <a:r>
              <a:rPr lang="en-US" sz="1400" b="1" smtClean="0"/>
              <a:t>Flanges are Conflat (3-3/8” &amp; 6”)</a:t>
            </a:r>
          </a:p>
          <a:p>
            <a:pPr marL="285750" indent="-285750">
              <a:buFont typeface="Arial" pitchFamily="34" charset="0"/>
              <a:buChar char="•"/>
            </a:pPr>
            <a:r>
              <a:rPr lang="en-US" sz="1400" b="1" smtClean="0"/>
              <a:t>All stiffeners are made of RRR40 Nb</a:t>
            </a:r>
          </a:p>
        </p:txBody>
      </p:sp>
      <p:sp>
        <p:nvSpPr>
          <p:cNvPr id="7" name="Striped Right Arrow 6"/>
          <p:cNvSpPr/>
          <p:nvPr/>
        </p:nvSpPr>
        <p:spPr>
          <a:xfrm rot="21185053">
            <a:off x="4716906" y="3332323"/>
            <a:ext cx="488459" cy="239217"/>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Striped Right Arrow 13"/>
          <p:cNvSpPr/>
          <p:nvPr/>
        </p:nvSpPr>
        <p:spPr>
          <a:xfrm rot="10281787">
            <a:off x="4340504" y="2916365"/>
            <a:ext cx="378684" cy="216881"/>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Striped Right Arrow 14"/>
          <p:cNvSpPr/>
          <p:nvPr/>
        </p:nvSpPr>
        <p:spPr>
          <a:xfrm rot="10281787">
            <a:off x="4473460" y="4786790"/>
            <a:ext cx="374594" cy="219969"/>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Striped Right Arrow 16"/>
          <p:cNvSpPr/>
          <p:nvPr/>
        </p:nvSpPr>
        <p:spPr>
          <a:xfrm rot="21185053">
            <a:off x="4770862" y="4143338"/>
            <a:ext cx="488459" cy="239217"/>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4106678" y="3499282"/>
            <a:ext cx="846335" cy="400110"/>
          </a:xfrm>
          <a:prstGeom prst="rect">
            <a:avLst/>
          </a:prstGeom>
          <a:noFill/>
        </p:spPr>
        <p:txBody>
          <a:bodyPr wrap="square" rtlCol="0">
            <a:spAutoFit/>
          </a:bodyPr>
          <a:lstStyle/>
          <a:p>
            <a:r>
              <a:rPr lang="en-US" sz="1000" smtClean="0"/>
              <a:t>Tuning</a:t>
            </a:r>
          </a:p>
          <a:p>
            <a:r>
              <a:rPr lang="en-US" sz="1000" smtClean="0"/>
              <a:t>forces</a:t>
            </a:r>
            <a:endParaRPr lang="en-US" sz="1000"/>
          </a:p>
        </p:txBody>
      </p:sp>
    </p:spTree>
    <p:extLst>
      <p:ext uri="{BB962C8B-B14F-4D97-AF65-F5344CB8AC3E}">
        <p14:creationId xmlns:p14="http://schemas.microsoft.com/office/powerpoint/2010/main" xmlns="" val="36218118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r="21924"/>
          <a:stretch/>
        </p:blipFill>
        <p:spPr>
          <a:xfrm>
            <a:off x="4114800" y="838202"/>
            <a:ext cx="4297590" cy="3809998"/>
          </a:xfrm>
          <a:prstGeom prst="rect">
            <a:avLst/>
          </a:prstGeom>
        </p:spPr>
      </p:pic>
      <p:sp>
        <p:nvSpPr>
          <p:cNvPr id="2" name="Title 1"/>
          <p:cNvSpPr>
            <a:spLocks noGrp="1"/>
          </p:cNvSpPr>
          <p:nvPr>
            <p:ph type="title"/>
          </p:nvPr>
        </p:nvSpPr>
        <p:spPr>
          <a:xfrm>
            <a:off x="2362200" y="0"/>
            <a:ext cx="4876800" cy="715962"/>
          </a:xfrm>
        </p:spPr>
        <p:txBody>
          <a:bodyPr>
            <a:noAutofit/>
          </a:bodyPr>
          <a:lstStyle/>
          <a:p>
            <a:r>
              <a:rPr lang="en-US" sz="2400" smtClean="0"/>
              <a:t>Pressure sensitivity - analyses</a:t>
            </a:r>
            <a:endParaRPr lang="en-US" sz="2400"/>
          </a:p>
        </p:txBody>
      </p:sp>
      <p:sp>
        <p:nvSpPr>
          <p:cNvPr id="4" name="Slide Number Placeholder 3"/>
          <p:cNvSpPr>
            <a:spLocks noGrp="1"/>
          </p:cNvSpPr>
          <p:nvPr>
            <p:ph type="sldNum" sz="quarter" idx="12"/>
          </p:nvPr>
        </p:nvSpPr>
        <p:spPr/>
        <p:txBody>
          <a:bodyPr/>
          <a:lstStyle/>
          <a:p>
            <a:fld id="{D2B162BE-1550-402A-A7E5-529B5D5778E9}" type="slidenum">
              <a:rPr lang="en-US" smtClean="0">
                <a:solidFill>
                  <a:prstClr val="black">
                    <a:tint val="75000"/>
                  </a:prstClr>
                </a:solidFill>
              </a:rPr>
              <a:pPr/>
              <a:t>25</a:t>
            </a:fld>
            <a:endParaRPr lang="en-US">
              <a:solidFill>
                <a:prstClr val="black">
                  <a:tint val="75000"/>
                </a:prstClr>
              </a:solidFill>
            </a:endParaRPr>
          </a:p>
        </p:txBody>
      </p:sp>
      <p:sp>
        <p:nvSpPr>
          <p:cNvPr id="7" name="TextBox 6"/>
          <p:cNvSpPr txBox="1"/>
          <p:nvPr/>
        </p:nvSpPr>
        <p:spPr>
          <a:xfrm>
            <a:off x="277998" y="3832999"/>
            <a:ext cx="3106271" cy="2031325"/>
          </a:xfrm>
          <a:prstGeom prst="rect">
            <a:avLst/>
          </a:prstGeom>
          <a:noFill/>
        </p:spPr>
        <p:txBody>
          <a:bodyPr wrap="square" rtlCol="0">
            <a:spAutoFit/>
          </a:bodyPr>
          <a:lstStyle/>
          <a:p>
            <a:pPr marL="342900" indent="-342900">
              <a:buFont typeface="Arial" pitchFamily="34" charset="0"/>
              <a:buChar char="•"/>
            </a:pPr>
            <a:r>
              <a:rPr lang="en-US" sz="1400" smtClean="0">
                <a:latin typeface="+mj-lt"/>
              </a:rPr>
              <a:t>Comsol multiphysics</a:t>
            </a:r>
            <a:endParaRPr lang="en-US" sz="1400" dirty="0" smtClean="0">
              <a:latin typeface="+mj-lt"/>
            </a:endParaRPr>
          </a:p>
          <a:p>
            <a:pPr marL="342900" indent="-342900"/>
            <a:r>
              <a:rPr lang="en-US" sz="1400" dirty="0" smtClean="0">
                <a:latin typeface="+mj-lt"/>
              </a:rPr>
              <a:t>	df/dp ~ 4.9 Hz/Torr</a:t>
            </a:r>
          </a:p>
          <a:p>
            <a:pPr marL="342900" indent="-342900">
              <a:buFont typeface="+mj-lt"/>
              <a:buAutoNum type="arabicPeriod"/>
            </a:pPr>
            <a:endParaRPr lang="en-US" sz="1400" dirty="0" smtClean="0">
              <a:latin typeface="+mj-lt"/>
            </a:endParaRPr>
          </a:p>
          <a:p>
            <a:pPr marL="342900" indent="-342900">
              <a:buFont typeface="Arial" pitchFamily="34" charset="0"/>
              <a:buChar char="•"/>
            </a:pPr>
            <a:r>
              <a:rPr lang="en-US" sz="1400" smtClean="0">
                <a:latin typeface="+mj-lt"/>
              </a:rPr>
              <a:t>Ansys multiphysics</a:t>
            </a:r>
            <a:endParaRPr lang="en-US" sz="1400" dirty="0" smtClean="0">
              <a:latin typeface="+mj-lt"/>
            </a:endParaRPr>
          </a:p>
          <a:p>
            <a:pPr marL="342900" indent="-342900"/>
            <a:r>
              <a:rPr lang="en-US" sz="1400" dirty="0" smtClean="0">
                <a:latin typeface="+mj-lt"/>
              </a:rPr>
              <a:t>	df/dp ~ -1 Hz/Torr</a:t>
            </a:r>
          </a:p>
          <a:p>
            <a:pPr marL="342900" indent="-342900">
              <a:buFont typeface="+mj-lt"/>
              <a:buAutoNum type="arabicPeriod"/>
            </a:pPr>
            <a:endParaRPr lang="en-US" sz="1400" dirty="0" smtClean="0">
              <a:latin typeface="+mj-lt"/>
            </a:endParaRPr>
          </a:p>
          <a:p>
            <a:pPr marL="342900" indent="-342900">
              <a:buFont typeface="Arial" pitchFamily="34" charset="0"/>
              <a:buChar char="•"/>
            </a:pPr>
            <a:r>
              <a:rPr lang="en-US" sz="1400" smtClean="0">
                <a:latin typeface="+mj-lt"/>
              </a:rPr>
              <a:t>Ansys mechanical (explained in next slide)</a:t>
            </a:r>
            <a:endParaRPr lang="en-US" sz="1400" dirty="0" smtClean="0">
              <a:latin typeface="+mj-lt"/>
            </a:endParaRPr>
          </a:p>
          <a:p>
            <a:pPr marL="342900" indent="-342900"/>
            <a:r>
              <a:rPr lang="en-US" sz="1400" dirty="0" smtClean="0">
                <a:latin typeface="+mj-lt"/>
              </a:rPr>
              <a:t>	df/dp ~ 2.6 Hz/</a:t>
            </a:r>
            <a:r>
              <a:rPr lang="en-US" sz="1400" dirty="0" err="1" smtClean="0">
                <a:latin typeface="+mj-lt"/>
              </a:rPr>
              <a:t>Torr</a:t>
            </a:r>
            <a:endParaRPr lang="en-US" sz="1400" dirty="0" smtClean="0">
              <a:latin typeface="+mj-lt"/>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77998" y="1534087"/>
            <a:ext cx="2976329"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4038600" y="4620844"/>
            <a:ext cx="4953000" cy="1754326"/>
          </a:xfrm>
          <a:prstGeom prst="rect">
            <a:avLst/>
          </a:prstGeom>
          <a:noFill/>
        </p:spPr>
        <p:txBody>
          <a:bodyPr wrap="square" rtlCol="0">
            <a:spAutoFit/>
          </a:bodyPr>
          <a:lstStyle/>
          <a:p>
            <a:pPr marL="285750" indent="-285750">
              <a:buFont typeface="Arial" pitchFamily="34" charset="0"/>
              <a:buChar char="•"/>
            </a:pPr>
            <a:r>
              <a:rPr lang="en-US" smtClean="0"/>
              <a:t>Figure shows deformations (enhanced x500) for a cavity under vacuum and Helium at 1 atm</a:t>
            </a:r>
          </a:p>
          <a:p>
            <a:pPr marL="285750" indent="-285750">
              <a:buFont typeface="Arial" pitchFamily="34" charset="0"/>
              <a:buChar char="•"/>
            </a:pPr>
            <a:r>
              <a:rPr lang="en-US" smtClean="0"/>
              <a:t>Beam pipes deform only ~ 6 </a:t>
            </a:r>
            <a:r>
              <a:rPr lang="el-GR" smtClean="0"/>
              <a:t>μ</a:t>
            </a:r>
            <a:r>
              <a:rPr lang="en-US" smtClean="0"/>
              <a:t>m inward</a:t>
            </a:r>
          </a:p>
          <a:p>
            <a:pPr marL="285750" indent="-285750">
              <a:buFont typeface="Arial" pitchFamily="34" charset="0"/>
              <a:buChar char="•"/>
            </a:pPr>
            <a:r>
              <a:rPr lang="en-US" smtClean="0"/>
              <a:t>df/dP &lt; 10 Hz/torr</a:t>
            </a:r>
          </a:p>
          <a:p>
            <a:pPr marL="285750" indent="-285750">
              <a:buFont typeface="Arial" pitchFamily="34" charset="0"/>
              <a:buChar char="•"/>
            </a:pPr>
            <a:r>
              <a:rPr lang="en-US" smtClean="0"/>
              <a:t>Deformations in high E and B regions balance out resulting in a small frequency shift</a:t>
            </a:r>
            <a:endParaRPr lang="en-US"/>
          </a:p>
        </p:txBody>
      </p:sp>
      <p:sp>
        <p:nvSpPr>
          <p:cNvPr id="11" name="TextBox 10"/>
          <p:cNvSpPr txBox="1"/>
          <p:nvPr/>
        </p:nvSpPr>
        <p:spPr>
          <a:xfrm>
            <a:off x="152400" y="1164755"/>
            <a:ext cx="3787542" cy="369332"/>
          </a:xfrm>
          <a:prstGeom prst="rect">
            <a:avLst/>
          </a:prstGeom>
          <a:noFill/>
        </p:spPr>
        <p:txBody>
          <a:bodyPr wrap="square" rtlCol="0">
            <a:spAutoFit/>
          </a:bodyPr>
          <a:lstStyle/>
          <a:p>
            <a:r>
              <a:rPr lang="en-US" smtClean="0"/>
              <a:t>Comparison between analysis tools</a:t>
            </a:r>
            <a:endParaRPr lang="en-US"/>
          </a:p>
        </p:txBody>
      </p:sp>
      <p:sp>
        <p:nvSpPr>
          <p:cNvPr id="12" name="TextBox 11"/>
          <p:cNvSpPr txBox="1"/>
          <p:nvPr/>
        </p:nvSpPr>
        <p:spPr>
          <a:xfrm>
            <a:off x="5887571" y="1156913"/>
            <a:ext cx="6096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100" smtClean="0"/>
              <a:t>High E</a:t>
            </a:r>
            <a:endParaRPr lang="en-US" sz="1100"/>
          </a:p>
        </p:txBody>
      </p:sp>
      <p:cxnSp>
        <p:nvCxnSpPr>
          <p:cNvPr id="17" name="Straight Arrow Connector 16"/>
          <p:cNvCxnSpPr/>
          <p:nvPr/>
        </p:nvCxnSpPr>
        <p:spPr>
          <a:xfrm flipH="1">
            <a:off x="5923429" y="1418522"/>
            <a:ext cx="248771" cy="943677"/>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9" name="Straight Arrow Connector 18"/>
          <p:cNvCxnSpPr>
            <a:stCxn id="12" idx="2"/>
          </p:cNvCxnSpPr>
          <p:nvPr/>
        </p:nvCxnSpPr>
        <p:spPr>
          <a:xfrm>
            <a:off x="6192371" y="1418523"/>
            <a:ext cx="665629" cy="1172277"/>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1" name="Straight Arrow Connector 20"/>
          <p:cNvCxnSpPr>
            <a:stCxn id="13" idx="0"/>
          </p:cNvCxnSpPr>
          <p:nvPr/>
        </p:nvCxnSpPr>
        <p:spPr>
          <a:xfrm flipV="1">
            <a:off x="5715000" y="3766335"/>
            <a:ext cx="172571" cy="43427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3" name="Straight Arrow Connector 22"/>
          <p:cNvCxnSpPr>
            <a:stCxn id="13" idx="0"/>
          </p:cNvCxnSpPr>
          <p:nvPr/>
        </p:nvCxnSpPr>
        <p:spPr>
          <a:xfrm flipV="1">
            <a:off x="5715000" y="3766335"/>
            <a:ext cx="1371600" cy="43427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5410200" y="4200613"/>
            <a:ext cx="6096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100" smtClean="0"/>
              <a:t>High B</a:t>
            </a:r>
            <a:endParaRPr lang="en-US" sz="1100"/>
          </a:p>
        </p:txBody>
      </p:sp>
    </p:spTree>
    <p:extLst>
      <p:ext uri="{BB962C8B-B14F-4D97-AF65-F5344CB8AC3E}">
        <p14:creationId xmlns:p14="http://schemas.microsoft.com/office/powerpoint/2010/main" xmlns="" val="1038789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941555"/>
            <a:ext cx="2590800" cy="4258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4"/>
          <p:cNvGrpSpPr>
            <a:grpSpLocks/>
          </p:cNvGrpSpPr>
          <p:nvPr/>
        </p:nvGrpSpPr>
        <p:grpSpPr bwMode="auto">
          <a:xfrm>
            <a:off x="457200" y="3385636"/>
            <a:ext cx="2133600" cy="1694531"/>
            <a:chOff x="192" y="2016"/>
            <a:chExt cx="2816" cy="2112"/>
          </a:xfrm>
        </p:grpSpPr>
        <p:pic>
          <p:nvPicPr>
            <p:cNvPr id="84995" name="Picture 2" descr="\\TDSERVER1\Users\leoristo\325MHz\ssr1\SSR1-NR\IMG_1693.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92" y="2016"/>
              <a:ext cx="2816" cy="2112"/>
            </a:xfrm>
            <a:prstGeom prst="rect">
              <a:avLst/>
            </a:prstGeom>
            <a:noFill/>
            <a:ln w="9525">
              <a:noFill/>
              <a:miter lim="800000"/>
              <a:headEnd/>
              <a:tailEnd/>
            </a:ln>
          </p:spPr>
        </p:pic>
        <p:sp>
          <p:nvSpPr>
            <p:cNvPr id="84998" name="TextBox 9"/>
            <p:cNvSpPr txBox="1">
              <a:spLocks noChangeArrowheads="1"/>
            </p:cNvSpPr>
            <p:nvPr/>
          </p:nvSpPr>
          <p:spPr bwMode="auto">
            <a:xfrm>
              <a:off x="240" y="2064"/>
              <a:ext cx="1631" cy="533"/>
            </a:xfrm>
            <a:prstGeom prst="rect">
              <a:avLst/>
            </a:prstGeom>
            <a:noFill/>
            <a:ln w="9525">
              <a:noFill/>
              <a:miter lim="800000"/>
              <a:headEnd/>
              <a:tailEnd/>
            </a:ln>
          </p:spPr>
          <p:txBody>
            <a:bodyPr>
              <a:spAutoFit/>
            </a:bodyPr>
            <a:lstStyle/>
            <a:p>
              <a:r>
                <a:rPr lang="en-US" sz="1200">
                  <a:solidFill>
                    <a:prstClr val="black"/>
                  </a:solidFill>
                  <a:ea typeface="ＭＳ Ｐゴシック" pitchFamily="96" charset="-128"/>
                </a:rPr>
                <a:t>Power Coupler </a:t>
              </a:r>
              <a:endParaRPr lang="en-US" sz="1200" smtClean="0">
                <a:solidFill>
                  <a:prstClr val="black"/>
                </a:solidFill>
                <a:ea typeface="ＭＳ Ｐゴシック" pitchFamily="96" charset="-128"/>
              </a:endParaRPr>
            </a:p>
            <a:p>
              <a:r>
                <a:rPr lang="en-US" sz="1200" smtClean="0">
                  <a:solidFill>
                    <a:prstClr val="black"/>
                  </a:solidFill>
                  <a:ea typeface="ＭＳ Ｐゴシック" pitchFamily="96" charset="-128"/>
                </a:rPr>
                <a:t>port</a:t>
              </a:r>
              <a:endParaRPr lang="en-US" sz="1200">
                <a:solidFill>
                  <a:prstClr val="black"/>
                </a:solidFill>
                <a:ea typeface="ＭＳ Ｐゴシック" pitchFamily="96" charset="-128"/>
              </a:endParaRPr>
            </a:p>
          </p:txBody>
        </p:sp>
      </p:grpSp>
      <p:grpSp>
        <p:nvGrpSpPr>
          <p:cNvPr id="3" name="Group 15"/>
          <p:cNvGrpSpPr>
            <a:grpSpLocks/>
          </p:cNvGrpSpPr>
          <p:nvPr/>
        </p:nvGrpSpPr>
        <p:grpSpPr bwMode="auto">
          <a:xfrm>
            <a:off x="457200" y="941555"/>
            <a:ext cx="2286000" cy="2112571"/>
            <a:chOff x="2880" y="528"/>
            <a:chExt cx="2752" cy="2544"/>
          </a:xfrm>
        </p:grpSpPr>
        <p:pic>
          <p:nvPicPr>
            <p:cNvPr id="84994" name="Picture 2" descr="\\TDSERVER1\Users\leoristo\325MHz\ssr1\SSR1-NR\IMG_1696.jpg"/>
            <p:cNvPicPr>
              <a:picLocks noChangeAspect="1" noChangeArrowheads="1"/>
            </p:cNvPicPr>
            <p:nvPr/>
          </p:nvPicPr>
          <p:blipFill>
            <a:blip r:embed="rId4" cstate="screen"/>
            <a:srcRect/>
            <a:stretch>
              <a:fillRect/>
            </a:stretch>
          </p:blipFill>
          <p:spPr bwMode="auto">
            <a:xfrm>
              <a:off x="2880" y="1008"/>
              <a:ext cx="2752" cy="2064"/>
            </a:xfrm>
            <a:prstGeom prst="rect">
              <a:avLst/>
            </a:prstGeom>
            <a:noFill/>
            <a:ln w="9525">
              <a:noFill/>
              <a:miter lim="800000"/>
              <a:headEnd/>
              <a:tailEnd/>
            </a:ln>
          </p:spPr>
        </p:pic>
        <p:sp>
          <p:nvSpPr>
            <p:cNvPr id="84997" name="TextBox 8"/>
            <p:cNvSpPr txBox="1">
              <a:spLocks noChangeArrowheads="1"/>
            </p:cNvSpPr>
            <p:nvPr/>
          </p:nvSpPr>
          <p:spPr bwMode="auto">
            <a:xfrm>
              <a:off x="4415" y="2746"/>
              <a:ext cx="1200" cy="294"/>
            </a:xfrm>
            <a:prstGeom prst="rect">
              <a:avLst/>
            </a:prstGeom>
            <a:noFill/>
            <a:ln w="9525">
              <a:noFill/>
              <a:miter lim="800000"/>
              <a:headEnd/>
              <a:tailEnd/>
            </a:ln>
          </p:spPr>
          <p:txBody>
            <a:bodyPr>
              <a:spAutoFit/>
            </a:bodyPr>
            <a:lstStyle/>
            <a:p>
              <a:r>
                <a:rPr lang="en-US" sz="1000">
                  <a:solidFill>
                    <a:prstClr val="black"/>
                  </a:solidFill>
                  <a:ea typeface="ＭＳ Ｐゴシック" pitchFamily="96" charset="-128"/>
                </a:rPr>
                <a:t>Beam Pipe port</a:t>
              </a:r>
            </a:p>
          </p:txBody>
        </p:sp>
        <p:sp>
          <p:nvSpPr>
            <p:cNvPr id="84999" name="TextBox 10"/>
            <p:cNvSpPr txBox="1">
              <a:spLocks noChangeArrowheads="1"/>
            </p:cNvSpPr>
            <p:nvPr/>
          </p:nvSpPr>
          <p:spPr bwMode="auto">
            <a:xfrm>
              <a:off x="4801" y="719"/>
              <a:ext cx="479" cy="275"/>
            </a:xfrm>
            <a:prstGeom prst="rect">
              <a:avLst/>
            </a:prstGeom>
            <a:noFill/>
            <a:ln w="9525">
              <a:noFill/>
              <a:miter lim="800000"/>
              <a:headEnd/>
              <a:tailEnd/>
            </a:ln>
          </p:spPr>
          <p:txBody>
            <a:bodyPr>
              <a:spAutoFit/>
            </a:bodyPr>
            <a:lstStyle/>
            <a:p>
              <a:r>
                <a:rPr lang="en-US" sz="900">
                  <a:solidFill>
                    <a:prstClr val="black"/>
                  </a:solidFill>
                  <a:ea typeface="ＭＳ Ｐゴシック" pitchFamily="96" charset="-128"/>
                </a:rPr>
                <a:t>SST</a:t>
              </a:r>
            </a:p>
          </p:txBody>
        </p:sp>
        <p:sp>
          <p:nvSpPr>
            <p:cNvPr id="85000" name="TextBox 11"/>
            <p:cNvSpPr txBox="1">
              <a:spLocks noChangeArrowheads="1"/>
            </p:cNvSpPr>
            <p:nvPr/>
          </p:nvSpPr>
          <p:spPr bwMode="auto">
            <a:xfrm>
              <a:off x="4512" y="528"/>
              <a:ext cx="480" cy="275"/>
            </a:xfrm>
            <a:prstGeom prst="rect">
              <a:avLst/>
            </a:prstGeom>
            <a:noFill/>
            <a:ln w="9525">
              <a:noFill/>
              <a:miter lim="800000"/>
              <a:headEnd/>
              <a:tailEnd/>
            </a:ln>
          </p:spPr>
          <p:txBody>
            <a:bodyPr>
              <a:spAutoFit/>
            </a:bodyPr>
            <a:lstStyle/>
            <a:p>
              <a:r>
                <a:rPr lang="en-US" sz="900">
                  <a:solidFill>
                    <a:prstClr val="black"/>
                  </a:solidFill>
                  <a:ea typeface="ＭＳ Ｐゴシック" pitchFamily="96" charset="-128"/>
                </a:rPr>
                <a:t>Cu</a:t>
              </a:r>
            </a:p>
          </p:txBody>
        </p:sp>
        <p:sp>
          <p:nvSpPr>
            <p:cNvPr id="85001" name="TextBox 12"/>
            <p:cNvSpPr txBox="1">
              <a:spLocks noChangeArrowheads="1"/>
            </p:cNvSpPr>
            <p:nvPr/>
          </p:nvSpPr>
          <p:spPr bwMode="auto">
            <a:xfrm>
              <a:off x="4176" y="719"/>
              <a:ext cx="479" cy="275"/>
            </a:xfrm>
            <a:prstGeom prst="rect">
              <a:avLst/>
            </a:prstGeom>
            <a:noFill/>
            <a:ln w="9525">
              <a:noFill/>
              <a:miter lim="800000"/>
              <a:headEnd/>
              <a:tailEnd/>
            </a:ln>
          </p:spPr>
          <p:txBody>
            <a:bodyPr>
              <a:spAutoFit/>
            </a:bodyPr>
            <a:lstStyle/>
            <a:p>
              <a:r>
                <a:rPr lang="en-US" sz="900">
                  <a:solidFill>
                    <a:prstClr val="black"/>
                  </a:solidFill>
                  <a:ea typeface="ＭＳ Ｐゴシック" pitchFamily="96" charset="-128"/>
                </a:rPr>
                <a:t>Nb</a:t>
              </a:r>
            </a:p>
          </p:txBody>
        </p:sp>
        <p:cxnSp>
          <p:nvCxnSpPr>
            <p:cNvPr id="17" name="Straight Arrow Connector 16"/>
            <p:cNvCxnSpPr>
              <a:cxnSpLocks noChangeShapeType="1"/>
              <a:stCxn id="85001" idx="2"/>
            </p:cNvCxnSpPr>
            <p:nvPr/>
          </p:nvCxnSpPr>
          <p:spPr bwMode="auto">
            <a:xfrm rot="16200000" flipH="1">
              <a:off x="4162" y="1186"/>
              <a:ext cx="651" cy="144"/>
            </a:xfrm>
            <a:prstGeom prst="straightConnector1">
              <a:avLst/>
            </a:prstGeom>
            <a:noFill/>
            <a:ln w="25400">
              <a:solidFill>
                <a:srgbClr val="F79646"/>
              </a:solidFill>
              <a:round/>
              <a:headEnd/>
              <a:tailEnd type="arrow" w="med" len="med"/>
            </a:ln>
            <a:effectLst>
              <a:outerShdw dist="20000" dir="5400000" rotWithShape="0">
                <a:srgbClr val="808080">
                  <a:alpha val="37999"/>
                </a:srgbClr>
              </a:outerShdw>
            </a:effectLst>
          </p:spPr>
        </p:cxnSp>
        <p:cxnSp>
          <p:nvCxnSpPr>
            <p:cNvPr id="19" name="Straight Arrow Connector 18"/>
            <p:cNvCxnSpPr>
              <a:cxnSpLocks noChangeShapeType="1"/>
            </p:cNvCxnSpPr>
            <p:nvPr/>
          </p:nvCxnSpPr>
          <p:spPr bwMode="auto">
            <a:xfrm rot="16200000" flipH="1">
              <a:off x="4225" y="1151"/>
              <a:ext cx="864" cy="1"/>
            </a:xfrm>
            <a:prstGeom prst="straightConnector1">
              <a:avLst/>
            </a:prstGeom>
            <a:noFill/>
            <a:ln w="25400">
              <a:solidFill>
                <a:srgbClr val="F79646"/>
              </a:solidFill>
              <a:round/>
              <a:headEnd/>
              <a:tailEnd type="arrow" w="med" len="med"/>
            </a:ln>
            <a:effectLst>
              <a:outerShdw dist="20000" dir="5400000" rotWithShape="0">
                <a:srgbClr val="808080">
                  <a:alpha val="37999"/>
                </a:srgbClr>
              </a:outerShdw>
            </a:effectLst>
          </p:spPr>
        </p:cxnSp>
        <p:cxnSp>
          <p:nvCxnSpPr>
            <p:cNvPr id="21" name="Straight Arrow Connector 20"/>
            <p:cNvCxnSpPr>
              <a:cxnSpLocks noChangeShapeType="1"/>
              <a:stCxn id="84999" idx="2"/>
            </p:cNvCxnSpPr>
            <p:nvPr/>
          </p:nvCxnSpPr>
          <p:spPr bwMode="auto">
            <a:xfrm rot="5400000">
              <a:off x="4618" y="1210"/>
              <a:ext cx="699" cy="144"/>
            </a:xfrm>
            <a:prstGeom prst="straightConnector1">
              <a:avLst/>
            </a:prstGeom>
            <a:noFill/>
            <a:ln w="25400">
              <a:solidFill>
                <a:srgbClr val="F79646"/>
              </a:solidFill>
              <a:round/>
              <a:headEnd/>
              <a:tailEnd type="arrow" w="med" len="med"/>
            </a:ln>
            <a:effectLst>
              <a:outerShdw dist="20000" dir="5400000" rotWithShape="0">
                <a:srgbClr val="808080">
                  <a:alpha val="37999"/>
                </a:srgbClr>
              </a:outerShdw>
            </a:effectLst>
          </p:spPr>
        </p:cxnSp>
      </p:grpSp>
      <p:sp>
        <p:nvSpPr>
          <p:cNvPr id="85005" name="Rectangle 13"/>
          <p:cNvSpPr>
            <a:spLocks noGrp="1" noChangeArrowheads="1"/>
          </p:cNvSpPr>
          <p:nvPr>
            <p:ph type="title"/>
          </p:nvPr>
        </p:nvSpPr>
        <p:spPr>
          <a:xfrm>
            <a:off x="533400" y="0"/>
            <a:ext cx="8229600" cy="457200"/>
          </a:xfrm>
        </p:spPr>
        <p:txBody>
          <a:bodyPr>
            <a:normAutofit fontScale="90000"/>
          </a:bodyPr>
          <a:lstStyle/>
          <a:p>
            <a:r>
              <a:rPr lang="en-US" sz="2800"/>
              <a:t>SSR1 </a:t>
            </a:r>
            <a:r>
              <a:rPr lang="en-US" sz="2800" smtClean="0"/>
              <a:t>Fabrication (Niowave-Roark, USA)</a:t>
            </a:r>
            <a:endParaRPr lang="en-US" sz="2800"/>
          </a:p>
        </p:txBody>
      </p:sp>
      <p:pic>
        <p:nvPicPr>
          <p:cNvPr id="85008" name="Picture 2" descr="\\TDSERVER1\Users\leoristo\325MHz\ssr1\SSR1-NR\IMG_1689.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3276600" y="1030437"/>
            <a:ext cx="2322282" cy="1741711"/>
          </a:xfrm>
          <a:prstGeom prst="rect">
            <a:avLst/>
          </a:prstGeom>
          <a:noFill/>
          <a:ln w="9525">
            <a:noFill/>
            <a:miter lim="800000"/>
            <a:headEnd/>
            <a:tailEnd/>
          </a:ln>
        </p:spPr>
      </p:pic>
      <p:sp>
        <p:nvSpPr>
          <p:cNvPr id="85010" name="TextBox 6"/>
          <p:cNvSpPr txBox="1">
            <a:spLocks noChangeArrowheads="1"/>
          </p:cNvSpPr>
          <p:nvPr/>
        </p:nvSpPr>
        <p:spPr bwMode="auto">
          <a:xfrm>
            <a:off x="3497432" y="2514600"/>
            <a:ext cx="2590800" cy="304800"/>
          </a:xfrm>
          <a:prstGeom prst="rect">
            <a:avLst/>
          </a:prstGeom>
          <a:noFill/>
          <a:ln w="9525">
            <a:noFill/>
            <a:miter lim="800000"/>
            <a:headEnd/>
            <a:tailEnd/>
          </a:ln>
        </p:spPr>
        <p:txBody>
          <a:bodyPr>
            <a:spAutoFit/>
          </a:bodyPr>
          <a:lstStyle/>
          <a:p>
            <a:r>
              <a:rPr lang="en-US" sz="1400">
                <a:solidFill>
                  <a:prstClr val="black"/>
                </a:solidFill>
                <a:ea typeface="ＭＳ Ｐゴシック" pitchFamily="96" charset="-128"/>
              </a:rPr>
              <a:t>Spoke with collars</a:t>
            </a:r>
          </a:p>
        </p:txBody>
      </p:sp>
      <p:pic>
        <p:nvPicPr>
          <p:cNvPr id="85013" name="Picture 2" descr="\\TDSERVER1\Users\leoristo\325MHz\ssr1\SSR1-NR\photo-4.JP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100069" y="4220130"/>
            <a:ext cx="2514600" cy="1885950"/>
          </a:xfrm>
          <a:prstGeom prst="rect">
            <a:avLst/>
          </a:prstGeom>
          <a:noFill/>
          <a:ln w="9525">
            <a:noFill/>
            <a:miter lim="800000"/>
            <a:headEnd/>
            <a:tailEnd/>
          </a:ln>
        </p:spPr>
      </p:pic>
      <p:pic>
        <p:nvPicPr>
          <p:cNvPr id="85014" name="Picture 22" descr="Overview top"/>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446251" y="5334000"/>
            <a:ext cx="2331720" cy="1371600"/>
          </a:xfrm>
          <a:prstGeom prst="rect">
            <a:avLst/>
          </a:prstGeom>
          <a:noFill/>
        </p:spPr>
      </p:pic>
      <p:sp>
        <p:nvSpPr>
          <p:cNvPr id="26" name="Slide Number Placeholder 25"/>
          <p:cNvSpPr>
            <a:spLocks noGrp="1"/>
          </p:cNvSpPr>
          <p:nvPr>
            <p:ph type="sldNum" sz="quarter" idx="12"/>
          </p:nvPr>
        </p:nvSpPr>
        <p:spPr/>
        <p:txBody>
          <a:bodyPr/>
          <a:lstStyle/>
          <a:p>
            <a:fld id="{D2B162BE-1550-402A-A7E5-529B5D5778E9}" type="slidenum">
              <a:rPr lang="en-US" smtClean="0">
                <a:solidFill>
                  <a:prstClr val="black">
                    <a:tint val="75000"/>
                  </a:prstClr>
                </a:solidFill>
              </a:rPr>
              <a:pPr/>
              <a:t>26</a:t>
            </a:fld>
            <a:endParaRPr lang="en-US">
              <a:solidFill>
                <a:prstClr val="black">
                  <a:tint val="75000"/>
                </a:prstClr>
              </a:solidFill>
            </a:endParaRPr>
          </a:p>
        </p:txBody>
      </p:sp>
      <p:sp>
        <p:nvSpPr>
          <p:cNvPr id="23" name="TextBox 22"/>
          <p:cNvSpPr txBox="1"/>
          <p:nvPr/>
        </p:nvSpPr>
        <p:spPr>
          <a:xfrm>
            <a:off x="270164" y="381000"/>
            <a:ext cx="8667725" cy="369332"/>
          </a:xfrm>
          <a:prstGeom prst="rect">
            <a:avLst/>
          </a:prstGeom>
          <a:noFill/>
        </p:spPr>
        <p:txBody>
          <a:bodyPr wrap="square" rtlCol="0">
            <a:spAutoFit/>
          </a:bodyPr>
          <a:lstStyle/>
          <a:p>
            <a:pPr algn="ctr"/>
            <a:r>
              <a:rPr lang="en-US">
                <a:solidFill>
                  <a:prstClr val="black"/>
                </a:solidFill>
              </a:rPr>
              <a:t>10 </a:t>
            </a:r>
            <a:r>
              <a:rPr lang="en-US" smtClean="0">
                <a:solidFill>
                  <a:prstClr val="black"/>
                </a:solidFill>
              </a:rPr>
              <a:t>resonators ordered, 2 received.  Balance expected by end of 2011.</a:t>
            </a:r>
          </a:p>
        </p:txBody>
      </p:sp>
      <p:pic>
        <p:nvPicPr>
          <p:cNvPr id="9218" name="Picture 2" descr="P:\leoristo\325MHz\ssr1\SSR1-NR\S106-DSC_7546.JPG"/>
          <p:cNvPicPr>
            <a:picLocks noChangeAspect="1" noChangeArrowheads="1"/>
          </p:cNvPicPr>
          <p:nvPr/>
        </p:nvPicPr>
        <p:blipFill rotWithShape="1">
          <a:blip r:embed="rId8" cstate="screen">
            <a:extLst>
              <a:ext uri="{28A0092B-C50C-407E-A947-70E740481C1C}">
                <a14:useLocalDpi xmlns:a14="http://schemas.microsoft.com/office/drawing/2010/main" xmlns=""/>
              </a:ext>
            </a:extLst>
          </a:blip>
          <a:srcRect/>
          <a:stretch/>
        </p:blipFill>
        <p:spPr bwMode="auto">
          <a:xfrm>
            <a:off x="6028519" y="1083006"/>
            <a:ext cx="2888653" cy="2863187"/>
          </a:xfrm>
          <a:prstGeom prst="rect">
            <a:avLst/>
          </a:prstGeom>
          <a:noFill/>
          <a:extLst>
            <a:ext uri="{909E8E84-426E-40DD-AFC4-6F175D3DCCD1}">
              <a14:hiddenFill xmlns:a14="http://schemas.microsoft.com/office/drawing/2010/main" xmlns="">
                <a:solidFill>
                  <a:srgbClr val="FFFFFF"/>
                </a:solidFill>
              </a14:hiddenFill>
            </a:ext>
          </a:extLst>
        </p:spPr>
      </p:pic>
      <p:pic>
        <p:nvPicPr>
          <p:cNvPr id="85012" name="Picture 3" descr="\\TDSERVER1\Users\leoristo\325MHz\ssr1\SSR1-NR\photo-1.JPG"/>
          <p:cNvPicPr>
            <a:picLocks noChangeAspect="1" noChangeArrowheads="1"/>
          </p:cNvPicPr>
          <p:nvPr/>
        </p:nvPicPr>
        <p:blipFill rotWithShape="1">
          <a:blip r:embed="rId9" cstate="screen">
            <a:extLst>
              <a:ext uri="{28A0092B-C50C-407E-A947-70E740481C1C}">
                <a14:useLocalDpi xmlns:a14="http://schemas.microsoft.com/office/drawing/2010/main" xmlns=""/>
              </a:ext>
            </a:extLst>
          </a:blip>
          <a:srcRect/>
          <a:stretch/>
        </p:blipFill>
        <p:spPr bwMode="auto">
          <a:xfrm>
            <a:off x="3335064" y="2990461"/>
            <a:ext cx="2205354" cy="3265343"/>
          </a:xfrm>
          <a:prstGeom prst="rect">
            <a:avLst/>
          </a:prstGeom>
          <a:noFill/>
          <a:ln w="9525">
            <a:noFill/>
            <a:miter lim="800000"/>
            <a:headEnd/>
            <a:tailEnd/>
          </a:ln>
        </p:spPr>
      </p:pic>
      <p:sp>
        <p:nvSpPr>
          <p:cNvPr id="5" name="TextBox 4"/>
          <p:cNvSpPr txBox="1"/>
          <p:nvPr/>
        </p:nvSpPr>
        <p:spPr>
          <a:xfrm>
            <a:off x="762000" y="3016929"/>
            <a:ext cx="2133600" cy="369332"/>
          </a:xfrm>
          <a:prstGeom prst="rect">
            <a:avLst/>
          </a:prstGeom>
          <a:noFill/>
        </p:spPr>
        <p:txBody>
          <a:bodyPr wrap="square" rtlCol="0">
            <a:spAutoFit/>
          </a:bodyPr>
          <a:lstStyle/>
          <a:p>
            <a:r>
              <a:rPr lang="en-US" smtClean="0"/>
              <a:t>ANL development</a:t>
            </a:r>
            <a:endParaRPr lang="en-US"/>
          </a:p>
        </p:txBody>
      </p:sp>
      <p:sp>
        <p:nvSpPr>
          <p:cNvPr id="25" name="TextBox 6"/>
          <p:cNvSpPr txBox="1">
            <a:spLocks noChangeArrowheads="1"/>
          </p:cNvSpPr>
          <p:nvPr/>
        </p:nvSpPr>
        <p:spPr bwMode="auto">
          <a:xfrm>
            <a:off x="6100069" y="3641393"/>
            <a:ext cx="2590800" cy="304800"/>
          </a:xfrm>
          <a:prstGeom prst="rect">
            <a:avLst/>
          </a:prstGeom>
          <a:noFill/>
          <a:ln w="9525">
            <a:noFill/>
            <a:miter lim="800000"/>
            <a:headEnd/>
            <a:tailEnd/>
          </a:ln>
        </p:spPr>
        <p:txBody>
          <a:bodyPr>
            <a:spAutoFit/>
          </a:bodyPr>
          <a:lstStyle/>
          <a:p>
            <a:r>
              <a:rPr lang="en-US" sz="1400" smtClean="0">
                <a:solidFill>
                  <a:prstClr val="black"/>
                </a:solidFill>
                <a:ea typeface="ＭＳ Ｐゴシック" pitchFamily="96" charset="-128"/>
              </a:rPr>
              <a:t>Completed resonator</a:t>
            </a:r>
            <a:endParaRPr lang="en-US" sz="1400">
              <a:solidFill>
                <a:prstClr val="black"/>
              </a:solidFill>
              <a:ea typeface="ＭＳ Ｐゴシック" pitchFamily="96" charset="-128"/>
            </a:endParaRPr>
          </a:p>
        </p:txBody>
      </p:sp>
    </p:spTree>
    <p:extLst>
      <p:ext uri="{BB962C8B-B14F-4D97-AF65-F5344CB8AC3E}">
        <p14:creationId xmlns:p14="http://schemas.microsoft.com/office/powerpoint/2010/main" xmlns="" val="2415306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smtClean="0"/>
              <a:t>Plan for the 10 resonators</a:t>
            </a:r>
            <a:endParaRPr lang="en-US" sz="3600"/>
          </a:p>
        </p:txBody>
      </p:sp>
      <p:sp>
        <p:nvSpPr>
          <p:cNvPr id="3" name="Content Placeholder 2"/>
          <p:cNvSpPr>
            <a:spLocks noGrp="1"/>
          </p:cNvSpPr>
          <p:nvPr>
            <p:ph idx="1"/>
          </p:nvPr>
        </p:nvSpPr>
        <p:spPr/>
        <p:txBody>
          <a:bodyPr>
            <a:normAutofit/>
          </a:bodyPr>
          <a:lstStyle/>
          <a:p>
            <a:r>
              <a:rPr lang="en-US" sz="2400" dirty="0" smtClean="0"/>
              <a:t>Bulk BCP at ANL (1</a:t>
            </a:r>
            <a:r>
              <a:rPr lang="en-US" sz="2400" baseline="30000" dirty="0" smtClean="0"/>
              <a:t>st</a:t>
            </a:r>
            <a:r>
              <a:rPr lang="en-US" sz="2400" dirty="0" smtClean="0"/>
              <a:t> already in process)</a:t>
            </a:r>
          </a:p>
          <a:p>
            <a:r>
              <a:rPr lang="en-US" sz="2400" dirty="0" smtClean="0"/>
              <a:t>Hydrogen degassing at FNAL (10h at 600 C)</a:t>
            </a:r>
          </a:p>
          <a:p>
            <a:r>
              <a:rPr lang="en-US" sz="2400" dirty="0" smtClean="0"/>
              <a:t>Light BCP at ANL</a:t>
            </a:r>
          </a:p>
          <a:p>
            <a:r>
              <a:rPr lang="en-US" sz="2400" dirty="0" smtClean="0"/>
              <a:t>Vertical tests at FNAL (1</a:t>
            </a:r>
            <a:r>
              <a:rPr lang="en-US" sz="2400" baseline="30000" dirty="0" smtClean="0"/>
              <a:t>st</a:t>
            </a:r>
            <a:r>
              <a:rPr lang="en-US" sz="2400" dirty="0" smtClean="0"/>
              <a:t> expected in January 2012)</a:t>
            </a:r>
          </a:p>
          <a:p>
            <a:r>
              <a:rPr lang="en-US" sz="2400" dirty="0" smtClean="0"/>
              <a:t>Jacketing operations to start in March 2012</a:t>
            </a:r>
          </a:p>
          <a:p>
            <a:r>
              <a:rPr lang="en-US" sz="2400" dirty="0" smtClean="0"/>
              <a:t>Jacketed tests in cryostat to start in June 2012</a:t>
            </a:r>
          </a:p>
          <a:p>
            <a:endParaRPr lang="en-US" sz="2400" dirty="0"/>
          </a:p>
        </p:txBody>
      </p:sp>
    </p:spTree>
    <p:extLst>
      <p:ext uri="{BB962C8B-B14F-4D97-AF65-F5344CB8AC3E}">
        <p14:creationId xmlns:p14="http://schemas.microsoft.com/office/powerpoint/2010/main" xmlns="" val="2285707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ctrTitle"/>
          </p:nvPr>
        </p:nvSpPr>
        <p:spPr>
          <a:xfrm>
            <a:off x="0" y="2438400"/>
            <a:ext cx="9144000" cy="1277938"/>
          </a:xfrm>
        </p:spPr>
        <p:txBody>
          <a:bodyPr/>
          <a:lstStyle/>
          <a:p>
            <a:r>
              <a:rPr lang="en-US" sz="3200" b="1" dirty="0" smtClean="0">
                <a:solidFill>
                  <a:srgbClr val="CC0000"/>
                </a:solidFill>
                <a:latin typeface="Calibri" pitchFamily="34" charset="0"/>
                <a:cs typeface="Times New Roman" pitchFamily="18" charset="0"/>
              </a:rPr>
              <a:t>SSR1 Cryomodule Design Issues</a:t>
            </a:r>
            <a:endParaRPr lang="en-US" sz="3200" b="1" dirty="0">
              <a:solidFill>
                <a:srgbClr val="CC3300"/>
              </a:solidFill>
              <a:latin typeface="Calibri" pitchFamily="34" charset="0"/>
            </a:endParaRPr>
          </a:p>
        </p:txBody>
      </p:sp>
      <p:sp>
        <p:nvSpPr>
          <p:cNvPr id="452611" name="Rectangle 3"/>
          <p:cNvSpPr>
            <a:spLocks noGrp="1" noChangeArrowheads="1"/>
          </p:cNvSpPr>
          <p:nvPr>
            <p:ph type="subTitle" idx="1"/>
          </p:nvPr>
        </p:nvSpPr>
        <p:spPr>
          <a:xfrm>
            <a:off x="0" y="4178300"/>
            <a:ext cx="9144000" cy="633413"/>
          </a:xfrm>
        </p:spPr>
        <p:txBody>
          <a:bodyPr>
            <a:normAutofit fontScale="77500" lnSpcReduction="20000"/>
          </a:bodyPr>
          <a:lstStyle/>
          <a:p>
            <a:pPr>
              <a:lnSpc>
                <a:spcPct val="80000"/>
              </a:lnSpc>
            </a:pPr>
            <a:r>
              <a:rPr lang="en-US" b="0" dirty="0">
                <a:solidFill>
                  <a:srgbClr val="000099"/>
                </a:solidFill>
                <a:latin typeface="Calibri" pitchFamily="34" charset="0"/>
              </a:rPr>
              <a:t>Tom </a:t>
            </a:r>
            <a:r>
              <a:rPr lang="en-US" b="0" dirty="0" smtClean="0">
                <a:solidFill>
                  <a:srgbClr val="000099"/>
                </a:solidFill>
                <a:latin typeface="Calibri" pitchFamily="34" charset="0"/>
              </a:rPr>
              <a:t>Nicol</a:t>
            </a:r>
          </a:p>
          <a:p>
            <a:pPr>
              <a:lnSpc>
                <a:spcPct val="80000"/>
              </a:lnSpc>
            </a:pPr>
            <a:r>
              <a:rPr lang="en-US" b="0" dirty="0" smtClean="0">
                <a:solidFill>
                  <a:srgbClr val="000099"/>
                </a:solidFill>
                <a:latin typeface="Calibri" pitchFamily="34" charset="0"/>
              </a:rPr>
              <a:t>October 26, 2011</a:t>
            </a:r>
            <a:endParaRPr lang="en-US" b="0" dirty="0">
              <a:solidFill>
                <a:srgbClr val="000099"/>
              </a:solidFill>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114" y="1509215"/>
            <a:ext cx="8229600" cy="4525963"/>
          </a:xfrm>
        </p:spPr>
        <p:txBody>
          <a:bodyPr>
            <a:normAutofit/>
          </a:bodyPr>
          <a:lstStyle/>
          <a:p>
            <a:r>
              <a:rPr lang="en-US" dirty="0" smtClean="0"/>
              <a:t>Functional specifications are close to be finalized</a:t>
            </a:r>
          </a:p>
          <a:p>
            <a:r>
              <a:rPr lang="en-US" dirty="0" smtClean="0"/>
              <a:t>Major cryomodule components and instrumentation are determined</a:t>
            </a:r>
          </a:p>
          <a:p>
            <a:r>
              <a:rPr lang="en-US" dirty="0" smtClean="0"/>
              <a:t> Interfaces are discussed and will be determined soon</a:t>
            </a:r>
          </a:p>
          <a:p>
            <a:r>
              <a:rPr lang="en-US" dirty="0" smtClean="0"/>
              <a:t>Heat loads are estimated</a:t>
            </a:r>
          </a:p>
          <a:p>
            <a:r>
              <a:rPr lang="en-US" dirty="0" smtClean="0"/>
              <a:t>Alternative cryomodule versions are considered</a:t>
            </a:r>
          </a:p>
          <a:p>
            <a:r>
              <a:rPr lang="en-US" dirty="0" smtClean="0"/>
              <a:t>Requirements to sizes and interfaces for cavities couplers, tuners, solenoids and their leads are under discussion</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LEBT</a:t>
            </a:r>
            <a:endParaRPr lang="en-US" dirty="0"/>
          </a:p>
        </p:txBody>
      </p:sp>
      <p:sp>
        <p:nvSpPr>
          <p:cNvPr id="3" name="Content Placeholder 2"/>
          <p:cNvSpPr>
            <a:spLocks noGrp="1"/>
          </p:cNvSpPr>
          <p:nvPr>
            <p:ph idx="1"/>
          </p:nvPr>
        </p:nvSpPr>
        <p:spPr/>
        <p:txBody>
          <a:bodyPr/>
          <a:lstStyle/>
          <a:p>
            <a:r>
              <a:rPr lang="en-US" dirty="0" smtClean="0"/>
              <a:t>Project X LEBT concept exists since Apr 2011 meeting: 2 sources with a Y dipole magnet</a:t>
            </a:r>
          </a:p>
          <a:p>
            <a:r>
              <a:rPr lang="en-US" dirty="0" smtClean="0"/>
              <a:t>Neutralized beam transport</a:t>
            </a:r>
          </a:p>
          <a:p>
            <a:r>
              <a:rPr lang="en-US" dirty="0" smtClean="0"/>
              <a:t>Refined requirements for the LEBT chopper </a:t>
            </a:r>
          </a:p>
          <a:p>
            <a:pPr lvl="1"/>
            <a:r>
              <a:rPr lang="en-US" dirty="0" smtClean="0"/>
              <a:t>&lt; 100 ns rise/fall time</a:t>
            </a:r>
          </a:p>
          <a:p>
            <a:pPr lvl="1"/>
            <a:r>
              <a:rPr lang="en-US" dirty="0" smtClean="0"/>
              <a:t>Needed for commissioning – start with a pulsed beam, then increase duty factor</a:t>
            </a:r>
          </a:p>
          <a:p>
            <a:pPr lvl="1"/>
            <a:r>
              <a:rPr lang="en-US" dirty="0" smtClean="0"/>
              <a:t>May support 1 MHz pulsing</a:t>
            </a:r>
          </a:p>
          <a:p>
            <a:r>
              <a:rPr lang="en-US" dirty="0" smtClean="0"/>
              <a:t>Planning for LBNL and PXIE tests is underway</a:t>
            </a:r>
          </a:p>
        </p:txBody>
      </p:sp>
      <p:sp>
        <p:nvSpPr>
          <p:cNvPr id="4" name="Footer Placeholder 3"/>
          <p:cNvSpPr>
            <a:spLocks noGrp="1"/>
          </p:cNvSpPr>
          <p:nvPr>
            <p:ph type="ftr" sz="quarter" idx="11"/>
          </p:nvPr>
        </p:nvSpPr>
        <p:spPr/>
        <p:txBody>
          <a:bodyPr/>
          <a:lstStyle/>
          <a:p>
            <a:pPr algn="l"/>
            <a:r>
              <a:rPr lang="en-US" smtClean="0"/>
              <a:t>Oct 27, 2011 - WG1 summary</a:t>
            </a:r>
            <a:endParaRPr lang="en-US" dirty="0"/>
          </a:p>
        </p:txBody>
      </p:sp>
      <p:sp>
        <p:nvSpPr>
          <p:cNvPr id="5" name="Slide Number Placeholder 4"/>
          <p:cNvSpPr>
            <a:spLocks noGrp="1"/>
          </p:cNvSpPr>
          <p:nvPr>
            <p:ph type="sldNum" sz="quarter" idx="12"/>
          </p:nvPr>
        </p:nvSpPr>
        <p:spPr/>
        <p:txBody>
          <a:bodyPr/>
          <a:lstStyle/>
          <a:p>
            <a:r>
              <a:rPr lang="en-US" smtClean="0"/>
              <a:t>Page </a:t>
            </a:r>
            <a:fld id="{02BA5821-21EB-4C1A-AC70-E98BDB034B02}" type="slidenum">
              <a:rPr lang="en-US" smtClean="0"/>
              <a:pPr/>
              <a:t>3</a:t>
            </a:fld>
            <a:endParaRPr lang="en-US" dirty="0"/>
          </a:p>
        </p:txBody>
      </p:sp>
      <p:pic>
        <p:nvPicPr>
          <p:cNvPr id="6" name="Picture 1"/>
          <p:cNvPicPr>
            <a:picLocks noChangeAspect="1" noChangeArrowheads="1"/>
          </p:cNvPicPr>
          <p:nvPr/>
        </p:nvPicPr>
        <p:blipFill>
          <a:blip r:embed="rId2" cstate="print"/>
          <a:srcRect/>
          <a:stretch>
            <a:fillRect/>
          </a:stretch>
        </p:blipFill>
        <p:spPr bwMode="auto">
          <a:xfrm>
            <a:off x="2792917" y="4946490"/>
            <a:ext cx="5896947" cy="1649496"/>
          </a:xfrm>
          <a:prstGeom prst="rect">
            <a:avLst/>
          </a:prstGeom>
          <a:noFill/>
          <a:ln w="9525">
            <a:noFill/>
            <a:miter lim="800000"/>
            <a:headEnd/>
            <a:tailEnd/>
          </a:ln>
        </p:spPr>
      </p:pic>
      <p:sp>
        <p:nvSpPr>
          <p:cNvPr id="7" name="TextBox 6"/>
          <p:cNvSpPr txBox="1"/>
          <p:nvPr/>
        </p:nvSpPr>
        <p:spPr>
          <a:xfrm>
            <a:off x="5759355" y="4995081"/>
            <a:ext cx="1351652" cy="369332"/>
          </a:xfrm>
          <a:prstGeom prst="rect">
            <a:avLst/>
          </a:prstGeom>
          <a:noFill/>
        </p:spPr>
        <p:txBody>
          <a:bodyPr wrap="none" rtlCol="0">
            <a:spAutoFit/>
          </a:bodyPr>
          <a:lstStyle/>
          <a:p>
            <a:r>
              <a:rPr lang="en-US" dirty="0" smtClean="0"/>
              <a:t>PXIE LEBT</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smtClean="0"/>
              <a:t>Cryomodule conceptual design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33332" y="1295400"/>
            <a:ext cx="6477335" cy="4876800"/>
          </a:xfrm>
        </p:spPr>
      </p:pic>
      <p:cxnSp>
        <p:nvCxnSpPr>
          <p:cNvPr id="20" name="Straight Arrow Connector 19"/>
          <p:cNvCxnSpPr>
            <a:stCxn id="21" idx="2"/>
          </p:cNvCxnSpPr>
          <p:nvPr/>
        </p:nvCxnSpPr>
        <p:spPr bwMode="auto">
          <a:xfrm flipH="1">
            <a:off x="4860035" y="1595557"/>
            <a:ext cx="469981" cy="45087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1" name="TextBox 20"/>
          <p:cNvSpPr txBox="1"/>
          <p:nvPr/>
        </p:nvSpPr>
        <p:spPr>
          <a:xfrm>
            <a:off x="4341572" y="1287780"/>
            <a:ext cx="1976887" cy="307777"/>
          </a:xfrm>
          <a:prstGeom prst="rect">
            <a:avLst/>
          </a:prstGeom>
          <a:noFill/>
        </p:spPr>
        <p:txBody>
          <a:bodyPr wrap="none" rtlCol="0">
            <a:spAutoFit/>
          </a:bodyPr>
          <a:lstStyle/>
          <a:p>
            <a:pPr algn="ctr"/>
            <a:r>
              <a:rPr lang="en-US" sz="1400" dirty="0" smtClean="0">
                <a:latin typeface="Calibri" pitchFamily="34" charset="0"/>
                <a:cs typeface="Calibri" pitchFamily="34" charset="0"/>
              </a:rPr>
              <a:t>Relief and pumping lines</a:t>
            </a:r>
            <a:endParaRPr lang="en-US" sz="1400" dirty="0">
              <a:latin typeface="Calibri" pitchFamily="34" charset="0"/>
              <a:cs typeface="Calibri" pitchFamily="34" charset="0"/>
            </a:endParaRPr>
          </a:p>
        </p:txBody>
      </p:sp>
      <p:sp>
        <p:nvSpPr>
          <p:cNvPr id="25" name="TextBox 24"/>
          <p:cNvSpPr txBox="1"/>
          <p:nvPr/>
        </p:nvSpPr>
        <p:spPr>
          <a:xfrm>
            <a:off x="1000366" y="1287779"/>
            <a:ext cx="2216504" cy="307777"/>
          </a:xfrm>
          <a:prstGeom prst="rect">
            <a:avLst/>
          </a:prstGeom>
          <a:noFill/>
        </p:spPr>
        <p:txBody>
          <a:bodyPr wrap="none" rtlCol="0">
            <a:spAutoFit/>
          </a:bodyPr>
          <a:lstStyle/>
          <a:p>
            <a:pPr algn="ctr"/>
            <a:r>
              <a:rPr lang="en-US" sz="1400" dirty="0" smtClean="0">
                <a:latin typeface="Calibri" pitchFamily="34" charset="0"/>
                <a:cs typeface="Calibri" pitchFamily="34" charset="0"/>
              </a:rPr>
              <a:t>Bayonets and control valves</a:t>
            </a:r>
            <a:endParaRPr lang="en-US" sz="1400" dirty="0">
              <a:latin typeface="Calibri" pitchFamily="34" charset="0"/>
              <a:cs typeface="Calibri" pitchFamily="34" charset="0"/>
            </a:endParaRPr>
          </a:p>
        </p:txBody>
      </p:sp>
      <p:cxnSp>
        <p:nvCxnSpPr>
          <p:cNvPr id="29" name="Straight Arrow Connector 28"/>
          <p:cNvCxnSpPr>
            <a:stCxn id="25" idx="2"/>
          </p:cNvCxnSpPr>
          <p:nvPr/>
        </p:nvCxnSpPr>
        <p:spPr bwMode="auto">
          <a:xfrm>
            <a:off x="2108618" y="1595556"/>
            <a:ext cx="1656884" cy="102694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30" name="TextBox 29"/>
          <p:cNvSpPr txBox="1"/>
          <p:nvPr/>
        </p:nvSpPr>
        <p:spPr>
          <a:xfrm>
            <a:off x="7054538" y="5185178"/>
            <a:ext cx="1233287" cy="307777"/>
          </a:xfrm>
          <a:prstGeom prst="rect">
            <a:avLst/>
          </a:prstGeom>
          <a:noFill/>
        </p:spPr>
        <p:txBody>
          <a:bodyPr wrap="none" rtlCol="0">
            <a:spAutoFit/>
          </a:bodyPr>
          <a:lstStyle/>
          <a:p>
            <a:pPr algn="ctr"/>
            <a:r>
              <a:rPr lang="en-US" sz="1400" dirty="0" smtClean="0">
                <a:latin typeface="Calibri" pitchFamily="34" charset="0"/>
                <a:cs typeface="Calibri" pitchFamily="34" charset="0"/>
              </a:rPr>
              <a:t>Input couplers</a:t>
            </a:r>
            <a:endParaRPr lang="en-US" sz="1400" dirty="0">
              <a:latin typeface="Calibri" pitchFamily="34" charset="0"/>
              <a:cs typeface="Calibri" pitchFamily="34" charset="0"/>
            </a:endParaRPr>
          </a:p>
        </p:txBody>
      </p:sp>
      <p:cxnSp>
        <p:nvCxnSpPr>
          <p:cNvPr id="32" name="Straight Arrow Connector 31"/>
          <p:cNvCxnSpPr>
            <a:stCxn id="30" idx="0"/>
          </p:cNvCxnSpPr>
          <p:nvPr/>
        </p:nvCxnSpPr>
        <p:spPr bwMode="auto">
          <a:xfrm flipH="1" flipV="1">
            <a:off x="6473031" y="3832249"/>
            <a:ext cx="1198151" cy="1352929"/>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36" name="TextBox 35"/>
          <p:cNvSpPr txBox="1"/>
          <p:nvPr/>
        </p:nvSpPr>
        <p:spPr>
          <a:xfrm>
            <a:off x="5534287" y="5185177"/>
            <a:ext cx="1093569" cy="307777"/>
          </a:xfrm>
          <a:prstGeom prst="rect">
            <a:avLst/>
          </a:prstGeom>
          <a:noFill/>
        </p:spPr>
        <p:txBody>
          <a:bodyPr wrap="none" rtlCol="0">
            <a:spAutoFit/>
          </a:bodyPr>
          <a:lstStyle/>
          <a:p>
            <a:pPr algn="ctr"/>
            <a:r>
              <a:rPr lang="en-US" sz="1400" dirty="0" smtClean="0">
                <a:latin typeface="Calibri" pitchFamily="34" charset="0"/>
                <a:cs typeface="Calibri" pitchFamily="34" charset="0"/>
              </a:rPr>
              <a:t>Access ports</a:t>
            </a:r>
            <a:endParaRPr lang="en-US" sz="1400" dirty="0">
              <a:latin typeface="Calibri" pitchFamily="34" charset="0"/>
              <a:cs typeface="Calibri" pitchFamily="34" charset="0"/>
            </a:endParaRPr>
          </a:p>
        </p:txBody>
      </p:sp>
      <p:cxnSp>
        <p:nvCxnSpPr>
          <p:cNvPr id="38" name="Straight Arrow Connector 37"/>
          <p:cNvCxnSpPr>
            <a:stCxn id="36" idx="0"/>
          </p:cNvCxnSpPr>
          <p:nvPr/>
        </p:nvCxnSpPr>
        <p:spPr bwMode="auto">
          <a:xfrm flipH="1" flipV="1">
            <a:off x="5095025" y="4177891"/>
            <a:ext cx="986047" cy="100728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0" name="TextBox 39"/>
          <p:cNvSpPr txBox="1"/>
          <p:nvPr/>
        </p:nvSpPr>
        <p:spPr>
          <a:xfrm>
            <a:off x="251475" y="5349971"/>
            <a:ext cx="1286379" cy="307777"/>
          </a:xfrm>
          <a:prstGeom prst="rect">
            <a:avLst/>
          </a:prstGeom>
          <a:noFill/>
        </p:spPr>
        <p:txBody>
          <a:bodyPr wrap="none" rtlCol="0">
            <a:spAutoFit/>
          </a:bodyPr>
          <a:lstStyle/>
          <a:p>
            <a:pPr algn="ctr"/>
            <a:r>
              <a:rPr lang="en-US" sz="1400" dirty="0" smtClean="0">
                <a:latin typeface="Calibri" pitchFamily="34" charset="0"/>
                <a:cs typeface="Calibri" pitchFamily="34" charset="0"/>
              </a:rPr>
              <a:t>Beamline valve</a:t>
            </a:r>
            <a:endParaRPr lang="en-US" sz="1400" dirty="0">
              <a:latin typeface="Calibri" pitchFamily="34" charset="0"/>
              <a:cs typeface="Calibri" pitchFamily="34" charset="0"/>
            </a:endParaRPr>
          </a:p>
        </p:txBody>
      </p:sp>
      <p:cxnSp>
        <p:nvCxnSpPr>
          <p:cNvPr id="42" name="Straight Arrow Connector 41"/>
          <p:cNvCxnSpPr/>
          <p:nvPr/>
        </p:nvCxnSpPr>
        <p:spPr bwMode="auto">
          <a:xfrm flipV="1">
            <a:off x="1537854" y="5185178"/>
            <a:ext cx="729866" cy="318681"/>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43" name="TextBox 42"/>
          <p:cNvSpPr txBox="1"/>
          <p:nvPr/>
        </p:nvSpPr>
        <p:spPr>
          <a:xfrm>
            <a:off x="272927" y="3524472"/>
            <a:ext cx="1243481" cy="523220"/>
          </a:xfrm>
          <a:prstGeom prst="rect">
            <a:avLst/>
          </a:prstGeom>
          <a:noFill/>
        </p:spPr>
        <p:txBody>
          <a:bodyPr wrap="none" rtlCol="0">
            <a:spAutoFit/>
          </a:bodyPr>
          <a:lstStyle/>
          <a:p>
            <a:pPr algn="ctr"/>
            <a:r>
              <a:rPr lang="en-US" sz="1400" dirty="0" smtClean="0">
                <a:latin typeface="Calibri" pitchFamily="34" charset="0"/>
                <a:cs typeface="Calibri" pitchFamily="34" charset="0"/>
              </a:rPr>
              <a:t>Cavity vacuum</a:t>
            </a:r>
          </a:p>
          <a:p>
            <a:pPr algn="ctr"/>
            <a:r>
              <a:rPr lang="en-US" sz="1400" dirty="0" err="1" smtClean="0">
                <a:latin typeface="Calibri" pitchFamily="34" charset="0"/>
                <a:cs typeface="Calibri" pitchFamily="34" charset="0"/>
              </a:rPr>
              <a:t>pumpout</a:t>
            </a:r>
            <a:endParaRPr lang="en-US" sz="1400" dirty="0">
              <a:latin typeface="Calibri" pitchFamily="34" charset="0"/>
              <a:cs typeface="Calibri" pitchFamily="34" charset="0"/>
            </a:endParaRPr>
          </a:p>
        </p:txBody>
      </p:sp>
      <p:cxnSp>
        <p:nvCxnSpPr>
          <p:cNvPr id="45" name="Straight Arrow Connector 44"/>
          <p:cNvCxnSpPr>
            <a:stCxn id="43" idx="2"/>
          </p:cNvCxnSpPr>
          <p:nvPr/>
        </p:nvCxnSpPr>
        <p:spPr bwMode="auto">
          <a:xfrm>
            <a:off x="894668" y="4047692"/>
            <a:ext cx="566554" cy="461021"/>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xmlns="" val="1028242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a:t>Cryomodule conceptual design</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33332" y="1295400"/>
            <a:ext cx="6477335" cy="4876800"/>
          </a:xfrm>
        </p:spPr>
      </p:pic>
      <p:cxnSp>
        <p:nvCxnSpPr>
          <p:cNvPr id="6" name="Straight Connector 5"/>
          <p:cNvCxnSpPr/>
          <p:nvPr/>
        </p:nvCxnSpPr>
        <p:spPr bwMode="auto">
          <a:xfrm>
            <a:off x="1664523" y="4465926"/>
            <a:ext cx="0" cy="9793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7471857" y="4461659"/>
            <a:ext cx="0" cy="9793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9" name="Straight Arrow Connector 8"/>
          <p:cNvCxnSpPr/>
          <p:nvPr/>
        </p:nvCxnSpPr>
        <p:spPr bwMode="auto">
          <a:xfrm flipV="1">
            <a:off x="4975249" y="5279428"/>
            <a:ext cx="2496608" cy="63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H="1">
            <a:off x="1664524" y="5285816"/>
            <a:ext cx="2331406"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5" name="TextBox 14"/>
          <p:cNvSpPr txBox="1"/>
          <p:nvPr/>
        </p:nvSpPr>
        <p:spPr>
          <a:xfrm>
            <a:off x="4243317" y="5125539"/>
            <a:ext cx="684804" cy="307777"/>
          </a:xfrm>
          <a:prstGeom prst="rect">
            <a:avLst/>
          </a:prstGeom>
          <a:noFill/>
        </p:spPr>
        <p:txBody>
          <a:bodyPr wrap="none" rtlCol="0">
            <a:spAutoFit/>
          </a:bodyPr>
          <a:lstStyle/>
          <a:p>
            <a:pPr algn="ctr"/>
            <a:r>
              <a:rPr lang="en-US" sz="1400" dirty="0" smtClean="0">
                <a:latin typeface="Calibri" pitchFamily="34" charset="0"/>
                <a:cs typeface="Calibri" pitchFamily="34" charset="0"/>
              </a:rPr>
              <a:t>~5.3 m</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xmlns="" val="2295193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smtClean="0"/>
              <a:t>Schedule</a:t>
            </a:r>
            <a:endParaRPr lang="en-US" dirty="0"/>
          </a:p>
        </p:txBody>
      </p:sp>
      <p:sp>
        <p:nvSpPr>
          <p:cNvPr id="6" name="Content Placeholder 3"/>
          <p:cNvSpPr txBox="1">
            <a:spLocks/>
          </p:cNvSpPr>
          <p:nvPr/>
        </p:nvSpPr>
        <p:spPr bwMode="auto">
          <a:xfrm>
            <a:off x="481903" y="1733265"/>
            <a:ext cx="8281988" cy="4441075"/>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99"/>
              </a:buClr>
              <a:buSzPct val="125000"/>
              <a:buChar char="•"/>
              <a:defRPr kumimoji="1" sz="2000">
                <a:solidFill>
                  <a:srgbClr val="003399"/>
                </a:solidFill>
                <a:latin typeface="Calibri"/>
                <a:ea typeface="+mn-ea"/>
                <a:cs typeface="Calibri"/>
              </a:defRPr>
            </a:lvl1pPr>
            <a:lvl2pPr marL="742950" indent="-285750" algn="l" rtl="0" eaLnBrk="0" fontAlgn="base" hangingPunct="0">
              <a:spcBef>
                <a:spcPct val="20000"/>
              </a:spcBef>
              <a:spcAft>
                <a:spcPct val="0"/>
              </a:spcAft>
              <a:buChar char="–"/>
              <a:defRPr kumimoji="1">
                <a:solidFill>
                  <a:schemeClr val="tx1"/>
                </a:solidFill>
                <a:latin typeface="Calibri"/>
                <a:cs typeface="Calibri"/>
              </a:defRPr>
            </a:lvl2pPr>
            <a:lvl3pPr marL="1143000" indent="-228600" algn="l" rtl="0" eaLnBrk="0" fontAlgn="base" hangingPunct="0">
              <a:spcBef>
                <a:spcPct val="20000"/>
              </a:spcBef>
              <a:spcAft>
                <a:spcPct val="0"/>
              </a:spcAft>
              <a:buFont typeface="Wingdings" pitchFamily="2" charset="2"/>
              <a:buChar char="Ø"/>
              <a:defRPr kumimoji="1">
                <a:solidFill>
                  <a:srgbClr val="006600"/>
                </a:solidFill>
                <a:latin typeface="Calibri"/>
                <a:cs typeface="Calibri"/>
              </a:defRPr>
            </a:lvl3pPr>
            <a:lvl4pPr marL="1600200" indent="-228600" algn="l" rtl="0" eaLnBrk="0" fontAlgn="base" hangingPunct="0">
              <a:spcBef>
                <a:spcPct val="20000"/>
              </a:spcBef>
              <a:spcAft>
                <a:spcPct val="0"/>
              </a:spcAft>
              <a:buChar char="–"/>
              <a:defRPr kumimoji="1" sz="1600">
                <a:solidFill>
                  <a:schemeClr val="tx1"/>
                </a:solidFill>
                <a:latin typeface="Calibri"/>
                <a:cs typeface="Calibri"/>
              </a:defRPr>
            </a:lvl4pPr>
            <a:lvl5pPr marL="2057400" indent="-228600" algn="l" rtl="0" eaLnBrk="0" fontAlgn="base" hangingPunct="0">
              <a:spcBef>
                <a:spcPct val="20000"/>
              </a:spcBef>
              <a:spcAft>
                <a:spcPct val="0"/>
              </a:spcAft>
              <a:buChar char="»"/>
              <a:defRPr kumimoji="1" sz="1600">
                <a:solidFill>
                  <a:schemeClr val="tx1"/>
                </a:solidFill>
                <a:latin typeface="Calibri"/>
                <a:cs typeface="Calibri"/>
              </a:defRPr>
            </a:lvl5pPr>
            <a:lvl6pPr marL="2514600" indent="-228600" algn="l" rtl="0" eaLnBrk="0" fontAlgn="base" hangingPunct="0">
              <a:spcBef>
                <a:spcPct val="20000"/>
              </a:spcBef>
              <a:spcAft>
                <a:spcPct val="0"/>
              </a:spcAft>
              <a:buChar char="»"/>
              <a:defRPr kumimoji="1" sz="1600">
                <a:solidFill>
                  <a:schemeClr val="tx1"/>
                </a:solidFill>
                <a:latin typeface="+mn-lt"/>
              </a:defRPr>
            </a:lvl6pPr>
            <a:lvl7pPr marL="2971800" indent="-228600" algn="l" rtl="0" eaLnBrk="0" fontAlgn="base" hangingPunct="0">
              <a:spcBef>
                <a:spcPct val="20000"/>
              </a:spcBef>
              <a:spcAft>
                <a:spcPct val="0"/>
              </a:spcAft>
              <a:buChar char="»"/>
              <a:defRPr kumimoji="1" sz="1600">
                <a:solidFill>
                  <a:schemeClr val="tx1"/>
                </a:solidFill>
                <a:latin typeface="+mn-lt"/>
              </a:defRPr>
            </a:lvl7pPr>
            <a:lvl8pPr marL="3429000" indent="-228600" algn="l" rtl="0" eaLnBrk="0" fontAlgn="base" hangingPunct="0">
              <a:spcBef>
                <a:spcPct val="20000"/>
              </a:spcBef>
              <a:spcAft>
                <a:spcPct val="0"/>
              </a:spcAft>
              <a:buChar char="»"/>
              <a:defRPr kumimoji="1" sz="1600">
                <a:solidFill>
                  <a:schemeClr val="tx1"/>
                </a:solidFill>
                <a:latin typeface="+mn-lt"/>
              </a:defRPr>
            </a:lvl8pPr>
            <a:lvl9pPr marL="3886200" indent="-228600" algn="l" rtl="0" eaLnBrk="0" fontAlgn="base" hangingPunct="0">
              <a:spcBef>
                <a:spcPct val="20000"/>
              </a:spcBef>
              <a:spcAft>
                <a:spcPct val="0"/>
              </a:spcAft>
              <a:buChar char="»"/>
              <a:defRPr kumimoji="1" sz="1600">
                <a:solidFill>
                  <a:schemeClr val="tx1"/>
                </a:solidFill>
                <a:latin typeface="+mn-lt"/>
              </a:defRPr>
            </a:lvl9pPr>
          </a:lstStyle>
          <a:p>
            <a:r>
              <a:rPr lang="en-US" sz="2400" dirty="0" smtClean="0">
                <a:latin typeface="Calibri" pitchFamily="34" charset="0"/>
                <a:cs typeface="Calibri" pitchFamily="34" charset="0"/>
              </a:rPr>
              <a:t>Eventual goal – beam through PXIE in late 2016.</a:t>
            </a:r>
          </a:p>
          <a:p>
            <a:r>
              <a:rPr lang="en-US" sz="2400" dirty="0" smtClean="0">
                <a:latin typeface="Calibri" pitchFamily="34" charset="0"/>
                <a:cs typeface="Calibri" pitchFamily="34" charset="0"/>
              </a:rPr>
              <a:t>More near term goal – first cryomodule complete by early 2014.</a:t>
            </a:r>
          </a:p>
          <a:p>
            <a:r>
              <a:rPr lang="en-US" sz="2400" dirty="0" smtClean="0">
                <a:latin typeface="Calibri" pitchFamily="34" charset="0"/>
                <a:cs typeface="Calibri" pitchFamily="34" charset="0"/>
              </a:rPr>
              <a:t>Cryomodule conceptual design – 6 months, starting now.</a:t>
            </a:r>
          </a:p>
          <a:p>
            <a:r>
              <a:rPr lang="en-US" sz="2400" dirty="0" smtClean="0">
                <a:latin typeface="Calibri" pitchFamily="34" charset="0"/>
                <a:cs typeface="Calibri" pitchFamily="34" charset="0"/>
              </a:rPr>
              <a:t>Detail design – 6 months after that.</a:t>
            </a:r>
          </a:p>
          <a:p>
            <a:r>
              <a:rPr lang="en-US" sz="2400" dirty="0" smtClean="0">
                <a:latin typeface="Calibri" pitchFamily="34" charset="0"/>
                <a:cs typeface="Calibri" pitchFamily="34" charset="0"/>
              </a:rPr>
              <a:t>Parts procurement – 9 months.</a:t>
            </a:r>
          </a:p>
          <a:p>
            <a:r>
              <a:rPr lang="en-US" sz="2400" dirty="0" smtClean="0">
                <a:latin typeface="Calibri" pitchFamily="34" charset="0"/>
                <a:cs typeface="Calibri" pitchFamily="34" charset="0"/>
              </a:rPr>
              <a:t>String assembly – 1 month.</a:t>
            </a:r>
          </a:p>
          <a:p>
            <a:r>
              <a:rPr lang="en-US" sz="2400" dirty="0" smtClean="0">
                <a:latin typeface="Calibri" pitchFamily="34" charset="0"/>
                <a:cs typeface="Calibri" pitchFamily="34" charset="0"/>
              </a:rPr>
              <a:t>Cryomodule assembly – 2 months.</a:t>
            </a:r>
          </a:p>
          <a:p>
            <a:r>
              <a:rPr lang="en-US" sz="2400" dirty="0" smtClean="0">
                <a:latin typeface="Calibri" pitchFamily="34" charset="0"/>
                <a:cs typeface="Calibri" pitchFamily="34" charset="0"/>
              </a:rPr>
              <a:t>So far this seems consistent with an early 2014 cryomodule finish.</a:t>
            </a:r>
          </a:p>
          <a:p>
            <a:pPr marL="0" indent="0">
              <a:buNone/>
            </a:pPr>
            <a:endParaRPr lang="en-US" sz="2400" dirty="0" smtClean="0">
              <a:latin typeface="Calibri" pitchFamily="34" charset="0"/>
              <a:cs typeface="Calibri" pitchFamily="34" charset="0"/>
            </a:endParaRPr>
          </a:p>
        </p:txBody>
      </p:sp>
    </p:spTree>
    <p:extLst>
      <p:ext uri="{BB962C8B-B14F-4D97-AF65-F5344CB8AC3E}">
        <p14:creationId xmlns:p14="http://schemas.microsoft.com/office/powerpoint/2010/main" xmlns="" val="3711800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1" name="Rectangle 3"/>
          <p:cNvSpPr>
            <a:spLocks noGrp="1" noChangeArrowheads="1"/>
          </p:cNvSpPr>
          <p:nvPr>
            <p:ph type="body" idx="1"/>
          </p:nvPr>
        </p:nvSpPr>
        <p:spPr>
          <a:xfrm>
            <a:off x="525862" y="1610435"/>
            <a:ext cx="8180194" cy="4559421"/>
          </a:xfrm>
        </p:spPr>
        <p:txBody>
          <a:bodyPr>
            <a:noAutofit/>
          </a:bodyPr>
          <a:lstStyle/>
          <a:p>
            <a:pPr>
              <a:spcBef>
                <a:spcPts val="0"/>
              </a:spcBef>
              <a:spcAft>
                <a:spcPts val="300"/>
              </a:spcAft>
            </a:pPr>
            <a:r>
              <a:rPr lang="en-US" sz="2400" dirty="0" smtClean="0">
                <a:latin typeface="Calibri" pitchFamily="34" charset="0"/>
              </a:rPr>
              <a:t>Functional requirements specification is complete at least in draft form.</a:t>
            </a:r>
          </a:p>
          <a:p>
            <a:pPr>
              <a:spcBef>
                <a:spcPts val="0"/>
              </a:spcBef>
              <a:spcAft>
                <a:spcPts val="300"/>
              </a:spcAft>
            </a:pPr>
            <a:r>
              <a:rPr lang="en-US" sz="2400" dirty="0" smtClean="0">
                <a:latin typeface="Calibri" pitchFamily="34" charset="0"/>
              </a:rPr>
              <a:t>Conceptual design is in process.</a:t>
            </a:r>
          </a:p>
          <a:p>
            <a:pPr>
              <a:spcBef>
                <a:spcPts val="0"/>
              </a:spcBef>
              <a:spcAft>
                <a:spcPts val="300"/>
              </a:spcAft>
            </a:pPr>
            <a:r>
              <a:rPr lang="en-US" sz="2400" dirty="0" smtClean="0">
                <a:latin typeface="Calibri" pitchFamily="34" charset="0"/>
              </a:rPr>
              <a:t>People are working on details of all the major pieces, e.g. cryomodule structures, dressed cavities, tuners, solenoids, couplers, current leads, etc.</a:t>
            </a:r>
          </a:p>
          <a:p>
            <a:pPr>
              <a:spcBef>
                <a:spcPts val="0"/>
              </a:spcBef>
              <a:spcAft>
                <a:spcPts val="300"/>
              </a:spcAft>
            </a:pPr>
            <a:r>
              <a:rPr lang="en-US" sz="2400" dirty="0" smtClean="0">
                <a:latin typeface="Calibri" pitchFamily="34" charset="0"/>
              </a:rPr>
              <a:t>An order for 10 cavities is in process and bare cavities are beginning to arrive.</a:t>
            </a:r>
          </a:p>
          <a:p>
            <a:pPr>
              <a:spcBef>
                <a:spcPts val="0"/>
              </a:spcBef>
              <a:spcAft>
                <a:spcPts val="300"/>
              </a:spcAft>
            </a:pPr>
            <a:r>
              <a:rPr lang="en-US" sz="2400" dirty="0" smtClean="0">
                <a:latin typeface="Calibri" pitchFamily="34" charset="0"/>
              </a:rPr>
              <a:t>Vertical test facilities exist and are capable of testing ~2 cavities/month.</a:t>
            </a:r>
          </a:p>
          <a:p>
            <a:pPr>
              <a:spcBef>
                <a:spcPts val="0"/>
              </a:spcBef>
              <a:spcAft>
                <a:spcPts val="300"/>
              </a:spcAft>
            </a:pPr>
            <a:r>
              <a:rPr lang="en-US" sz="2400" dirty="0" smtClean="0">
                <a:latin typeface="Calibri" pitchFamily="34" charset="0"/>
              </a:rPr>
              <a:t>The existing horizontal test facility is being upgraded to 2 K operation.</a:t>
            </a:r>
          </a:p>
        </p:txBody>
      </p:sp>
      <p:sp>
        <p:nvSpPr>
          <p:cNvPr id="4" name="Title 3"/>
          <p:cNvSpPr>
            <a:spLocks noGrp="1"/>
          </p:cNvSpPr>
          <p:nvPr>
            <p:ph type="title"/>
          </p:nvPr>
        </p:nvSpPr>
        <p:spPr/>
        <p:txBody>
          <a:bodyPr/>
          <a:lstStyle/>
          <a:p>
            <a:r>
              <a:rPr lang="en-US" dirty="0" smtClean="0"/>
              <a:t>Status and plans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33400" y="228600"/>
            <a:ext cx="6858000" cy="762000"/>
          </a:xfrm>
        </p:spPr>
        <p:txBody>
          <a:bodyPr>
            <a:normAutofit fontScale="90000"/>
          </a:bodyPr>
          <a:lstStyle/>
          <a:p>
            <a:r>
              <a:rPr lang="en-US" sz="2400" dirty="0" smtClean="0">
                <a:ea typeface="ＭＳ Ｐゴシック" pitchFamily="28" charset="-128"/>
              </a:rPr>
              <a:t>650 MHz Cavity Prototypes and Readiness for Processing &amp; Testing</a:t>
            </a:r>
          </a:p>
        </p:txBody>
      </p:sp>
      <p:sp>
        <p:nvSpPr>
          <p:cNvPr id="36867" name="Content Placeholder 2"/>
          <p:cNvSpPr>
            <a:spLocks noGrp="1"/>
          </p:cNvSpPr>
          <p:nvPr>
            <p:ph idx="1"/>
          </p:nvPr>
        </p:nvSpPr>
        <p:spPr>
          <a:xfrm>
            <a:off x="0" y="1528549"/>
            <a:ext cx="7533564" cy="5059907"/>
          </a:xfrm>
        </p:spPr>
        <p:txBody>
          <a:bodyPr/>
          <a:lstStyle/>
          <a:p>
            <a:r>
              <a:rPr lang="en-US" sz="1800" dirty="0" smtClean="0">
                <a:solidFill>
                  <a:schemeClr val="tx1"/>
                </a:solidFill>
                <a:ea typeface="ＭＳ Ｐゴシック" pitchFamily="28" charset="-128"/>
              </a:rPr>
              <a:t>Single-cell designs complete: for </a:t>
            </a:r>
            <a:r>
              <a:rPr lang="en-US" sz="1800" dirty="0" smtClean="0">
                <a:solidFill>
                  <a:schemeClr val="tx1"/>
                </a:solidFill>
                <a:latin typeface="Symbol" pitchFamily="28" charset="2"/>
                <a:ea typeface="ＭＳ Ｐゴシック" pitchFamily="28" charset="-128"/>
              </a:rPr>
              <a:t>b</a:t>
            </a:r>
            <a:r>
              <a:rPr lang="en-US" sz="1800" dirty="0" smtClean="0">
                <a:solidFill>
                  <a:schemeClr val="tx1"/>
                </a:solidFill>
                <a:ea typeface="ＭＳ Ｐゴシック" pitchFamily="28" charset="-128"/>
              </a:rPr>
              <a:t> = 0.6 &amp; 0.9 cavities</a:t>
            </a:r>
          </a:p>
          <a:p>
            <a:endParaRPr lang="en-US" sz="1800" dirty="0" smtClean="0">
              <a:solidFill>
                <a:schemeClr val="tx1"/>
              </a:solidFill>
              <a:ea typeface="ＭＳ Ｐゴシック" pitchFamily="28" charset="-128"/>
            </a:endParaRPr>
          </a:p>
          <a:p>
            <a:r>
              <a:rPr lang="en-US" sz="1800" dirty="0" smtClean="0">
                <a:solidFill>
                  <a:schemeClr val="tx1"/>
                </a:solidFill>
                <a:ea typeface="ＭＳ Ｐゴシック" pitchFamily="28" charset="-128"/>
              </a:rPr>
              <a:t>Prototypes fabricated:</a:t>
            </a:r>
          </a:p>
          <a:p>
            <a:pPr lvl="1"/>
            <a:r>
              <a:rPr lang="en-US" sz="1800" dirty="0" smtClean="0">
                <a:ea typeface="ＭＳ Ｐゴシック" pitchFamily="28" charset="-128"/>
                <a:cs typeface="ＭＳ Ｐゴシック" pitchFamily="-105" charset="-128"/>
              </a:rPr>
              <a:t>Single-cell </a:t>
            </a:r>
            <a:r>
              <a:rPr lang="en-US" sz="1800" dirty="0" smtClean="0">
                <a:latin typeface="Symbol" pitchFamily="28" charset="2"/>
                <a:ea typeface="ＭＳ Ｐゴシック" pitchFamily="28" charset="-128"/>
                <a:cs typeface="ＭＳ Ｐゴシック" pitchFamily="-105" charset="-128"/>
              </a:rPr>
              <a:t>b</a:t>
            </a:r>
            <a:r>
              <a:rPr lang="en-US" sz="1800" dirty="0" smtClean="0">
                <a:ea typeface="ＭＳ Ｐゴシック" pitchFamily="28" charset="-128"/>
                <a:cs typeface="ＭＳ Ｐゴシック" pitchFamily="-105" charset="-128"/>
              </a:rPr>
              <a:t> = 0.6: 2 </a:t>
            </a:r>
            <a:r>
              <a:rPr lang="en-US" sz="1800" dirty="0" err="1" smtClean="0">
                <a:ea typeface="ＭＳ Ｐゴシック" pitchFamily="28" charset="-128"/>
                <a:cs typeface="ＭＳ Ｐゴシック" pitchFamily="-105" charset="-128"/>
              </a:rPr>
              <a:t>prototypes@JLab</a:t>
            </a:r>
            <a:r>
              <a:rPr lang="en-US" sz="1800" dirty="0" smtClean="0">
                <a:ea typeface="ＭＳ Ｐゴシック" pitchFamily="28" charset="-128"/>
                <a:cs typeface="ＭＳ Ｐゴシック" pitchFamily="-105" charset="-128"/>
              </a:rPr>
              <a:t>, 6 ordered industry  </a:t>
            </a:r>
          </a:p>
          <a:p>
            <a:pPr lvl="1"/>
            <a:r>
              <a:rPr lang="en-US" sz="1800" dirty="0" smtClean="0">
                <a:ea typeface="ＭＳ Ｐゴシック" pitchFamily="28" charset="-128"/>
                <a:cs typeface="ＭＳ Ｐゴシック" pitchFamily="-105" charset="-128"/>
              </a:rPr>
              <a:t>Single-cell </a:t>
            </a:r>
            <a:r>
              <a:rPr lang="en-US" sz="1800" dirty="0" smtClean="0">
                <a:latin typeface="Symbol" pitchFamily="28" charset="2"/>
                <a:ea typeface="ＭＳ Ｐゴシック" pitchFamily="28" charset="-128"/>
                <a:cs typeface="ＭＳ Ｐゴシック" pitchFamily="-105" charset="-128"/>
              </a:rPr>
              <a:t>b</a:t>
            </a:r>
            <a:r>
              <a:rPr lang="en-US" sz="1800" dirty="0" smtClean="0">
                <a:ea typeface="ＭＳ Ｐゴシック" pitchFamily="28" charset="-128"/>
                <a:cs typeface="ＭＳ Ｐゴシック" pitchFamily="-105" charset="-128"/>
              </a:rPr>
              <a:t> = 0.9: 5 cavities ordered from industry; due Nov 11</a:t>
            </a:r>
          </a:p>
          <a:p>
            <a:pPr lvl="1"/>
            <a:r>
              <a:rPr lang="en-US" sz="1800" dirty="0" smtClean="0">
                <a:ea typeface="ＭＳ Ｐゴシック" pitchFamily="28" charset="-128"/>
                <a:cs typeface="ＭＳ Ｐゴシック" pitchFamily="-105" charset="-128"/>
              </a:rPr>
              <a:t>Prototypes at both  </a:t>
            </a:r>
            <a:r>
              <a:rPr lang="en-US" sz="1800" dirty="0" smtClean="0">
                <a:latin typeface="Symbol" pitchFamily="28" charset="2"/>
                <a:ea typeface="ＭＳ Ｐゴシック" pitchFamily="28" charset="-128"/>
                <a:cs typeface="ＭＳ Ｐゴシック" pitchFamily="-105" charset="-128"/>
              </a:rPr>
              <a:t>b</a:t>
            </a:r>
            <a:r>
              <a:rPr lang="en-US" sz="1800" dirty="0" smtClean="0">
                <a:ea typeface="ＭＳ Ｐゴシック" pitchFamily="28" charset="-128"/>
                <a:cs typeface="ＭＳ Ｐゴシック" pitchFamily="-105" charset="-128"/>
              </a:rPr>
              <a:t> are also being fabricated in India</a:t>
            </a:r>
          </a:p>
          <a:p>
            <a:pPr lvl="1"/>
            <a:r>
              <a:rPr lang="en-US" sz="1800" dirty="0" smtClean="0">
                <a:ea typeface="ＭＳ Ｐゴシック" pitchFamily="28" charset="-128"/>
                <a:cs typeface="ＭＳ Ｐゴシック" pitchFamily="-105" charset="-128"/>
              </a:rPr>
              <a:t>Two 5-cell</a:t>
            </a:r>
            <a:r>
              <a:rPr lang="en-US" sz="1800" dirty="0" smtClean="0">
                <a:latin typeface="Symbol" pitchFamily="28" charset="2"/>
                <a:ea typeface="ＭＳ Ｐゴシック" pitchFamily="28" charset="-128"/>
                <a:cs typeface="ＭＳ Ｐゴシック" pitchFamily="-105" charset="-128"/>
              </a:rPr>
              <a:t> b</a:t>
            </a:r>
            <a:r>
              <a:rPr lang="en-US" sz="1800" dirty="0" smtClean="0">
                <a:ea typeface="ＭＳ Ｐゴシック" pitchFamily="28" charset="-128"/>
                <a:cs typeface="ＭＳ Ｐゴシック" pitchFamily="-105" charset="-128"/>
              </a:rPr>
              <a:t> = 0.9 cavities ordered from industry </a:t>
            </a:r>
            <a:endParaRPr lang="en-US" sz="1400" dirty="0" smtClean="0">
              <a:ea typeface="ＭＳ Ｐゴシック" pitchFamily="28" charset="-128"/>
            </a:endParaRPr>
          </a:p>
          <a:p>
            <a:r>
              <a:rPr lang="en-US" sz="1800" dirty="0" smtClean="0">
                <a:solidFill>
                  <a:schemeClr val="tx1"/>
                </a:solidFill>
                <a:ea typeface="ＭＳ Ｐゴシック" pitchFamily="28" charset="-128"/>
              </a:rPr>
              <a:t>Infrastructure modifications: for 650 MHz in process </a:t>
            </a:r>
          </a:p>
          <a:p>
            <a:pPr marL="806450" lvl="2" indent="-227013">
              <a:buClr>
                <a:srgbClr val="CCFFFF"/>
              </a:buClr>
              <a:buSzPct val="80000"/>
              <a:buFont typeface="Arial" pitchFamily="34" charset="0"/>
              <a:buChar char="•"/>
            </a:pPr>
            <a:r>
              <a:rPr lang="en-US" sz="1800" dirty="0" smtClean="0">
                <a:solidFill>
                  <a:schemeClr val="tx1"/>
                </a:solidFill>
                <a:ea typeface="ＭＳ Ｐゴシック" pitchFamily="28" charset="-128"/>
                <a:cs typeface="ＭＳ Ｐゴシック" pitchFamily="-105" charset="-128"/>
              </a:rPr>
              <a:t>FNAL: Vertical Test Stand: </a:t>
            </a:r>
            <a:r>
              <a:rPr lang="en-US" sz="1600" dirty="0" smtClean="0">
                <a:solidFill>
                  <a:schemeClr val="tx1"/>
                </a:solidFill>
                <a:ea typeface="ＭＳ Ｐゴシック" pitchFamily="28" charset="-128"/>
                <a:cs typeface="ＭＳ Ｐゴシック" pitchFamily="-105" charset="-128"/>
              </a:rPr>
              <a:t>Electronics, amplifier, tooling</a:t>
            </a:r>
          </a:p>
          <a:p>
            <a:pPr marL="806450" lvl="2" indent="-227013">
              <a:buClr>
                <a:srgbClr val="CCFFFF"/>
              </a:buClr>
              <a:buSzPct val="80000"/>
              <a:buFont typeface="Arial" pitchFamily="34" charset="0"/>
              <a:buChar char="•"/>
            </a:pPr>
            <a:r>
              <a:rPr lang="en-US" sz="1800" dirty="0" smtClean="0">
                <a:solidFill>
                  <a:schemeClr val="tx1"/>
                </a:solidFill>
                <a:ea typeface="ＭＳ Ｐゴシック" pitchFamily="28" charset="-128"/>
                <a:cs typeface="ＭＳ Ｐゴシック" pitchFamily="-105" charset="-128"/>
              </a:rPr>
              <a:t>FNAL: Cavity handling &amp; HPR tooling, etc. </a:t>
            </a:r>
          </a:p>
          <a:p>
            <a:pPr marL="806450" lvl="2" indent="-227013">
              <a:buClr>
                <a:srgbClr val="CCFFFF"/>
              </a:buClr>
              <a:buSzPct val="80000"/>
              <a:buFont typeface="Arial" pitchFamily="34" charset="0"/>
              <a:buChar char="•"/>
            </a:pPr>
            <a:r>
              <a:rPr lang="en-US" sz="1800" dirty="0" smtClean="0">
                <a:solidFill>
                  <a:schemeClr val="tx1"/>
                </a:solidFill>
                <a:ea typeface="ＭＳ Ｐゴシック" pitchFamily="28" charset="-128"/>
                <a:cs typeface="ＭＳ Ｐゴシック" pitchFamily="-105" charset="-128"/>
              </a:rPr>
              <a:t>FNAL: Optical inspection system modifications  </a:t>
            </a:r>
          </a:p>
          <a:p>
            <a:pPr marL="806450" lvl="2" indent="-227013">
              <a:buClr>
                <a:srgbClr val="CCFFFF"/>
              </a:buClr>
              <a:buSzPct val="80000"/>
              <a:buFont typeface="Arial" pitchFamily="34" charset="0"/>
              <a:buChar char="•"/>
            </a:pPr>
            <a:r>
              <a:rPr lang="en-US" sz="1800" dirty="0" smtClean="0">
                <a:solidFill>
                  <a:schemeClr val="tx1"/>
                </a:solidFill>
                <a:ea typeface="ＭＳ Ｐゴシック" pitchFamily="28" charset="-128"/>
                <a:cs typeface="ＭＳ Ｐゴシック" pitchFamily="-105" charset="-128"/>
              </a:rPr>
              <a:t>ANL: New electro-polishing tool  </a:t>
            </a:r>
          </a:p>
          <a:p>
            <a:pPr marL="806450" lvl="2" indent="-227013">
              <a:buClr>
                <a:srgbClr val="CCFFFF"/>
              </a:buClr>
              <a:buSzPct val="80000"/>
              <a:buFont typeface="Arial" pitchFamily="34" charset="0"/>
              <a:buChar char="•"/>
            </a:pPr>
            <a:r>
              <a:rPr lang="en-US" sz="1800" dirty="0" smtClean="0">
                <a:solidFill>
                  <a:schemeClr val="tx1"/>
                </a:solidFill>
                <a:ea typeface="ＭＳ Ｐゴシック" pitchFamily="28" charset="-128"/>
                <a:cs typeface="ＭＳ Ｐゴシック" pitchFamily="-105" charset="-128"/>
              </a:rPr>
              <a:t>Industry: EP/BCP capability  in US industry</a:t>
            </a:r>
          </a:p>
          <a:p>
            <a:pPr marL="806450" lvl="2" indent="-227013">
              <a:buClr>
                <a:srgbClr val="CCFFFF"/>
              </a:buClr>
              <a:buSzPct val="80000"/>
              <a:buFont typeface="Arial" pitchFamily="34" charset="0"/>
              <a:buChar char="•"/>
            </a:pPr>
            <a:r>
              <a:rPr lang="en-US" sz="1800" dirty="0" smtClean="0">
                <a:solidFill>
                  <a:schemeClr val="tx1"/>
                </a:solidFill>
                <a:ea typeface="ＭＳ Ｐゴシック" pitchFamily="28" charset="-128"/>
                <a:cs typeface="ＭＳ Ｐゴシック" pitchFamily="-105" charset="-128"/>
              </a:rPr>
              <a:t>JLAB: new </a:t>
            </a:r>
            <a:r>
              <a:rPr lang="en-US" sz="1800" dirty="0" err="1" smtClean="0">
                <a:solidFill>
                  <a:schemeClr val="tx1"/>
                </a:solidFill>
                <a:ea typeface="ＭＳ Ｐゴシック" pitchFamily="28" charset="-128"/>
                <a:cs typeface="ＭＳ Ｐゴシック" pitchFamily="-105" charset="-128"/>
              </a:rPr>
              <a:t>cryo</a:t>
            </a:r>
            <a:r>
              <a:rPr lang="en-US" sz="1800" dirty="0" smtClean="0">
                <a:solidFill>
                  <a:schemeClr val="tx1"/>
                </a:solidFill>
                <a:ea typeface="ＭＳ Ｐゴシック" pitchFamily="28" charset="-128"/>
                <a:cs typeface="ＭＳ Ｐゴシック" pitchFamily="-105" charset="-128"/>
              </a:rPr>
              <a:t> infrastructure (FNAL ARRA funds)</a:t>
            </a:r>
          </a:p>
        </p:txBody>
      </p:sp>
      <p:sp>
        <p:nvSpPr>
          <p:cNvPr id="36868" name="Footer Placeholder 3"/>
          <p:cNvSpPr>
            <a:spLocks noGrp="1"/>
          </p:cNvSpPr>
          <p:nvPr>
            <p:ph type="ftr" sz="quarter" idx="4294967295"/>
          </p:nvPr>
        </p:nvSpPr>
        <p:spPr>
          <a:xfrm>
            <a:off x="762000" y="6324600"/>
            <a:ext cx="6477000" cy="361950"/>
          </a:xfrm>
          <a:prstGeom prst="rect">
            <a:avLst/>
          </a:prstGeom>
          <a:noFill/>
        </p:spPr>
        <p:txBody>
          <a:bodyPr/>
          <a:lstStyle/>
          <a:p>
            <a:r>
              <a:rPr lang="en-US" smtClean="0"/>
              <a:t>RDK, Oct 2011</a:t>
            </a:r>
            <a:endParaRPr lang="en-US" dirty="0" smtClean="0"/>
          </a:p>
        </p:txBody>
      </p:sp>
      <p:sp>
        <p:nvSpPr>
          <p:cNvPr id="36869" name="Slide Number Placeholder 4"/>
          <p:cNvSpPr>
            <a:spLocks noGrp="1"/>
          </p:cNvSpPr>
          <p:nvPr>
            <p:ph type="sldNum" sz="quarter" idx="11"/>
          </p:nvPr>
        </p:nvSpPr>
        <p:spPr>
          <a:noFill/>
        </p:spPr>
        <p:txBody>
          <a:bodyPr/>
          <a:lstStyle/>
          <a:p>
            <a:fld id="{CEC8C0D1-F29B-4DAB-97DB-9024D1FC4B50}" type="slidenum">
              <a:rPr lang="en-US" smtClean="0"/>
              <a:pPr/>
              <a:t>34</a:t>
            </a:fld>
            <a:endParaRPr lang="en-US" smtClean="0"/>
          </a:p>
        </p:txBody>
      </p:sp>
      <p:pic>
        <p:nvPicPr>
          <p:cNvPr id="36870" name="Picture 5"/>
          <p:cNvPicPr>
            <a:picLocks noChangeAspect="1"/>
          </p:cNvPicPr>
          <p:nvPr/>
        </p:nvPicPr>
        <p:blipFill>
          <a:blip r:embed="rId3" cstate="print"/>
          <a:srcRect/>
          <a:stretch>
            <a:fillRect/>
          </a:stretch>
        </p:blipFill>
        <p:spPr bwMode="auto">
          <a:xfrm>
            <a:off x="6844775" y="3200400"/>
            <a:ext cx="2070625" cy="1304925"/>
          </a:xfrm>
          <a:prstGeom prst="rect">
            <a:avLst/>
          </a:prstGeom>
          <a:noFill/>
          <a:ln w="9525">
            <a:noFill/>
            <a:miter lim="800000"/>
            <a:headEnd/>
            <a:tailEnd/>
          </a:ln>
        </p:spPr>
      </p:pic>
      <p:pic>
        <p:nvPicPr>
          <p:cNvPr id="98305" name="Picture 1"/>
          <p:cNvPicPr>
            <a:picLocks noChangeAspect="1" noChangeArrowheads="1"/>
          </p:cNvPicPr>
          <p:nvPr/>
        </p:nvPicPr>
        <p:blipFill>
          <a:blip r:embed="rId4" cstate="print"/>
          <a:srcRect/>
          <a:stretch>
            <a:fillRect/>
          </a:stretch>
        </p:blipFill>
        <p:spPr bwMode="auto">
          <a:xfrm>
            <a:off x="6858000" y="996950"/>
            <a:ext cx="2094466" cy="1441450"/>
          </a:xfrm>
          <a:prstGeom prst="rect">
            <a:avLst/>
          </a:prstGeom>
          <a:noFill/>
          <a:ln w="9525">
            <a:noFill/>
            <a:miter lim="800000"/>
            <a:headEnd/>
            <a:tailEnd/>
          </a:ln>
        </p:spPr>
      </p:pic>
      <p:cxnSp>
        <p:nvCxnSpPr>
          <p:cNvPr id="8" name="Straight Arrow Connector 7"/>
          <p:cNvCxnSpPr/>
          <p:nvPr/>
        </p:nvCxnSpPr>
        <p:spPr>
          <a:xfrm flipV="1">
            <a:off x="6248400" y="1905000"/>
            <a:ext cx="1295400" cy="6096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rot="16200000" flipH="1">
            <a:off x="7543800" y="2971800"/>
            <a:ext cx="457200" cy="3048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pic>
        <p:nvPicPr>
          <p:cNvPr id="143361" name="Picture 1" descr="C:\Users\kephart\Desktop\ANL_EP.jpg"/>
          <p:cNvPicPr>
            <a:picLocks noChangeAspect="1" noChangeArrowheads="1"/>
          </p:cNvPicPr>
          <p:nvPr/>
        </p:nvPicPr>
        <p:blipFill>
          <a:blip r:embed="rId5" cstate="print"/>
          <a:srcRect/>
          <a:stretch>
            <a:fillRect/>
          </a:stretch>
        </p:blipFill>
        <p:spPr bwMode="auto">
          <a:xfrm>
            <a:off x="6629400" y="4572000"/>
            <a:ext cx="2362200" cy="1828800"/>
          </a:xfrm>
          <a:prstGeom prst="rect">
            <a:avLst/>
          </a:prstGeom>
          <a:noFill/>
        </p:spPr>
      </p:pic>
      <p:cxnSp>
        <p:nvCxnSpPr>
          <p:cNvPr id="11" name="Straight Arrow Connector 10"/>
          <p:cNvCxnSpPr/>
          <p:nvPr/>
        </p:nvCxnSpPr>
        <p:spPr>
          <a:xfrm>
            <a:off x="4724400" y="5105400"/>
            <a:ext cx="2743200" cy="15240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nvGraphicFramePr>
        <p:xfrm>
          <a:off x="285750" y="514350"/>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bwMode="auto">
          <a:xfrm>
            <a:off x="6019800" y="1371600"/>
            <a:ext cx="914400" cy="3886200"/>
          </a:xfrm>
          <a:prstGeom prst="rect">
            <a:avLst/>
          </a:prstGeom>
          <a:solidFill>
            <a:srgbClr val="FFC000">
              <a:alpha val="5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spcBef>
                <a:spcPct val="0"/>
              </a:spcBef>
              <a:buClrTx/>
              <a:buSzTx/>
              <a:buFontTx/>
              <a:buNone/>
            </a:pPr>
            <a:endParaRPr lang="en-US" smtClean="0">
              <a:solidFill>
                <a:srgbClr val="000000"/>
              </a:solidFill>
              <a:latin typeface="Times"/>
              <a:ea typeface="+mn-ea"/>
            </a:endParaRPr>
          </a:p>
        </p:txBody>
      </p:sp>
      <p:sp>
        <p:nvSpPr>
          <p:cNvPr id="2" name="TextBox 1"/>
          <p:cNvSpPr txBox="1"/>
          <p:nvPr/>
        </p:nvSpPr>
        <p:spPr>
          <a:xfrm>
            <a:off x="1219200" y="65690"/>
            <a:ext cx="6242415" cy="461665"/>
          </a:xfrm>
          <a:prstGeom prst="rect">
            <a:avLst/>
          </a:prstGeom>
          <a:noFill/>
        </p:spPr>
        <p:txBody>
          <a:bodyPr wrap="none" rtlCol="0">
            <a:spAutoFit/>
          </a:bodyPr>
          <a:lstStyle/>
          <a:p>
            <a:r>
              <a:rPr lang="en-US" dirty="0" smtClean="0"/>
              <a:t>Excellent Results from JLAB single cell tests</a:t>
            </a:r>
            <a:endParaRPr lang="en-US" dirty="0"/>
          </a:p>
        </p:txBody>
      </p:sp>
    </p:spTree>
    <p:extLst>
      <p:ext uri="{BB962C8B-B14F-4D97-AF65-F5344CB8AC3E}">
        <p14:creationId xmlns="" xmlns:p14="http://schemas.microsoft.com/office/powerpoint/2010/main" val="181338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a:stretch>
            <a:fillRect/>
          </a:stretch>
        </p:blipFill>
        <p:spPr bwMode="auto">
          <a:xfrm>
            <a:off x="359321" y="4225972"/>
            <a:ext cx="3755479" cy="2197211"/>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a:stretch>
            <a:fillRect/>
          </a:stretch>
        </p:blipFill>
        <p:spPr bwMode="auto">
          <a:xfrm>
            <a:off x="4496565" y="4225973"/>
            <a:ext cx="4190235" cy="2098627"/>
          </a:xfrm>
          <a:prstGeom prst="rect">
            <a:avLst/>
          </a:prstGeom>
          <a:noFill/>
          <a:ln w="9525">
            <a:noFill/>
            <a:miter lim="800000"/>
            <a:headEnd/>
            <a:tailEnd/>
          </a:ln>
        </p:spPr>
      </p:pic>
      <p:sp>
        <p:nvSpPr>
          <p:cNvPr id="37890" name="Title 1"/>
          <p:cNvSpPr>
            <a:spLocks noGrp="1"/>
          </p:cNvSpPr>
          <p:nvPr>
            <p:ph type="title"/>
          </p:nvPr>
        </p:nvSpPr>
        <p:spPr>
          <a:xfrm>
            <a:off x="762000" y="0"/>
            <a:ext cx="7620000" cy="762000"/>
          </a:xfrm>
        </p:spPr>
        <p:txBody>
          <a:bodyPr>
            <a:normAutofit fontScale="90000"/>
          </a:bodyPr>
          <a:lstStyle/>
          <a:p>
            <a:r>
              <a:rPr lang="en-US" sz="2400" dirty="0" smtClean="0">
                <a:ea typeface="ＭＳ Ｐゴシック" pitchFamily="28" charset="-128"/>
              </a:rPr>
              <a:t>650 MHz Five-Cell Cavity and CW CM Design Status</a:t>
            </a:r>
          </a:p>
        </p:txBody>
      </p:sp>
      <p:sp>
        <p:nvSpPr>
          <p:cNvPr id="37891" name="Content Placeholder 2"/>
          <p:cNvSpPr>
            <a:spLocks noGrp="1"/>
          </p:cNvSpPr>
          <p:nvPr>
            <p:ph idx="1"/>
          </p:nvPr>
        </p:nvSpPr>
        <p:spPr>
          <a:xfrm>
            <a:off x="0" y="762000"/>
            <a:ext cx="5105400" cy="1143000"/>
          </a:xfrm>
        </p:spPr>
        <p:txBody>
          <a:bodyPr/>
          <a:lstStyle/>
          <a:p>
            <a:r>
              <a:rPr lang="en-US" sz="1600" dirty="0" smtClean="0">
                <a:ea typeface="ＭＳ Ｐゴシック" pitchFamily="28" charset="-128"/>
              </a:rPr>
              <a:t>Cavity drawing package and specification done</a:t>
            </a:r>
          </a:p>
        </p:txBody>
      </p:sp>
      <p:sp>
        <p:nvSpPr>
          <p:cNvPr id="37893" name="Slide Number Placeholder 4"/>
          <p:cNvSpPr>
            <a:spLocks noGrp="1"/>
          </p:cNvSpPr>
          <p:nvPr>
            <p:ph type="sldNum" sz="quarter" idx="11"/>
          </p:nvPr>
        </p:nvSpPr>
        <p:spPr>
          <a:noFill/>
        </p:spPr>
        <p:txBody>
          <a:bodyPr/>
          <a:lstStyle/>
          <a:p>
            <a:fld id="{16A56A0E-7140-45DC-A326-C20F6507713D}" type="slidenum">
              <a:rPr lang="en-US" smtClean="0"/>
              <a:pPr/>
              <a:t>36</a:t>
            </a:fld>
            <a:endParaRPr lang="en-US" smtClean="0"/>
          </a:p>
        </p:txBody>
      </p:sp>
      <p:pic>
        <p:nvPicPr>
          <p:cNvPr id="1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1657240"/>
            <a:ext cx="4114800" cy="1695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896" name="TextBox 8"/>
          <p:cNvSpPr txBox="1">
            <a:spLocks noChangeArrowheads="1"/>
          </p:cNvSpPr>
          <p:nvPr/>
        </p:nvSpPr>
        <p:spPr bwMode="auto">
          <a:xfrm>
            <a:off x="381000" y="6138446"/>
            <a:ext cx="3581400" cy="338554"/>
          </a:xfrm>
          <a:prstGeom prst="rect">
            <a:avLst/>
          </a:prstGeom>
          <a:noFill/>
          <a:ln w="9525">
            <a:noFill/>
            <a:miter lim="800000"/>
            <a:headEnd/>
            <a:tailEnd/>
          </a:ln>
        </p:spPr>
        <p:txBody>
          <a:bodyPr>
            <a:spAutoFit/>
          </a:bodyPr>
          <a:lstStyle/>
          <a:p>
            <a:pPr algn="l"/>
            <a:r>
              <a:rPr lang="en-US" sz="1600" dirty="0">
                <a:solidFill>
                  <a:srgbClr val="FF0000"/>
                </a:solidFill>
              </a:rPr>
              <a:t>Concept </a:t>
            </a:r>
            <a:r>
              <a:rPr lang="en-US" sz="1600" dirty="0" smtClean="0">
                <a:solidFill>
                  <a:srgbClr val="FF0000"/>
                </a:solidFill>
              </a:rPr>
              <a:t> </a:t>
            </a:r>
            <a:r>
              <a:rPr lang="en-US" sz="1600" dirty="0">
                <a:solidFill>
                  <a:srgbClr val="FF0000"/>
                </a:solidFill>
              </a:rPr>
              <a:t>utilizing blade tuner</a:t>
            </a:r>
          </a:p>
        </p:txBody>
      </p:sp>
      <p:sp>
        <p:nvSpPr>
          <p:cNvPr id="10" name="TextBox 9"/>
          <p:cNvSpPr txBox="1"/>
          <p:nvPr/>
        </p:nvSpPr>
        <p:spPr>
          <a:xfrm>
            <a:off x="381000" y="3429000"/>
            <a:ext cx="3581400" cy="584775"/>
          </a:xfrm>
          <a:prstGeom prst="rect">
            <a:avLst/>
          </a:prstGeom>
          <a:noFill/>
        </p:spPr>
        <p:txBody>
          <a:bodyPr>
            <a:spAutoFit/>
          </a:bodyPr>
          <a:lstStyle/>
          <a:p>
            <a:pPr marL="119063" indent="-119063" algn="l">
              <a:buFont typeface="Arial" pitchFamily="34" charset="0"/>
              <a:buChar char="•"/>
              <a:defRPr/>
            </a:pPr>
            <a:r>
              <a:rPr lang="en-US" sz="1600" dirty="0" smtClean="0"/>
              <a:t>Stiffening </a:t>
            </a:r>
            <a:r>
              <a:rPr lang="en-US" sz="1600" dirty="0"/>
              <a:t>rings located to minimize </a:t>
            </a:r>
            <a:r>
              <a:rPr lang="en-US" sz="1600" dirty="0" err="1"/>
              <a:t>dF</a:t>
            </a:r>
            <a:r>
              <a:rPr lang="en-US" sz="1600" dirty="0"/>
              <a:t>/</a:t>
            </a:r>
            <a:r>
              <a:rPr lang="en-US" sz="1600" dirty="0" err="1"/>
              <a:t>dP</a:t>
            </a:r>
            <a:r>
              <a:rPr lang="en-US" sz="1600" dirty="0"/>
              <a:t> while maintaining tunability</a:t>
            </a:r>
          </a:p>
        </p:txBody>
      </p:sp>
      <p:sp>
        <p:nvSpPr>
          <p:cNvPr id="11" name="Rectangle 13"/>
          <p:cNvSpPr>
            <a:spLocks noChangeArrowheads="1"/>
          </p:cNvSpPr>
          <p:nvPr/>
        </p:nvSpPr>
        <p:spPr bwMode="auto">
          <a:xfrm>
            <a:off x="1371600" y="1295400"/>
            <a:ext cx="1676400" cy="400050"/>
          </a:xfrm>
          <a:prstGeom prst="rect">
            <a:avLst/>
          </a:prstGeom>
          <a:solidFill>
            <a:srgbClr val="FFFFFF"/>
          </a:solidFill>
          <a:ln w="38100" algn="ctr">
            <a:solidFill>
              <a:srgbClr val="FF0000"/>
            </a:solidFill>
            <a:miter lim="800000"/>
            <a:headEnd/>
            <a:tailEnd/>
          </a:ln>
        </p:spPr>
        <p:txBody>
          <a:bodyPr anchor="ctr">
            <a:spAutoFit/>
          </a:bodyPr>
          <a:lstStyle/>
          <a:p>
            <a:pPr algn="ctr" rtl="0" fontAlgn="base">
              <a:spcBef>
                <a:spcPct val="0"/>
              </a:spcBef>
              <a:spcAft>
                <a:spcPct val="0"/>
              </a:spcAft>
            </a:pPr>
            <a:r>
              <a:rPr lang="en-US" sz="2000" b="1" kern="1200" dirty="0" smtClean="0">
                <a:solidFill>
                  <a:srgbClr val="FF0000"/>
                </a:solidFill>
                <a:latin typeface="Arial Unicode MS" pitchFamily="34" charset="-128"/>
                <a:ea typeface="Arial Unicode MS" pitchFamily="34" charset="-128"/>
                <a:cs typeface="Arial Unicode MS" pitchFamily="34" charset="-128"/>
              </a:rPr>
              <a:t>5-cell</a:t>
            </a:r>
            <a:r>
              <a:rPr lang="en-US" sz="2000" b="1" kern="1200" dirty="0" smtClean="0">
                <a:solidFill>
                  <a:srgbClr val="FF0000"/>
                </a:solidFill>
                <a:latin typeface="Symbol" pitchFamily="18" charset="2"/>
                <a:ea typeface="Arial Unicode MS" pitchFamily="34" charset="-128"/>
                <a:cs typeface="Arial Unicode MS" pitchFamily="34" charset="-128"/>
              </a:rPr>
              <a:t> b</a:t>
            </a:r>
            <a:r>
              <a:rPr lang="en-US" sz="2000" b="1" kern="1200" dirty="0" smtClean="0">
                <a:solidFill>
                  <a:srgbClr val="FF0000"/>
                </a:solidFill>
                <a:latin typeface="Arial Unicode MS" pitchFamily="34" charset="-128"/>
                <a:ea typeface="Arial Unicode MS" pitchFamily="34" charset="-128"/>
                <a:cs typeface="Arial Unicode MS" pitchFamily="34" charset="-128"/>
              </a:rPr>
              <a:t>= 0.9</a:t>
            </a:r>
            <a:endParaRPr lang="en-US" sz="2000" b="1" kern="1200" dirty="0">
              <a:solidFill>
                <a:srgbClr val="FF0000"/>
              </a:solidFill>
              <a:latin typeface="Arial Unicode MS" pitchFamily="34" charset="-128"/>
              <a:ea typeface="Arial Unicode MS" pitchFamily="34" charset="-128"/>
              <a:cs typeface="Arial Unicode MS" pitchFamily="34" charset="-128"/>
            </a:endParaRPr>
          </a:p>
        </p:txBody>
      </p:sp>
      <p:sp>
        <p:nvSpPr>
          <p:cNvPr id="14" name="Content Placeholder 2"/>
          <p:cNvSpPr txBox="1">
            <a:spLocks/>
          </p:cNvSpPr>
          <p:nvPr/>
        </p:nvSpPr>
        <p:spPr bwMode="auto">
          <a:xfrm>
            <a:off x="4876800" y="762000"/>
            <a:ext cx="4267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33363" marR="0" lvl="0" indent="-227013"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1600" b="0" i="0" u="none" strike="noStrike" kern="0" cap="none" spc="0" normalizeH="0" baseline="0" noProof="0" dirty="0" smtClean="0">
                <a:ln>
                  <a:noFill/>
                </a:ln>
                <a:solidFill>
                  <a:schemeClr val="tx1"/>
                </a:solidFill>
                <a:effectLst/>
                <a:uLnTx/>
                <a:uFillTx/>
                <a:latin typeface="+mn-lt"/>
                <a:ea typeface="ＭＳ Ｐゴシック" pitchFamily="28" charset="-128"/>
                <a:cs typeface="ＭＳ Ｐゴシック" pitchFamily="-105" charset="-128"/>
              </a:rPr>
              <a:t>CW CM conceptual design advanced</a:t>
            </a:r>
          </a:p>
          <a:p>
            <a:pPr marL="690563" lvl="1" indent="-227013" algn="l" eaLnBrk="0" hangingPunct="0">
              <a:buClr>
                <a:srgbClr val="CCFFFF"/>
              </a:buClr>
              <a:buFontTx/>
              <a:buChar char="•"/>
            </a:pPr>
            <a:r>
              <a:rPr lang="en-US" sz="1600" dirty="0" smtClean="0"/>
              <a:t>stand-alone 8-cavity </a:t>
            </a:r>
            <a:r>
              <a:rPr lang="en-US" sz="1600" dirty="0" err="1" smtClean="0"/>
              <a:t>cryomodule</a:t>
            </a:r>
            <a:endParaRPr lang="en-US" sz="1600" dirty="0" smtClean="0"/>
          </a:p>
          <a:p>
            <a:pPr marL="690563" lvl="1" indent="-227013" algn="l" eaLnBrk="0" hangingPunct="0">
              <a:buClr>
                <a:srgbClr val="CCFFFF"/>
              </a:buClr>
              <a:buFontTx/>
              <a:buChar char="•"/>
            </a:pPr>
            <a:r>
              <a:rPr lang="en-US" sz="1400" dirty="0" smtClean="0"/>
              <a:t>Overall length:  ~12 m, 48 “ O.D.</a:t>
            </a:r>
          </a:p>
          <a:p>
            <a:pPr lvl="1"/>
            <a:r>
              <a:rPr lang="en-US" sz="1400" dirty="0" smtClean="0"/>
              <a:t> </a:t>
            </a:r>
          </a:p>
          <a:p>
            <a:pPr marL="233363" lvl="0" indent="-227013" algn="l" eaLnBrk="0" hangingPunct="0">
              <a:buClr>
                <a:srgbClr val="CCFFFF"/>
              </a:buClr>
              <a:buFontTx/>
              <a:buChar char="•"/>
            </a:pPr>
            <a:endParaRPr kumimoji="0" lang="en-US" sz="1600" b="0" i="0" u="none" strike="noStrike" kern="0" cap="none" spc="0" normalizeH="0" baseline="0" noProof="0" dirty="0" smtClean="0">
              <a:ln>
                <a:noFill/>
              </a:ln>
              <a:solidFill>
                <a:schemeClr val="tx1"/>
              </a:solidFill>
              <a:effectLst/>
              <a:uLnTx/>
              <a:uFillTx/>
              <a:latin typeface="+mn-lt"/>
              <a:ea typeface="ＭＳ Ｐゴシック" pitchFamily="28" charset="-128"/>
              <a:cs typeface="ＭＳ Ｐゴシック" pitchFamily="-105" charset="-128"/>
            </a:endParaRPr>
          </a:p>
        </p:txBody>
      </p:sp>
      <p:sp>
        <p:nvSpPr>
          <p:cNvPr id="2" name="TextBox 1"/>
          <p:cNvSpPr txBox="1"/>
          <p:nvPr/>
        </p:nvSpPr>
        <p:spPr>
          <a:xfrm>
            <a:off x="4724400" y="5862935"/>
            <a:ext cx="2446504" cy="461665"/>
          </a:xfrm>
          <a:prstGeom prst="rect">
            <a:avLst/>
          </a:prstGeom>
          <a:noFill/>
        </p:spPr>
        <p:txBody>
          <a:bodyPr wrap="none" rtlCol="0">
            <a:spAutoFit/>
          </a:bodyPr>
          <a:lstStyle/>
          <a:p>
            <a:r>
              <a:rPr lang="en-US" dirty="0" err="1" smtClean="0">
                <a:solidFill>
                  <a:srgbClr val="FF0000"/>
                </a:solidFill>
              </a:rPr>
              <a:t>Collab</a:t>
            </a:r>
            <a:r>
              <a:rPr lang="en-US" dirty="0" smtClean="0">
                <a:solidFill>
                  <a:srgbClr val="FF0000"/>
                </a:solidFill>
              </a:rPr>
              <a:t> with India</a:t>
            </a:r>
            <a:endParaRPr lang="en-US" dirty="0">
              <a:solidFill>
                <a:srgbClr val="FF0000"/>
              </a:solidFill>
            </a:endParaRPr>
          </a:p>
        </p:txBody>
      </p:sp>
      <p:pic>
        <p:nvPicPr>
          <p:cNvPr id="18" name="Picture 4" descr="CRYOMODULE_650_MHZ_06Sep2011-Img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00600" y="1752600"/>
            <a:ext cx="4039885"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p:nvSpPr>
        <p:spPr>
          <a:xfrm>
            <a:off x="4484350" y="6324600"/>
            <a:ext cx="1638589" cy="400110"/>
          </a:xfrm>
          <a:prstGeom prst="rect">
            <a:avLst/>
          </a:prstGeom>
          <a:noFill/>
        </p:spPr>
        <p:txBody>
          <a:bodyPr wrap="none" rtlCol="0">
            <a:spAutoFit/>
          </a:bodyPr>
          <a:lstStyle/>
          <a:p>
            <a:r>
              <a:rPr lang="en-US" sz="2000" dirty="0" smtClean="0">
                <a:solidFill>
                  <a:srgbClr val="FFFFFF"/>
                </a:solidFill>
              </a:rPr>
              <a:t>M Champion</a:t>
            </a:r>
            <a:endParaRPr lang="en-US" sz="2000" dirty="0">
              <a:solidFill>
                <a:srgbClr val="FFFFFF"/>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5 WG 1</a:t>
            </a:r>
          </a:p>
        </p:txBody>
      </p:sp>
      <p:sp>
        <p:nvSpPr>
          <p:cNvPr id="3" name="Content Placeholder 2"/>
          <p:cNvSpPr>
            <a:spLocks noGrp="1"/>
          </p:cNvSpPr>
          <p:nvPr>
            <p:ph idx="1"/>
          </p:nvPr>
        </p:nvSpPr>
        <p:spPr>
          <a:xfrm>
            <a:off x="239487" y="1600200"/>
            <a:ext cx="8719456" cy="4691743"/>
          </a:xfrm>
        </p:spPr>
        <p:txBody>
          <a:bodyPr>
            <a:normAutofit lnSpcReduction="10000"/>
          </a:bodyPr>
          <a:lstStyle/>
          <a:p>
            <a:r>
              <a:rPr lang="en-US" dirty="0" smtClean="0"/>
              <a:t>R. Stanek  </a:t>
            </a:r>
            <a:r>
              <a:rPr lang="en-US" i="1" dirty="0" smtClean="0"/>
              <a:t>“PXIE Front End Layout and Associated Facilities”</a:t>
            </a:r>
          </a:p>
          <a:p>
            <a:pPr lvl="1"/>
            <a:r>
              <a:rPr lang="en-US" sz="1600" dirty="0" smtClean="0"/>
              <a:t>Working on a credible schedule and updated cost estimate</a:t>
            </a:r>
          </a:p>
          <a:p>
            <a:pPr lvl="1"/>
            <a:r>
              <a:rPr lang="en-US" sz="1600" dirty="0" smtClean="0"/>
              <a:t>Follow more defined engineering process </a:t>
            </a:r>
            <a:r>
              <a:rPr lang="en-US" sz="1400" dirty="0" smtClean="0"/>
              <a:t>(FRS, TRS, </a:t>
            </a:r>
            <a:r>
              <a:rPr lang="en-US" sz="1400" dirty="0"/>
              <a:t>risk </a:t>
            </a:r>
            <a:r>
              <a:rPr lang="en-US" sz="1400" dirty="0" smtClean="0"/>
              <a:t>analysis, design reviews…)</a:t>
            </a:r>
            <a:endParaRPr lang="en-US" sz="1200" dirty="0" smtClean="0"/>
          </a:p>
          <a:p>
            <a:pPr lvl="1"/>
            <a:r>
              <a:rPr lang="en-US" sz="1600" dirty="0" smtClean="0"/>
              <a:t>Need to gather latest design information (incl. 3D models) into one location</a:t>
            </a:r>
          </a:p>
          <a:p>
            <a:pPr lvl="1"/>
            <a:r>
              <a:rPr lang="en-US" sz="1600" dirty="0" smtClean="0"/>
              <a:t>PXIE facility layout is in progress</a:t>
            </a:r>
          </a:p>
          <a:p>
            <a:r>
              <a:rPr lang="en-US" dirty="0" smtClean="0"/>
              <a:t>R. Pasquinelli  </a:t>
            </a:r>
            <a:r>
              <a:rPr lang="en-US" i="1" dirty="0" smtClean="0"/>
              <a:t>“PXIE </a:t>
            </a:r>
            <a:r>
              <a:rPr lang="en-US" i="1" dirty="0"/>
              <a:t>RF </a:t>
            </a:r>
            <a:r>
              <a:rPr lang="en-US" i="1" dirty="0" smtClean="0"/>
              <a:t>Systems”</a:t>
            </a:r>
            <a:endParaRPr lang="en-US" i="1" dirty="0"/>
          </a:p>
          <a:p>
            <a:pPr lvl="1"/>
            <a:r>
              <a:rPr lang="en-US" sz="1600" dirty="0"/>
              <a:t>Good opportunity to "recycle" Tevatron RF hardware for RFQ driver at 162.5 MHz</a:t>
            </a:r>
          </a:p>
          <a:p>
            <a:pPr lvl="1"/>
            <a:r>
              <a:rPr lang="en-US" sz="1600" dirty="0"/>
              <a:t>Commercial amplifiers planned for remaining 20  PXIE cavities</a:t>
            </a:r>
          </a:p>
          <a:p>
            <a:pPr lvl="1"/>
            <a:r>
              <a:rPr lang="en-US" sz="1600" dirty="0"/>
              <a:t>Commercial amplifier efficiencies are 40-50%, R&amp;D will attempt to improve on this for eventual Project X construction</a:t>
            </a:r>
          </a:p>
          <a:p>
            <a:pPr lvl="1"/>
            <a:r>
              <a:rPr lang="en-US" sz="1600" dirty="0"/>
              <a:t>Commercial amplifier price per watt $13-$15 for both 162.5 MHz and 325MHz</a:t>
            </a:r>
          </a:p>
          <a:p>
            <a:r>
              <a:rPr lang="en-US" dirty="0" smtClean="0"/>
              <a:t>A. Klebaner  </a:t>
            </a:r>
            <a:r>
              <a:rPr lang="en-US" i="1" dirty="0" smtClean="0"/>
              <a:t>“PXIE Cryogenics”</a:t>
            </a:r>
          </a:p>
          <a:p>
            <a:pPr lvl="1"/>
            <a:r>
              <a:rPr lang="en-US" sz="1600" dirty="0" smtClean="0"/>
              <a:t>New superfluid cryoplant is centerpiece of PXIE cryogenic operations</a:t>
            </a:r>
          </a:p>
          <a:p>
            <a:pPr lvl="1"/>
            <a:r>
              <a:rPr lang="en-US" sz="1600" dirty="0" smtClean="0"/>
              <a:t>Need ability to measure heat load of individual cryomodules in PXIE</a:t>
            </a:r>
          </a:p>
          <a:p>
            <a:pPr lvl="1"/>
            <a:r>
              <a:rPr lang="en-US" sz="1600" dirty="0" smtClean="0"/>
              <a:t>Decisions need to be made on required 2K pressure stability and intermediate shield temperatures (within available range)</a:t>
            </a:r>
          </a:p>
          <a:p>
            <a:pPr lvl="1"/>
            <a:r>
              <a:rPr lang="en-US" sz="1600" dirty="0" smtClean="0"/>
              <a:t>Strategy for operating PXIE and cryomodule test stands needs to be developed</a:t>
            </a:r>
          </a:p>
        </p:txBody>
      </p:sp>
      <p:sp>
        <p:nvSpPr>
          <p:cNvPr id="4" name="Footer Placeholder 3"/>
          <p:cNvSpPr>
            <a:spLocks noGrp="1"/>
          </p:cNvSpPr>
          <p:nvPr>
            <p:ph type="ftr" sz="quarter" idx="11"/>
          </p:nvPr>
        </p:nvSpPr>
        <p:spPr/>
        <p:txBody>
          <a:bodyPr/>
          <a:lstStyle/>
          <a:p>
            <a:pPr algn="l"/>
            <a:r>
              <a:rPr lang="en-US" dirty="0" smtClean="0"/>
              <a:t>Session 5 WG1</a:t>
            </a:r>
            <a:endParaRPr lang="en-US" dirty="0"/>
          </a:p>
        </p:txBody>
      </p:sp>
      <p:sp>
        <p:nvSpPr>
          <p:cNvPr id="5" name="Slide Number Placeholder 4"/>
          <p:cNvSpPr>
            <a:spLocks noGrp="1"/>
          </p:cNvSpPr>
          <p:nvPr>
            <p:ph type="sldNum" sz="quarter" idx="12"/>
          </p:nvPr>
        </p:nvSpPr>
        <p:spPr/>
        <p:txBody>
          <a:bodyPr/>
          <a:lstStyle/>
          <a:p>
            <a:r>
              <a:rPr lang="en-US" dirty="0" smtClean="0"/>
              <a:t>Page </a:t>
            </a:r>
            <a:fld id="{02BA5821-21EB-4C1A-AC70-E98BDB034B02}" type="slidenum">
              <a:rPr lang="en-US" smtClean="0"/>
              <a:pPr/>
              <a:t>37</a:t>
            </a:fld>
            <a:endParaRPr lang="en-US" dirty="0"/>
          </a:p>
        </p:txBody>
      </p:sp>
    </p:spTree>
    <p:extLst>
      <p:ext uri="{BB962C8B-B14F-4D97-AF65-F5344CB8AC3E}">
        <p14:creationId xmlns:p14="http://schemas.microsoft.com/office/powerpoint/2010/main" xmlns="" val="1996593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5 WG </a:t>
            </a:r>
            <a:r>
              <a:rPr lang="en-US" dirty="0" smtClean="0"/>
              <a:t>1 (cont’d)</a:t>
            </a:r>
            <a:endParaRPr lang="en-US" dirty="0"/>
          </a:p>
        </p:txBody>
      </p:sp>
      <p:sp>
        <p:nvSpPr>
          <p:cNvPr id="3" name="Content Placeholder 2"/>
          <p:cNvSpPr>
            <a:spLocks noGrp="1"/>
          </p:cNvSpPr>
          <p:nvPr>
            <p:ph idx="1"/>
          </p:nvPr>
        </p:nvSpPr>
        <p:spPr>
          <a:xfrm>
            <a:off x="337457" y="1600200"/>
            <a:ext cx="8621486" cy="4735286"/>
          </a:xfrm>
        </p:spPr>
        <p:txBody>
          <a:bodyPr>
            <a:normAutofit/>
          </a:bodyPr>
          <a:lstStyle/>
          <a:p>
            <a:r>
              <a:rPr lang="en-US" dirty="0"/>
              <a:t>V. Scarpine  </a:t>
            </a:r>
            <a:r>
              <a:rPr lang="en-US" i="1" dirty="0" smtClean="0"/>
              <a:t>“PXIE Instrumentation”</a:t>
            </a:r>
          </a:p>
          <a:p>
            <a:pPr lvl="1"/>
            <a:r>
              <a:rPr lang="en-US" sz="1600" dirty="0" smtClean="0"/>
              <a:t>Need to write requirements document for instrumentation </a:t>
            </a:r>
            <a:r>
              <a:rPr lang="en-US" sz="1400" dirty="0" smtClean="0"/>
              <a:t>(operations vs. commissioning)</a:t>
            </a:r>
            <a:endParaRPr lang="en-US" dirty="0" smtClean="0"/>
          </a:p>
          <a:p>
            <a:pPr lvl="1"/>
            <a:r>
              <a:rPr lang="en-US" sz="1600" dirty="0" smtClean="0"/>
              <a:t>Assume full LEBT characterization at LBNL, what instrumentation will be supplied?</a:t>
            </a:r>
          </a:p>
          <a:p>
            <a:pPr lvl="1"/>
            <a:r>
              <a:rPr lang="en-US" sz="1600" dirty="0" smtClean="0"/>
              <a:t>Is </a:t>
            </a:r>
            <a:r>
              <a:rPr lang="en-US" sz="1600" dirty="0"/>
              <a:t>sufficient </a:t>
            </a:r>
            <a:r>
              <a:rPr lang="en-US" sz="1600" dirty="0" smtClean="0"/>
              <a:t>space allocated for instrumentation in MEBT?</a:t>
            </a:r>
          </a:p>
          <a:p>
            <a:pPr lvl="1"/>
            <a:r>
              <a:rPr lang="en-US" sz="1600" dirty="0" smtClean="0"/>
              <a:t>Need to develop laser profiling technology</a:t>
            </a:r>
            <a:endParaRPr lang="en-US" sz="1600" dirty="0"/>
          </a:p>
          <a:p>
            <a:r>
              <a:rPr lang="en-US" dirty="0"/>
              <a:t>M. Wendt  </a:t>
            </a:r>
            <a:r>
              <a:rPr lang="en-US" i="1" dirty="0" smtClean="0"/>
              <a:t>“PXIE </a:t>
            </a:r>
            <a:r>
              <a:rPr lang="en-US" i="1" dirty="0"/>
              <a:t>Cold </a:t>
            </a:r>
            <a:r>
              <a:rPr lang="en-US" i="1" dirty="0" smtClean="0"/>
              <a:t>BPM”</a:t>
            </a:r>
          </a:p>
          <a:p>
            <a:pPr lvl="1"/>
            <a:r>
              <a:rPr lang="en-US" dirty="0" smtClean="0"/>
              <a:t>Can HWR and SSR1 have the same cold BPM?</a:t>
            </a:r>
          </a:p>
          <a:p>
            <a:pPr lvl="1"/>
            <a:r>
              <a:rPr lang="en-US" dirty="0" smtClean="0"/>
              <a:t>Cold BPM has a couple design options, each one has some negatives</a:t>
            </a:r>
          </a:p>
          <a:p>
            <a:pPr lvl="1"/>
            <a:r>
              <a:rPr lang="en-US" dirty="0" smtClean="0"/>
              <a:t>FNAL and ANL will work together to explore solutions </a:t>
            </a:r>
            <a:endParaRPr lang="en-US" dirty="0"/>
          </a:p>
          <a:p>
            <a:r>
              <a:rPr lang="en-US" dirty="0"/>
              <a:t>W. Schappert  </a:t>
            </a:r>
            <a:r>
              <a:rPr lang="en-US" i="1" dirty="0" smtClean="0"/>
              <a:t>“Microphonics </a:t>
            </a:r>
            <a:r>
              <a:rPr lang="en-US" i="1" dirty="0"/>
              <a:t>Suppression in CW </a:t>
            </a:r>
            <a:r>
              <a:rPr lang="en-US" i="1" dirty="0" smtClean="0"/>
              <a:t>Linac”</a:t>
            </a:r>
            <a:endParaRPr lang="en-US" i="1" dirty="0"/>
          </a:p>
          <a:p>
            <a:pPr lvl="1"/>
            <a:r>
              <a:rPr lang="en-US" sz="1600" dirty="0" smtClean="0"/>
              <a:t>Active control scheme successful in controlling microphonics</a:t>
            </a:r>
          </a:p>
          <a:p>
            <a:pPr lvl="1"/>
            <a:r>
              <a:rPr lang="en-US" sz="1600" dirty="0" smtClean="0"/>
              <a:t>Need to design for increased stiffness in cavities (also helps df/dp)</a:t>
            </a:r>
          </a:p>
          <a:p>
            <a:pPr lvl="1"/>
            <a:r>
              <a:rPr lang="en-US" sz="1600" dirty="0"/>
              <a:t>Large projects could use Microphonics Czar (FRIB using vibration consultants)</a:t>
            </a:r>
          </a:p>
          <a:p>
            <a:pPr lvl="1"/>
            <a:r>
              <a:rPr lang="en-US" sz="1600" dirty="0" smtClean="0"/>
              <a:t>Care required at every level (civil, cryo, elec, mech) for trouble-free multi-cavity operation over extended time</a:t>
            </a:r>
          </a:p>
        </p:txBody>
      </p:sp>
      <p:sp>
        <p:nvSpPr>
          <p:cNvPr id="4" name="Footer Placeholder 3"/>
          <p:cNvSpPr>
            <a:spLocks noGrp="1"/>
          </p:cNvSpPr>
          <p:nvPr>
            <p:ph type="ftr" sz="quarter" idx="11"/>
          </p:nvPr>
        </p:nvSpPr>
        <p:spPr/>
        <p:txBody>
          <a:bodyPr/>
          <a:lstStyle/>
          <a:p>
            <a:pPr algn="l"/>
            <a:r>
              <a:rPr lang="en-US" dirty="0" smtClean="0"/>
              <a:t>Session 5 WG1</a:t>
            </a:r>
            <a:endParaRPr lang="en-US" dirty="0"/>
          </a:p>
        </p:txBody>
      </p:sp>
      <p:sp>
        <p:nvSpPr>
          <p:cNvPr id="5" name="Slide Number Placeholder 4"/>
          <p:cNvSpPr>
            <a:spLocks noGrp="1"/>
          </p:cNvSpPr>
          <p:nvPr>
            <p:ph type="sldNum" sz="quarter" idx="12"/>
          </p:nvPr>
        </p:nvSpPr>
        <p:spPr/>
        <p:txBody>
          <a:bodyPr/>
          <a:lstStyle/>
          <a:p>
            <a:r>
              <a:rPr lang="en-US" dirty="0" smtClean="0"/>
              <a:t>Page </a:t>
            </a:r>
            <a:fld id="{02BA5821-21EB-4C1A-AC70-E98BDB034B02}" type="slidenum">
              <a:rPr lang="en-US" smtClean="0"/>
              <a:pPr/>
              <a:t>38</a:t>
            </a:fld>
            <a:endParaRPr lang="en-US" dirty="0"/>
          </a:p>
        </p:txBody>
      </p:sp>
    </p:spTree>
    <p:extLst>
      <p:ext uri="{BB962C8B-B14F-4D97-AF65-F5344CB8AC3E}">
        <p14:creationId xmlns:p14="http://schemas.microsoft.com/office/powerpoint/2010/main" xmlns="" val="1134833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858000" cy="762000"/>
          </a:xfrm>
        </p:spPr>
        <p:txBody>
          <a:bodyPr/>
          <a:lstStyle/>
          <a:p>
            <a:r>
              <a:rPr lang="en-US" dirty="0" smtClean="0"/>
              <a:t>Items Requiring Follow up</a:t>
            </a:r>
            <a:endParaRPr lang="en-US" dirty="0"/>
          </a:p>
        </p:txBody>
      </p:sp>
      <p:sp>
        <p:nvSpPr>
          <p:cNvPr id="3" name="Content Placeholder 2"/>
          <p:cNvSpPr>
            <a:spLocks noGrp="1"/>
          </p:cNvSpPr>
          <p:nvPr>
            <p:ph idx="1"/>
          </p:nvPr>
        </p:nvSpPr>
        <p:spPr>
          <a:xfrm>
            <a:off x="533400" y="1514900"/>
            <a:ext cx="7924800" cy="4733499"/>
          </a:xfrm>
        </p:spPr>
        <p:txBody>
          <a:bodyPr>
            <a:normAutofit lnSpcReduction="10000"/>
          </a:bodyPr>
          <a:lstStyle/>
          <a:p>
            <a:r>
              <a:rPr lang="en-US" dirty="0" smtClean="0"/>
              <a:t>Preliminary 3-D models of the HWR and SSR1 </a:t>
            </a:r>
            <a:r>
              <a:rPr lang="en-US" dirty="0" err="1" smtClean="0"/>
              <a:t>cryomodules</a:t>
            </a:r>
            <a:r>
              <a:rPr lang="en-US" dirty="0" smtClean="0"/>
              <a:t> exist, we should combine these in a single model to explore issues related to the interface, collimators, instrumentation, and lattice spacing</a:t>
            </a:r>
          </a:p>
          <a:p>
            <a:endParaRPr lang="en-US" dirty="0" smtClean="0"/>
          </a:p>
          <a:p>
            <a:r>
              <a:rPr lang="en-US" dirty="0" smtClean="0"/>
              <a:t>Need to agree on the location and type of BPM’s for the HWR and SSR1 CM’s.  </a:t>
            </a:r>
          </a:p>
          <a:p>
            <a:endParaRPr lang="en-US" dirty="0"/>
          </a:p>
          <a:p>
            <a:r>
              <a:rPr lang="en-US" dirty="0" smtClean="0"/>
              <a:t>Whenever feasible our goal should be standardization. </a:t>
            </a:r>
            <a:endParaRPr lang="en-US" dirty="0"/>
          </a:p>
          <a:p>
            <a:r>
              <a:rPr lang="en-US" dirty="0" smtClean="0"/>
              <a:t>Don’t be fooled by apparent low M&amp;S cost of a component or instrument, often it is labor or software that drives the cost of </a:t>
            </a:r>
            <a:r>
              <a:rPr lang="en-US" dirty="0"/>
              <a:t>systems. </a:t>
            </a:r>
            <a:r>
              <a:rPr lang="en-US" dirty="0" smtClean="0"/>
              <a:t>The way to keep costs down is to avoid </a:t>
            </a:r>
            <a:r>
              <a:rPr lang="en-US" dirty="0"/>
              <a:t>the proliferation of new “systems</a:t>
            </a:r>
            <a:r>
              <a:rPr lang="en-US" dirty="0" smtClean="0"/>
              <a:t>”. </a:t>
            </a:r>
          </a:p>
        </p:txBody>
      </p:sp>
    </p:spTree>
    <p:extLst>
      <p:ext uri="{BB962C8B-B14F-4D97-AF65-F5344CB8AC3E}">
        <p14:creationId xmlns="" xmlns:p14="http://schemas.microsoft.com/office/powerpoint/2010/main" val="142894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RFQ</a:t>
            </a:r>
            <a:endParaRPr lang="en-US" dirty="0"/>
          </a:p>
        </p:txBody>
      </p:sp>
      <p:sp>
        <p:nvSpPr>
          <p:cNvPr id="4" name="Footer Placeholder 3"/>
          <p:cNvSpPr>
            <a:spLocks noGrp="1"/>
          </p:cNvSpPr>
          <p:nvPr>
            <p:ph type="ftr" sz="quarter" idx="11"/>
          </p:nvPr>
        </p:nvSpPr>
        <p:spPr/>
        <p:txBody>
          <a:bodyPr/>
          <a:lstStyle/>
          <a:p>
            <a:pPr algn="l"/>
            <a:r>
              <a:rPr lang="en-US" dirty="0" smtClean="0"/>
              <a:t>Oct 27, 2011 - WG1 summary</a:t>
            </a:r>
            <a:endParaRPr lang="en-US" dirty="0"/>
          </a:p>
        </p:txBody>
      </p:sp>
      <p:sp>
        <p:nvSpPr>
          <p:cNvPr id="5" name="Slide Number Placeholder 4"/>
          <p:cNvSpPr>
            <a:spLocks noGrp="1"/>
          </p:cNvSpPr>
          <p:nvPr>
            <p:ph type="sldNum" sz="quarter" idx="12"/>
          </p:nvPr>
        </p:nvSpPr>
        <p:spPr/>
        <p:txBody>
          <a:bodyPr/>
          <a:lstStyle/>
          <a:p>
            <a:r>
              <a:rPr lang="en-US" smtClean="0"/>
              <a:t>Page </a:t>
            </a:r>
            <a:fld id="{02BA5821-21EB-4C1A-AC70-E98BDB034B02}" type="slidenum">
              <a:rPr lang="en-US" smtClean="0"/>
              <a:pPr/>
              <a:t>4</a:t>
            </a:fld>
            <a:endParaRPr lang="en-US" dirty="0"/>
          </a:p>
        </p:txBody>
      </p:sp>
      <p:pic>
        <p:nvPicPr>
          <p:cNvPr id="8" name="Content Placeholder 4" descr="four_module_assy_s_14.JPG"/>
          <p:cNvPicPr>
            <a:picLocks noChangeAspect="1"/>
          </p:cNvPicPr>
          <p:nvPr/>
        </p:nvPicPr>
        <p:blipFill>
          <a:blip r:embed="rId2" cstate="print"/>
          <a:srcRect l="4167" t="14350" r="10833" b="11506"/>
          <a:stretch>
            <a:fillRect/>
          </a:stretch>
        </p:blipFill>
        <p:spPr bwMode="auto">
          <a:xfrm>
            <a:off x="203200" y="1080932"/>
            <a:ext cx="8719039" cy="5103968"/>
          </a:xfrm>
          <a:prstGeom prst="rect">
            <a:avLst/>
          </a:prstGeom>
          <a:noFill/>
          <a:ln w="9525">
            <a:noFill/>
            <a:miter lim="800000"/>
            <a:headEnd/>
            <a:tailEnd/>
          </a:ln>
          <a:effectLst>
            <a:softEdge rad="112500"/>
          </a:effectLst>
        </p:spPr>
      </p:pic>
      <p:sp>
        <p:nvSpPr>
          <p:cNvPr id="9" name="Content Placeholder 4"/>
          <p:cNvSpPr txBox="1">
            <a:spLocks/>
          </p:cNvSpPr>
          <p:nvPr/>
        </p:nvSpPr>
        <p:spPr bwMode="auto">
          <a:xfrm>
            <a:off x="355778" y="1231900"/>
            <a:ext cx="5702121"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Ion type: H-</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Beam current: 5 </a:t>
            </a:r>
            <a:r>
              <a:rPr kumimoji="0" lang="en-US"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mA</a:t>
            </a: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 (nominal); </a:t>
            </a:r>
            <a:r>
              <a:rPr kumimoji="0" lang="en-US" i="0" u="none" strike="noStrike" kern="1200" cap="none" spc="0" normalizeH="0" noProof="0" dirty="0" smtClean="0">
                <a:ln>
                  <a:noFill/>
                </a:ln>
                <a:effectLst>
                  <a:outerShdw blurRad="38100" dist="38100" dir="2700000" algn="tl">
                    <a:srgbClr val="000000">
                      <a:alpha val="43137"/>
                    </a:srgbClr>
                  </a:outerShdw>
                </a:effectLst>
                <a:uLnTx/>
                <a:uFillTx/>
                <a:latin typeface="+mn-lt"/>
                <a:ea typeface="+mn-ea"/>
                <a:cs typeface="+mn-cs"/>
              </a:rPr>
              <a:t> </a:t>
            </a: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1 – 10 </a:t>
            </a:r>
            <a:r>
              <a:rPr kumimoji="0" lang="en-US"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mA</a:t>
            </a:r>
            <a:endParaRPr lang="en-US" dirty="0" smtClean="0">
              <a:effectLst>
                <a:outerShdw blurRad="38100" dist="38100" dir="2700000" algn="tl">
                  <a:srgbClr val="000000">
                    <a:alpha val="43137"/>
                  </a:srgbClr>
                </a:outerShdw>
              </a:effectLst>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Transverse emittance (norm, </a:t>
            </a:r>
            <a:r>
              <a:rPr kumimoji="0" lang="en-US"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rms</a:t>
            </a: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t>
            </a:r>
            <a:r>
              <a:rPr kumimoji="0" lang="en-US" i="0" u="none" strike="noStrike" kern="1200" cap="none" spc="0" normalizeH="0" noProof="0" dirty="0" smtClean="0">
                <a:ln>
                  <a:noFill/>
                </a:ln>
                <a:effectLst>
                  <a:outerShdw blurRad="38100" dist="38100" dir="2700000" algn="tl">
                    <a:srgbClr val="000000">
                      <a:alpha val="43137"/>
                    </a:srgbClr>
                  </a:outerShdw>
                </a:effectLst>
                <a:uLnTx/>
                <a:uFillTx/>
                <a:latin typeface="+mn-lt"/>
                <a:ea typeface="+mn-ea"/>
                <a:cs typeface="+mn-cs"/>
              </a:rPr>
              <a:t> </a:t>
            </a: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&lt; 0.25 mm-</a:t>
            </a:r>
            <a:r>
              <a:rPr kumimoji="0" lang="en-US"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mrad</a:t>
            </a:r>
            <a:endPar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Longitudinal emittance (</a:t>
            </a:r>
            <a:r>
              <a:rPr kumimoji="0" lang="en-US"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rms</a:t>
            </a: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t>
            </a:r>
            <a:r>
              <a:rPr lang="en-US" noProof="0" dirty="0" smtClean="0">
                <a:effectLst>
                  <a:outerShdw blurRad="38100" dist="38100" dir="2700000" algn="tl">
                    <a:srgbClr val="000000">
                      <a:alpha val="43137"/>
                    </a:srgbClr>
                  </a:outerShdw>
                </a:effectLst>
                <a:latin typeface="+mn-lt"/>
                <a:cs typeface="+mn-cs"/>
              </a:rPr>
              <a:t> </a:t>
            </a: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0.8 </a:t>
            </a:r>
            <a:r>
              <a:rPr kumimoji="0" lang="en-US"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keV-nsec</a:t>
            </a:r>
            <a:endPar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Input energy:</a:t>
            </a:r>
            <a:r>
              <a:rPr lang="en-US" dirty="0" smtClean="0">
                <a:effectLst>
                  <a:outerShdw blurRad="38100" dist="38100" dir="2700000" algn="tl">
                    <a:srgbClr val="000000">
                      <a:alpha val="43137"/>
                    </a:srgbClr>
                  </a:outerShdw>
                </a:effectLst>
                <a:latin typeface="+mn-lt"/>
                <a:cs typeface="+mn-cs"/>
              </a:rPr>
              <a:t> </a:t>
            </a:r>
            <a:r>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30 </a:t>
            </a:r>
            <a:r>
              <a:rPr kumimoji="0" lang="en-US" i="0" u="none" strike="noStrike" kern="1200" cap="none" spc="0" normalizeH="0" baseline="0" noProof="0" dirty="0" err="1" smtClean="0">
                <a:ln>
                  <a:noFill/>
                </a:ln>
                <a:effectLst>
                  <a:outerShdw blurRad="38100" dist="38100" dir="2700000" algn="tl">
                    <a:srgbClr val="000000">
                      <a:alpha val="43137"/>
                    </a:srgbClr>
                  </a:outerShdw>
                </a:effectLst>
                <a:uLnTx/>
                <a:uFillTx/>
                <a:latin typeface="+mn-lt"/>
                <a:ea typeface="+mn-ea"/>
                <a:cs typeface="+mn-cs"/>
              </a:rPr>
              <a:t>keV</a:t>
            </a:r>
            <a:endPar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endParaRPr>
          </a:p>
        </p:txBody>
      </p:sp>
      <p:sp>
        <p:nvSpPr>
          <p:cNvPr id="10" name="TextBox 9"/>
          <p:cNvSpPr txBox="1"/>
          <p:nvPr/>
        </p:nvSpPr>
        <p:spPr>
          <a:xfrm>
            <a:off x="5245100" y="5049171"/>
            <a:ext cx="3506088" cy="1034129"/>
          </a:xfrm>
          <a:prstGeom prst="rect">
            <a:avLst/>
          </a:prstGeom>
          <a:noFill/>
        </p:spPr>
        <p:txBody>
          <a:bodyPr wrap="none" rtlCol="0">
            <a:spAutoFit/>
          </a:bodyPr>
          <a:lstStyle/>
          <a:p>
            <a:pPr marL="342900" lvl="0" indent="-342900">
              <a:spcBef>
                <a:spcPct val="20000"/>
              </a:spcBef>
              <a:defRPr/>
            </a:pPr>
            <a:r>
              <a:rPr lang="en-US" dirty="0" smtClean="0">
                <a:effectLst>
                  <a:outerShdw blurRad="38100" dist="38100" dir="2700000" algn="tl">
                    <a:srgbClr val="000000">
                      <a:alpha val="43137"/>
                    </a:srgbClr>
                  </a:outerShdw>
                </a:effectLst>
                <a:latin typeface="+mj-lt"/>
              </a:rPr>
              <a:t>Output energy (kinetic): 2.1 </a:t>
            </a:r>
            <a:r>
              <a:rPr lang="en-US" dirty="0" err="1" smtClean="0">
                <a:effectLst>
                  <a:outerShdw blurRad="38100" dist="38100" dir="2700000" algn="tl">
                    <a:srgbClr val="000000">
                      <a:alpha val="43137"/>
                    </a:srgbClr>
                  </a:outerShdw>
                </a:effectLst>
                <a:latin typeface="+mj-lt"/>
              </a:rPr>
              <a:t>MeV</a:t>
            </a:r>
            <a:endParaRPr lang="en-US" dirty="0" smtClean="0">
              <a:effectLst>
                <a:outerShdw blurRad="38100" dist="38100" dir="2700000" algn="tl">
                  <a:srgbClr val="000000">
                    <a:alpha val="43137"/>
                  </a:srgbClr>
                </a:outerShdw>
              </a:effectLst>
              <a:latin typeface="+mj-lt"/>
            </a:endParaRPr>
          </a:p>
          <a:p>
            <a:pPr marL="342900" lvl="0" indent="-342900">
              <a:spcBef>
                <a:spcPct val="20000"/>
              </a:spcBef>
              <a:defRPr/>
            </a:pPr>
            <a:r>
              <a:rPr lang="en-US" dirty="0" smtClean="0">
                <a:effectLst>
                  <a:outerShdw blurRad="38100" dist="38100" dir="2700000" algn="tl">
                    <a:srgbClr val="000000">
                      <a:alpha val="43137"/>
                    </a:srgbClr>
                  </a:outerShdw>
                </a:effectLst>
                <a:latin typeface="+mj-lt"/>
              </a:rPr>
              <a:t>Duty factor: 100% (CW)</a:t>
            </a:r>
          </a:p>
          <a:p>
            <a:pPr marL="342900" lvl="0" indent="-342900">
              <a:spcBef>
                <a:spcPct val="20000"/>
              </a:spcBef>
              <a:defRPr/>
            </a:pPr>
            <a:r>
              <a:rPr lang="en-US" dirty="0" smtClean="0">
                <a:effectLst>
                  <a:outerShdw blurRad="38100" dist="38100" dir="2700000" algn="tl">
                    <a:srgbClr val="000000">
                      <a:alpha val="43137"/>
                    </a:srgbClr>
                  </a:outerShdw>
                </a:effectLst>
                <a:latin typeface="+mj-lt"/>
              </a:rPr>
              <a:t>Frequency: 162.5 MHz</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858000" cy="762000"/>
          </a:xfrm>
        </p:spPr>
        <p:txBody>
          <a:bodyPr/>
          <a:lstStyle/>
          <a:p>
            <a:r>
              <a:rPr lang="en-US" dirty="0" smtClean="0"/>
              <a:t>Items Requiring Follow up</a:t>
            </a:r>
            <a:endParaRPr lang="en-US" dirty="0"/>
          </a:p>
        </p:txBody>
      </p:sp>
      <p:sp>
        <p:nvSpPr>
          <p:cNvPr id="3" name="Content Placeholder 2"/>
          <p:cNvSpPr>
            <a:spLocks noGrp="1"/>
          </p:cNvSpPr>
          <p:nvPr>
            <p:ph idx="1"/>
          </p:nvPr>
        </p:nvSpPr>
        <p:spPr>
          <a:xfrm>
            <a:off x="533400" y="1555844"/>
            <a:ext cx="7924800" cy="4692555"/>
          </a:xfrm>
        </p:spPr>
        <p:txBody>
          <a:bodyPr/>
          <a:lstStyle/>
          <a:p>
            <a:r>
              <a:rPr lang="en-US" dirty="0"/>
              <a:t>Pneumatic tuners with direct contact </a:t>
            </a:r>
            <a:r>
              <a:rPr lang="en-US" dirty="0" err="1"/>
              <a:t>piezo</a:t>
            </a:r>
            <a:r>
              <a:rPr lang="en-US" dirty="0"/>
              <a:t> control of </a:t>
            </a:r>
            <a:r>
              <a:rPr lang="en-US" dirty="0" err="1"/>
              <a:t>microphonics</a:t>
            </a:r>
            <a:r>
              <a:rPr lang="en-US" dirty="0"/>
              <a:t> have been used at ANL for many years with high reliability, in contrast tuner motors located in the cryomodule vacuum have a checkered history WRT reliability. </a:t>
            </a:r>
            <a:r>
              <a:rPr lang="en-US" dirty="0" smtClean="0">
                <a:sym typeface="Wingdings" pitchFamily="2" charset="2"/>
              </a:rPr>
              <a:t> </a:t>
            </a:r>
            <a:r>
              <a:rPr lang="en-US" dirty="0" smtClean="0"/>
              <a:t>We </a:t>
            </a:r>
            <a:r>
              <a:rPr lang="en-US" dirty="0"/>
              <a:t>should take a critical look at pneumatic tuners for SSR1 and perhaps 650 MHz cavities </a:t>
            </a:r>
            <a:endParaRPr lang="en-US" dirty="0" smtClean="0"/>
          </a:p>
          <a:p>
            <a:endParaRPr lang="en-US" dirty="0"/>
          </a:p>
          <a:p>
            <a:r>
              <a:rPr lang="en-US" dirty="0"/>
              <a:t>Even if we keep tuner motors, we should examine carefully if the blade tuner with series </a:t>
            </a:r>
            <a:r>
              <a:rPr lang="en-US" dirty="0" err="1"/>
              <a:t>piezo’s</a:t>
            </a:r>
            <a:r>
              <a:rPr lang="en-US" dirty="0"/>
              <a:t> is the right choice </a:t>
            </a:r>
            <a:r>
              <a:rPr lang="en-US" dirty="0" err="1"/>
              <a:t>vs</a:t>
            </a:r>
            <a:r>
              <a:rPr lang="en-US" dirty="0"/>
              <a:t> other options for 650 </a:t>
            </a:r>
            <a:r>
              <a:rPr lang="en-US" dirty="0" err="1"/>
              <a:t>MHz</a:t>
            </a:r>
            <a:r>
              <a:rPr lang="en-US" dirty="0" err="1" smtClean="0"/>
              <a:t>.</a:t>
            </a:r>
            <a:endParaRPr lang="en-US" dirty="0" smtClean="0"/>
          </a:p>
          <a:p>
            <a:endParaRPr lang="en-US" dirty="0"/>
          </a:p>
          <a:p>
            <a:r>
              <a:rPr lang="en-US" dirty="0"/>
              <a:t>Is it a requirement that the slow tuners must be able operate with beam in the </a:t>
            </a:r>
            <a:r>
              <a:rPr lang="en-US" dirty="0" err="1"/>
              <a:t>linac</a:t>
            </a:r>
            <a:r>
              <a:rPr lang="en-US" dirty="0"/>
              <a:t> </a:t>
            </a:r>
            <a:r>
              <a:rPr lang="en-US" dirty="0" smtClean="0"/>
              <a:t>?</a:t>
            </a:r>
          </a:p>
          <a:p>
            <a:endParaRPr lang="en-US" dirty="0"/>
          </a:p>
        </p:txBody>
      </p:sp>
    </p:spTree>
    <p:extLst>
      <p:ext uri="{BB962C8B-B14F-4D97-AF65-F5344CB8AC3E}">
        <p14:creationId xmlns="" xmlns:p14="http://schemas.microsoft.com/office/powerpoint/2010/main" val="2482675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Items Requiring Follow up</a:t>
            </a:r>
            <a:endParaRPr lang="en-US" dirty="0"/>
          </a:p>
        </p:txBody>
      </p:sp>
      <p:sp>
        <p:nvSpPr>
          <p:cNvPr id="3" name="Content Placeholder 2"/>
          <p:cNvSpPr>
            <a:spLocks noGrp="1"/>
          </p:cNvSpPr>
          <p:nvPr>
            <p:ph idx="1"/>
          </p:nvPr>
        </p:nvSpPr>
        <p:spPr>
          <a:xfrm>
            <a:off x="533400" y="1542196"/>
            <a:ext cx="7924800" cy="4706203"/>
          </a:xfrm>
        </p:spPr>
        <p:txBody>
          <a:bodyPr/>
          <a:lstStyle/>
          <a:p>
            <a:r>
              <a:rPr lang="en-US" dirty="0" smtClean="0"/>
              <a:t>People are starting to consider how cavity and magnet alignment information will be carried to survey points on the outside of </a:t>
            </a:r>
            <a:r>
              <a:rPr lang="en-US" dirty="0" err="1" smtClean="0"/>
              <a:t>cryomodules</a:t>
            </a:r>
            <a:r>
              <a:rPr lang="en-US" dirty="0" smtClean="0"/>
              <a:t>… that’s great… but…</a:t>
            </a:r>
          </a:p>
          <a:p>
            <a:endParaRPr lang="en-US" dirty="0"/>
          </a:p>
          <a:p>
            <a:r>
              <a:rPr lang="en-US" dirty="0"/>
              <a:t>N</a:t>
            </a:r>
            <a:r>
              <a:rPr lang="en-US" dirty="0" smtClean="0"/>
              <a:t>eed to formally adopt and document the Project X overall alignment system </a:t>
            </a:r>
            <a:r>
              <a:rPr lang="en-US" sz="2000" dirty="0" smtClean="0"/>
              <a:t>(e.g. Define the coordinate system, define the type of survey points on components (e.g. track ball), define any stay clear or sight lines, define at least roughly the number and location of monuments to located on PX tunnel walls, </a:t>
            </a:r>
            <a:r>
              <a:rPr lang="en-US" sz="2000" dirty="0" err="1" smtClean="0"/>
              <a:t>etc</a:t>
            </a:r>
            <a:r>
              <a:rPr lang="en-US" sz="2000" dirty="0" smtClean="0"/>
              <a:t>)</a:t>
            </a:r>
          </a:p>
          <a:p>
            <a:r>
              <a:rPr lang="en-US" dirty="0" smtClean="0"/>
              <a:t>This overall system then should set the requirements for the design of alignment systems for the PXIE enclosure and components</a:t>
            </a:r>
            <a:endParaRPr lang="en-US" dirty="0"/>
          </a:p>
        </p:txBody>
      </p:sp>
    </p:spTree>
    <p:extLst>
      <p:ext uri="{BB962C8B-B14F-4D97-AF65-F5344CB8AC3E}">
        <p14:creationId xmlns="" xmlns:p14="http://schemas.microsoft.com/office/powerpoint/2010/main" val="2432700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858000" cy="762000"/>
          </a:xfrm>
        </p:spPr>
        <p:txBody>
          <a:bodyPr/>
          <a:lstStyle/>
          <a:p>
            <a:r>
              <a:rPr lang="en-US" dirty="0" smtClean="0"/>
              <a:t>Items Requiring Follow up</a:t>
            </a:r>
            <a:endParaRPr lang="en-US" dirty="0"/>
          </a:p>
        </p:txBody>
      </p:sp>
      <p:sp>
        <p:nvSpPr>
          <p:cNvPr id="3" name="Content Placeholder 2"/>
          <p:cNvSpPr>
            <a:spLocks noGrp="1"/>
          </p:cNvSpPr>
          <p:nvPr>
            <p:ph idx="1"/>
          </p:nvPr>
        </p:nvSpPr>
        <p:spPr>
          <a:xfrm>
            <a:off x="533400" y="1583140"/>
            <a:ext cx="7924800" cy="4665260"/>
          </a:xfrm>
        </p:spPr>
        <p:txBody>
          <a:bodyPr/>
          <a:lstStyle/>
          <a:p>
            <a:r>
              <a:rPr lang="en-US" dirty="0" smtClean="0"/>
              <a:t>It seems sensible that HWR and SSR1 </a:t>
            </a:r>
            <a:r>
              <a:rPr lang="en-US" dirty="0" err="1" smtClean="0"/>
              <a:t>cryomodules</a:t>
            </a:r>
            <a:r>
              <a:rPr lang="en-US" dirty="0" smtClean="0"/>
              <a:t> have solenoids and  current leads </a:t>
            </a:r>
            <a:r>
              <a:rPr lang="en-US" dirty="0" err="1" smtClean="0"/>
              <a:t>etc</a:t>
            </a:r>
            <a:r>
              <a:rPr lang="en-US" dirty="0" smtClean="0"/>
              <a:t> of common design. We should work towards this end.</a:t>
            </a:r>
          </a:p>
          <a:p>
            <a:endParaRPr lang="en-US" dirty="0"/>
          </a:p>
          <a:p>
            <a:r>
              <a:rPr lang="en-US" dirty="0" smtClean="0"/>
              <a:t>In some cases it seemed that some specifications that were “flexible” were being treated as non-negotiable… we should make clear what is </a:t>
            </a:r>
            <a:r>
              <a:rPr lang="en-US" dirty="0" err="1" smtClean="0"/>
              <a:t>vs</a:t>
            </a:r>
            <a:r>
              <a:rPr lang="en-US" dirty="0" smtClean="0"/>
              <a:t> isn’t negotiable</a:t>
            </a:r>
          </a:p>
          <a:p>
            <a:endParaRPr lang="en-US" dirty="0"/>
          </a:p>
          <a:p>
            <a:r>
              <a:rPr lang="en-US" dirty="0" smtClean="0"/>
              <a:t>Should try to sign off various draft Functional Requirements documents and then design teams should develop the associated Technical Requirements documents before we start cutting metal for PXIE</a:t>
            </a:r>
            <a:endParaRPr lang="en-US" dirty="0"/>
          </a:p>
          <a:p>
            <a:endParaRPr lang="en-US" dirty="0"/>
          </a:p>
          <a:p>
            <a:endParaRPr lang="en-US" dirty="0" smtClean="0"/>
          </a:p>
          <a:p>
            <a:endParaRPr lang="en-US" dirty="0"/>
          </a:p>
        </p:txBody>
      </p:sp>
      <p:sp>
        <p:nvSpPr>
          <p:cNvPr id="5" name="Slide Number Placeholder 4"/>
          <p:cNvSpPr>
            <a:spLocks noGrp="1"/>
          </p:cNvSpPr>
          <p:nvPr>
            <p:ph type="sldNum" sz="quarter" idx="11"/>
          </p:nvPr>
        </p:nvSpPr>
        <p:spPr/>
        <p:txBody>
          <a:bodyPr/>
          <a:lstStyle/>
          <a:p>
            <a:pPr>
              <a:defRPr/>
            </a:pPr>
            <a:fld id="{4CD6BB06-BDF1-49A1-9EDD-10419955E148}" type="slidenum">
              <a:rPr lang="en-US" smtClean="0"/>
              <a:pPr>
                <a:defRPr/>
              </a:pPr>
              <a:t>42</a:t>
            </a:fld>
            <a:endParaRPr lang="en-US"/>
          </a:p>
        </p:txBody>
      </p:sp>
    </p:spTree>
    <p:extLst>
      <p:ext uri="{BB962C8B-B14F-4D97-AF65-F5344CB8AC3E}">
        <p14:creationId xmlns="" xmlns:p14="http://schemas.microsoft.com/office/powerpoint/2010/main" val="433016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RFQ</a:t>
            </a:r>
            <a:endParaRPr lang="en-US" dirty="0"/>
          </a:p>
        </p:txBody>
      </p:sp>
      <p:sp>
        <p:nvSpPr>
          <p:cNvPr id="3" name="Content Placeholder 2"/>
          <p:cNvSpPr>
            <a:spLocks noGrp="1"/>
          </p:cNvSpPr>
          <p:nvPr>
            <p:ph idx="1"/>
          </p:nvPr>
        </p:nvSpPr>
        <p:spPr>
          <a:xfrm>
            <a:off x="313899" y="1600200"/>
            <a:ext cx="8372901" cy="4525963"/>
          </a:xfrm>
        </p:spPr>
        <p:txBody>
          <a:bodyPr/>
          <a:lstStyle/>
          <a:p>
            <a:r>
              <a:rPr lang="en-US" dirty="0" smtClean="0"/>
              <a:t>Excellent progress on engineering and design</a:t>
            </a:r>
          </a:p>
          <a:p>
            <a:pPr lvl="1"/>
            <a:r>
              <a:rPr lang="en-US" dirty="0" smtClean="0"/>
              <a:t>well-defined deliverables (fabrication drawings and tests by end of FY12)</a:t>
            </a:r>
          </a:p>
          <a:p>
            <a:r>
              <a:rPr lang="en-US" dirty="0" smtClean="0"/>
              <a:t>Starting to establish fabrication, installation and commissioning plans</a:t>
            </a:r>
          </a:p>
          <a:p>
            <a:r>
              <a:rPr lang="en-US" dirty="0" smtClean="0"/>
              <a:t>It is possible to have the RFQ installed at </a:t>
            </a:r>
            <a:r>
              <a:rPr lang="en-US" dirty="0" err="1" smtClean="0"/>
              <a:t>Fermilab</a:t>
            </a:r>
            <a:r>
              <a:rPr lang="en-US" dirty="0" smtClean="0"/>
              <a:t> in May, 2014.</a:t>
            </a:r>
          </a:p>
        </p:txBody>
      </p:sp>
      <p:sp>
        <p:nvSpPr>
          <p:cNvPr id="4" name="Footer Placeholder 3"/>
          <p:cNvSpPr>
            <a:spLocks noGrp="1"/>
          </p:cNvSpPr>
          <p:nvPr>
            <p:ph type="ftr" sz="quarter" idx="11"/>
          </p:nvPr>
        </p:nvSpPr>
        <p:spPr/>
        <p:txBody>
          <a:bodyPr/>
          <a:lstStyle/>
          <a:p>
            <a:pPr algn="l"/>
            <a:r>
              <a:rPr lang="en-US" smtClean="0"/>
              <a:t>Oct 27, 2011 - WG1 summary</a:t>
            </a:r>
            <a:endParaRPr lang="en-US" dirty="0"/>
          </a:p>
        </p:txBody>
      </p:sp>
      <p:sp>
        <p:nvSpPr>
          <p:cNvPr id="5" name="Slide Number Placeholder 4"/>
          <p:cNvSpPr>
            <a:spLocks noGrp="1"/>
          </p:cNvSpPr>
          <p:nvPr>
            <p:ph type="sldNum" sz="quarter" idx="12"/>
          </p:nvPr>
        </p:nvSpPr>
        <p:spPr/>
        <p:txBody>
          <a:bodyPr/>
          <a:lstStyle/>
          <a:p>
            <a:r>
              <a:rPr lang="en-US" smtClean="0"/>
              <a:t>Page </a:t>
            </a:r>
            <a:fld id="{02BA5821-21EB-4C1A-AC70-E98BDB034B02}"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r>
              <a:rPr lang="en-US" smtClean="0"/>
              <a:t>Oct 27, 2011 - WG1 summary</a:t>
            </a:r>
            <a:endParaRPr lang="en-US" dirty="0"/>
          </a:p>
        </p:txBody>
      </p:sp>
      <p:sp>
        <p:nvSpPr>
          <p:cNvPr id="5" name="Slide Number Placeholder 4"/>
          <p:cNvSpPr>
            <a:spLocks noGrp="1"/>
          </p:cNvSpPr>
          <p:nvPr>
            <p:ph type="sldNum" sz="quarter" idx="12"/>
          </p:nvPr>
        </p:nvSpPr>
        <p:spPr/>
        <p:txBody>
          <a:bodyPr/>
          <a:lstStyle/>
          <a:p>
            <a:r>
              <a:rPr lang="en-US" smtClean="0"/>
              <a:t>Page </a:t>
            </a:r>
            <a:fld id="{02BA5821-21EB-4C1A-AC70-E98BDB034B02}" type="slidenum">
              <a:rPr lang="en-US" smtClean="0"/>
              <a:pPr/>
              <a:t>6</a:t>
            </a:fld>
            <a:endParaRPr lang="en-US" dirty="0"/>
          </a:p>
        </p:txBody>
      </p:sp>
      <p:sp>
        <p:nvSpPr>
          <p:cNvPr id="6" name="Rectangle 2"/>
          <p:cNvSpPr>
            <a:spLocks noGrp="1" noChangeArrowheads="1"/>
          </p:cNvSpPr>
          <p:nvPr>
            <p:ph type="title" idx="4294967295"/>
          </p:nvPr>
        </p:nvSpPr>
        <p:spPr>
          <a:xfrm>
            <a:off x="463550" y="155575"/>
            <a:ext cx="8229600" cy="1143000"/>
          </a:xfrm>
          <a:prstGeom prst="rect">
            <a:avLst/>
          </a:prstGeom>
        </p:spPr>
        <p:txBody>
          <a:bodyPr/>
          <a:lstStyle/>
          <a:p>
            <a:pPr eaLnBrk="1" fontAlgn="auto" hangingPunct="1">
              <a:spcAft>
                <a:spcPts val="0"/>
              </a:spcAft>
              <a:defRPr/>
            </a:pPr>
            <a:r>
              <a:rPr lang="en-US" altLang="zh-CN" dirty="0" smtClean="0">
                <a:solidFill>
                  <a:srgbClr val="C0504D"/>
                </a:solidFill>
                <a:latin typeface="Trebuchet MS"/>
                <a:ea typeface="+mn-ea"/>
                <a:cs typeface="Trebuchet MS"/>
              </a:rPr>
              <a:t>RFQ Design Schedule</a:t>
            </a:r>
            <a:endParaRPr lang="en-US" altLang="zh-CN" dirty="0">
              <a:solidFill>
                <a:srgbClr val="C0504D"/>
              </a:solidFill>
              <a:latin typeface="Trebuchet MS"/>
              <a:ea typeface="+mn-ea"/>
              <a:cs typeface="Trebuchet MS"/>
            </a:endParaRPr>
          </a:p>
        </p:txBody>
      </p:sp>
      <p:pic>
        <p:nvPicPr>
          <p:cNvPr id="7" name="Picture 4"/>
          <p:cNvPicPr>
            <a:picLocks noChangeAspect="1"/>
          </p:cNvPicPr>
          <p:nvPr/>
        </p:nvPicPr>
        <p:blipFill>
          <a:blip r:embed="rId2" cstate="print"/>
          <a:srcRect/>
          <a:stretch>
            <a:fillRect/>
          </a:stretch>
        </p:blipFill>
        <p:spPr bwMode="auto">
          <a:xfrm>
            <a:off x="33338" y="1047750"/>
            <a:ext cx="9067800" cy="4594225"/>
          </a:xfrm>
          <a:prstGeom prst="rect">
            <a:avLst/>
          </a:prstGeom>
          <a:noFill/>
          <a:ln w="9525">
            <a:noFill/>
            <a:miter lim="800000"/>
            <a:headEnd/>
            <a:tailEnd/>
          </a:ln>
        </p:spPr>
      </p:pic>
      <p:sp>
        <p:nvSpPr>
          <p:cNvPr id="8" name="Rectangle 3"/>
          <p:cNvSpPr>
            <a:spLocks noChangeArrowheads="1"/>
          </p:cNvSpPr>
          <p:nvPr/>
        </p:nvSpPr>
        <p:spPr bwMode="auto">
          <a:xfrm>
            <a:off x="123825" y="5567363"/>
            <a:ext cx="8569325" cy="1028700"/>
          </a:xfrm>
          <a:prstGeom prst="rect">
            <a:avLst/>
          </a:prstGeom>
          <a:noFill/>
          <a:ln w="9525">
            <a:noFill/>
            <a:miter lim="800000"/>
            <a:headEnd/>
            <a:tailEnd/>
          </a:ln>
        </p:spPr>
        <p:txBody>
          <a:bodyPr/>
          <a:lstStyle/>
          <a:p>
            <a:pPr marL="233363" indent="-233363">
              <a:spcBef>
                <a:spcPts val="1200"/>
              </a:spcBef>
              <a:buFontTx/>
              <a:buChar char="•"/>
              <a:tabLst>
                <a:tab pos="1485900" algn="l"/>
                <a:tab pos="2341563" algn="l"/>
                <a:tab pos="3429000" algn="l"/>
                <a:tab pos="3938588" algn="l"/>
              </a:tabLst>
            </a:pPr>
            <a:r>
              <a:rPr lang="en-US" sz="2400">
                <a:solidFill>
                  <a:srgbClr val="000099"/>
                </a:solidFill>
              </a:rPr>
              <a:t>RFQ fabrication expected to take ~1.5 years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MEBT</a:t>
            </a:r>
            <a:endParaRPr lang="en-US" dirty="0"/>
          </a:p>
        </p:txBody>
      </p:sp>
      <p:sp>
        <p:nvSpPr>
          <p:cNvPr id="3" name="Content Placeholder 2"/>
          <p:cNvSpPr>
            <a:spLocks noGrp="1"/>
          </p:cNvSpPr>
          <p:nvPr>
            <p:ph idx="1"/>
          </p:nvPr>
        </p:nvSpPr>
        <p:spPr/>
        <p:txBody>
          <a:bodyPr/>
          <a:lstStyle/>
          <a:p>
            <a:r>
              <a:rPr lang="en-US" dirty="0" smtClean="0"/>
              <a:t>Functions of MEBT</a:t>
            </a:r>
          </a:p>
          <a:p>
            <a:pPr marL="800100" lvl="1" indent="-342900">
              <a:buFont typeface="+mj-lt"/>
              <a:buAutoNum type="arabicPeriod"/>
            </a:pPr>
            <a:r>
              <a:rPr lang="en-US" dirty="0" smtClean="0"/>
              <a:t>Form the bunch structure required for CW </a:t>
            </a:r>
            <a:r>
              <a:rPr lang="en-US" dirty="0" err="1" smtClean="0"/>
              <a:t>Linac</a:t>
            </a:r>
            <a:endParaRPr lang="en-US" dirty="0" smtClean="0"/>
          </a:p>
          <a:p>
            <a:pPr marL="800100" lvl="1" indent="-342900">
              <a:buFont typeface="+mj-lt"/>
              <a:buAutoNum type="arabicPeriod"/>
            </a:pPr>
            <a:r>
              <a:rPr lang="en-US" dirty="0" smtClean="0"/>
              <a:t>Match optical functions between RFQ and SRF </a:t>
            </a:r>
          </a:p>
          <a:p>
            <a:pPr marL="800100" lvl="1" indent="-342900">
              <a:buFont typeface="+mj-lt"/>
              <a:buAutoNum type="arabicPeriod"/>
            </a:pPr>
            <a:r>
              <a:rPr lang="en-US" dirty="0" smtClean="0"/>
              <a:t>Include tools to measure the properties of the beam coming out of RFQ and sent to SRF</a:t>
            </a:r>
          </a:p>
          <a:p>
            <a:pPr marL="800100" lvl="1" indent="-342900">
              <a:buFont typeface="+mj-lt"/>
              <a:buAutoNum type="arabicPeriod"/>
            </a:pPr>
            <a:r>
              <a:rPr lang="en-US" dirty="0" smtClean="0"/>
              <a:t>Protect SRF from accidents</a:t>
            </a:r>
          </a:p>
          <a:p>
            <a:pPr marL="400050"/>
            <a:r>
              <a:rPr lang="en-US" dirty="0" smtClean="0"/>
              <a:t>Technically driven schedule</a:t>
            </a:r>
          </a:p>
          <a:p>
            <a:pPr marL="800100" lvl="1"/>
            <a:r>
              <a:rPr lang="en-US" dirty="0" smtClean="0"/>
              <a:t>Jan 2012 – 	MEBT design layout is complete</a:t>
            </a:r>
          </a:p>
          <a:p>
            <a:pPr marL="800100" lvl="1"/>
            <a:r>
              <a:rPr lang="en-US" dirty="0" smtClean="0"/>
              <a:t>May 2013 - 	all MEBT components are designed</a:t>
            </a:r>
          </a:p>
          <a:p>
            <a:pPr marL="800100" lvl="1"/>
            <a:r>
              <a:rPr lang="en-US" dirty="0" smtClean="0"/>
              <a:t>May 2014-	MEBT installed</a:t>
            </a:r>
          </a:p>
        </p:txBody>
      </p:sp>
      <p:sp>
        <p:nvSpPr>
          <p:cNvPr id="4" name="Footer Placeholder 3"/>
          <p:cNvSpPr>
            <a:spLocks noGrp="1"/>
          </p:cNvSpPr>
          <p:nvPr>
            <p:ph type="ftr" sz="quarter" idx="11"/>
          </p:nvPr>
        </p:nvSpPr>
        <p:spPr/>
        <p:txBody>
          <a:bodyPr/>
          <a:lstStyle/>
          <a:p>
            <a:pPr algn="l"/>
            <a:r>
              <a:rPr lang="en-US" smtClean="0"/>
              <a:t>Oct 27, 2011 - WG1 summary</a:t>
            </a:r>
            <a:endParaRPr lang="en-US" dirty="0"/>
          </a:p>
        </p:txBody>
      </p:sp>
      <p:sp>
        <p:nvSpPr>
          <p:cNvPr id="5" name="Slide Number Placeholder 4"/>
          <p:cNvSpPr>
            <a:spLocks noGrp="1"/>
          </p:cNvSpPr>
          <p:nvPr>
            <p:ph type="sldNum" sz="quarter" idx="12"/>
          </p:nvPr>
        </p:nvSpPr>
        <p:spPr/>
        <p:txBody>
          <a:bodyPr/>
          <a:lstStyle/>
          <a:p>
            <a:r>
              <a:rPr lang="en-US" smtClean="0"/>
              <a:t>Page </a:t>
            </a:r>
            <a:fld id="{02BA5821-21EB-4C1A-AC70-E98BDB034B02}"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MEBT critical components</a:t>
            </a:r>
            <a:endParaRPr lang="en-US" dirty="0"/>
          </a:p>
        </p:txBody>
      </p:sp>
      <p:sp>
        <p:nvSpPr>
          <p:cNvPr id="3" name="Content Placeholder 2"/>
          <p:cNvSpPr>
            <a:spLocks noGrp="1"/>
          </p:cNvSpPr>
          <p:nvPr>
            <p:ph idx="1"/>
          </p:nvPr>
        </p:nvSpPr>
        <p:spPr>
          <a:xfrm>
            <a:off x="218364" y="1600200"/>
            <a:ext cx="8925636" cy="4525963"/>
          </a:xfrm>
        </p:spPr>
        <p:txBody>
          <a:bodyPr>
            <a:normAutofit lnSpcReduction="10000"/>
          </a:bodyPr>
          <a:lstStyle/>
          <a:p>
            <a:r>
              <a:rPr lang="en-US" dirty="0" smtClean="0"/>
              <a:t>Chopper kicker</a:t>
            </a:r>
          </a:p>
          <a:p>
            <a:pPr lvl="1"/>
            <a:r>
              <a:rPr lang="en-US" dirty="0" smtClean="0"/>
              <a:t>Three versions of a TW kickers are in a stage of conceptual design at </a:t>
            </a:r>
            <a:r>
              <a:rPr lang="en-US" dirty="0" err="1" smtClean="0"/>
              <a:t>Fermilab</a:t>
            </a:r>
            <a:endParaRPr lang="en-US" dirty="0" smtClean="0"/>
          </a:p>
          <a:p>
            <a:pPr lvl="1"/>
            <a:r>
              <a:rPr lang="en-US" dirty="0" smtClean="0"/>
              <a:t>All are making excellent progress</a:t>
            </a:r>
          </a:p>
          <a:p>
            <a:r>
              <a:rPr lang="en-US" dirty="0" smtClean="0"/>
              <a:t>Chopper driver</a:t>
            </a:r>
          </a:p>
          <a:p>
            <a:pPr lvl="1"/>
            <a:r>
              <a:rPr lang="en-US" dirty="0" smtClean="0">
                <a:solidFill>
                  <a:srgbClr val="FF0000"/>
                </a:solidFill>
              </a:rPr>
              <a:t>At this stage, this is a critical-path item</a:t>
            </a:r>
          </a:p>
          <a:p>
            <a:pPr lvl="1"/>
            <a:r>
              <a:rPr lang="en-US" dirty="0" smtClean="0"/>
              <a:t>Fast switch </a:t>
            </a:r>
          </a:p>
          <a:p>
            <a:pPr lvl="2"/>
            <a:r>
              <a:rPr lang="en-US" dirty="0" smtClean="0"/>
              <a:t>Voltage and average power for switching are the issues</a:t>
            </a:r>
          </a:p>
          <a:p>
            <a:pPr lvl="1"/>
            <a:r>
              <a:rPr lang="en-US" dirty="0" smtClean="0"/>
              <a:t>Linear amplifier </a:t>
            </a:r>
          </a:p>
          <a:p>
            <a:pPr lvl="2"/>
            <a:r>
              <a:rPr lang="en-US" dirty="0" smtClean="0"/>
              <a:t>Phase distortion</a:t>
            </a:r>
          </a:p>
          <a:p>
            <a:pPr lvl="2"/>
            <a:r>
              <a:rPr lang="en-US" dirty="0" smtClean="0"/>
              <a:t>AC- coupled, low frequency cut-off can not be too low</a:t>
            </a:r>
          </a:p>
          <a:p>
            <a:pPr lvl="2"/>
            <a:r>
              <a:rPr lang="en-US" dirty="0" smtClean="0"/>
              <a:t>A pre-distortion is being considered</a:t>
            </a:r>
          </a:p>
          <a:p>
            <a:r>
              <a:rPr lang="en-US" dirty="0" smtClean="0"/>
              <a:t>Beam absorber</a:t>
            </a:r>
          </a:p>
          <a:p>
            <a:pPr lvl="1"/>
            <a:r>
              <a:rPr lang="en-US" dirty="0" smtClean="0"/>
              <a:t>Several versions of the absorber have been simulated for 12.5 kW</a:t>
            </a:r>
          </a:p>
          <a:p>
            <a:pPr lvl="1"/>
            <a:r>
              <a:rPr lang="en-US" dirty="0" smtClean="0"/>
              <a:t>We consider  manufacturing a small absorber prototype and testing it with an electron beam</a:t>
            </a:r>
            <a:endParaRPr lang="en-US" dirty="0"/>
          </a:p>
        </p:txBody>
      </p:sp>
      <p:sp>
        <p:nvSpPr>
          <p:cNvPr id="4" name="Footer Placeholder 3"/>
          <p:cNvSpPr>
            <a:spLocks noGrp="1"/>
          </p:cNvSpPr>
          <p:nvPr>
            <p:ph type="ftr" sz="quarter" idx="11"/>
          </p:nvPr>
        </p:nvSpPr>
        <p:spPr/>
        <p:txBody>
          <a:bodyPr/>
          <a:lstStyle/>
          <a:p>
            <a:pPr algn="l"/>
            <a:r>
              <a:rPr lang="en-US" dirty="0" smtClean="0"/>
              <a:t>Oct 27, 2011 - WG1 summary</a:t>
            </a:r>
            <a:endParaRPr lang="en-US" dirty="0"/>
          </a:p>
        </p:txBody>
      </p:sp>
      <p:sp>
        <p:nvSpPr>
          <p:cNvPr id="5" name="Slide Number Placeholder 4"/>
          <p:cNvSpPr>
            <a:spLocks noGrp="1"/>
          </p:cNvSpPr>
          <p:nvPr>
            <p:ph type="sldNum" sz="quarter" idx="12"/>
          </p:nvPr>
        </p:nvSpPr>
        <p:spPr/>
        <p:txBody>
          <a:bodyPr/>
          <a:lstStyle/>
          <a:p>
            <a:r>
              <a:rPr lang="en-US" smtClean="0"/>
              <a:t>Page </a:t>
            </a:r>
            <a:fld id="{02BA5821-21EB-4C1A-AC70-E98BDB034B02}"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MEBT summary</a:t>
            </a:r>
            <a:endParaRPr lang="en-US" dirty="0"/>
          </a:p>
        </p:txBody>
      </p:sp>
      <p:sp>
        <p:nvSpPr>
          <p:cNvPr id="3" name="Content Placeholder 2"/>
          <p:cNvSpPr>
            <a:spLocks noGrp="1"/>
          </p:cNvSpPr>
          <p:nvPr>
            <p:ph idx="1"/>
          </p:nvPr>
        </p:nvSpPr>
        <p:spPr/>
        <p:txBody>
          <a:bodyPr/>
          <a:lstStyle/>
          <a:p>
            <a:r>
              <a:rPr lang="en-US" dirty="0" smtClean="0"/>
              <a:t>Functional specifications of PXIE MEBT have been finalized</a:t>
            </a:r>
          </a:p>
          <a:p>
            <a:endParaRPr lang="en-US" dirty="0" smtClean="0"/>
          </a:p>
          <a:p>
            <a:r>
              <a:rPr lang="en-US" dirty="0" smtClean="0"/>
              <a:t>The optical scheme of MEBT has been chosen</a:t>
            </a:r>
          </a:p>
          <a:p>
            <a:pPr lvl="1"/>
            <a:r>
              <a:rPr lang="en-US" dirty="0" smtClean="0"/>
              <a:t>Modular design with periodic  transverse and longitudinal focusing</a:t>
            </a:r>
          </a:p>
          <a:p>
            <a:endParaRPr lang="en-US" dirty="0" smtClean="0"/>
          </a:p>
          <a:p>
            <a:r>
              <a:rPr lang="en-US" dirty="0" smtClean="0"/>
              <a:t>Conceptual design of most elements has started</a:t>
            </a:r>
          </a:p>
          <a:p>
            <a:endParaRPr lang="en-US" dirty="0" smtClean="0"/>
          </a:p>
          <a:p>
            <a:r>
              <a:rPr lang="en-US" dirty="0" smtClean="0"/>
              <a:t>A significant increase of engineering efforts is required to stay on schedule</a:t>
            </a:r>
          </a:p>
          <a:p>
            <a:endParaRPr lang="en-US" dirty="0"/>
          </a:p>
        </p:txBody>
      </p:sp>
      <p:sp>
        <p:nvSpPr>
          <p:cNvPr id="4" name="Footer Placeholder 3"/>
          <p:cNvSpPr>
            <a:spLocks noGrp="1"/>
          </p:cNvSpPr>
          <p:nvPr>
            <p:ph type="ftr" sz="quarter" idx="11"/>
          </p:nvPr>
        </p:nvSpPr>
        <p:spPr/>
        <p:txBody>
          <a:bodyPr/>
          <a:lstStyle/>
          <a:p>
            <a:pPr algn="l"/>
            <a:r>
              <a:rPr lang="en-US" smtClean="0"/>
              <a:t>Oct 27, 2011 - WG1 summary</a:t>
            </a:r>
            <a:endParaRPr lang="en-US" dirty="0"/>
          </a:p>
        </p:txBody>
      </p:sp>
      <p:sp>
        <p:nvSpPr>
          <p:cNvPr id="5" name="Slide Number Placeholder 4"/>
          <p:cNvSpPr>
            <a:spLocks noGrp="1"/>
          </p:cNvSpPr>
          <p:nvPr>
            <p:ph type="sldNum" sz="quarter" idx="12"/>
          </p:nvPr>
        </p:nvSpPr>
        <p:spPr/>
        <p:txBody>
          <a:bodyPr/>
          <a:lstStyle/>
          <a:p>
            <a:r>
              <a:rPr lang="en-US" smtClean="0"/>
              <a:t>Page </a:t>
            </a:r>
            <a:fld id="{02BA5821-21EB-4C1A-AC70-E98BDB034B02}"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42441</TotalTime>
  <Words>2500</Words>
  <Application>Microsoft Office PowerPoint</Application>
  <PresentationFormat>On-screen Show (4:3)</PresentationFormat>
  <Paragraphs>406</Paragraphs>
  <Slides>42</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3" baseType="lpstr">
      <vt:lpstr>Arial</vt:lpstr>
      <vt:lpstr>Trebuchet MS</vt:lpstr>
      <vt:lpstr>Wingdings</vt:lpstr>
      <vt:lpstr>Calibri</vt:lpstr>
      <vt:lpstr>Arial Unicode MS</vt:lpstr>
      <vt:lpstr>Times New Roman</vt:lpstr>
      <vt:lpstr>Symbol</vt:lpstr>
      <vt:lpstr>ＭＳ Ｐゴシック</vt:lpstr>
      <vt:lpstr>Times</vt:lpstr>
      <vt:lpstr>Office Theme</vt:lpstr>
      <vt:lpstr>Equation</vt:lpstr>
      <vt:lpstr>WG1 summary</vt:lpstr>
      <vt:lpstr>Ion source</vt:lpstr>
      <vt:lpstr>LEBT</vt:lpstr>
      <vt:lpstr>RFQ</vt:lpstr>
      <vt:lpstr>RFQ</vt:lpstr>
      <vt:lpstr>RFQ Design Schedule</vt:lpstr>
      <vt:lpstr>MEBT</vt:lpstr>
      <vt:lpstr>MEBT critical components</vt:lpstr>
      <vt:lpstr>MEBT summary</vt:lpstr>
      <vt:lpstr>Development of the PXIE cryomodule with 162.5 MHz HWRs  </vt:lpstr>
      <vt:lpstr>162.5 MHz Cryomodule Concept </vt:lpstr>
      <vt:lpstr>Overall design and fabrication philosophy of SC cavities at ANL</vt:lpstr>
      <vt:lpstr>Mechanical Design  of the HWR</vt:lpstr>
      <vt:lpstr>Cavity Fabrication by Wire EDM</vt:lpstr>
      <vt:lpstr>Electron Beam Welding</vt:lpstr>
      <vt:lpstr>Stainless Steel LHe Vessel, TIG welding</vt:lpstr>
      <vt:lpstr>RF coupler, built and tested at 4 kW CW RF power, so far at 72 MHz</vt:lpstr>
      <vt:lpstr>Fast piezoelectric tuner has been tested with 170 MHz HWR</vt:lpstr>
      <vt:lpstr>ANL Pneumatic Slow Tuner Block Diagram and Components</vt:lpstr>
      <vt:lpstr>Joint ANL/FNAL 2000 ft2 Cavity Processing Facility at Argonne</vt:lpstr>
      <vt:lpstr>Slide 21</vt:lpstr>
      <vt:lpstr>Slide 22</vt:lpstr>
      <vt:lpstr>Slide 23</vt:lpstr>
      <vt:lpstr>SSR1 Mechanical design</vt:lpstr>
      <vt:lpstr>Pressure sensitivity - analyses</vt:lpstr>
      <vt:lpstr>SSR1 Fabrication (Niowave-Roark, USA)</vt:lpstr>
      <vt:lpstr>Plan for the 10 resonators</vt:lpstr>
      <vt:lpstr>SSR1 Cryomodule Design Issues</vt:lpstr>
      <vt:lpstr>Slide 29</vt:lpstr>
      <vt:lpstr>Cryomodule conceptual design</vt:lpstr>
      <vt:lpstr>Cryomodule conceptual design</vt:lpstr>
      <vt:lpstr>Schedule</vt:lpstr>
      <vt:lpstr>Status and plans</vt:lpstr>
      <vt:lpstr>650 MHz Cavity Prototypes and Readiness for Processing &amp; Testing</vt:lpstr>
      <vt:lpstr>Slide 35</vt:lpstr>
      <vt:lpstr>650 MHz Five-Cell Cavity and CW CM Design Status</vt:lpstr>
      <vt:lpstr>Session 5 WG 1</vt:lpstr>
      <vt:lpstr>Session 5 WG 1 (cont’d)</vt:lpstr>
      <vt:lpstr>Items Requiring Follow up</vt:lpstr>
      <vt:lpstr>Items Requiring Follow up</vt:lpstr>
      <vt:lpstr>Items Requiring Follow up</vt:lpstr>
      <vt:lpstr>Items Requiring Follow up</vt:lpstr>
    </vt:vector>
  </TitlesOfParts>
  <Company>Fermi National Accelerator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X RD&amp;D Plan Subsystem Here</dc:title>
  <dc:creator>Holmes</dc:creator>
  <cp:lastModifiedBy>nsergei</cp:lastModifiedBy>
  <cp:revision>2312</cp:revision>
  <dcterms:created xsi:type="dcterms:W3CDTF">2009-05-07T16:53:10Z</dcterms:created>
  <dcterms:modified xsi:type="dcterms:W3CDTF">2011-10-27T13:29:48Z</dcterms:modified>
</cp:coreProperties>
</file>