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68" r:id="rId6"/>
    <p:sldId id="288" r:id="rId7"/>
    <p:sldId id="289" r:id="rId8"/>
    <p:sldId id="290" r:id="rId9"/>
    <p:sldId id="260" r:id="rId10"/>
    <p:sldId id="261" r:id="rId11"/>
    <p:sldId id="264" r:id="rId12"/>
    <p:sldId id="276" r:id="rId13"/>
    <p:sldId id="296" r:id="rId14"/>
    <p:sldId id="295" r:id="rId15"/>
    <p:sldId id="297" r:id="rId16"/>
    <p:sldId id="272" r:id="rId17"/>
    <p:sldId id="300" r:id="rId18"/>
    <p:sldId id="273" r:id="rId19"/>
    <p:sldId id="281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178B-7625-4841-B493-49F8DEEBC995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3D6B1-CAA5-4691-985D-E3034EB9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D6B1-CAA5-4691-985D-E3034EB9EE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D6B1-CAA5-4691-985D-E3034EB9EE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2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4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D4C-3D52-4EFD-9715-8D80B5428709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5DEC-F3BF-4369-A128-99B774ED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hyperlink" Target="http://www-bd.fnal.gov/cgi-mach/machlog.pl?nb=mi10&amp;action=view&amp;page=-7672&amp;button=yes&amp;invert=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bd.fnal.gov/cgi-mach/machlog.pl?nb=mi10&amp;action=view&amp;page=-7675&amp;button=yes&amp;invert=no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-bd.fnal.gov/cgi-mach/machlog.pl?nb=mi10&amp;action=view&amp;page=-7673&amp;button=yes&amp;invert=n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Main Injector </a:t>
            </a:r>
            <a:r>
              <a:rPr lang="en-US" b="1" dirty="0"/>
              <a:t>Single Bunch Tune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Duncan Scott </a:t>
            </a:r>
          </a:p>
          <a:p>
            <a:r>
              <a:rPr lang="en-US" dirty="0" smtClean="0"/>
              <a:t>Main </a:t>
            </a:r>
            <a:r>
              <a:rPr lang="en-US" dirty="0" smtClean="0"/>
              <a:t>Injector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</a:t>
            </a:r>
            <a:r>
              <a:rPr lang="en-US" dirty="0" smtClean="0"/>
              <a:t>Spread </a:t>
            </a:r>
            <a:r>
              <a:rPr lang="en-US" dirty="0" smtClean="0"/>
              <a:t>at </a:t>
            </a:r>
            <a:r>
              <a:rPr lang="en-US" dirty="0" smtClean="0"/>
              <a:t>Rotation Determines Coalescing Efficiency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768752" cy="2382544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0" y="4149080"/>
            <a:ext cx="6933456" cy="23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24" y="3861048"/>
            <a:ext cx="3622618" cy="270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Coalescing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912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Adiabatically Reduce 53 MHz RF voltage to damp the beam energy spread</a:t>
            </a:r>
          </a:p>
          <a:p>
            <a:r>
              <a:rPr lang="en-US" dirty="0" smtClean="0"/>
              <a:t>With current RF can get to 25 kV 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~70% efficient for 5 initial bunches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55360" y="4077072"/>
            <a:ext cx="1283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Experiment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58" y="1772816"/>
            <a:ext cx="3438550" cy="19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Coalescing With Existing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3938595" cy="49294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current RF, there must be 0.75 turns in </a:t>
            </a:r>
            <a:r>
              <a:rPr lang="en-US" dirty="0" smtClean="0">
                <a:solidFill>
                  <a:srgbClr val="FF0000"/>
                </a:solidFill>
              </a:rPr>
              <a:t>2.5 </a:t>
            </a:r>
            <a:r>
              <a:rPr lang="en-US" dirty="0" smtClean="0">
                <a:solidFill>
                  <a:srgbClr val="FF0000"/>
                </a:solidFill>
              </a:rPr>
              <a:t>MHz </a:t>
            </a:r>
            <a:r>
              <a:rPr lang="en-US" dirty="0" smtClean="0">
                <a:solidFill>
                  <a:srgbClr val="FF0000"/>
                </a:solidFill>
              </a:rPr>
              <a:t>bucket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Minimum time between RF commands too long for 0.25 rotations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95795" y="2078964"/>
            <a:ext cx="4572000" cy="4572280"/>
            <a:chOff x="4572000" y="1196752"/>
            <a:chExt cx="4572000" cy="45722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96752"/>
              <a:ext cx="4079951" cy="3386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42023" y="4984201"/>
              <a:ext cx="1188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 </a:t>
              </a:r>
            </a:p>
            <a:p>
              <a:r>
                <a:rPr lang="en-US" dirty="0" smtClean="0"/>
                <a:t>53 MHz RF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4257" y="484570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53 MHz off</a:t>
              </a:r>
            </a:p>
            <a:p>
              <a:r>
                <a:rPr lang="en-US" dirty="0" smtClean="0"/>
                <a:t>2.5 MHz 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3840" y="4845702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2.5 MHz Off</a:t>
              </a:r>
            </a:p>
            <a:p>
              <a:r>
                <a:rPr lang="en-US" dirty="0"/>
                <a:t>53 MHz </a:t>
              </a:r>
              <a:r>
                <a:rPr lang="en-US" dirty="0" smtClean="0"/>
                <a:t>On</a:t>
              </a:r>
              <a:endParaRPr lang="en-US" dirty="0"/>
            </a:p>
            <a:p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436096" y="4005064"/>
              <a:ext cx="648072" cy="100811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590301" y="4341646"/>
              <a:ext cx="324036" cy="50405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092280" y="3429000"/>
              <a:ext cx="911599" cy="145462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Coalescing With Existing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WCM data for 0.75 rotations of 5 bunches then recapture</a:t>
            </a:r>
            <a:endParaRPr lang="en-US" dirty="0"/>
          </a:p>
        </p:txBody>
      </p:sp>
      <p:pic>
        <p:nvPicPr>
          <p:cNvPr id="4" name="Picture 3" descr="C:\Users\duncans\Documents\8 GeV Coalescing\Note\Pics\Coalesc Example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67" y="2708920"/>
            <a:ext cx="4176464" cy="3432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771800" y="6453336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90726" y="6268670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in ring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93355" y="3753036"/>
            <a:ext cx="0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5231" y="5407182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(turns)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After coalescing the bucket is almost full</a:t>
            </a:r>
          </a:p>
          <a:p>
            <a:r>
              <a:rPr lang="en-US" dirty="0" smtClean="0"/>
              <a:t>Therefore bunch length has increased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3143" y="3444844"/>
            <a:ext cx="383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>Example WCM signals</a:t>
            </a:r>
          </a:p>
          <a:p>
            <a:r>
              <a:rPr lang="en-US" sz="3200" dirty="0" smtClean="0">
                <a:solidFill>
                  <a:srgbClr val="00FF00"/>
                </a:solidFill>
              </a:rPr>
              <a:t>No Coalescing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With Coalescing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4" y="2996952"/>
            <a:ext cx="4975249" cy="34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53 MHz RF is snapped on change tune, </a:t>
            </a:r>
            <a:r>
              <a:rPr lang="en-US" sz="2800" dirty="0" smtClean="0"/>
              <a:t>Ping beam and take TBT BPM Reading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787899" cy="263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2276872"/>
            <a:ext cx="5400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TBT BPM data for approx. 100 vertical and 100 horizontal BPMS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Small signal but by combining FFT of all BPMs tune can be measured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00FF00"/>
                </a:solidFill>
              </a:rPr>
              <a:t>No horizontal </a:t>
            </a:r>
            <a:r>
              <a:rPr lang="en-US" sz="2600" dirty="0" err="1">
                <a:solidFill>
                  <a:srgbClr val="00FF00"/>
                </a:solidFill>
              </a:rPr>
              <a:t>pinger</a:t>
            </a:r>
            <a:r>
              <a:rPr lang="en-US" sz="2600" dirty="0">
                <a:solidFill>
                  <a:srgbClr val="00FF00"/>
                </a:solidFill>
              </a:rPr>
              <a:t> so </a:t>
            </a:r>
            <a:r>
              <a:rPr lang="en-US" sz="2600" dirty="0" smtClean="0">
                <a:solidFill>
                  <a:srgbClr val="00FF00"/>
                </a:solidFill>
              </a:rPr>
              <a:t>small skew </a:t>
            </a:r>
            <a:r>
              <a:rPr lang="en-US" sz="2600" dirty="0">
                <a:solidFill>
                  <a:srgbClr val="00FF00"/>
                </a:solidFill>
              </a:rPr>
              <a:t>quad time bump used to increase coupling for measurement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3225" y="5196007"/>
            <a:ext cx="34455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Then measure transmission from WCM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r>
              <a:rPr lang="en-US" dirty="0" err="1" smtClean="0"/>
              <a:t>vs</a:t>
            </a:r>
            <a:r>
              <a:rPr lang="en-US" dirty="0" smtClean="0"/>
              <a:t> Tune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20596" cy="22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8" y="3547501"/>
            <a:ext cx="81678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7" y="1268760"/>
            <a:ext cx="6991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3429000"/>
            <a:ext cx="3909120" cy="2725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Similar transmission with factor of 3.2 increase in intensity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However Bunch length increased by factor 3.4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1701" y="1493853"/>
            <a:ext cx="206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172 10</a:t>
            </a:r>
            <a:r>
              <a:rPr lang="en-US" baseline="30000" dirty="0" smtClean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 Coalesced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54 10</a:t>
            </a:r>
            <a:r>
              <a:rPr lang="en-US" baseline="30000" dirty="0" smtClean="0">
                <a:solidFill>
                  <a:srgbClr val="00FF00"/>
                </a:solidFill>
              </a:rPr>
              <a:t>9 </a:t>
            </a:r>
            <a:r>
              <a:rPr lang="en-US" dirty="0" err="1" smtClean="0">
                <a:solidFill>
                  <a:srgbClr val="00FF00"/>
                </a:solidFill>
              </a:rPr>
              <a:t>Uncoalesced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7" y="3658751"/>
            <a:ext cx="3984302" cy="28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47864" y="3717032"/>
                <a:ext cx="10694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solidFill>
                                <a:srgbClr val="FF0000"/>
                              </a:solidFill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solidFill>
                            <a:srgbClr val="FF0000"/>
                          </a:solidFill>
                        </a:rPr>
                        <m:t>=3.7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solidFill>
                            <a:srgbClr val="00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1.1</m:t>
                      </m:r>
                    </m:oMath>
                  </m:oMathPara>
                </a14:m>
                <a:endParaRPr lang="en-US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717032"/>
                <a:ext cx="106945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004048" y="5860736"/>
                <a:ext cx="3775905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.   </m:t>
                          </m:r>
                          <m:r>
                            <m:rPr>
                              <m:sty m:val="p"/>
                            </m:rPr>
                            <a:rPr lang="en-US" sz="2000"/>
                            <m:t>ΔQ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/>
                            <m:t>incoh</m:t>
                          </m:r>
                        </m:sub>
                      </m:sSub>
                      <m:r>
                        <a:rPr lang="en-US" sz="2000"/>
                        <m:t>∝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𝐵𝑢𝑛𝑐h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𝐼𝑛𝑡𝑒𝑛𝑠𝑖𝑡𝑦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𝐵𝑢𝑛𝑐h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𝐿𝑒𝑛𝑔𝑡h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860736"/>
                <a:ext cx="3775905" cy="730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16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Beam </a:t>
            </a:r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Reducing the 53 MHz voltage below 25 kV should increase efficiency and bunch intensity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Could try coalescing 7 bunches?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4331138" cy="310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3362523"/>
            <a:ext cx="3201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53 MHz voltage and initial bunch intensity required to give 3 10</a:t>
            </a:r>
            <a:r>
              <a:rPr lang="en-US" sz="3200" baseline="30000" dirty="0" smtClean="0">
                <a:solidFill>
                  <a:srgbClr val="0000FF"/>
                </a:solidFill>
              </a:rPr>
              <a:t>10</a:t>
            </a:r>
            <a:r>
              <a:rPr lang="en-US" sz="3200" dirty="0" smtClean="0">
                <a:solidFill>
                  <a:srgbClr val="0000FF"/>
                </a:solidFill>
              </a:rPr>
              <a:t> particles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5455403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bunch coalescing</a:t>
            </a:r>
          </a:p>
          <a:p>
            <a:r>
              <a:rPr lang="en-US" dirty="0">
                <a:solidFill>
                  <a:srgbClr val="00B050"/>
                </a:solidFill>
              </a:rPr>
              <a:t>7 bunch coalescing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2000" y="5616000"/>
            <a:ext cx="1511728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516" y="5455403"/>
            <a:ext cx="10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Booster 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Beam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Bunch Stretching at unstable fixed point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7920880" cy="4413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508" y="2420888"/>
            <a:ext cx="21059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</a:rPr>
              <a:t>Requires shorter time between RF commands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</a:t>
            </a:r>
            <a:r>
              <a:rPr lang="en-US" dirty="0" smtClean="0"/>
              <a:t>the Main Injector </a:t>
            </a:r>
            <a:r>
              <a:rPr lang="en-US" dirty="0" smtClean="0"/>
              <a:t>respond to higher intensity beams?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Currently slip </a:t>
            </a:r>
            <a:r>
              <a:rPr lang="en-US" dirty="0" smtClean="0">
                <a:solidFill>
                  <a:srgbClr val="FF0000"/>
                </a:solidFill>
              </a:rPr>
              <a:t>stacking </a:t>
            </a:r>
            <a:r>
              <a:rPr lang="en-US" dirty="0" smtClean="0">
                <a:solidFill>
                  <a:srgbClr val="FF0000"/>
                </a:solidFill>
              </a:rPr>
              <a:t>gives ~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particles per bunch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Project X </a:t>
            </a:r>
            <a:r>
              <a:rPr lang="en-US" dirty="0" smtClean="0">
                <a:solidFill>
                  <a:srgbClr val="0000FF"/>
                </a:solidFill>
              </a:rPr>
              <a:t>has 3 10</a:t>
            </a:r>
            <a:r>
              <a:rPr lang="en-US" baseline="30000" dirty="0" smtClean="0">
                <a:solidFill>
                  <a:srgbClr val="0000FF"/>
                </a:solidFill>
              </a:rPr>
              <a:t>11 </a:t>
            </a:r>
            <a:r>
              <a:rPr lang="en-US" dirty="0" smtClean="0">
                <a:solidFill>
                  <a:srgbClr val="0000FF"/>
                </a:solidFill>
              </a:rPr>
              <a:t>particles per bunch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What experiments can we do now to compare with </a:t>
            </a:r>
            <a:r>
              <a:rPr lang="en-US" dirty="0" smtClean="0">
                <a:solidFill>
                  <a:srgbClr val="00FF00"/>
                </a:solidFill>
              </a:rPr>
              <a:t>simulations?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Can we generate beams with &gt;</a:t>
            </a:r>
            <a:r>
              <a:rPr lang="en-US" dirty="0">
                <a:solidFill>
                  <a:srgbClr val="FF00FF"/>
                </a:solidFill>
              </a:rPr>
              <a:t> 10</a:t>
            </a:r>
            <a:r>
              <a:rPr lang="en-US" baseline="30000" dirty="0">
                <a:solidFill>
                  <a:srgbClr val="FF00FF"/>
                </a:solidFill>
              </a:rPr>
              <a:t>11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particles?</a:t>
            </a:r>
            <a:endParaRPr lang="en-US" baseline="30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Further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One way for the MI to prepare for Project X is to look at space charge tune shifts for single (few) bunches</a:t>
                </a:r>
              </a:p>
              <a:p>
                <a:r>
                  <a:rPr lang="en-US" dirty="0" smtClean="0"/>
                  <a:t>Initial Experiments have been carried out </a:t>
                </a:r>
              </a:p>
              <a:p>
                <a:pPr lvl="1"/>
                <a:r>
                  <a:rPr lang="en-US" dirty="0" smtClean="0"/>
                  <a:t>Measure </a:t>
                </a:r>
                <a:r>
                  <a:rPr lang="en-US" dirty="0" smtClean="0"/>
                  <a:t>transmission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tune for different bunch </a:t>
                </a:r>
                <a:r>
                  <a:rPr lang="en-US" dirty="0" smtClean="0"/>
                  <a:t>intensities and bunch lengths</a:t>
                </a:r>
              </a:p>
              <a:p>
                <a:pPr lvl="1"/>
                <a:r>
                  <a:rPr lang="en-US" dirty="0"/>
                  <a:t>Coalescing </a:t>
                </a:r>
                <a:r>
                  <a:rPr lang="en-US" dirty="0" smtClean="0"/>
                  <a:t>currently gives </a:t>
                </a:r>
                <a:r>
                  <a:rPr lang="en-US" dirty="0"/>
                  <a:t>~1.7 10</a:t>
                </a:r>
                <a:r>
                  <a:rPr lang="en-US" baseline="30000" dirty="0"/>
                  <a:t>11</a:t>
                </a:r>
                <a:r>
                  <a:rPr lang="en-US" dirty="0"/>
                  <a:t> </a:t>
                </a:r>
                <a:r>
                  <a:rPr lang="en-US" dirty="0" smtClean="0"/>
                  <a:t>particles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Clear differences seen -&gt; Space charge tune shifts</a:t>
                </a:r>
              </a:p>
              <a:p>
                <a:r>
                  <a:rPr lang="en-US" dirty="0" smtClean="0">
                    <a:solidFill>
                      <a:srgbClr val="00FF00"/>
                    </a:solidFill>
                  </a:rPr>
                  <a:t>Further Study</a:t>
                </a:r>
                <a:endParaRPr lang="en-US" dirty="0" smtClean="0">
                  <a:solidFill>
                    <a:srgbClr val="00FF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FF00"/>
                    </a:solidFill>
                  </a:rPr>
                  <a:t>Compare </a:t>
                </a:r>
                <a:r>
                  <a:rPr lang="en-US" dirty="0">
                    <a:solidFill>
                      <a:srgbClr val="00FF00"/>
                    </a:solidFill>
                  </a:rPr>
                  <a:t>with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simulations</a:t>
                </a:r>
              </a:p>
              <a:p>
                <a:pPr lvl="1"/>
                <a:r>
                  <a:rPr lang="en-US" dirty="0" smtClean="0">
                    <a:solidFill>
                      <a:srgbClr val="00FF00"/>
                    </a:solidFill>
                  </a:rPr>
                  <a:t>By </a:t>
                </a:r>
                <a:r>
                  <a:rPr lang="en-US" dirty="0">
                    <a:solidFill>
                      <a:srgbClr val="00FF00"/>
                    </a:solidFill>
                  </a:rPr>
                  <a:t>improving RF coalescing may be able to get 3 10</a:t>
                </a:r>
                <a:r>
                  <a:rPr lang="en-US" baseline="30000" dirty="0">
                    <a:solidFill>
                      <a:srgbClr val="00FF00"/>
                    </a:solidFill>
                  </a:rPr>
                  <a:t>11</a:t>
                </a:r>
                <a:r>
                  <a:rPr lang="en-US" dirty="0">
                    <a:solidFill>
                      <a:srgbClr val="00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particles</a:t>
                </a:r>
              </a:p>
              <a:p>
                <a:pPr lvl="1"/>
                <a:r>
                  <a:rPr lang="en-US" dirty="0" smtClean="0">
                    <a:solidFill>
                      <a:srgbClr val="00FF00"/>
                    </a:solidFill>
                  </a:rPr>
                  <a:t>What </a:t>
                </a:r>
                <a:r>
                  <a:rPr lang="en-US" dirty="0">
                    <a:solidFill>
                      <a:srgbClr val="00FF00"/>
                    </a:solidFill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𝐵𝑢𝑛𝑐h</m:t>
                        </m:r>
                        <m: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𝐼𝑛𝑡𝑒𝑛𝑠𝑖𝑡𝑦</m:t>
                        </m:r>
                      </m:num>
                      <m:den>
                        <m: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𝐵𝑢𝑛𝑐h</m:t>
                        </m:r>
                        <m: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FF00"/>
                            </a:solidFill>
                            <a:latin typeface="Cambria Math"/>
                          </a:rPr>
                          <m:t>𝐿𝑒𝑛𝑔𝑡h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FF00"/>
                    </a:solidFill>
                  </a:rPr>
                  <a:t> for Project X and can we recreate it</a:t>
                </a:r>
                <a:r>
                  <a:rPr lang="en-US" dirty="0">
                    <a:solidFill>
                      <a:srgbClr val="00FF00"/>
                    </a:solidFill>
                  </a:rPr>
                  <a:t>?</a:t>
                </a:r>
              </a:p>
              <a:p>
                <a:r>
                  <a:rPr lang="en-US" dirty="0" smtClean="0"/>
                  <a:t>Other ideas…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3"/>
                <a:stretch>
                  <a:fillRect l="-1037" t="-229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Tune </a:t>
            </a:r>
            <a:r>
              <a:rPr lang="en-US" dirty="0" smtClean="0"/>
              <a:t>Shift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As </a:t>
                </a:r>
                <a:r>
                  <a:rPr lang="en-US" dirty="0">
                    <a:solidFill>
                      <a:srgbClr val="FF0000"/>
                    </a:solidFill>
                  </a:rPr>
                  <a:t>intensity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increases </a:t>
                </a:r>
                <a:r>
                  <a:rPr lang="en-US" dirty="0">
                    <a:solidFill>
                      <a:srgbClr val="FF0000"/>
                    </a:solidFill>
                  </a:rPr>
                  <a:t>There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are coherent and incoherent space charge tune shifts to consider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00FF"/>
                    </a:solidFill>
                  </a:rPr>
                  <a:t>Incoherent shifts difficult to measure,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xpect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FF00"/>
                  </a:solidFill>
                </a:endParaRPr>
              </a:p>
              <a:p>
                <a:r>
                  <a:rPr lang="en-US" dirty="0" smtClean="0">
                    <a:solidFill>
                      <a:srgbClr val="00FF00"/>
                    </a:solidFill>
                  </a:rPr>
                  <a:t>These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tune shifts induce blow-up and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shorten lifetimes</a:t>
                </a:r>
                <a:endParaRPr lang="en-US" dirty="0" smtClean="0">
                  <a:solidFill>
                    <a:srgbClr val="00FF00"/>
                  </a:solidFill>
                </a:endParaRPr>
              </a:p>
              <a:p>
                <a:r>
                  <a:rPr lang="en-US" dirty="0" smtClean="0">
                    <a:solidFill>
                      <a:srgbClr val="FF00FF"/>
                    </a:solidFill>
                  </a:rPr>
                  <a:t>Therefore we can measure lifetime </a:t>
                </a:r>
                <a:r>
                  <a:rPr lang="en-US" dirty="0" err="1" smtClean="0">
                    <a:solidFill>
                      <a:srgbClr val="FF00FF"/>
                    </a:solidFill>
                  </a:rPr>
                  <a:t>vs</a:t>
                </a:r>
                <a:r>
                  <a:rPr lang="en-US" dirty="0" smtClean="0">
                    <a:solidFill>
                      <a:srgbClr val="FF00FF"/>
                    </a:solidFill>
                  </a:rPr>
                  <a:t> bunch charge for </a:t>
                </a:r>
                <a:r>
                  <a:rPr lang="en-US" dirty="0" smtClean="0">
                    <a:solidFill>
                      <a:srgbClr val="FF00FF"/>
                    </a:solidFill>
                  </a:rPr>
                  <a:t>1, or a few, (5) bunches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481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83768" y="3131330"/>
                <a:ext cx="3788473" cy="858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/>
                            <m:t>ΔQ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/>
                            <m:t>incoh</m:t>
                          </m:r>
                        </m:sub>
                      </m:sSub>
                      <m:r>
                        <a:rPr lang="en-US" sz="2400"/>
                        <m:t>∝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𝐵𝑢𝑛𝑐h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𝐼𝑛𝑡𝑒𝑛𝑠𝑖𝑡𝑦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𝐵𝑢𝑛𝑐h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𝐿𝑒𝑛𝑔𝑡h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131330"/>
                <a:ext cx="3788473" cy="858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Exp. 1: Using beam from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Studied beam for 2.5 </a:t>
            </a:r>
            <a:r>
              <a:rPr lang="en-US" dirty="0" smtClean="0"/>
              <a:t>seconds </a:t>
            </a:r>
            <a:r>
              <a:rPr lang="en-US" dirty="0" smtClean="0"/>
              <a:t>@ 8 GeV in the MI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Nominal </a:t>
            </a:r>
            <a:r>
              <a:rPr lang="en-US" dirty="0">
                <a:solidFill>
                  <a:srgbClr val="00FF00"/>
                </a:solidFill>
              </a:rPr>
              <a:t>tune </a:t>
            </a:r>
            <a:r>
              <a:rPr lang="en-US" dirty="0" err="1">
                <a:solidFill>
                  <a:srgbClr val="00FF00"/>
                </a:solidFill>
              </a:rPr>
              <a:t>Q</a:t>
            </a:r>
            <a:r>
              <a:rPr lang="en-US" baseline="-25000" dirty="0" err="1">
                <a:solidFill>
                  <a:srgbClr val="00FF00"/>
                </a:solidFill>
              </a:rPr>
              <a:t>h</a:t>
            </a:r>
            <a:r>
              <a:rPr lang="en-US" dirty="0">
                <a:solidFill>
                  <a:srgbClr val="00FF00"/>
                </a:solidFill>
              </a:rPr>
              <a:t>=26.47 </a:t>
            </a:r>
            <a:r>
              <a:rPr lang="en-US" dirty="0" smtClean="0">
                <a:solidFill>
                  <a:srgbClr val="00FF00"/>
                </a:solidFill>
              </a:rPr>
              <a:t>Q</a:t>
            </a:r>
            <a:r>
              <a:rPr lang="en-US" baseline="-25000" dirty="0" smtClean="0">
                <a:solidFill>
                  <a:srgbClr val="00FF00"/>
                </a:solidFill>
              </a:rPr>
              <a:t>v</a:t>
            </a:r>
            <a:r>
              <a:rPr lang="en-US" dirty="0" smtClean="0">
                <a:solidFill>
                  <a:srgbClr val="00FF00"/>
                </a:solidFill>
              </a:rPr>
              <a:t>=25.43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Chrom</a:t>
            </a:r>
            <a:r>
              <a:rPr lang="en-US" dirty="0" smtClean="0">
                <a:solidFill>
                  <a:srgbClr val="FF0000"/>
                </a:solidFill>
              </a:rPr>
              <a:t>, -7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Fix </a:t>
            </a:r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(v)</a:t>
            </a:r>
            <a:r>
              <a:rPr lang="en-US" dirty="0" smtClean="0">
                <a:solidFill>
                  <a:srgbClr val="0000FF"/>
                </a:solidFill>
              </a:rPr>
              <a:t> change Q</a:t>
            </a:r>
            <a:r>
              <a:rPr lang="en-US" baseline="-25000" dirty="0" smtClean="0">
                <a:solidFill>
                  <a:srgbClr val="0000FF"/>
                </a:solidFill>
              </a:rPr>
              <a:t>v(h)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Measure: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Transmission (beam in / beam out 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Tune </a:t>
            </a:r>
            <a:r>
              <a:rPr lang="en-US" dirty="0" smtClean="0">
                <a:solidFill>
                  <a:srgbClr val="FF0000"/>
                </a:solidFill>
              </a:rPr>
              <a:t>(using </a:t>
            </a:r>
            <a:r>
              <a:rPr lang="en-US" dirty="0" err="1" smtClean="0">
                <a:solidFill>
                  <a:srgbClr val="FF0000"/>
                </a:solidFill>
              </a:rPr>
              <a:t>bpms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Beamsize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/ </a:t>
            </a:r>
            <a:r>
              <a:rPr lang="en-US" dirty="0" smtClean="0">
                <a:solidFill>
                  <a:srgbClr val="0000FF"/>
                </a:solidFill>
              </a:rPr>
              <a:t>Emittance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wirescanner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Injection </a:t>
            </a:r>
            <a:r>
              <a:rPr lang="en-US" dirty="0" err="1" smtClean="0">
                <a:solidFill>
                  <a:srgbClr val="FF00FF"/>
                </a:solidFill>
              </a:rPr>
              <a:t>dp</a:t>
            </a:r>
            <a:r>
              <a:rPr lang="en-US" dirty="0" smtClean="0">
                <a:solidFill>
                  <a:srgbClr val="FF00FF"/>
                </a:solidFill>
              </a:rPr>
              <a:t>/p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Experiment 1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4762872" cy="15841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As well as using existing console </a:t>
            </a:r>
            <a:r>
              <a:rPr lang="en-US" dirty="0" err="1" smtClean="0">
                <a:solidFill>
                  <a:srgbClr val="FF00FF"/>
                </a:solidFill>
              </a:rPr>
              <a:t>programmes</a:t>
            </a:r>
            <a:r>
              <a:rPr lang="en-US" dirty="0" smtClean="0">
                <a:solidFill>
                  <a:srgbClr val="FF00FF"/>
                </a:solidFill>
              </a:rPr>
              <a:t> we can </a:t>
            </a:r>
            <a:r>
              <a:rPr lang="en-US" dirty="0" err="1" smtClean="0">
                <a:solidFill>
                  <a:srgbClr val="FF00FF"/>
                </a:solidFill>
              </a:rPr>
              <a:t>analyse</a:t>
            </a:r>
            <a:r>
              <a:rPr lang="en-US" dirty="0" smtClean="0">
                <a:solidFill>
                  <a:srgbClr val="FF00FF"/>
                </a:solidFill>
              </a:rPr>
              <a:t> Wall Current Monitor data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026" name="Picture 2" descr="Click to toggle background on ACNET graph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8685"/>
            <a:ext cx="3816424" cy="31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toggle background on ACNET graphic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7754"/>
            <a:ext cx="2896072" cy="24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toggle background on ACNET graphic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52739"/>
            <a:ext cx="291576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96752"/>
            <a:ext cx="4464496" cy="49294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WCM data shows loss of intensity in </a:t>
            </a:r>
            <a:r>
              <a:rPr lang="en-US" sz="2400" dirty="0" smtClean="0"/>
              <a:t>bunches</a:t>
            </a:r>
          </a:p>
          <a:p>
            <a:pPr lvl="1"/>
            <a:r>
              <a:rPr lang="en-US" sz="2000" dirty="0" smtClean="0"/>
              <a:t>Each bunch loses similar intensity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Signal can be </a:t>
            </a:r>
            <a:r>
              <a:rPr lang="en-US" sz="2400" dirty="0" smtClean="0">
                <a:solidFill>
                  <a:srgbClr val="0000FF"/>
                </a:solidFill>
              </a:rPr>
              <a:t>integrated </a:t>
            </a:r>
            <a:r>
              <a:rPr lang="en-US" sz="2400" dirty="0" smtClean="0">
                <a:solidFill>
                  <a:srgbClr val="0000FF"/>
                </a:solidFill>
              </a:rPr>
              <a:t>to give bunch intensity loss with </a:t>
            </a:r>
            <a:r>
              <a:rPr lang="en-US" sz="2400" dirty="0" smtClean="0">
                <a:solidFill>
                  <a:srgbClr val="0000FF"/>
                </a:solidFill>
              </a:rPr>
              <a:t>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Can also measure bunch length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04456" cy="519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3595"/>
            <a:ext cx="4030134" cy="254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 WCM signal to </a:t>
            </a:r>
            <a:r>
              <a:rPr lang="en-US" dirty="0" smtClean="0"/>
              <a:t>beam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Integrate WCM signal and compare to IBEAM to get bunch intensities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715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r>
              <a:rPr lang="en-US" dirty="0" err="1" smtClean="0"/>
              <a:t>vs</a:t>
            </a:r>
            <a:r>
              <a:rPr lang="en-US" dirty="0" smtClean="0"/>
              <a:t> 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92604" cy="22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8362043" cy="228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Intensity </a:t>
            </a:r>
            <a:r>
              <a:rPr lang="en-US" dirty="0" smtClean="0"/>
              <a:t>Bunches: 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Coalescing Can give higher intensity </a:t>
            </a:r>
            <a:r>
              <a:rPr lang="en-US" dirty="0" smtClean="0"/>
              <a:t>bunches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Initial bunches in 53 MHz RF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Rotate bunches in 2.5 MHz RF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Recapture in 53 MHz RF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6" name="Picture 5" descr="C:\Users\duncans\Desktop\coalescing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053052" cy="253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1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694</Words>
  <Application>Microsoft Office PowerPoint</Application>
  <PresentationFormat>On-screen Show (4:3)</PresentationFormat>
  <Paragraphs>116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Main Injector Single Bunch Tune Measurements</vt:lpstr>
      <vt:lpstr>Introduction</vt:lpstr>
      <vt:lpstr>Space Charge Tune Shift</vt:lpstr>
      <vt:lpstr>Exp. 1: Using beam from booster</vt:lpstr>
      <vt:lpstr>Example Experiment 1 Data</vt:lpstr>
      <vt:lpstr>WCM Data</vt:lpstr>
      <vt:lpstr>Relate WCM signal to beam intensity</vt:lpstr>
      <vt:lpstr>Transmission vs Tune</vt:lpstr>
      <vt:lpstr>Higher Intensity Bunches: Coalescing</vt:lpstr>
      <vt:lpstr>Energy Spread at Rotation Determines Coalescing Efficiency </vt:lpstr>
      <vt:lpstr>Increase Coalescing Efficiency</vt:lpstr>
      <vt:lpstr>Coalescing With Existing RF</vt:lpstr>
      <vt:lpstr>Coalescing With Existing RF</vt:lpstr>
      <vt:lpstr>Bunch Length Increase</vt:lpstr>
      <vt:lpstr>Tune Measurement</vt:lpstr>
      <vt:lpstr>Transmission vs Tune</vt:lpstr>
      <vt:lpstr>Example Comparison</vt:lpstr>
      <vt:lpstr>Increasing Beam Intensity</vt:lpstr>
      <vt:lpstr>Increasing Beam Intensity</vt:lpstr>
      <vt:lpstr>Summary &amp; Further Work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Scott</dc:creator>
  <cp:lastModifiedBy>Duncan Scott</cp:lastModifiedBy>
  <cp:revision>42</cp:revision>
  <dcterms:created xsi:type="dcterms:W3CDTF">2011-10-20T20:38:56Z</dcterms:created>
  <dcterms:modified xsi:type="dcterms:W3CDTF">2011-10-25T20:26:12Z</dcterms:modified>
</cp:coreProperties>
</file>