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notesMasterIdLst>
    <p:notesMasterId r:id="rId16"/>
  </p:notesMasterIdLst>
  <p:sldIdLst>
    <p:sldId id="256" r:id="rId6"/>
    <p:sldId id="268" r:id="rId7"/>
    <p:sldId id="270" r:id="rId8"/>
    <p:sldId id="272" r:id="rId9"/>
    <p:sldId id="274" r:id="rId10"/>
    <p:sldId id="277" r:id="rId11"/>
    <p:sldId id="280" r:id="rId12"/>
    <p:sldId id="259" r:id="rId13"/>
    <p:sldId id="278"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C1517-0DE3-4C24-857D-42F042755E5C}" type="datetimeFigureOut">
              <a:rPr lang="en-US" smtClean="0"/>
              <a:t>10/24/2011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801B4-15FE-4FBD-8344-A3C64ED019FE}" type="slidenum">
              <a:rPr lang="en-US" smtClean="0"/>
              <a:t>‹#›</a:t>
            </a:fld>
            <a:endParaRPr lang="en-US" dirty="0"/>
          </a:p>
        </p:txBody>
      </p:sp>
    </p:spTree>
    <p:extLst>
      <p:ext uri="{BB962C8B-B14F-4D97-AF65-F5344CB8AC3E}">
        <p14:creationId xmlns:p14="http://schemas.microsoft.com/office/powerpoint/2010/main" val="221981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9BAD70-E5D5-40BF-9751-3CC85000C8F6}" type="slidenum">
              <a:rPr lang="en-US" smtClean="0">
                <a:solidFill>
                  <a:prstClr val="black"/>
                </a:solidFill>
              </a:rPr>
              <a:pPr/>
              <a:t>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38103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55485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47076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1816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33400" y="6477000"/>
            <a:ext cx="5943600" cy="288925"/>
          </a:xfrm>
        </p:spPr>
        <p:txBody>
          <a:bodyPr/>
          <a:lstStyle>
            <a:lvl1pPr>
              <a:defRPr sz="1000">
                <a:latin typeface="Baskerville Old Face" pitchFamily="18" charset="0"/>
              </a:defRPr>
            </a:lvl1pPr>
          </a:lstStyle>
          <a:p>
            <a:r>
              <a:rPr lang="en-US" i="1" dirty="0" smtClean="0">
                <a:solidFill>
                  <a:prstClr val="black">
                    <a:tint val="75000"/>
                  </a:prstClr>
                </a:solidFill>
              </a:rPr>
              <a:t>Yuriy Pischalnikov (FERMILAB) - </a:t>
            </a:r>
            <a:r>
              <a:rPr lang="en-US" dirty="0" smtClean="0">
                <a:solidFill>
                  <a:prstClr val="black">
                    <a:tint val="75000"/>
                  </a:prstClr>
                </a:solidFill>
              </a:rPr>
              <a:t>REVIEW of TUNERS for SRF CAVITIES</a:t>
            </a:r>
          </a:p>
          <a:p>
            <a:r>
              <a:rPr lang="en-US" dirty="0" smtClean="0">
                <a:solidFill>
                  <a:prstClr val="black">
                    <a:tint val="75000"/>
                  </a:prstClr>
                </a:solidFill>
              </a:rPr>
              <a:t>LLRF2011 Workshop, DESY, Oct., 2011</a:t>
            </a:r>
          </a:p>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00800"/>
            <a:ext cx="2133600" cy="365125"/>
          </a:xfrm>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4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16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978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434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137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01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0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601905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94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233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04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388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0469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630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4071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2731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8319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85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2227857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7247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410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6793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9346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8564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139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44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975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5850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52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387536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371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790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6953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987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705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0486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118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14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626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014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4669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320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7221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175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492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0070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20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9184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00556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57430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F03B6-048C-4CC8-A567-1C912D401529}" type="datetimeFigureOut">
              <a:rPr lang="en-US" smtClean="0"/>
              <a:t>10/24/2011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51770-F5DB-4377-B493-F33840C3C567}" type="slidenum">
              <a:rPr lang="en-US" smtClean="0"/>
              <a:t>‹#›</a:t>
            </a:fld>
            <a:endParaRPr lang="en-US" dirty="0"/>
          </a:p>
        </p:txBody>
      </p:sp>
    </p:spTree>
    <p:extLst>
      <p:ext uri="{BB962C8B-B14F-4D97-AF65-F5344CB8AC3E}">
        <p14:creationId xmlns:p14="http://schemas.microsoft.com/office/powerpoint/2010/main" val="369695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F03B6-048C-4CC8-A567-1C912D401529}" type="datetimeFigureOut">
              <a:rPr lang="en-US" smtClean="0"/>
              <a:t>10/24/2011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51770-F5DB-4377-B493-F33840C3C567}" type="slidenum">
              <a:rPr lang="en-US" smtClean="0"/>
              <a:t>‹#›</a:t>
            </a:fld>
            <a:endParaRPr lang="en-US" dirty="0"/>
          </a:p>
        </p:txBody>
      </p:sp>
    </p:spTree>
    <p:extLst>
      <p:ext uri="{BB962C8B-B14F-4D97-AF65-F5344CB8AC3E}">
        <p14:creationId xmlns:p14="http://schemas.microsoft.com/office/powerpoint/2010/main" val="169379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0415D-A7C8-418B-8BE2-424057649B1D}"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971B4-5948-4114-81D8-840B4C11CB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848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8224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46522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3C6B2-B025-413E-B11C-E11BCA044E5A}" type="datetimeFigureOut">
              <a:rPr lang="en-US" smtClean="0">
                <a:solidFill>
                  <a:prstClr val="black">
                    <a:tint val="75000"/>
                  </a:prstClr>
                </a:solidFill>
              </a:rPr>
              <a:pPr/>
              <a:t>10/24/2011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33972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1752600"/>
            <a:ext cx="6629400" cy="1569660"/>
          </a:xfrm>
          <a:prstGeom prst="rect">
            <a:avLst/>
          </a:prstGeom>
        </p:spPr>
        <p:txBody>
          <a:bodyPr wrap="square">
            <a:spAutoFit/>
          </a:bodyPr>
          <a:lstStyle/>
          <a:p>
            <a:pPr algn="ctr"/>
            <a:r>
              <a:rPr lang="en-US" sz="3200" dirty="0" smtClean="0">
                <a:latin typeface="Baskerville Old Face" pitchFamily="18" charset="0"/>
              </a:rPr>
              <a:t>Lorentz Force Detuning Compensation for Pulsed </a:t>
            </a:r>
            <a:r>
              <a:rPr lang="en-US" sz="3200" dirty="0" err="1" smtClean="0">
                <a:latin typeface="Baskerville Old Face" pitchFamily="18" charset="0"/>
              </a:rPr>
              <a:t>Linac</a:t>
            </a:r>
            <a:r>
              <a:rPr lang="en-US" sz="3200" dirty="0" smtClean="0">
                <a:latin typeface="Baskerville Old Face" pitchFamily="18" charset="0"/>
              </a:rPr>
              <a:t>: </a:t>
            </a:r>
          </a:p>
          <a:p>
            <a:pPr algn="ctr"/>
            <a:r>
              <a:rPr lang="en-US" sz="3200" dirty="0" smtClean="0">
                <a:latin typeface="Baskerville Old Face" pitchFamily="18" charset="0"/>
              </a:rPr>
              <a:t>First Results and Short Term Plan </a:t>
            </a:r>
            <a:endParaRPr lang="en-US" sz="3200" dirty="0">
              <a:latin typeface="Baskerville Old Face" pitchFamily="18" charset="0"/>
            </a:endParaRPr>
          </a:p>
        </p:txBody>
      </p:sp>
      <p:sp>
        <p:nvSpPr>
          <p:cNvPr id="7" name="TextBox 6"/>
          <p:cNvSpPr txBox="1"/>
          <p:nvPr/>
        </p:nvSpPr>
        <p:spPr>
          <a:xfrm>
            <a:off x="2473911" y="4068647"/>
            <a:ext cx="4103431" cy="369332"/>
          </a:xfrm>
          <a:prstGeom prst="rect">
            <a:avLst/>
          </a:prstGeom>
          <a:noFill/>
        </p:spPr>
        <p:txBody>
          <a:bodyPr wrap="none" rtlCol="0">
            <a:spAutoFit/>
          </a:bodyPr>
          <a:lstStyle/>
          <a:p>
            <a:r>
              <a:rPr lang="en-US" b="1" i="1" dirty="0" smtClean="0"/>
              <a:t>Yuriy Pischalnikov         Warren Schappert</a:t>
            </a:r>
            <a:endParaRPr lang="en-US" b="1" i="1" dirty="0"/>
          </a:p>
        </p:txBody>
      </p:sp>
      <p:sp>
        <p:nvSpPr>
          <p:cNvPr id="8" name="TextBox 7"/>
          <p:cNvSpPr txBox="1"/>
          <p:nvPr/>
        </p:nvSpPr>
        <p:spPr>
          <a:xfrm>
            <a:off x="457200" y="6293644"/>
            <a:ext cx="3822713" cy="307777"/>
          </a:xfrm>
          <a:prstGeom prst="rect">
            <a:avLst/>
          </a:prstGeom>
          <a:noFill/>
        </p:spPr>
        <p:txBody>
          <a:bodyPr wrap="none" rtlCol="0">
            <a:spAutoFit/>
          </a:bodyPr>
          <a:lstStyle/>
          <a:p>
            <a:r>
              <a:rPr lang="en-US" sz="1400" i="1" dirty="0" smtClean="0"/>
              <a:t>Project X  Collaboration Meeting, Oct.25-27, FNAL</a:t>
            </a:r>
            <a:endParaRPr lang="en-US" sz="1400" i="1" dirty="0"/>
          </a:p>
        </p:txBody>
      </p:sp>
    </p:spTree>
    <p:extLst>
      <p:ext uri="{BB962C8B-B14F-4D97-AF65-F5344CB8AC3E}">
        <p14:creationId xmlns:p14="http://schemas.microsoft.com/office/powerpoint/2010/main" val="119497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381000" y="1143000"/>
            <a:ext cx="8229600" cy="5334000"/>
          </a:xfrm>
        </p:spPr>
        <p:txBody>
          <a:bodyPr>
            <a:normAutofit/>
          </a:bodyPr>
          <a:lstStyle/>
          <a:p>
            <a:r>
              <a:rPr lang="en-US" dirty="0" smtClean="0"/>
              <a:t>First “proof-of-principle” LFDC test with 8ms RF  pulse (at 22MV/m) was successful. </a:t>
            </a:r>
          </a:p>
          <a:p>
            <a:r>
              <a:rPr lang="en-US" dirty="0" smtClean="0"/>
              <a:t> FNAL’s adaptive LS LFD compensation algorithm is “key” for success… </a:t>
            </a:r>
          </a:p>
          <a:p>
            <a:pPr lvl="1"/>
            <a:r>
              <a:rPr lang="en-US" sz="2000" i="1" dirty="0" smtClean="0"/>
              <a:t>At S1-Global LS LFD algorithm successfully used for compensation of the different type of tuner with different   transfer function</a:t>
            </a:r>
          </a:p>
          <a:p>
            <a:r>
              <a:rPr lang="en-US" dirty="0" smtClean="0"/>
              <a:t>CM#1 (cavity #5&amp;#6) is not the best starting point for LFDC test with “long pulse” </a:t>
            </a:r>
          </a:p>
          <a:p>
            <a:pPr lvl="1"/>
            <a:r>
              <a:rPr lang="en-US" dirty="0" smtClean="0"/>
              <a:t>DF=700Hz (instead of 3000Hz for Blade Tuner)</a:t>
            </a:r>
          </a:p>
          <a:p>
            <a:pPr lvl="1"/>
            <a:r>
              <a:rPr lang="en-US" dirty="0" err="1" smtClean="0"/>
              <a:t>Saclay</a:t>
            </a:r>
            <a:r>
              <a:rPr lang="en-US" dirty="0" smtClean="0"/>
              <a:t> I/DESY tuner transfer function – “good mechanical oscillator”</a:t>
            </a:r>
            <a:endParaRPr lang="en-US" sz="2000" i="1" dirty="0"/>
          </a:p>
        </p:txBody>
      </p:sp>
    </p:spTree>
    <p:extLst>
      <p:ext uri="{BB962C8B-B14F-4D97-AF65-F5344CB8AC3E}">
        <p14:creationId xmlns:p14="http://schemas.microsoft.com/office/powerpoint/2010/main" val="2609956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8305800" cy="228600"/>
          </a:xfrm>
        </p:spPr>
        <p:txBody>
          <a:bodyPr>
            <a:noAutofit/>
          </a:bodyPr>
          <a:lstStyle/>
          <a:p>
            <a:r>
              <a:rPr lang="en-US" sz="2400" i="1" dirty="0" smtClean="0">
                <a:latin typeface="Comic Sans MS" pitchFamily="66" charset="0"/>
              </a:rPr>
              <a:t/>
            </a:r>
            <a:br>
              <a:rPr lang="en-US" sz="2400" i="1" dirty="0" smtClean="0">
                <a:latin typeface="Comic Sans MS" pitchFamily="66" charset="0"/>
              </a:rPr>
            </a:br>
            <a:r>
              <a:rPr lang="en-US" sz="2400" i="1" dirty="0" smtClean="0">
                <a:latin typeface="Comic Sans MS" pitchFamily="66" charset="0"/>
              </a:rPr>
              <a:t/>
            </a:r>
            <a:br>
              <a:rPr lang="en-US" sz="2400" i="1" dirty="0" smtClean="0">
                <a:latin typeface="Comic Sans MS" pitchFamily="66" charset="0"/>
              </a:rPr>
            </a:br>
            <a:r>
              <a:rPr lang="en-US" sz="2400" dirty="0" smtClean="0">
                <a:latin typeface="Comic Sans MS" pitchFamily="66" charset="0"/>
              </a:rPr>
              <a:t/>
            </a:r>
            <a:br>
              <a:rPr lang="en-US" sz="2400" dirty="0" smtClean="0">
                <a:latin typeface="Comic Sans MS" pitchFamily="66" charset="0"/>
              </a:rPr>
            </a:br>
            <a:endParaRPr lang="en-US" sz="2400" b="1" dirty="0">
              <a:latin typeface="Comic Sans MS" pitchFamily="66" charset="0"/>
            </a:endParaRPr>
          </a:p>
        </p:txBody>
      </p:sp>
      <p:sp>
        <p:nvSpPr>
          <p:cNvPr id="5" name="TextBox 4"/>
          <p:cNvSpPr txBox="1"/>
          <p:nvPr/>
        </p:nvSpPr>
        <p:spPr>
          <a:xfrm>
            <a:off x="457200" y="304800"/>
            <a:ext cx="8382000" cy="954107"/>
          </a:xfrm>
          <a:prstGeom prst="rect">
            <a:avLst/>
          </a:prstGeom>
          <a:noFill/>
        </p:spPr>
        <p:txBody>
          <a:bodyPr wrap="square" rtlCol="0">
            <a:spAutoFit/>
          </a:bodyPr>
          <a:lstStyle/>
          <a:p>
            <a:pPr algn="ctr"/>
            <a:r>
              <a:rPr lang="en-US" sz="2400" u="sng" dirty="0">
                <a:solidFill>
                  <a:prstClr val="black"/>
                </a:solidFill>
                <a:latin typeface="Comic Sans MS" pitchFamily="66" charset="0"/>
              </a:rPr>
              <a:t>Adaptive Least Square LFD Algorithm </a:t>
            </a:r>
          </a:p>
          <a:p>
            <a:pPr algn="ctr"/>
            <a:r>
              <a:rPr lang="en-US" sz="1600" dirty="0">
                <a:solidFill>
                  <a:prstClr val="black"/>
                </a:solidFill>
                <a:latin typeface="Comic Sans MS" pitchFamily="66" charset="0"/>
              </a:rPr>
              <a:t>has been developed at </a:t>
            </a:r>
            <a:r>
              <a:rPr lang="en-US" sz="1600" dirty="0" err="1">
                <a:solidFill>
                  <a:prstClr val="black"/>
                </a:solidFill>
                <a:latin typeface="Comic Sans MS" pitchFamily="66" charset="0"/>
              </a:rPr>
              <a:t>Fermilab</a:t>
            </a:r>
            <a:r>
              <a:rPr lang="en-US" sz="1600" dirty="0">
                <a:solidFill>
                  <a:prstClr val="black"/>
                </a:solidFill>
                <a:latin typeface="Comic Sans MS" pitchFamily="66" charset="0"/>
              </a:rPr>
              <a:t>  as a part of SRF Resonance Control R&amp;D program </a:t>
            </a:r>
            <a:r>
              <a:rPr lang="en-US" sz="2000" dirty="0">
                <a:solidFill>
                  <a:prstClr val="black"/>
                </a:solidFill>
                <a:latin typeface="Comic Sans MS" pitchFamily="66" charset="0"/>
              </a:rPr>
              <a:t/>
            </a:r>
            <a:br>
              <a:rPr lang="en-US" sz="2000" dirty="0">
                <a:solidFill>
                  <a:prstClr val="black"/>
                </a:solidFill>
                <a:latin typeface="Comic Sans MS" pitchFamily="66" charset="0"/>
              </a:rPr>
            </a:br>
            <a:r>
              <a:rPr lang="en-US" sz="1600" i="1" dirty="0">
                <a:solidFill>
                  <a:prstClr val="black"/>
                </a:solidFill>
                <a:latin typeface="Comic Sans MS" pitchFamily="66" charset="0"/>
              </a:rPr>
              <a:t>(Developed by Warren </a:t>
            </a:r>
            <a:r>
              <a:rPr lang="en-US" sz="1600" i="1" dirty="0" err="1">
                <a:solidFill>
                  <a:prstClr val="black"/>
                </a:solidFill>
                <a:latin typeface="Comic Sans MS" pitchFamily="66" charset="0"/>
              </a:rPr>
              <a:t>Schappert</a:t>
            </a:r>
            <a:r>
              <a:rPr lang="en-US" sz="1600" i="1" dirty="0">
                <a:solidFill>
                  <a:prstClr val="black"/>
                </a:solidFill>
                <a:latin typeface="Comic Sans MS" pitchFamily="66" charset="0"/>
              </a:rPr>
              <a:t>.)</a:t>
            </a:r>
            <a:endParaRPr lang="en-US" dirty="0">
              <a:solidFill>
                <a:prstClr val="black"/>
              </a:solidFill>
            </a:endParaRPr>
          </a:p>
        </p:txBody>
      </p:sp>
      <p:sp>
        <p:nvSpPr>
          <p:cNvPr id="6" name="Rectangle 5"/>
          <p:cNvSpPr/>
          <p:nvPr/>
        </p:nvSpPr>
        <p:spPr>
          <a:xfrm>
            <a:off x="228600" y="5943600"/>
            <a:ext cx="8001000" cy="738664"/>
          </a:xfrm>
          <a:prstGeom prst="rect">
            <a:avLst/>
          </a:prstGeom>
          <a:solidFill>
            <a:srgbClr val="FFFF00"/>
          </a:solidFill>
        </p:spPr>
        <p:txBody>
          <a:bodyPr wrap="square">
            <a:spAutoFit/>
          </a:bodyPr>
          <a:lstStyle/>
          <a:p>
            <a:r>
              <a:rPr lang="en-US" sz="1400" b="1" i="1" dirty="0">
                <a:solidFill>
                  <a:prstClr val="black"/>
                </a:solidFill>
                <a:latin typeface="Comic Sans MS" pitchFamily="66" charset="0"/>
              </a:rPr>
              <a:t>Details of Adaptive LS LFD Algorithm at :</a:t>
            </a:r>
          </a:p>
          <a:p>
            <a:r>
              <a:rPr lang="en-US" sz="1400" b="1" i="1" dirty="0">
                <a:solidFill>
                  <a:prstClr val="black"/>
                </a:solidFill>
                <a:latin typeface="Comic Sans MS" pitchFamily="66" charset="0"/>
              </a:rPr>
              <a:t>“W. </a:t>
            </a:r>
            <a:r>
              <a:rPr lang="en-US" sz="1400" b="1" i="1" dirty="0" err="1">
                <a:solidFill>
                  <a:prstClr val="black"/>
                </a:solidFill>
                <a:latin typeface="Comic Sans MS" pitchFamily="66" charset="0"/>
              </a:rPr>
              <a:t>Schappert</a:t>
            </a:r>
            <a:r>
              <a:rPr lang="en-US" sz="1400" b="1" i="1" dirty="0">
                <a:solidFill>
                  <a:prstClr val="black"/>
                </a:solidFill>
                <a:latin typeface="Comic Sans MS" pitchFamily="66" charset="0"/>
              </a:rPr>
              <a:t>, </a:t>
            </a:r>
            <a:r>
              <a:rPr lang="en-US" sz="1400" b="1" i="1" dirty="0" err="1">
                <a:solidFill>
                  <a:prstClr val="black"/>
                </a:solidFill>
                <a:latin typeface="Comic Sans MS" pitchFamily="66" charset="0"/>
              </a:rPr>
              <a:t>Y.Pischalnikov</a:t>
            </a:r>
            <a:r>
              <a:rPr lang="en-US" sz="1400" b="1" i="1" dirty="0">
                <a:solidFill>
                  <a:prstClr val="black"/>
                </a:solidFill>
                <a:latin typeface="Comic Sans MS" pitchFamily="66" charset="0"/>
              </a:rPr>
              <a:t>, “Adaptive Lorentz Force Detuning Compensation”. </a:t>
            </a:r>
            <a:r>
              <a:rPr lang="en-US" sz="1400" b="1" i="1" dirty="0" err="1">
                <a:solidFill>
                  <a:prstClr val="black"/>
                </a:solidFill>
                <a:latin typeface="Comic Sans MS" pitchFamily="66" charset="0"/>
              </a:rPr>
              <a:t>Fermilab</a:t>
            </a:r>
            <a:r>
              <a:rPr lang="en-US" sz="1400" b="1" i="1" dirty="0">
                <a:solidFill>
                  <a:prstClr val="black"/>
                </a:solidFill>
                <a:latin typeface="Comic Sans MS" pitchFamily="66" charset="0"/>
              </a:rPr>
              <a:t> Preprint –TM-2476-TD.</a:t>
            </a:r>
            <a:endParaRPr lang="en-US" sz="1400" b="1" i="1" dirty="0">
              <a:solidFill>
                <a:prstClr val="black"/>
              </a:solidFill>
              <a:latin typeface="Comic Sans MS" pitchFamily="66" charset="0"/>
            </a:endParaRPr>
          </a:p>
        </p:txBody>
      </p:sp>
      <p:pic>
        <p:nvPicPr>
          <p:cNvPr id="7" name="Picture 2"/>
          <p:cNvPicPr>
            <a:picLocks noChangeAspect="1" noChangeArrowheads="1"/>
          </p:cNvPicPr>
          <p:nvPr/>
        </p:nvPicPr>
        <p:blipFill>
          <a:blip r:embed="rId2" cstate="print"/>
          <a:srcRect/>
          <a:stretch>
            <a:fillRect/>
          </a:stretch>
        </p:blipFill>
        <p:spPr bwMode="auto">
          <a:xfrm>
            <a:off x="4617220" y="1447800"/>
            <a:ext cx="4298180" cy="4419600"/>
          </a:xfrm>
          <a:prstGeom prst="rect">
            <a:avLst/>
          </a:prstGeom>
          <a:noFill/>
          <a:ln w="9525">
            <a:noFill/>
            <a:miter lim="800000"/>
            <a:headEnd/>
            <a:tailEnd/>
          </a:ln>
        </p:spPr>
      </p:pic>
      <p:sp>
        <p:nvSpPr>
          <p:cNvPr id="8" name="Rectangle 7"/>
          <p:cNvSpPr/>
          <p:nvPr/>
        </p:nvSpPr>
        <p:spPr>
          <a:xfrm>
            <a:off x="152400" y="1447800"/>
            <a:ext cx="4343400" cy="2308324"/>
          </a:xfrm>
          <a:prstGeom prst="rect">
            <a:avLst/>
          </a:prstGeom>
        </p:spPr>
        <p:txBody>
          <a:bodyPr wrap="square">
            <a:spAutoFit/>
          </a:bodyPr>
          <a:lstStyle/>
          <a:p>
            <a:r>
              <a:rPr lang="en-GB" sz="1600" dirty="0">
                <a:solidFill>
                  <a:prstClr val="black"/>
                </a:solidFill>
                <a:latin typeface="Comic Sans MS" pitchFamily="66" charset="0"/>
              </a:rPr>
              <a:t>The response of the cavity frequency to the </a:t>
            </a:r>
            <a:r>
              <a:rPr lang="en-GB" sz="1600" dirty="0" err="1">
                <a:solidFill>
                  <a:prstClr val="black"/>
                </a:solidFill>
                <a:latin typeface="Comic Sans MS" pitchFamily="66" charset="0"/>
              </a:rPr>
              <a:t>piezo</a:t>
            </a:r>
            <a:r>
              <a:rPr lang="en-GB" sz="1600" dirty="0">
                <a:solidFill>
                  <a:prstClr val="black"/>
                </a:solidFill>
                <a:latin typeface="Comic Sans MS" pitchFamily="66" charset="0"/>
              </a:rPr>
              <a:t> impulse  (TF) can be easily measured  when cavity  operated in CW-mode. </a:t>
            </a:r>
          </a:p>
          <a:p>
            <a:r>
              <a:rPr lang="en-GB" sz="1600" dirty="0">
                <a:solidFill>
                  <a:prstClr val="black"/>
                </a:solidFill>
                <a:latin typeface="Comic Sans MS" pitchFamily="66" charset="0"/>
              </a:rPr>
              <a:t>Since it is often not convenient to connect a pulsed cavity to CW  source we developed alternative technique to measure  this response (TF) when cavity operated in RF-pulse mode. </a:t>
            </a:r>
            <a:endParaRPr lang="en-US" sz="1600" dirty="0">
              <a:solidFill>
                <a:prstClr val="black"/>
              </a:solidFill>
              <a:latin typeface="Comic Sans MS" pitchFamily="66" charset="0"/>
            </a:endParaRPr>
          </a:p>
        </p:txBody>
      </p:sp>
      <p:sp>
        <p:nvSpPr>
          <p:cNvPr id="10" name="Rectangle 9"/>
          <p:cNvSpPr/>
          <p:nvPr/>
        </p:nvSpPr>
        <p:spPr>
          <a:xfrm>
            <a:off x="457200" y="3962400"/>
            <a:ext cx="3810000" cy="1815882"/>
          </a:xfrm>
          <a:prstGeom prst="rect">
            <a:avLst/>
          </a:prstGeom>
          <a:solidFill>
            <a:srgbClr val="A3FFB9"/>
          </a:solidFill>
        </p:spPr>
        <p:txBody>
          <a:bodyPr wrap="square">
            <a:spAutoFit/>
          </a:bodyPr>
          <a:lstStyle/>
          <a:p>
            <a:pPr algn="just"/>
            <a:r>
              <a:rPr lang="en-US" sz="1600" dirty="0" err="1">
                <a:solidFill>
                  <a:prstClr val="black"/>
                </a:solidFill>
                <a:latin typeface="Comic Sans MS" pitchFamily="66" charset="0"/>
              </a:rPr>
              <a:t>Piezo</a:t>
            </a:r>
            <a:r>
              <a:rPr lang="en-US" sz="1600" dirty="0">
                <a:solidFill>
                  <a:prstClr val="black"/>
                </a:solidFill>
                <a:latin typeface="Comic Sans MS" pitchFamily="66" charset="0"/>
              </a:rPr>
              <a:t>/cavity excited be sequence of small (several volts)  narrow (1-2ms)  pulses at various delay.</a:t>
            </a:r>
          </a:p>
          <a:p>
            <a:pPr algn="just"/>
            <a:r>
              <a:rPr lang="en-US" sz="1600" dirty="0">
                <a:solidFill>
                  <a:prstClr val="black"/>
                </a:solidFill>
                <a:latin typeface="Comic Sans MS" pitchFamily="66" charset="0"/>
              </a:rPr>
              <a:t>The forward, probe and reflected RF waveform recorded at each delay and used to calculate detuning. </a:t>
            </a:r>
          </a:p>
          <a:p>
            <a:pPr algn="just"/>
            <a:r>
              <a:rPr lang="en-US" sz="1600" dirty="0">
                <a:solidFill>
                  <a:prstClr val="black"/>
                </a:solidFill>
                <a:latin typeface="Comic Sans MS" pitchFamily="66" charset="0"/>
              </a:rPr>
              <a:t>[Response Matrix]</a:t>
            </a:r>
          </a:p>
        </p:txBody>
      </p:sp>
      <p:cxnSp>
        <p:nvCxnSpPr>
          <p:cNvPr id="12" name="Straight Arrow Connector 11"/>
          <p:cNvCxnSpPr/>
          <p:nvPr/>
        </p:nvCxnSpPr>
        <p:spPr>
          <a:xfrm flipV="1">
            <a:off x="4267200" y="4343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5400" y="2667000"/>
            <a:ext cx="426720" cy="307777"/>
          </a:xfrm>
          <a:prstGeom prst="rect">
            <a:avLst/>
          </a:prstGeom>
          <a:noFill/>
        </p:spPr>
        <p:txBody>
          <a:bodyPr wrap="none" rtlCol="0">
            <a:spAutoFit/>
          </a:bodyPr>
          <a:lstStyle/>
          <a:p>
            <a:r>
              <a:rPr lang="en-US" sz="1400" dirty="0">
                <a:solidFill>
                  <a:prstClr val="black"/>
                </a:solidFill>
              </a:rPr>
              <a:t>“1”</a:t>
            </a:r>
            <a:endParaRPr lang="en-US" sz="1400" dirty="0">
              <a:solidFill>
                <a:prstClr val="black"/>
              </a:solidFill>
            </a:endParaRPr>
          </a:p>
        </p:txBody>
      </p:sp>
      <p:sp>
        <p:nvSpPr>
          <p:cNvPr id="14" name="TextBox 13"/>
          <p:cNvSpPr txBox="1"/>
          <p:nvPr/>
        </p:nvSpPr>
        <p:spPr>
          <a:xfrm>
            <a:off x="5486400" y="3581400"/>
            <a:ext cx="518091" cy="307777"/>
          </a:xfrm>
          <a:prstGeom prst="rect">
            <a:avLst/>
          </a:prstGeom>
          <a:noFill/>
        </p:spPr>
        <p:txBody>
          <a:bodyPr wrap="none" rtlCol="0">
            <a:spAutoFit/>
          </a:bodyPr>
          <a:lstStyle/>
          <a:p>
            <a:r>
              <a:rPr lang="en-US" sz="1400" dirty="0">
                <a:solidFill>
                  <a:prstClr val="black"/>
                </a:solidFill>
              </a:rPr>
              <a:t>“10”</a:t>
            </a:r>
            <a:endParaRPr lang="en-US" sz="1400" dirty="0">
              <a:solidFill>
                <a:prstClr val="black"/>
              </a:solidFill>
            </a:endParaRPr>
          </a:p>
        </p:txBody>
      </p:sp>
      <p:sp>
        <p:nvSpPr>
          <p:cNvPr id="15" name="TextBox 14"/>
          <p:cNvSpPr txBox="1"/>
          <p:nvPr/>
        </p:nvSpPr>
        <p:spPr>
          <a:xfrm>
            <a:off x="6172200" y="4495800"/>
            <a:ext cx="518091" cy="307777"/>
          </a:xfrm>
          <a:prstGeom prst="rect">
            <a:avLst/>
          </a:prstGeom>
          <a:noFill/>
        </p:spPr>
        <p:txBody>
          <a:bodyPr wrap="none" rtlCol="0">
            <a:spAutoFit/>
          </a:bodyPr>
          <a:lstStyle/>
          <a:p>
            <a:r>
              <a:rPr lang="en-US" sz="1400" dirty="0">
                <a:solidFill>
                  <a:prstClr val="black"/>
                </a:solidFill>
              </a:rPr>
              <a:t>“34”</a:t>
            </a:r>
            <a:endParaRPr lang="en-US" sz="1400" dirty="0">
              <a:solidFill>
                <a:prstClr val="black"/>
              </a:solidFill>
            </a:endParaRPr>
          </a:p>
        </p:txBody>
      </p:sp>
    </p:spTree>
    <p:extLst>
      <p:ext uri="{BB962C8B-B14F-4D97-AF65-F5344CB8AC3E}">
        <p14:creationId xmlns:p14="http://schemas.microsoft.com/office/powerpoint/2010/main" val="386572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019800" y="1371600"/>
            <a:ext cx="2971800" cy="220980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2"/>
          <p:cNvPicPr>
            <a:picLocks noChangeAspect="1" noChangeArrowheads="1"/>
          </p:cNvPicPr>
          <p:nvPr/>
        </p:nvPicPr>
        <p:blipFill>
          <a:blip r:embed="rId2" cstate="print"/>
          <a:srcRect/>
          <a:stretch>
            <a:fillRect/>
          </a:stretch>
        </p:blipFill>
        <p:spPr bwMode="auto">
          <a:xfrm>
            <a:off x="1447800" y="990600"/>
            <a:ext cx="4142530" cy="3505200"/>
          </a:xfrm>
          <a:prstGeom prst="rect">
            <a:avLst/>
          </a:prstGeom>
          <a:noFill/>
          <a:ln w="9525">
            <a:noFill/>
            <a:miter lim="800000"/>
            <a:headEnd/>
            <a:tailEnd/>
          </a:ln>
          <a:effectLst/>
        </p:spPr>
      </p:pic>
      <p:cxnSp>
        <p:nvCxnSpPr>
          <p:cNvPr id="5" name="Straight Arrow Connector 4"/>
          <p:cNvCxnSpPr/>
          <p:nvPr/>
        </p:nvCxnSpPr>
        <p:spPr>
          <a:xfrm rot="16200000" flipH="1">
            <a:off x="363619" y="2725820"/>
            <a:ext cx="2930167" cy="1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rot="16200000">
            <a:off x="703119" y="2220281"/>
            <a:ext cx="1974362" cy="276999"/>
          </a:xfrm>
          <a:prstGeom prst="rect">
            <a:avLst/>
          </a:prstGeom>
          <a:noFill/>
        </p:spPr>
        <p:txBody>
          <a:bodyPr wrap="square" rtlCol="0">
            <a:spAutoFit/>
          </a:bodyPr>
          <a:lstStyle/>
          <a:p>
            <a:r>
              <a:rPr lang="en-US" sz="1200" dirty="0">
                <a:solidFill>
                  <a:prstClr val="black"/>
                </a:solidFill>
              </a:rPr>
              <a:t>Time during RF pulse</a:t>
            </a:r>
            <a:endParaRPr lang="en-US" sz="1200" dirty="0">
              <a:solidFill>
                <a:prstClr val="black"/>
              </a:solidFill>
            </a:endParaRPr>
          </a:p>
        </p:txBody>
      </p:sp>
      <p:cxnSp>
        <p:nvCxnSpPr>
          <p:cNvPr id="7" name="Straight Arrow Connector 6"/>
          <p:cNvCxnSpPr/>
          <p:nvPr/>
        </p:nvCxnSpPr>
        <p:spPr>
          <a:xfrm>
            <a:off x="1905000" y="10668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50054" y="838200"/>
            <a:ext cx="2021946" cy="276999"/>
          </a:xfrm>
          <a:prstGeom prst="rect">
            <a:avLst/>
          </a:prstGeom>
          <a:noFill/>
        </p:spPr>
        <p:txBody>
          <a:bodyPr wrap="square" rtlCol="0">
            <a:spAutoFit/>
          </a:bodyPr>
          <a:lstStyle/>
          <a:p>
            <a:r>
              <a:rPr lang="en-US" sz="1200" dirty="0">
                <a:solidFill>
                  <a:prstClr val="black"/>
                </a:solidFill>
              </a:rPr>
              <a:t>Piezo Pulse # (or delay)</a:t>
            </a:r>
            <a:endParaRPr lang="en-US" sz="1200" dirty="0">
              <a:solidFill>
                <a:prstClr val="black"/>
              </a:solidFill>
            </a:endParaRPr>
          </a:p>
        </p:txBody>
      </p:sp>
      <p:sp>
        <p:nvSpPr>
          <p:cNvPr id="9" name="TextBox 8"/>
          <p:cNvSpPr txBox="1"/>
          <p:nvPr/>
        </p:nvSpPr>
        <p:spPr>
          <a:xfrm rot="5400000">
            <a:off x="4724434" y="2524584"/>
            <a:ext cx="1591899" cy="369332"/>
          </a:xfrm>
          <a:prstGeom prst="rect">
            <a:avLst/>
          </a:prstGeom>
          <a:noFill/>
        </p:spPr>
        <p:txBody>
          <a:bodyPr wrap="square" rtlCol="0">
            <a:spAutoFit/>
          </a:bodyPr>
          <a:lstStyle/>
          <a:p>
            <a:r>
              <a:rPr lang="en-US" dirty="0">
                <a:solidFill>
                  <a:prstClr val="black"/>
                </a:solidFill>
              </a:rPr>
              <a:t>DETUNING</a:t>
            </a:r>
            <a:endParaRPr lang="en-US" dirty="0">
              <a:solidFill>
                <a:prstClr val="black"/>
              </a:solidFill>
            </a:endParaRPr>
          </a:p>
        </p:txBody>
      </p:sp>
      <p:sp>
        <p:nvSpPr>
          <p:cNvPr id="10" name="TextBox 9"/>
          <p:cNvSpPr txBox="1"/>
          <p:nvPr/>
        </p:nvSpPr>
        <p:spPr>
          <a:xfrm>
            <a:off x="5062154" y="2362200"/>
            <a:ext cx="375144" cy="276999"/>
          </a:xfrm>
          <a:prstGeom prst="rect">
            <a:avLst/>
          </a:prstGeom>
          <a:noFill/>
        </p:spPr>
        <p:txBody>
          <a:bodyPr wrap="square" rtlCol="0">
            <a:spAutoFit/>
          </a:bodyPr>
          <a:lstStyle/>
          <a:p>
            <a:r>
              <a:rPr lang="en-US" sz="1200" dirty="0">
                <a:solidFill>
                  <a:prstClr val="black"/>
                </a:solidFill>
                <a:latin typeface="Comic Sans MS" pitchFamily="66" charset="0"/>
              </a:rPr>
              <a:t>0</a:t>
            </a:r>
            <a:endParaRPr lang="en-US" sz="1200" dirty="0">
              <a:solidFill>
                <a:prstClr val="black"/>
              </a:solidFill>
              <a:latin typeface="Comic Sans MS" pitchFamily="66" charset="0"/>
            </a:endParaRPr>
          </a:p>
        </p:txBody>
      </p:sp>
      <p:sp>
        <p:nvSpPr>
          <p:cNvPr id="11" name="TextBox 10"/>
          <p:cNvSpPr txBox="1"/>
          <p:nvPr/>
        </p:nvSpPr>
        <p:spPr>
          <a:xfrm>
            <a:off x="5062154" y="1143000"/>
            <a:ext cx="801714" cy="276999"/>
          </a:xfrm>
          <a:prstGeom prst="rect">
            <a:avLst/>
          </a:prstGeom>
          <a:noFill/>
        </p:spPr>
        <p:txBody>
          <a:bodyPr wrap="square" rtlCol="0">
            <a:spAutoFit/>
          </a:bodyPr>
          <a:lstStyle/>
          <a:p>
            <a:r>
              <a:rPr lang="en-US" sz="1200" dirty="0">
                <a:solidFill>
                  <a:prstClr val="black"/>
                </a:solidFill>
                <a:latin typeface="Comic Sans MS" pitchFamily="66" charset="0"/>
              </a:rPr>
              <a:t>100Hz</a:t>
            </a:r>
            <a:endParaRPr lang="en-US" sz="1200" dirty="0">
              <a:solidFill>
                <a:prstClr val="black"/>
              </a:solidFill>
              <a:latin typeface="Comic Sans MS" pitchFamily="66" charset="0"/>
            </a:endParaRPr>
          </a:p>
        </p:txBody>
      </p:sp>
      <p:sp>
        <p:nvSpPr>
          <p:cNvPr id="12" name="TextBox 11"/>
          <p:cNvSpPr txBox="1"/>
          <p:nvPr/>
        </p:nvSpPr>
        <p:spPr>
          <a:xfrm>
            <a:off x="5062153" y="3990201"/>
            <a:ext cx="881447" cy="276999"/>
          </a:xfrm>
          <a:prstGeom prst="rect">
            <a:avLst/>
          </a:prstGeom>
          <a:noFill/>
        </p:spPr>
        <p:txBody>
          <a:bodyPr wrap="square" rtlCol="0">
            <a:spAutoFit/>
          </a:bodyPr>
          <a:lstStyle/>
          <a:p>
            <a:r>
              <a:rPr lang="en-US" sz="1200" dirty="0">
                <a:solidFill>
                  <a:prstClr val="black"/>
                </a:solidFill>
                <a:latin typeface="Comic Sans MS" pitchFamily="66" charset="0"/>
              </a:rPr>
              <a:t>-100Hz</a:t>
            </a:r>
            <a:endParaRPr lang="en-US" sz="1200" dirty="0">
              <a:solidFill>
                <a:prstClr val="black"/>
              </a:solidFill>
              <a:latin typeface="Comic Sans MS" pitchFamily="66" charset="0"/>
            </a:endParaRPr>
          </a:p>
        </p:txBody>
      </p:sp>
      <p:sp>
        <p:nvSpPr>
          <p:cNvPr id="13" name="Down Arrow 12"/>
          <p:cNvSpPr/>
          <p:nvPr/>
        </p:nvSpPr>
        <p:spPr>
          <a:xfrm>
            <a:off x="3657600" y="4114800"/>
            <a:ext cx="94754" cy="303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flipH="1">
            <a:off x="533400" y="2422187"/>
            <a:ext cx="11349" cy="930613"/>
          </a:xfrm>
          <a:prstGeom prst="line">
            <a:avLst/>
          </a:prstGeom>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544749" y="3346315"/>
            <a:ext cx="1073286" cy="847928"/>
          </a:xfrm>
          <a:custGeom>
            <a:avLst/>
            <a:gdLst>
              <a:gd name="connsiteX0" fmla="*/ 0 w 1073286"/>
              <a:gd name="connsiteY0" fmla="*/ 0 h 847928"/>
              <a:gd name="connsiteX1" fmla="*/ 350196 w 1073286"/>
              <a:gd name="connsiteY1" fmla="*/ 68094 h 847928"/>
              <a:gd name="connsiteX2" fmla="*/ 622570 w 1073286"/>
              <a:gd name="connsiteY2" fmla="*/ 243191 h 847928"/>
              <a:gd name="connsiteX3" fmla="*/ 846306 w 1073286"/>
              <a:gd name="connsiteY3" fmla="*/ 505838 h 847928"/>
              <a:gd name="connsiteX4" fmla="*/ 1040860 w 1073286"/>
              <a:gd name="connsiteY4" fmla="*/ 797668 h 847928"/>
              <a:gd name="connsiteX5" fmla="*/ 1040860 w 1073286"/>
              <a:gd name="connsiteY5" fmla="*/ 807396 h 84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286" h="847928">
                <a:moveTo>
                  <a:pt x="0" y="0"/>
                </a:moveTo>
                <a:cubicBezTo>
                  <a:pt x="123217" y="13781"/>
                  <a:pt x="246434" y="27562"/>
                  <a:pt x="350196" y="68094"/>
                </a:cubicBezTo>
                <a:cubicBezTo>
                  <a:pt x="453958" y="108626"/>
                  <a:pt x="539885" y="170234"/>
                  <a:pt x="622570" y="243191"/>
                </a:cubicBezTo>
                <a:cubicBezTo>
                  <a:pt x="705255" y="316148"/>
                  <a:pt x="776591" y="413425"/>
                  <a:pt x="846306" y="505838"/>
                </a:cubicBezTo>
                <a:cubicBezTo>
                  <a:pt x="916021" y="598251"/>
                  <a:pt x="1008434" y="747408"/>
                  <a:pt x="1040860" y="797668"/>
                </a:cubicBezTo>
                <a:cubicBezTo>
                  <a:pt x="1073286" y="847928"/>
                  <a:pt x="1057073" y="827662"/>
                  <a:pt x="1040860" y="80739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3" name="Freeform 22"/>
          <p:cNvSpPr/>
          <p:nvPr/>
        </p:nvSpPr>
        <p:spPr>
          <a:xfrm>
            <a:off x="533400" y="1225685"/>
            <a:ext cx="877111" cy="1274324"/>
          </a:xfrm>
          <a:custGeom>
            <a:avLst/>
            <a:gdLst>
              <a:gd name="connsiteX0" fmla="*/ 896567 w 896567"/>
              <a:gd name="connsiteY0" fmla="*/ 0 h 1274324"/>
              <a:gd name="connsiteX1" fmla="*/ 595009 w 896567"/>
              <a:gd name="connsiteY1" fmla="*/ 116732 h 1274324"/>
              <a:gd name="connsiteX2" fmla="*/ 381001 w 896567"/>
              <a:gd name="connsiteY2" fmla="*/ 262647 h 1274324"/>
              <a:gd name="connsiteX3" fmla="*/ 147537 w 896567"/>
              <a:gd name="connsiteY3" fmla="*/ 700392 h 1274324"/>
              <a:gd name="connsiteX4" fmla="*/ 21077 w 896567"/>
              <a:gd name="connsiteY4" fmla="*/ 1060315 h 1274324"/>
              <a:gd name="connsiteX5" fmla="*/ 21077 w 896567"/>
              <a:gd name="connsiteY5" fmla="*/ 1274324 h 127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567" h="1274324">
                <a:moveTo>
                  <a:pt x="896567" y="0"/>
                </a:moveTo>
                <a:cubicBezTo>
                  <a:pt x="788752" y="36479"/>
                  <a:pt x="680937" y="72958"/>
                  <a:pt x="595009" y="116732"/>
                </a:cubicBezTo>
                <a:cubicBezTo>
                  <a:pt x="509081" y="160507"/>
                  <a:pt x="455580" y="165370"/>
                  <a:pt x="381001" y="262647"/>
                </a:cubicBezTo>
                <a:cubicBezTo>
                  <a:pt x="306422" y="359924"/>
                  <a:pt x="207524" y="567447"/>
                  <a:pt x="147537" y="700392"/>
                </a:cubicBezTo>
                <a:cubicBezTo>
                  <a:pt x="87550" y="833337"/>
                  <a:pt x="42154" y="964660"/>
                  <a:pt x="21077" y="1060315"/>
                </a:cubicBezTo>
                <a:cubicBezTo>
                  <a:pt x="0" y="1155970"/>
                  <a:pt x="10538" y="1215147"/>
                  <a:pt x="21077" y="127432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5" name="Straight Connector 24"/>
          <p:cNvCxnSpPr/>
          <p:nvPr/>
        </p:nvCxnSpPr>
        <p:spPr>
          <a:xfrm>
            <a:off x="152400" y="22860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33528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38400" y="4419600"/>
            <a:ext cx="2667000" cy="1600438"/>
          </a:xfrm>
          <a:prstGeom prst="rect">
            <a:avLst/>
          </a:prstGeom>
          <a:solidFill>
            <a:srgbClr val="99FF99"/>
          </a:solidFill>
        </p:spPr>
        <p:txBody>
          <a:bodyPr wrap="square">
            <a:spAutoFit/>
          </a:bodyPr>
          <a:lstStyle/>
          <a:p>
            <a:r>
              <a:rPr lang="en-US" sz="1400" dirty="0">
                <a:solidFill>
                  <a:prstClr val="black"/>
                </a:solidFill>
                <a:latin typeface="Comic Sans MS" pitchFamily="66" charset="0"/>
              </a:rPr>
              <a:t>Invert the response matrix and determine combination of pulses needed to cancel out the LFD using LS</a:t>
            </a:r>
          </a:p>
          <a:p>
            <a:r>
              <a:rPr lang="en-US" sz="1400" dirty="0">
                <a:solidFill>
                  <a:prstClr val="black"/>
                </a:solidFill>
                <a:latin typeface="Comic Sans MS" pitchFamily="66" charset="0"/>
              </a:rPr>
              <a:t>Any part of RF pulse could selected for Compensation:</a:t>
            </a:r>
          </a:p>
          <a:p>
            <a:r>
              <a:rPr lang="en-US" sz="1400" u="sng" dirty="0">
                <a:solidFill>
                  <a:prstClr val="black"/>
                </a:solidFill>
                <a:latin typeface="Comic Sans MS" pitchFamily="66" charset="0"/>
              </a:rPr>
              <a:t>“</a:t>
            </a:r>
            <a:r>
              <a:rPr lang="en-US" sz="1400" u="sng" dirty="0" err="1">
                <a:solidFill>
                  <a:prstClr val="black"/>
                </a:solidFill>
                <a:latin typeface="Comic Sans MS" pitchFamily="66" charset="0"/>
              </a:rPr>
              <a:t>Fill+FlatTop</a:t>
            </a:r>
            <a:r>
              <a:rPr lang="en-US" sz="1400" u="sng" dirty="0">
                <a:solidFill>
                  <a:prstClr val="black"/>
                </a:solidFill>
                <a:latin typeface="Comic Sans MS" pitchFamily="66" charset="0"/>
              </a:rPr>
              <a:t>” </a:t>
            </a:r>
            <a:r>
              <a:rPr lang="en-US" sz="1400" dirty="0">
                <a:solidFill>
                  <a:prstClr val="black"/>
                </a:solidFill>
                <a:latin typeface="Comic Sans MS" pitchFamily="66" charset="0"/>
              </a:rPr>
              <a:t>only </a:t>
            </a:r>
            <a:r>
              <a:rPr lang="en-US" sz="1400" u="sng" dirty="0">
                <a:solidFill>
                  <a:prstClr val="black"/>
                </a:solidFill>
                <a:latin typeface="Comic Sans MS" pitchFamily="66" charset="0"/>
              </a:rPr>
              <a:t>“</a:t>
            </a:r>
            <a:r>
              <a:rPr lang="en-US" sz="1400" u="sng" dirty="0" err="1">
                <a:solidFill>
                  <a:prstClr val="black"/>
                </a:solidFill>
                <a:latin typeface="Comic Sans MS" pitchFamily="66" charset="0"/>
              </a:rPr>
              <a:t>FlatTop</a:t>
            </a:r>
            <a:r>
              <a:rPr lang="en-US" sz="1400" u="sng" dirty="0">
                <a:solidFill>
                  <a:prstClr val="black"/>
                </a:solidFill>
                <a:latin typeface="Comic Sans MS" pitchFamily="66" charset="0"/>
              </a:rPr>
              <a:t>”</a:t>
            </a:r>
            <a:endParaRPr lang="en-US" sz="1400" u="sng" dirty="0">
              <a:solidFill>
                <a:prstClr val="black"/>
              </a:solidFill>
              <a:latin typeface="Comic Sans MS" pitchFamily="66" charset="0"/>
            </a:endParaRPr>
          </a:p>
        </p:txBody>
      </p:sp>
      <p:pic>
        <p:nvPicPr>
          <p:cNvPr id="31" name="Content Placeholder 3" descr="A2 Piezo Waveform.png"/>
          <p:cNvPicPr>
            <a:picLocks noChangeAspect="1"/>
          </p:cNvPicPr>
          <p:nvPr/>
        </p:nvPicPr>
        <p:blipFill>
          <a:blip r:embed="rId3" cstate="print"/>
          <a:stretch>
            <a:fillRect/>
          </a:stretch>
        </p:blipFill>
        <p:spPr>
          <a:xfrm>
            <a:off x="5638800" y="4495800"/>
            <a:ext cx="3352800" cy="2187004"/>
          </a:xfrm>
          <a:prstGeom prst="rect">
            <a:avLst/>
          </a:prstGeom>
        </p:spPr>
      </p:pic>
      <p:sp>
        <p:nvSpPr>
          <p:cNvPr id="33" name="Bent Arrow 32"/>
          <p:cNvSpPr/>
          <p:nvPr/>
        </p:nvSpPr>
        <p:spPr>
          <a:xfrm flipV="1">
            <a:off x="4191000" y="6019800"/>
            <a:ext cx="1524000" cy="381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TextBox 33"/>
          <p:cNvSpPr txBox="1"/>
          <p:nvPr/>
        </p:nvSpPr>
        <p:spPr>
          <a:xfrm>
            <a:off x="2438400" y="533400"/>
            <a:ext cx="1749453" cy="369332"/>
          </a:xfrm>
          <a:prstGeom prst="rect">
            <a:avLst/>
          </a:prstGeom>
          <a:noFill/>
        </p:spPr>
        <p:txBody>
          <a:bodyPr wrap="none" rtlCol="0">
            <a:spAutoFit/>
          </a:bodyPr>
          <a:lstStyle/>
          <a:p>
            <a:r>
              <a:rPr lang="en-US" dirty="0">
                <a:solidFill>
                  <a:prstClr val="black"/>
                </a:solidFill>
                <a:effectLst>
                  <a:outerShdw blurRad="38100" dist="38100" dir="2700000" algn="tl">
                    <a:srgbClr val="000000">
                      <a:alpha val="43137"/>
                    </a:srgbClr>
                  </a:outerShdw>
                </a:effectLst>
              </a:rPr>
              <a:t>Response Matrix</a:t>
            </a:r>
            <a:endParaRPr lang="en-US" dirty="0">
              <a:solidFill>
                <a:prstClr val="black"/>
              </a:solidFill>
              <a:effectLst>
                <a:outerShdw blurRad="38100" dist="38100" dir="2700000" algn="tl">
                  <a:srgbClr val="000000">
                    <a:alpha val="43137"/>
                  </a:srgbClr>
                </a:outerShdw>
              </a:effectLst>
            </a:endParaRPr>
          </a:p>
        </p:txBody>
      </p:sp>
      <p:sp>
        <p:nvSpPr>
          <p:cNvPr id="35" name="Rectangle 34"/>
          <p:cNvSpPr/>
          <p:nvPr/>
        </p:nvSpPr>
        <p:spPr>
          <a:xfrm>
            <a:off x="2318458" y="152400"/>
            <a:ext cx="3209533" cy="369332"/>
          </a:xfrm>
          <a:prstGeom prst="rect">
            <a:avLst/>
          </a:prstGeom>
        </p:spPr>
        <p:txBody>
          <a:bodyPr wrap="none">
            <a:spAutoFit/>
          </a:bodyPr>
          <a:lstStyle/>
          <a:p>
            <a:pPr algn="ctr"/>
            <a:r>
              <a:rPr lang="en-US" u="sng" dirty="0">
                <a:solidFill>
                  <a:prstClr val="black"/>
                </a:solidFill>
                <a:latin typeface="Comic Sans MS" pitchFamily="66" charset="0"/>
              </a:rPr>
              <a:t>Adaptive LS LFD Algorithm </a:t>
            </a:r>
          </a:p>
        </p:txBody>
      </p:sp>
      <p:sp>
        <p:nvSpPr>
          <p:cNvPr id="36" name="TextBox 35"/>
          <p:cNvSpPr txBox="1"/>
          <p:nvPr/>
        </p:nvSpPr>
        <p:spPr>
          <a:xfrm>
            <a:off x="1847200" y="1049179"/>
            <a:ext cx="362600" cy="246221"/>
          </a:xfrm>
          <a:prstGeom prst="rect">
            <a:avLst/>
          </a:prstGeom>
          <a:noFill/>
        </p:spPr>
        <p:txBody>
          <a:bodyPr wrap="none" rtlCol="0">
            <a:spAutoFit/>
          </a:bodyPr>
          <a:lstStyle/>
          <a:p>
            <a:r>
              <a:rPr lang="en-US" sz="1000" b="1" dirty="0">
                <a:solidFill>
                  <a:prstClr val="black"/>
                </a:solidFill>
              </a:rPr>
              <a:t>“1”</a:t>
            </a:r>
            <a:endParaRPr lang="en-US" sz="1000" b="1" dirty="0">
              <a:solidFill>
                <a:prstClr val="black"/>
              </a:solidFill>
            </a:endParaRPr>
          </a:p>
        </p:txBody>
      </p:sp>
      <p:sp>
        <p:nvSpPr>
          <p:cNvPr id="37" name="TextBox 36"/>
          <p:cNvSpPr txBox="1"/>
          <p:nvPr/>
        </p:nvSpPr>
        <p:spPr>
          <a:xfrm>
            <a:off x="6019800" y="3733800"/>
            <a:ext cx="2888932" cy="707886"/>
          </a:xfrm>
          <a:prstGeom prst="rect">
            <a:avLst/>
          </a:prstGeom>
          <a:noFill/>
        </p:spPr>
        <p:txBody>
          <a:bodyPr wrap="none" rtlCol="0">
            <a:spAutoFit/>
          </a:bodyPr>
          <a:lstStyle/>
          <a:p>
            <a:r>
              <a:rPr lang="en-US" sz="1600" u="sng" dirty="0">
                <a:solidFill>
                  <a:prstClr val="black"/>
                </a:solidFill>
                <a:latin typeface="Comic Sans MS" pitchFamily="66" charset="0"/>
              </a:rPr>
              <a:t>Optimal Compensation Pulse </a:t>
            </a:r>
          </a:p>
          <a:p>
            <a:r>
              <a:rPr lang="en-US" sz="1200" u="sng" dirty="0">
                <a:solidFill>
                  <a:prstClr val="black"/>
                </a:solidFill>
                <a:latin typeface="Comic Sans MS" pitchFamily="66" charset="0"/>
              </a:rPr>
              <a:t>for 1.3GHz 9cell cavity equipped </a:t>
            </a:r>
          </a:p>
          <a:p>
            <a:r>
              <a:rPr lang="en-US" sz="1200" u="sng" dirty="0">
                <a:solidFill>
                  <a:prstClr val="black"/>
                </a:solidFill>
                <a:latin typeface="Comic Sans MS" pitchFamily="66" charset="0"/>
              </a:rPr>
              <a:t>with KEK tuner</a:t>
            </a:r>
            <a:endParaRPr lang="en-US" sz="1200" u="sng" dirty="0">
              <a:solidFill>
                <a:prstClr val="black"/>
              </a:solidFill>
              <a:latin typeface="Comic Sans MS" pitchFamily="66" charset="0"/>
            </a:endParaRPr>
          </a:p>
        </p:txBody>
      </p:sp>
      <p:sp>
        <p:nvSpPr>
          <p:cNvPr id="38" name="TextBox 37"/>
          <p:cNvSpPr txBox="1"/>
          <p:nvPr/>
        </p:nvSpPr>
        <p:spPr>
          <a:xfrm>
            <a:off x="6172200" y="2057400"/>
            <a:ext cx="2438400" cy="369332"/>
          </a:xfrm>
          <a:prstGeom prst="rect">
            <a:avLst/>
          </a:prstGeom>
          <a:noFill/>
        </p:spPr>
        <p:txBody>
          <a:bodyPr wrap="square" rtlCol="0">
            <a:spAutoFit/>
          </a:bodyPr>
          <a:lstStyle/>
          <a:p>
            <a:endParaRPr lang="en-US" dirty="0">
              <a:solidFill>
                <a:prstClr val="black"/>
              </a:solidFill>
            </a:endParaRPr>
          </a:p>
        </p:txBody>
      </p:sp>
      <p:sp>
        <p:nvSpPr>
          <p:cNvPr id="39" name="TextBox 38"/>
          <p:cNvSpPr txBox="1"/>
          <p:nvPr/>
        </p:nvSpPr>
        <p:spPr>
          <a:xfrm>
            <a:off x="6019800" y="1399163"/>
            <a:ext cx="2971799" cy="2339102"/>
          </a:xfrm>
          <a:prstGeom prst="rect">
            <a:avLst/>
          </a:prstGeom>
          <a:noFill/>
        </p:spPr>
        <p:txBody>
          <a:bodyPr wrap="square" rtlCol="0">
            <a:spAutoFit/>
          </a:bodyPr>
          <a:lstStyle/>
          <a:p>
            <a:r>
              <a:rPr lang="en-GB" sz="1600" dirty="0">
                <a:solidFill>
                  <a:prstClr val="black"/>
                </a:solidFill>
                <a:latin typeface="Comic Sans MS" pitchFamily="66" charset="0"/>
              </a:rPr>
              <a:t>As operating conditions vary, the RF waveforms can be used to measure any residual detuning. The response matrix can then be used to calculate the incremental waveform required to cancel that residual detuning.</a:t>
            </a:r>
            <a:endParaRPr lang="en-US" sz="1600" dirty="0">
              <a:solidFill>
                <a:prstClr val="black"/>
              </a:solidFill>
              <a:latin typeface="Comic Sans MS" pitchFamily="66" charset="0"/>
            </a:endParaRPr>
          </a:p>
          <a:p>
            <a:endParaRPr lang="en-US" dirty="0">
              <a:solidFill>
                <a:prstClr val="black"/>
              </a:solidFill>
            </a:endParaRPr>
          </a:p>
        </p:txBody>
      </p:sp>
      <p:sp>
        <p:nvSpPr>
          <p:cNvPr id="27" name="TextBox 26"/>
          <p:cNvSpPr txBox="1"/>
          <p:nvPr/>
        </p:nvSpPr>
        <p:spPr>
          <a:xfrm>
            <a:off x="2286000" y="1049179"/>
            <a:ext cx="428322" cy="246221"/>
          </a:xfrm>
          <a:prstGeom prst="rect">
            <a:avLst/>
          </a:prstGeom>
          <a:noFill/>
        </p:spPr>
        <p:txBody>
          <a:bodyPr wrap="none" rtlCol="0">
            <a:spAutoFit/>
          </a:bodyPr>
          <a:lstStyle/>
          <a:p>
            <a:r>
              <a:rPr lang="en-US" sz="1000" b="1" dirty="0">
                <a:solidFill>
                  <a:prstClr val="black"/>
                </a:solidFill>
              </a:rPr>
              <a:t>“10”</a:t>
            </a:r>
            <a:endParaRPr lang="en-US" sz="1000" b="1" dirty="0">
              <a:solidFill>
                <a:prstClr val="black"/>
              </a:solidFill>
            </a:endParaRPr>
          </a:p>
        </p:txBody>
      </p:sp>
      <p:sp>
        <p:nvSpPr>
          <p:cNvPr id="28" name="TextBox 27"/>
          <p:cNvSpPr txBox="1"/>
          <p:nvPr/>
        </p:nvSpPr>
        <p:spPr>
          <a:xfrm>
            <a:off x="2848278" y="1049179"/>
            <a:ext cx="428322" cy="246221"/>
          </a:xfrm>
          <a:prstGeom prst="rect">
            <a:avLst/>
          </a:prstGeom>
          <a:noFill/>
        </p:spPr>
        <p:txBody>
          <a:bodyPr wrap="none" rtlCol="0">
            <a:spAutoFit/>
          </a:bodyPr>
          <a:lstStyle/>
          <a:p>
            <a:r>
              <a:rPr lang="en-US" sz="1000" b="1" dirty="0">
                <a:solidFill>
                  <a:prstClr val="black"/>
                </a:solidFill>
              </a:rPr>
              <a:t>“34”</a:t>
            </a:r>
            <a:endParaRPr lang="en-US" sz="1000" b="1" dirty="0">
              <a:solidFill>
                <a:prstClr val="black"/>
              </a:solidFill>
            </a:endParaRPr>
          </a:p>
        </p:txBody>
      </p:sp>
    </p:spTree>
    <p:extLst>
      <p:ext uri="{BB962C8B-B14F-4D97-AF65-F5344CB8AC3E}">
        <p14:creationId xmlns:p14="http://schemas.microsoft.com/office/powerpoint/2010/main" val="322466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3124200" cy="609600"/>
          </a:xfrm>
          <a:solidFill>
            <a:schemeClr val="accent3">
              <a:lumMod val="40000"/>
              <a:lumOff val="60000"/>
            </a:schemeClr>
          </a:solidFill>
        </p:spPr>
        <p:txBody>
          <a:bodyPr>
            <a:noAutofit/>
          </a:bodyPr>
          <a:lstStyle/>
          <a:p>
            <a:r>
              <a:rPr lang="en-US" sz="2400" dirty="0" smtClean="0">
                <a:effectLst>
                  <a:outerShdw blurRad="38100" dist="38100" dir="2700000" algn="tl">
                    <a:srgbClr val="000000">
                      <a:alpha val="43137"/>
                    </a:srgbClr>
                  </a:outerShdw>
                </a:effectLst>
                <a:latin typeface="Comic Sans MS" pitchFamily="66" charset="0"/>
              </a:rPr>
              <a:t>HTS at MDB FNAL</a:t>
            </a:r>
            <a:endParaRPr lang="en-US" sz="2400" dirty="0">
              <a:effectLst>
                <a:outerShdw blurRad="38100" dist="38100" dir="2700000" algn="tl">
                  <a:srgbClr val="000000">
                    <a:alpha val="43137"/>
                  </a:srgbClr>
                </a:outerShdw>
              </a:effectLst>
              <a:latin typeface="Comic Sans MS" pitchFamily="66" charset="0"/>
            </a:endParaRPr>
          </a:p>
        </p:txBody>
      </p:sp>
      <p:pic>
        <p:nvPicPr>
          <p:cNvPr id="8" name="Picture 7" descr="StimulusPusle35MV"/>
          <p:cNvPicPr/>
          <p:nvPr/>
        </p:nvPicPr>
        <p:blipFill>
          <a:blip r:embed="rId3" cstate="print"/>
          <a:srcRect r="22336" b="45120"/>
          <a:stretch>
            <a:fillRect/>
          </a:stretch>
        </p:blipFill>
        <p:spPr bwMode="auto">
          <a:xfrm>
            <a:off x="609600" y="4876800"/>
            <a:ext cx="3581400" cy="1828800"/>
          </a:xfrm>
          <a:prstGeom prst="rect">
            <a:avLst/>
          </a:prstGeom>
          <a:noFill/>
          <a:ln w="9525">
            <a:noFill/>
            <a:miter lim="800000"/>
            <a:headEnd/>
            <a:tailEnd/>
          </a:ln>
        </p:spPr>
      </p:pic>
      <p:pic>
        <p:nvPicPr>
          <p:cNvPr id="9" name="Picture 8" descr="CompensationOnOff"/>
          <p:cNvPicPr/>
          <p:nvPr/>
        </p:nvPicPr>
        <p:blipFill>
          <a:blip r:embed="rId4" cstate="print"/>
          <a:srcRect/>
          <a:stretch>
            <a:fillRect/>
          </a:stretch>
        </p:blipFill>
        <p:spPr bwMode="auto">
          <a:xfrm>
            <a:off x="381000" y="1752600"/>
            <a:ext cx="4038600" cy="3124200"/>
          </a:xfrm>
          <a:prstGeom prst="rect">
            <a:avLst/>
          </a:prstGeom>
          <a:noFill/>
          <a:ln w="9525">
            <a:noFill/>
            <a:miter lim="800000"/>
            <a:headEnd/>
            <a:tailEnd/>
          </a:ln>
        </p:spPr>
      </p:pic>
      <p:sp>
        <p:nvSpPr>
          <p:cNvPr id="26" name="TextBox 25"/>
          <p:cNvSpPr txBox="1"/>
          <p:nvPr/>
        </p:nvSpPr>
        <p:spPr>
          <a:xfrm>
            <a:off x="2514600" y="3730823"/>
            <a:ext cx="1061509" cy="307777"/>
          </a:xfrm>
          <a:prstGeom prst="rect">
            <a:avLst/>
          </a:prstGeom>
          <a:noFill/>
        </p:spPr>
        <p:txBody>
          <a:bodyPr wrap="none" rtlCol="0">
            <a:spAutoFit/>
          </a:bodyPr>
          <a:lstStyle/>
          <a:p>
            <a:r>
              <a:rPr lang="en-US" sz="1400" b="1" dirty="0">
                <a:solidFill>
                  <a:srgbClr val="FF0000"/>
                </a:solidFill>
                <a:latin typeface="Comic Sans MS" pitchFamily="66" charset="0"/>
              </a:rPr>
              <a:t>Piezo OFF</a:t>
            </a:r>
            <a:endParaRPr lang="en-US" sz="1400" b="1" dirty="0">
              <a:solidFill>
                <a:srgbClr val="FF0000"/>
              </a:solidFill>
              <a:latin typeface="Comic Sans MS" pitchFamily="66" charset="0"/>
            </a:endParaRPr>
          </a:p>
        </p:txBody>
      </p:sp>
      <p:sp>
        <p:nvSpPr>
          <p:cNvPr id="27" name="TextBox 26"/>
          <p:cNvSpPr txBox="1"/>
          <p:nvPr/>
        </p:nvSpPr>
        <p:spPr>
          <a:xfrm>
            <a:off x="2438400" y="2892623"/>
            <a:ext cx="989373" cy="307777"/>
          </a:xfrm>
          <a:prstGeom prst="rect">
            <a:avLst/>
          </a:prstGeom>
          <a:noFill/>
        </p:spPr>
        <p:txBody>
          <a:bodyPr wrap="none" rtlCol="0">
            <a:spAutoFit/>
          </a:bodyPr>
          <a:lstStyle/>
          <a:p>
            <a:r>
              <a:rPr lang="en-US" sz="1400" b="1" dirty="0">
                <a:solidFill>
                  <a:srgbClr val="00B050"/>
                </a:solidFill>
                <a:latin typeface="Comic Sans MS" pitchFamily="66" charset="0"/>
              </a:rPr>
              <a:t>Piezo ON</a:t>
            </a:r>
            <a:endParaRPr lang="en-US" sz="1400" b="1" dirty="0">
              <a:solidFill>
                <a:srgbClr val="00B050"/>
              </a:solidFill>
              <a:latin typeface="Comic Sans MS" pitchFamily="66" charset="0"/>
            </a:endParaRPr>
          </a:p>
        </p:txBody>
      </p:sp>
      <p:sp>
        <p:nvSpPr>
          <p:cNvPr id="28" name="TextBox 27"/>
          <p:cNvSpPr txBox="1"/>
          <p:nvPr/>
        </p:nvSpPr>
        <p:spPr>
          <a:xfrm>
            <a:off x="381000" y="838200"/>
            <a:ext cx="7011856" cy="830997"/>
          </a:xfrm>
          <a:prstGeom prst="rect">
            <a:avLst/>
          </a:prstGeom>
          <a:noFill/>
        </p:spPr>
        <p:txBody>
          <a:bodyPr wrap="none" rtlCol="0">
            <a:spAutoFit/>
          </a:bodyPr>
          <a:lstStyle/>
          <a:p>
            <a:r>
              <a:rPr lang="en-US" dirty="0">
                <a:solidFill>
                  <a:prstClr val="black"/>
                </a:solidFill>
                <a:latin typeface="Comic Sans MS" pitchFamily="66" charset="0"/>
              </a:rPr>
              <a:t>LFD during 1,3ms RF-pulse (</a:t>
            </a:r>
            <a:r>
              <a:rPr lang="en-US" dirty="0" err="1">
                <a:solidFill>
                  <a:prstClr val="black"/>
                </a:solidFill>
                <a:latin typeface="Comic Sans MS" pitchFamily="66" charset="0"/>
              </a:rPr>
              <a:t>Fill+FlatTop</a:t>
            </a:r>
            <a:r>
              <a:rPr lang="en-US" dirty="0">
                <a:solidFill>
                  <a:prstClr val="black"/>
                </a:solidFill>
                <a:latin typeface="Comic Sans MS" pitchFamily="66" charset="0"/>
              </a:rPr>
              <a:t>) was ~</a:t>
            </a:r>
            <a:r>
              <a:rPr lang="en-US" sz="2400" b="1" dirty="0">
                <a:solidFill>
                  <a:srgbClr val="FF0000"/>
                </a:solidFill>
                <a:latin typeface="Comic Sans MS" pitchFamily="66" charset="0"/>
              </a:rPr>
              <a:t>2300Hz</a:t>
            </a:r>
          </a:p>
          <a:p>
            <a:r>
              <a:rPr lang="en-US" dirty="0">
                <a:solidFill>
                  <a:prstClr val="black"/>
                </a:solidFill>
                <a:latin typeface="Comic Sans MS" pitchFamily="66" charset="0"/>
              </a:rPr>
              <a:t>LS LFD compensation  -- to less than </a:t>
            </a:r>
            <a:r>
              <a:rPr lang="en-US" sz="2400" b="1" dirty="0">
                <a:solidFill>
                  <a:srgbClr val="00B050"/>
                </a:solidFill>
                <a:latin typeface="Comic Sans MS" pitchFamily="66" charset="0"/>
              </a:rPr>
              <a:t>20Hz</a:t>
            </a:r>
            <a:r>
              <a:rPr lang="en-US" dirty="0">
                <a:solidFill>
                  <a:prstClr val="black"/>
                </a:solidFill>
                <a:latin typeface="Comic Sans MS" pitchFamily="66" charset="0"/>
              </a:rPr>
              <a:t> during 1,3ms pulse</a:t>
            </a:r>
            <a:endParaRPr lang="en-US" dirty="0">
              <a:solidFill>
                <a:prstClr val="black"/>
              </a:solidFill>
              <a:latin typeface="Comic Sans MS" pitchFamily="66" charset="0"/>
            </a:endParaRPr>
          </a:p>
        </p:txBody>
      </p:sp>
      <p:sp>
        <p:nvSpPr>
          <p:cNvPr id="29" name="Rectangle 28"/>
          <p:cNvSpPr/>
          <p:nvPr/>
        </p:nvSpPr>
        <p:spPr>
          <a:xfrm>
            <a:off x="5486400" y="2209800"/>
            <a:ext cx="26670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0" name="Picture 1083"/>
          <p:cNvPicPr>
            <a:picLocks noChangeAspect="1" noChangeArrowheads="1"/>
          </p:cNvPicPr>
          <p:nvPr/>
        </p:nvPicPr>
        <p:blipFill>
          <a:blip r:embed="rId5" cstate="print"/>
          <a:srcRect l="28504" t="30073" r="29216" b="23438"/>
          <a:stretch>
            <a:fillRect/>
          </a:stretch>
        </p:blipFill>
        <p:spPr bwMode="auto">
          <a:xfrm>
            <a:off x="5562600" y="2667000"/>
            <a:ext cx="2422991" cy="1620030"/>
          </a:xfrm>
          <a:prstGeom prst="rect">
            <a:avLst/>
          </a:prstGeom>
          <a:noFill/>
          <a:ln w="9525">
            <a:noFill/>
            <a:miter lim="800000"/>
            <a:headEnd/>
            <a:tailEnd/>
          </a:ln>
          <a:effectLst/>
        </p:spPr>
      </p:pic>
      <p:pic>
        <p:nvPicPr>
          <p:cNvPr id="31" name="Picture 30" descr="C:\Documents and Settings\hocker\My Documents\SCRF\HTS\Analysis\TB9RI018\c1.gif"/>
          <p:cNvPicPr/>
          <p:nvPr/>
        </p:nvPicPr>
        <p:blipFill>
          <a:blip r:embed="rId6" cstate="print"/>
          <a:srcRect/>
          <a:stretch>
            <a:fillRect/>
          </a:stretch>
        </p:blipFill>
        <p:spPr bwMode="auto">
          <a:xfrm>
            <a:off x="5562600" y="4343400"/>
            <a:ext cx="2438399" cy="1981200"/>
          </a:xfrm>
          <a:prstGeom prst="rect">
            <a:avLst/>
          </a:prstGeom>
          <a:noFill/>
          <a:ln w="9525">
            <a:noFill/>
            <a:miter lim="800000"/>
            <a:headEnd/>
            <a:tailEnd/>
          </a:ln>
        </p:spPr>
      </p:pic>
      <p:sp>
        <p:nvSpPr>
          <p:cNvPr id="32" name="TextBox 31"/>
          <p:cNvSpPr txBox="1"/>
          <p:nvPr/>
        </p:nvSpPr>
        <p:spPr>
          <a:xfrm>
            <a:off x="5867400" y="2209800"/>
            <a:ext cx="1606530" cy="461665"/>
          </a:xfrm>
          <a:prstGeom prst="rect">
            <a:avLst/>
          </a:prstGeom>
          <a:noFill/>
        </p:spPr>
        <p:txBody>
          <a:bodyPr wrap="none" rtlCol="0">
            <a:spAutoFit/>
          </a:bodyPr>
          <a:lstStyle/>
          <a:p>
            <a:pPr algn="ctr"/>
            <a:r>
              <a:rPr lang="en-US" sz="1200" dirty="0" err="1">
                <a:solidFill>
                  <a:prstClr val="black"/>
                </a:solidFill>
                <a:effectLst>
                  <a:outerShdw blurRad="38100" dist="38100" dir="2700000" algn="tl">
                    <a:srgbClr val="000000">
                      <a:alpha val="43137"/>
                    </a:srgbClr>
                  </a:outerShdw>
                </a:effectLst>
                <a:latin typeface="Comic Sans MS" pitchFamily="66" charset="0"/>
              </a:rPr>
              <a:t>Eacc</a:t>
            </a:r>
            <a:r>
              <a:rPr lang="en-US" sz="1200" dirty="0">
                <a:solidFill>
                  <a:prstClr val="black"/>
                </a:solidFill>
                <a:effectLst>
                  <a:outerShdw blurRad="38100" dist="38100" dir="2700000" algn="tl">
                    <a:srgbClr val="000000">
                      <a:alpha val="43137"/>
                    </a:srgbClr>
                  </a:outerShdw>
                </a:effectLst>
                <a:latin typeface="Comic Sans MS" pitchFamily="66" charset="0"/>
              </a:rPr>
              <a:t>=35MV/m</a:t>
            </a:r>
          </a:p>
          <a:p>
            <a:pPr algn="ctr"/>
            <a:r>
              <a:rPr lang="en-US" sz="1200" dirty="0">
                <a:solidFill>
                  <a:prstClr val="black"/>
                </a:solidFill>
                <a:effectLst>
                  <a:outerShdw blurRad="38100" dist="38100" dir="2700000" algn="tl">
                    <a:srgbClr val="000000">
                      <a:alpha val="43137"/>
                    </a:srgbClr>
                  </a:outerShdw>
                </a:effectLst>
                <a:latin typeface="Comic Sans MS" pitchFamily="66" charset="0"/>
              </a:rPr>
              <a:t>Open loop operation</a:t>
            </a:r>
            <a:endParaRPr lang="en-US" sz="1200" dirty="0">
              <a:solidFill>
                <a:prstClr val="black"/>
              </a:solidFill>
              <a:effectLst>
                <a:outerShdw blurRad="38100" dist="38100" dir="2700000" algn="tl">
                  <a:srgbClr val="000000">
                    <a:alpha val="43137"/>
                  </a:srgbClr>
                </a:outerShdw>
              </a:effectLst>
              <a:latin typeface="Comic Sans MS" pitchFamily="66" charset="0"/>
            </a:endParaRPr>
          </a:p>
        </p:txBody>
      </p:sp>
      <p:sp>
        <p:nvSpPr>
          <p:cNvPr id="33" name="TextBox 32"/>
          <p:cNvSpPr txBox="1"/>
          <p:nvPr/>
        </p:nvSpPr>
        <p:spPr>
          <a:xfrm>
            <a:off x="6629400" y="2743200"/>
            <a:ext cx="1061509" cy="307777"/>
          </a:xfrm>
          <a:prstGeom prst="rect">
            <a:avLst/>
          </a:prstGeom>
          <a:noFill/>
        </p:spPr>
        <p:txBody>
          <a:bodyPr wrap="none" rtlCol="0">
            <a:spAutoFit/>
          </a:bodyPr>
          <a:lstStyle/>
          <a:p>
            <a:r>
              <a:rPr lang="en-US" sz="1400" b="1" dirty="0">
                <a:solidFill>
                  <a:srgbClr val="FF0000"/>
                </a:solidFill>
                <a:latin typeface="Comic Sans MS" pitchFamily="66" charset="0"/>
              </a:rPr>
              <a:t>Piezo OFF</a:t>
            </a:r>
            <a:endParaRPr lang="en-US" sz="1400" b="1" dirty="0">
              <a:solidFill>
                <a:srgbClr val="FF0000"/>
              </a:solidFill>
              <a:latin typeface="Comic Sans MS" pitchFamily="66" charset="0"/>
            </a:endParaRPr>
          </a:p>
        </p:txBody>
      </p:sp>
      <p:sp>
        <p:nvSpPr>
          <p:cNvPr id="34" name="TextBox 33"/>
          <p:cNvSpPr txBox="1"/>
          <p:nvPr/>
        </p:nvSpPr>
        <p:spPr>
          <a:xfrm>
            <a:off x="6705600" y="4343400"/>
            <a:ext cx="989373" cy="307777"/>
          </a:xfrm>
          <a:prstGeom prst="rect">
            <a:avLst/>
          </a:prstGeom>
          <a:noFill/>
        </p:spPr>
        <p:txBody>
          <a:bodyPr wrap="none" rtlCol="0">
            <a:spAutoFit/>
          </a:bodyPr>
          <a:lstStyle/>
          <a:p>
            <a:r>
              <a:rPr lang="en-US" sz="1400" b="1" dirty="0">
                <a:solidFill>
                  <a:srgbClr val="00B050"/>
                </a:solidFill>
                <a:latin typeface="Comic Sans MS" pitchFamily="66" charset="0"/>
              </a:rPr>
              <a:t>Piezo ON</a:t>
            </a:r>
            <a:endParaRPr lang="en-US" sz="1400" b="1" dirty="0">
              <a:solidFill>
                <a:srgbClr val="00B050"/>
              </a:solidFill>
              <a:latin typeface="Comic Sans MS" pitchFamily="66" charset="0"/>
            </a:endParaRPr>
          </a:p>
        </p:txBody>
      </p:sp>
    </p:spTree>
    <p:extLst>
      <p:ext uri="{BB962C8B-B14F-4D97-AF65-F5344CB8AC3E}">
        <p14:creationId xmlns:p14="http://schemas.microsoft.com/office/powerpoint/2010/main" val="302421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dbweb1.fnal.gov:8109/Entries/2010/09month/24day/14hour/MDB_HTS/Low_Level_RF/Log/Text_15569_0_piezo-off-5minutes-15MV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850" y="1600200"/>
            <a:ext cx="7608299" cy="4525963"/>
          </a:xfrm>
          <a:prstGeom prst="rect">
            <a:avLst/>
          </a:prstGeom>
          <a:noFill/>
          <a:ln>
            <a:noFill/>
          </a:ln>
        </p:spPr>
      </p:pic>
      <p:sp>
        <p:nvSpPr>
          <p:cNvPr id="7" name="Title 1"/>
          <p:cNvSpPr>
            <a:spLocks noGrp="1"/>
          </p:cNvSpPr>
          <p:nvPr>
            <p:ph type="title"/>
          </p:nvPr>
        </p:nvSpPr>
        <p:spPr/>
        <p:txBody>
          <a:bodyPr>
            <a:noAutofit/>
          </a:bodyPr>
          <a:lstStyle/>
          <a:p>
            <a:r>
              <a:rPr lang="en-US" sz="2000" dirty="0" smtClean="0">
                <a:latin typeface="Baskerville Old Face" pitchFamily="18" charset="0"/>
              </a:rPr>
              <a:t> Eacc=15MV/m  PIEZO OFF</a:t>
            </a:r>
            <a:br>
              <a:rPr lang="en-US" sz="2000" dirty="0" smtClean="0">
                <a:latin typeface="Baskerville Old Face" pitchFamily="18" charset="0"/>
              </a:rPr>
            </a:br>
            <a:r>
              <a:rPr lang="en-US" sz="2000" dirty="0" smtClean="0">
                <a:latin typeface="Baskerville Old Face" pitchFamily="18" charset="0"/>
              </a:rPr>
              <a:t>RF pulse 4ms-Fill &amp; 4 </a:t>
            </a:r>
            <a:r>
              <a:rPr lang="en-US" sz="2000" dirty="0" err="1" smtClean="0">
                <a:latin typeface="Baskerville Old Face" pitchFamily="18" charset="0"/>
              </a:rPr>
              <a:t>ms</a:t>
            </a:r>
            <a:r>
              <a:rPr lang="en-US" sz="2000" dirty="0" smtClean="0">
                <a:latin typeface="Baskerville Old Face" pitchFamily="18" charset="0"/>
              </a:rPr>
              <a:t> Flat-top</a:t>
            </a:r>
            <a:br>
              <a:rPr lang="en-US" sz="2000" dirty="0" smtClean="0">
                <a:latin typeface="Baskerville Old Face" pitchFamily="18" charset="0"/>
              </a:rPr>
            </a:br>
            <a:r>
              <a:rPr lang="en-US" sz="2000" dirty="0" smtClean="0">
                <a:latin typeface="Baskerville Old Face" pitchFamily="18" charset="0"/>
              </a:rPr>
              <a:t>Blade Tuner at HTS</a:t>
            </a:r>
            <a:br>
              <a:rPr lang="en-US" sz="2000" dirty="0" smtClean="0">
                <a:latin typeface="Baskerville Old Face" pitchFamily="18" charset="0"/>
              </a:rPr>
            </a:br>
            <a:r>
              <a:rPr lang="en-US" sz="2000" dirty="0" smtClean="0">
                <a:latin typeface="Baskerville Old Face" pitchFamily="18" charset="0"/>
              </a:rPr>
              <a:t>Open loop</a:t>
            </a:r>
            <a:endParaRPr lang="en-US" sz="2000" dirty="0">
              <a:latin typeface="Baskerville Old Face" pitchFamily="18" charset="0"/>
            </a:endParaRPr>
          </a:p>
        </p:txBody>
      </p:sp>
      <p:cxnSp>
        <p:nvCxnSpPr>
          <p:cNvPr id="9" name="Straight Connector 8"/>
          <p:cNvCxnSpPr/>
          <p:nvPr/>
        </p:nvCxnSpPr>
        <p:spPr>
          <a:xfrm>
            <a:off x="457200" y="4876800"/>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5562600"/>
            <a:ext cx="2590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 y="4876800"/>
            <a:ext cx="0" cy="685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7448" y="5105097"/>
            <a:ext cx="631904" cy="246221"/>
          </a:xfrm>
          <a:prstGeom prst="rect">
            <a:avLst/>
          </a:prstGeom>
          <a:noFill/>
        </p:spPr>
        <p:txBody>
          <a:bodyPr wrap="none" rtlCol="0">
            <a:spAutoFit/>
          </a:bodyPr>
          <a:lstStyle/>
          <a:p>
            <a:r>
              <a:rPr lang="en-US" sz="1000" dirty="0">
                <a:solidFill>
                  <a:srgbClr val="FF0000"/>
                </a:solidFill>
              </a:rPr>
              <a:t>160 DEG</a:t>
            </a:r>
          </a:p>
        </p:txBody>
      </p:sp>
      <p:cxnSp>
        <p:nvCxnSpPr>
          <p:cNvPr id="16" name="Straight Arrow Connector 15"/>
          <p:cNvCxnSpPr/>
          <p:nvPr/>
        </p:nvCxnSpPr>
        <p:spPr>
          <a:xfrm>
            <a:off x="1219200" y="2667000"/>
            <a:ext cx="106680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49926" y="2420779"/>
            <a:ext cx="402674" cy="246221"/>
          </a:xfrm>
          <a:prstGeom prst="rect">
            <a:avLst/>
          </a:prstGeom>
          <a:noFill/>
        </p:spPr>
        <p:txBody>
          <a:bodyPr wrap="none" rtlCol="0">
            <a:spAutoFit/>
          </a:bodyPr>
          <a:lstStyle/>
          <a:p>
            <a:r>
              <a:rPr lang="en-US" sz="1000" dirty="0">
                <a:solidFill>
                  <a:srgbClr val="FF0000"/>
                </a:solidFill>
              </a:rPr>
              <a:t>4ms</a:t>
            </a:r>
          </a:p>
        </p:txBody>
      </p:sp>
    </p:spTree>
    <p:extLst>
      <p:ext uri="{BB962C8B-B14F-4D97-AF65-F5344CB8AC3E}">
        <p14:creationId xmlns:p14="http://schemas.microsoft.com/office/powerpoint/2010/main" val="4131206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43" y="304800"/>
            <a:ext cx="8229600" cy="1143000"/>
          </a:xfrm>
        </p:spPr>
        <p:txBody>
          <a:bodyPr>
            <a:noAutofit/>
          </a:bodyPr>
          <a:lstStyle/>
          <a:p>
            <a:r>
              <a:rPr lang="en-US" sz="2000" dirty="0" smtClean="0">
                <a:latin typeface="Baskerville Old Face" pitchFamily="18" charset="0"/>
              </a:rPr>
              <a:t>LFD Compensation Eacc=22.8MV/m</a:t>
            </a:r>
            <a:br>
              <a:rPr lang="en-US" sz="2000" dirty="0" smtClean="0">
                <a:latin typeface="Baskerville Old Face" pitchFamily="18" charset="0"/>
              </a:rPr>
            </a:br>
            <a:r>
              <a:rPr lang="en-US" sz="2000" dirty="0" smtClean="0">
                <a:latin typeface="Baskerville Old Face" pitchFamily="18" charset="0"/>
              </a:rPr>
              <a:t>RF pulse 4ms-Fill &amp; 4 </a:t>
            </a:r>
            <a:r>
              <a:rPr lang="en-US" sz="2000" dirty="0" err="1" smtClean="0">
                <a:latin typeface="Baskerville Old Face" pitchFamily="18" charset="0"/>
              </a:rPr>
              <a:t>ms</a:t>
            </a:r>
            <a:r>
              <a:rPr lang="en-US" sz="2000" dirty="0" smtClean="0">
                <a:latin typeface="Baskerville Old Face" pitchFamily="18" charset="0"/>
              </a:rPr>
              <a:t> Flat-top</a:t>
            </a:r>
            <a:br>
              <a:rPr lang="en-US" sz="2000" dirty="0" smtClean="0">
                <a:latin typeface="Baskerville Old Face" pitchFamily="18" charset="0"/>
              </a:rPr>
            </a:br>
            <a:r>
              <a:rPr lang="en-US" sz="2000" dirty="0" smtClean="0">
                <a:latin typeface="Baskerville Old Face" pitchFamily="18" charset="0"/>
              </a:rPr>
              <a:t>Blade Tuner at HTS</a:t>
            </a:r>
            <a:br>
              <a:rPr lang="en-US" sz="2000" dirty="0" smtClean="0">
                <a:latin typeface="Baskerville Old Face" pitchFamily="18" charset="0"/>
              </a:rPr>
            </a:br>
            <a:r>
              <a:rPr lang="en-US" sz="2000" dirty="0" smtClean="0">
                <a:latin typeface="Baskerville Old Face" pitchFamily="18" charset="0"/>
              </a:rPr>
              <a:t>Open loop</a:t>
            </a:r>
            <a:endParaRPr lang="en-US" sz="2000" dirty="0">
              <a:latin typeface="Baskerville Old Face" pitchFamily="18" charset="0"/>
            </a:endParaRPr>
          </a:p>
        </p:txBody>
      </p:sp>
      <p:pic>
        <p:nvPicPr>
          <p:cNvPr id="4" name="Content Placeholder 3" descr="LongPulse22_8MV-mPiezoON.bmp"/>
          <p:cNvPicPr>
            <a:picLocks noGrp="1" noChangeAspect="1"/>
          </p:cNvPicPr>
          <p:nvPr/>
        </p:nvPicPr>
        <p:blipFill>
          <a:blip r:embed="rId2" cstate="print"/>
          <a:srcRect l="7908" t="51204" r="7225" b="5717"/>
          <a:stretch>
            <a:fillRect/>
          </a:stretch>
        </p:blipFill>
        <p:spPr>
          <a:xfrm>
            <a:off x="2174681" y="1790699"/>
            <a:ext cx="4953000" cy="2286000"/>
          </a:xfrm>
          <a:prstGeom prst="rect">
            <a:avLst/>
          </a:prstGeom>
        </p:spPr>
      </p:pic>
      <p:cxnSp>
        <p:nvCxnSpPr>
          <p:cNvPr id="5" name="Straight Connector 4"/>
          <p:cNvCxnSpPr/>
          <p:nvPr/>
        </p:nvCxnSpPr>
        <p:spPr>
          <a:xfrm rot="5400000">
            <a:off x="3813775" y="2894804"/>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66375" y="2971004"/>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08281" y="2476498"/>
            <a:ext cx="1752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79481" y="2476498"/>
            <a:ext cx="1828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13081" y="2171698"/>
            <a:ext cx="126028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solidFill>
                  <a:prstClr val="black"/>
                </a:solidFill>
                <a:latin typeface="Comic Sans MS" pitchFamily="66" charset="0"/>
              </a:rPr>
              <a:t>FlatTop</a:t>
            </a:r>
            <a:r>
              <a:rPr lang="en-US" sz="1400" dirty="0" smtClean="0">
                <a:solidFill>
                  <a:prstClr val="black"/>
                </a:solidFill>
                <a:latin typeface="Comic Sans MS" pitchFamily="66" charset="0"/>
              </a:rPr>
              <a:t>=4ms</a:t>
            </a:r>
            <a:endParaRPr lang="en-US" sz="1400" dirty="0">
              <a:solidFill>
                <a:prstClr val="black"/>
              </a:solidFill>
              <a:latin typeface="Comic Sans MS" pitchFamily="66" charset="0"/>
            </a:endParaRPr>
          </a:p>
        </p:txBody>
      </p:sp>
      <p:sp>
        <p:nvSpPr>
          <p:cNvPr id="10" name="TextBox 15"/>
          <p:cNvSpPr txBox="1"/>
          <p:nvPr/>
        </p:nvSpPr>
        <p:spPr>
          <a:xfrm>
            <a:off x="2784281" y="2171698"/>
            <a:ext cx="87075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prstClr val="black"/>
                </a:solidFill>
                <a:latin typeface="Comic Sans MS" pitchFamily="66" charset="0"/>
              </a:rPr>
              <a:t>Fill=4ms</a:t>
            </a:r>
            <a:endParaRPr lang="en-US" sz="1400" dirty="0">
              <a:solidFill>
                <a:prstClr val="black"/>
              </a:solidFill>
              <a:latin typeface="Comic Sans MS" pitchFamily="66" charset="0"/>
            </a:endParaRPr>
          </a:p>
        </p:txBody>
      </p:sp>
      <p:pic>
        <p:nvPicPr>
          <p:cNvPr id="15" name="Content Placeholder 3" descr="LongPulse22_8MV-mPiezoON.bmp"/>
          <p:cNvPicPr>
            <a:picLocks noGrp="1" noChangeAspect="1"/>
          </p:cNvPicPr>
          <p:nvPr>
            <p:ph idx="1"/>
          </p:nvPr>
        </p:nvPicPr>
        <p:blipFill>
          <a:blip r:embed="rId3" cstate="print"/>
          <a:srcRect t="10102" r="7908" b="54542"/>
          <a:stretch>
            <a:fillRect/>
          </a:stretch>
        </p:blipFill>
        <p:spPr>
          <a:xfrm>
            <a:off x="2362419" y="4524395"/>
            <a:ext cx="4501324" cy="1600200"/>
          </a:xfrm>
        </p:spPr>
      </p:pic>
      <p:cxnSp>
        <p:nvCxnSpPr>
          <p:cNvPr id="16" name="Straight Connector 15"/>
          <p:cNvCxnSpPr/>
          <p:nvPr/>
        </p:nvCxnSpPr>
        <p:spPr>
          <a:xfrm rot="5400000">
            <a:off x="4043549" y="5667395"/>
            <a:ext cx="1067594" cy="794"/>
          </a:xfrm>
          <a:prstGeom prst="line">
            <a:avLst/>
          </a:prstGeom>
          <a:noFill/>
          <a:ln w="25400" cap="flat" cmpd="sng" algn="ctr">
            <a:solidFill>
              <a:srgbClr val="009DD9"/>
            </a:solidFill>
            <a:prstDash val="solid"/>
          </a:ln>
          <a:effectLst>
            <a:outerShdw blurRad="57150" dist="38100" dir="5400000" algn="ctr" rotWithShape="0">
              <a:srgbClr val="009DD9">
                <a:shade val="9000"/>
                <a:satMod val="105000"/>
                <a:alpha val="48000"/>
              </a:srgbClr>
            </a:outerShdw>
          </a:effectLst>
        </p:spPr>
      </p:cxnSp>
      <p:cxnSp>
        <p:nvCxnSpPr>
          <p:cNvPr id="17" name="Straight Connector 16"/>
          <p:cNvCxnSpPr/>
          <p:nvPr/>
        </p:nvCxnSpPr>
        <p:spPr>
          <a:xfrm rot="5400000">
            <a:off x="5262749" y="5667395"/>
            <a:ext cx="1067594" cy="794"/>
          </a:xfrm>
          <a:prstGeom prst="line">
            <a:avLst/>
          </a:prstGeom>
          <a:noFill/>
          <a:ln w="9525" cap="flat" cmpd="sng" algn="ctr">
            <a:solidFill>
              <a:srgbClr val="0F6FC6">
                <a:shade val="50000"/>
                <a:satMod val="103000"/>
              </a:srgbClr>
            </a:solidFill>
            <a:prstDash val="solid"/>
          </a:ln>
          <a:effectLst/>
        </p:spPr>
      </p:cxnSp>
      <p:cxnSp>
        <p:nvCxnSpPr>
          <p:cNvPr id="18" name="Straight Arrow Connector 17"/>
          <p:cNvCxnSpPr/>
          <p:nvPr/>
        </p:nvCxnSpPr>
        <p:spPr>
          <a:xfrm>
            <a:off x="2977543" y="5210195"/>
            <a:ext cx="1600200" cy="1588"/>
          </a:xfrm>
          <a:prstGeom prst="straightConnector1">
            <a:avLst/>
          </a:prstGeom>
          <a:noFill/>
          <a:ln w="9525" cap="flat" cmpd="sng" algn="ctr">
            <a:solidFill>
              <a:srgbClr val="0F6FC6">
                <a:shade val="50000"/>
                <a:satMod val="103000"/>
              </a:srgbClr>
            </a:solidFill>
            <a:prstDash val="solid"/>
            <a:headEnd type="arrow"/>
            <a:tailEnd type="arrow"/>
          </a:ln>
          <a:effectLst/>
        </p:spPr>
      </p:cxnSp>
      <p:cxnSp>
        <p:nvCxnSpPr>
          <p:cNvPr id="19" name="Straight Arrow Connector 18"/>
          <p:cNvCxnSpPr/>
          <p:nvPr/>
        </p:nvCxnSpPr>
        <p:spPr>
          <a:xfrm>
            <a:off x="4577743" y="5210195"/>
            <a:ext cx="1219200" cy="1588"/>
          </a:xfrm>
          <a:prstGeom prst="straightConnector1">
            <a:avLst/>
          </a:prstGeom>
          <a:noFill/>
          <a:ln w="9525" cap="flat" cmpd="sng" algn="ctr">
            <a:solidFill>
              <a:srgbClr val="0F6FC6">
                <a:shade val="50000"/>
                <a:satMod val="103000"/>
              </a:srgbClr>
            </a:solidFill>
            <a:prstDash val="solid"/>
            <a:headEnd type="arrow"/>
            <a:tailEnd type="arrow"/>
          </a:ln>
          <a:effectLst/>
        </p:spPr>
      </p:cxnSp>
      <p:sp>
        <p:nvSpPr>
          <p:cNvPr id="20" name="TextBox 19"/>
          <p:cNvSpPr txBox="1"/>
          <p:nvPr/>
        </p:nvSpPr>
        <p:spPr>
          <a:xfrm>
            <a:off x="4653943" y="4905395"/>
            <a:ext cx="1091966" cy="276999"/>
          </a:xfrm>
          <a:prstGeom prst="rect">
            <a:avLst/>
          </a:prstGeom>
          <a:noFill/>
        </p:spPr>
        <p:txBody>
          <a:bodyPr wrap="none" rtlCol="0">
            <a:spAutoFit/>
          </a:bodyPr>
          <a:lstStyle/>
          <a:p>
            <a:r>
              <a:rPr lang="en-US" sz="1200" i="1" dirty="0">
                <a:solidFill>
                  <a:prstClr val="black"/>
                </a:solidFill>
                <a:latin typeface="Comic Sans MS" pitchFamily="66" charset="0"/>
              </a:rPr>
              <a:t>8ms-RFpulse</a:t>
            </a:r>
            <a:endParaRPr lang="en-US" sz="1200" i="1" dirty="0">
              <a:solidFill>
                <a:prstClr val="black"/>
              </a:solidFill>
              <a:latin typeface="Comic Sans MS" pitchFamily="66" charset="0"/>
            </a:endParaRPr>
          </a:p>
        </p:txBody>
      </p:sp>
      <p:sp>
        <p:nvSpPr>
          <p:cNvPr id="21" name="TextBox 20"/>
          <p:cNvSpPr txBox="1"/>
          <p:nvPr/>
        </p:nvSpPr>
        <p:spPr>
          <a:xfrm>
            <a:off x="3510943" y="4981595"/>
            <a:ext cx="543739" cy="276999"/>
          </a:xfrm>
          <a:prstGeom prst="rect">
            <a:avLst/>
          </a:prstGeom>
          <a:noFill/>
        </p:spPr>
        <p:txBody>
          <a:bodyPr wrap="none" rtlCol="0">
            <a:spAutoFit/>
          </a:bodyPr>
          <a:lstStyle/>
          <a:p>
            <a:r>
              <a:rPr lang="en-US" sz="1200" i="1" dirty="0">
                <a:solidFill>
                  <a:prstClr val="black"/>
                </a:solidFill>
                <a:latin typeface="Comic Sans MS" pitchFamily="66" charset="0"/>
              </a:rPr>
              <a:t>10ms</a:t>
            </a:r>
            <a:endParaRPr lang="en-US" sz="1200" i="1" dirty="0">
              <a:solidFill>
                <a:prstClr val="black"/>
              </a:solidFill>
              <a:latin typeface="Comic Sans MS" pitchFamily="66" charset="0"/>
            </a:endParaRPr>
          </a:p>
        </p:txBody>
      </p:sp>
      <p:sp>
        <p:nvSpPr>
          <p:cNvPr id="22" name="TextBox 21"/>
          <p:cNvSpPr txBox="1"/>
          <p:nvPr/>
        </p:nvSpPr>
        <p:spPr>
          <a:xfrm>
            <a:off x="3891943" y="6200795"/>
            <a:ext cx="1439818" cy="276999"/>
          </a:xfrm>
          <a:prstGeom prst="rect">
            <a:avLst/>
          </a:prstGeom>
          <a:noFill/>
        </p:spPr>
        <p:txBody>
          <a:bodyPr wrap="none" rtlCol="0">
            <a:spAutoFit/>
          </a:bodyPr>
          <a:lstStyle/>
          <a:p>
            <a:r>
              <a:rPr lang="en-US" sz="1200" dirty="0">
                <a:solidFill>
                  <a:prstClr val="black"/>
                </a:solidFill>
                <a:latin typeface="Comic Sans MS" pitchFamily="66" charset="0"/>
              </a:rPr>
              <a:t>Start of RF pulse</a:t>
            </a:r>
            <a:endParaRPr lang="en-US" sz="1200" dirty="0">
              <a:solidFill>
                <a:prstClr val="black"/>
              </a:solidFill>
              <a:latin typeface="Comic Sans MS" pitchFamily="66" charset="0"/>
            </a:endParaRPr>
          </a:p>
        </p:txBody>
      </p:sp>
      <p:sp>
        <p:nvSpPr>
          <p:cNvPr id="23" name="TextBox 22"/>
          <p:cNvSpPr txBox="1"/>
          <p:nvPr/>
        </p:nvSpPr>
        <p:spPr>
          <a:xfrm>
            <a:off x="3587143" y="4600595"/>
            <a:ext cx="2088136" cy="369332"/>
          </a:xfrm>
          <a:prstGeom prst="rect">
            <a:avLst/>
          </a:prstGeom>
          <a:noFill/>
        </p:spPr>
        <p:txBody>
          <a:bodyPr wrap="none" rtlCol="0">
            <a:spAutoFit/>
          </a:bodyPr>
          <a:lstStyle/>
          <a:p>
            <a:r>
              <a:rPr lang="en-US" kern="0" dirty="0">
                <a:solidFill>
                  <a:prstClr val="black"/>
                </a:solidFill>
                <a:effectLst>
                  <a:outerShdw blurRad="38100" dist="38100" dir="2700000" algn="tl">
                    <a:srgbClr val="000000">
                      <a:alpha val="43137"/>
                    </a:srgbClr>
                  </a:outerShdw>
                </a:effectLst>
              </a:rPr>
              <a:t>Piezo Stimulus Pulse</a:t>
            </a:r>
            <a:endParaRPr lang="en-US" kern="0" dirty="0">
              <a:solidFill>
                <a:prstClr val="black"/>
              </a:solidFill>
              <a:effectLst>
                <a:outerShdw blurRad="38100" dist="38100" dir="2700000" algn="tl">
                  <a:srgbClr val="000000">
                    <a:alpha val="43137"/>
                  </a:srgbClr>
                </a:outerShdw>
              </a:effectLst>
            </a:endParaRPr>
          </a:p>
        </p:txBody>
      </p:sp>
      <p:sp>
        <p:nvSpPr>
          <p:cNvPr id="24" name="TextBox 23"/>
          <p:cNvSpPr txBox="1"/>
          <p:nvPr/>
        </p:nvSpPr>
        <p:spPr>
          <a:xfrm>
            <a:off x="5873362" y="4646761"/>
            <a:ext cx="1423851" cy="276999"/>
          </a:xfrm>
          <a:prstGeom prst="rect">
            <a:avLst/>
          </a:prstGeom>
          <a:solidFill>
            <a:srgbClr val="FFFF00"/>
          </a:solidFill>
        </p:spPr>
        <p:txBody>
          <a:bodyPr wrap="none" rtlCol="0">
            <a:spAutoFit/>
          </a:bodyPr>
          <a:lstStyle/>
          <a:p>
            <a:r>
              <a:rPr lang="en-US" sz="1200" dirty="0" err="1">
                <a:solidFill>
                  <a:prstClr val="black"/>
                </a:solidFill>
              </a:rPr>
              <a:t>Apiezo</a:t>
            </a:r>
            <a:r>
              <a:rPr lang="en-US" sz="1200" dirty="0">
                <a:solidFill>
                  <a:prstClr val="black"/>
                </a:solidFill>
              </a:rPr>
              <a:t> p-to-p=100V</a:t>
            </a:r>
          </a:p>
        </p:txBody>
      </p:sp>
    </p:spTree>
    <p:extLst>
      <p:ext uri="{BB962C8B-B14F-4D97-AF65-F5344CB8AC3E}">
        <p14:creationId xmlns:p14="http://schemas.microsoft.com/office/powerpoint/2010/main" val="320895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lstStyle/>
          <a:p>
            <a:r>
              <a:rPr lang="en-US" dirty="0" smtClean="0"/>
              <a:t>HTS test with long (8ms) pulse  --- Blade Tuner</a:t>
            </a:r>
          </a:p>
          <a:p>
            <a:pPr lvl="1"/>
            <a:r>
              <a:rPr lang="en-US" dirty="0" smtClean="0"/>
              <a:t>2 piezo </a:t>
            </a:r>
          </a:p>
          <a:p>
            <a:pPr lvl="1"/>
            <a:r>
              <a:rPr lang="en-US" dirty="0" smtClean="0">
                <a:latin typeface="Symbol" pitchFamily="18" charset="2"/>
              </a:rPr>
              <a:t>D</a:t>
            </a:r>
            <a:r>
              <a:rPr lang="en-US" dirty="0" smtClean="0"/>
              <a:t>F=</a:t>
            </a:r>
            <a:r>
              <a:rPr lang="en-US" b="1" u="sng" dirty="0" smtClean="0">
                <a:solidFill>
                  <a:srgbClr val="FF0000"/>
                </a:solidFill>
              </a:rPr>
              <a:t>3000Hz</a:t>
            </a:r>
            <a:r>
              <a:rPr lang="en-US" dirty="0" smtClean="0"/>
              <a:t> (at 200V on piezo)</a:t>
            </a:r>
          </a:p>
          <a:p>
            <a:pPr marL="1371600" lvl="3" indent="0">
              <a:buNone/>
            </a:pPr>
            <a:r>
              <a:rPr lang="en-US" dirty="0" smtClean="0"/>
              <a:t>For 23MV/m  ~50% of piezo stroke required….</a:t>
            </a:r>
          </a:p>
          <a:p>
            <a:pPr marL="457200" lvl="1" indent="0">
              <a:buNone/>
            </a:pPr>
            <a:endParaRPr lang="en-US" dirty="0" smtClean="0"/>
          </a:p>
          <a:p>
            <a:r>
              <a:rPr lang="en-US" dirty="0" smtClean="0"/>
              <a:t>Plan is to use CM1 cavities #5 &amp; #6 test with SACLAY I/DESY tuner  - 1 </a:t>
            </a:r>
            <a:r>
              <a:rPr lang="en-US" dirty="0"/>
              <a:t>piezo </a:t>
            </a:r>
          </a:p>
          <a:p>
            <a:pPr lvl="1"/>
            <a:r>
              <a:rPr lang="en-US" dirty="0" smtClean="0">
                <a:latin typeface="Symbol" pitchFamily="18" charset="2"/>
              </a:rPr>
              <a:t>D</a:t>
            </a:r>
            <a:r>
              <a:rPr lang="en-US" dirty="0" smtClean="0"/>
              <a:t>F=</a:t>
            </a:r>
            <a:r>
              <a:rPr lang="en-US" b="1" u="sng" dirty="0" smtClean="0">
                <a:solidFill>
                  <a:srgbClr val="FF0000"/>
                </a:solidFill>
              </a:rPr>
              <a:t>700Hz</a:t>
            </a:r>
            <a:r>
              <a:rPr lang="en-US" dirty="0" smtClean="0"/>
              <a:t> </a:t>
            </a:r>
            <a:r>
              <a:rPr lang="en-US" dirty="0"/>
              <a:t>(at 200V on piezo)</a:t>
            </a:r>
          </a:p>
          <a:p>
            <a:pPr lvl="1"/>
            <a:endParaRPr lang="en-US" dirty="0"/>
          </a:p>
        </p:txBody>
      </p:sp>
    </p:spTree>
    <p:extLst>
      <p:ext uri="{BB962C8B-B14F-4D97-AF65-F5344CB8AC3E}">
        <p14:creationId xmlns:p14="http://schemas.microsoft.com/office/powerpoint/2010/main" val="384891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40" t="29077" r="14849" b="25174"/>
          <a:stretch/>
        </p:blipFill>
        <p:spPr bwMode="auto">
          <a:xfrm>
            <a:off x="685800" y="1295400"/>
            <a:ext cx="766532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381000"/>
            <a:ext cx="6498895" cy="769441"/>
          </a:xfrm>
          <a:prstGeom prst="rect">
            <a:avLst/>
          </a:prstGeom>
          <a:noFill/>
        </p:spPr>
        <p:txBody>
          <a:bodyPr wrap="none" rtlCol="0">
            <a:spAutoFit/>
          </a:bodyPr>
          <a:lstStyle/>
          <a:p>
            <a:pPr algn="ctr"/>
            <a:r>
              <a:rPr lang="en-US" sz="2400" dirty="0">
                <a:solidFill>
                  <a:prstClr val="black"/>
                </a:solidFill>
                <a:latin typeface="Baskerville Old Face" pitchFamily="18" charset="0"/>
              </a:rPr>
              <a:t>Transient spectral analysis</a:t>
            </a:r>
          </a:p>
          <a:p>
            <a:r>
              <a:rPr lang="en-US" sz="2000" dirty="0">
                <a:solidFill>
                  <a:prstClr val="black"/>
                </a:solidFill>
                <a:latin typeface="Baskerville Old Face" pitchFamily="18" charset="0"/>
              </a:rPr>
              <a:t>Response of cavity /tuner system on short piezo stimulus pulse</a:t>
            </a:r>
            <a:endParaRPr lang="en-US" sz="2000" dirty="0">
              <a:solidFill>
                <a:prstClr val="black"/>
              </a:solidFill>
              <a:latin typeface="Baskerville Old Face" pitchFamily="18" charset="0"/>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445395"/>
            <a:ext cx="86868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462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120" t="5247" r="54396" b="7074"/>
          <a:stretch/>
        </p:blipFill>
        <p:spPr>
          <a:xfrm>
            <a:off x="762000" y="1356804"/>
            <a:ext cx="6096000" cy="4739196"/>
          </a:xfrm>
        </p:spPr>
      </p:pic>
      <p:cxnSp>
        <p:nvCxnSpPr>
          <p:cNvPr id="7" name="Straight Arrow Connector 6"/>
          <p:cNvCxnSpPr/>
          <p:nvPr/>
        </p:nvCxnSpPr>
        <p:spPr>
          <a:xfrm>
            <a:off x="1447800" y="4862004"/>
            <a:ext cx="8382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5243004"/>
            <a:ext cx="5029200" cy="0"/>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388937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21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513</Words>
  <Application>Microsoft Office PowerPoint</Application>
  <PresentationFormat>On-screen Show (4:3)</PresentationFormat>
  <Paragraphs>72</Paragraphs>
  <Slides>10</Slides>
  <Notes>1</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Office Theme</vt:lpstr>
      <vt:lpstr>1_Office Theme</vt:lpstr>
      <vt:lpstr>2_Office Theme</vt:lpstr>
      <vt:lpstr>3_Office Theme</vt:lpstr>
      <vt:lpstr>4_Office Theme</vt:lpstr>
      <vt:lpstr>PowerPoint Presentation</vt:lpstr>
      <vt:lpstr>   </vt:lpstr>
      <vt:lpstr>PowerPoint Presentation</vt:lpstr>
      <vt:lpstr>HTS at MDB FNAL</vt:lpstr>
      <vt:lpstr> Eacc=15MV/m  PIEZO OFF RF pulse 4ms-Fill &amp; 4 ms Flat-top Blade Tuner at HTS Open loop</vt:lpstr>
      <vt:lpstr>LFD Compensation Eacc=22.8MV/m RF pulse 4ms-Fill &amp; 4 ms Flat-top Blade Tuner at HTS Open loop</vt:lpstr>
      <vt:lpstr>PowerPoint Presentation</vt:lpstr>
      <vt:lpstr>PowerPoint Presentation</vt:lpstr>
      <vt:lpstr>PowerPoint Presentation</vt:lpstr>
      <vt:lpstr>Summary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pischaln</dc:creator>
  <cp:lastModifiedBy>pischaln</cp:lastModifiedBy>
  <cp:revision>13</cp:revision>
  <dcterms:created xsi:type="dcterms:W3CDTF">2011-10-24T21:39:52Z</dcterms:created>
  <dcterms:modified xsi:type="dcterms:W3CDTF">2011-10-25T16:56:43Z</dcterms:modified>
</cp:coreProperties>
</file>